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media/image59.png" ContentType="image/png"/>
  <Override PartName="/ppt/media/image107.png" ContentType="image/png"/>
  <Override PartName="/ppt/media/image58.png" ContentType="image/png"/>
  <Override PartName="/ppt/media/image16.jpeg" ContentType="image/jpeg"/>
  <Override PartName="/ppt/media/image106.png" ContentType="image/png"/>
  <Override PartName="/ppt/media/image56.png" ContentType="image/png"/>
  <Override PartName="/ppt/media/image104.png" ContentType="image/png"/>
  <Override PartName="/ppt/media/image55.png" ContentType="image/png"/>
  <Override PartName="/ppt/media/image34.jpeg" ContentType="image/jpeg"/>
  <Override PartName="/ppt/media/image3.wmf" ContentType="image/x-wmf"/>
  <Override PartName="/ppt/media/image103.png" ContentType="image/png"/>
  <Override PartName="/ppt/media/image50.jpeg" ContentType="image/jpeg"/>
  <Override PartName="/ppt/media/image46.png" ContentType="image/png"/>
  <Override PartName="/ppt/media/image45.png" ContentType="image/png"/>
  <Override PartName="/ppt/media/image41.jpeg" ContentType="image/jpeg"/>
  <Override PartName="/ppt/media/image89.png" ContentType="image/png"/>
  <Override PartName="/ppt/media/image39.png" ContentType="image/png"/>
  <Override PartName="/ppt/media/image51.jpeg" ContentType="image/jpeg"/>
  <Override PartName="/ppt/media/image42.png" ContentType="image/png"/>
  <Override PartName="/ppt/media/image36.png" ContentType="image/png"/>
  <Override PartName="/ppt/media/image9.jpeg" ContentType="image/jpeg"/>
  <Override PartName="/ppt/media/image38.jpeg" ContentType="image/jpeg"/>
  <Override PartName="/ppt/media/image95.png" ContentType="image/png"/>
  <Override PartName="/ppt/media/image35.png" ContentType="image/png"/>
  <Override PartName="/ppt/media/image32.jpeg" ContentType="image/jpeg"/>
  <Override PartName="/ppt/media/image54.png" ContentType="image/png"/>
  <Override PartName="/ppt/media/image77.jpeg" ContentType="image/jpeg"/>
  <Override PartName="/ppt/media/image102.png" ContentType="image/png"/>
  <Override PartName="/ppt/media/image44.png" ContentType="image/png"/>
  <Override PartName="/ppt/media/image76.jpeg" ContentType="image/jpeg"/>
  <Override PartName="/ppt/media/image31.jpeg" ContentType="image/jpeg"/>
  <Override PartName="/ppt/media/image90.png" ContentType="image/png"/>
  <Override PartName="/ppt/media/image52.png" ContentType="image/png"/>
  <Override PartName="/ppt/media/image100.png" ContentType="image/png"/>
  <Override PartName="/ppt/media/image11.jpeg" ContentType="image/jpeg"/>
  <Override PartName="/ppt/media/image47.jpeg" ContentType="image/jpeg"/>
  <Override PartName="/ppt/media/image10.jpeg" ContentType="image/jpeg"/>
  <Override PartName="/ppt/media/image63.png" ContentType="image/png"/>
  <Override PartName="/ppt/media/image48.png" ContentType="image/png"/>
  <Override PartName="/ppt/media/image15.jpeg" ContentType="image/jpeg"/>
  <Override PartName="/ppt/media/image80.jpeg" ContentType="image/jpeg"/>
  <Override PartName="/ppt/media/image49.jpeg" ContentType="image/jpeg"/>
  <Override PartName="/ppt/media/image12.jpeg" ContentType="image/jpeg"/>
  <Override PartName="/ppt/media/image83.png" ContentType="image/png"/>
  <Override PartName="/ppt/media/image8.jpeg" ContentType="image/jpeg"/>
  <Override PartName="/ppt/media/image91.png" ContentType="image/png"/>
  <Override PartName="/ppt/media/image6.png" ContentType="image/png"/>
  <Override PartName="/ppt/media/image13.jpeg" ContentType="image/jpeg"/>
  <Override PartName="/ppt/media/image28.png" ContentType="image/png"/>
  <Override PartName="/ppt/media/image93.png" ContentType="image/png"/>
  <Override PartName="/ppt/media/image30.png" ContentType="image/png"/>
  <Override PartName="/ppt/media/image25.jpeg" ContentType="image/jpeg"/>
  <Override PartName="/ppt/media/image71.jpeg" ContentType="image/jpeg"/>
  <Override PartName="/ppt/media/image29.jpeg" ContentType="image/jpeg"/>
  <Override PartName="/ppt/media/image24.jpeg" ContentType="image/jpeg"/>
  <Override PartName="/ppt/media/image61.jpeg" ContentType="image/jpeg"/>
  <Override PartName="/ppt/media/image62.jpeg" ContentType="image/jpeg"/>
  <Override PartName="/ppt/media/image65.jpeg" ContentType="image/jpeg"/>
  <Override PartName="/ppt/media/image109.png" ContentType="image/png"/>
  <Override PartName="/ppt/media/image67.jpeg" ContentType="image/jpeg"/>
  <Override PartName="/ppt/media/image72.jpeg" ContentType="image/jpeg"/>
  <Override PartName="/ppt/media/image94.png" ContentType="image/png"/>
  <Override PartName="/ppt/media/image108.png" ContentType="image/png"/>
  <Override PartName="/ppt/media/image70.jpeg" ContentType="image/jpeg"/>
  <Override PartName="/ppt/media/image97.png" ContentType="image/png"/>
  <Override PartName="/ppt/media/image60.png" ContentType="image/png"/>
  <Override PartName="/ppt/media/image99.png" ContentType="image/png"/>
  <Override PartName="/ppt/media/image87.jpeg" ContentType="image/jpeg"/>
  <Override PartName="/ppt/media/image75.jpeg" ContentType="image/jpeg"/>
  <Override PartName="/ppt/media/image64.jpeg" ContentType="image/jpeg"/>
  <Override PartName="/ppt/media/image96.png" ContentType="image/png"/>
  <Override PartName="/ppt/media/image20.jpeg" ContentType="image/jpeg"/>
  <Override PartName="/ppt/media/image86.jpeg" ContentType="image/jpeg"/>
  <Override PartName="/ppt/media/image74.jpeg" ContentType="image/jpeg"/>
  <Override PartName="/ppt/media/image98.png" ContentType="image/png"/>
  <Override PartName="/ppt/media/image85.jpeg" ContentType="image/jpeg"/>
  <Override PartName="/ppt/media/image7.jpeg" ContentType="image/jpeg"/>
  <Override PartName="/ppt/media/image81.png" ContentType="image/png"/>
  <Override PartName="/ppt/media/image66.jpeg" ContentType="image/jpeg"/>
  <Override PartName="/ppt/media/image79.png" ContentType="image/png"/>
  <Override PartName="/ppt/media/image57.png" ContentType="image/png"/>
  <Override PartName="/ppt/media/image105.png" ContentType="image/png"/>
  <Override PartName="/ppt/media/image23.jpeg" ContentType="image/jpeg"/>
  <Override PartName="/ppt/media/image21.jpeg" ContentType="image/jpeg"/>
  <Override PartName="/ppt/media/image92.png" ContentType="image/png"/>
  <Override PartName="/ppt/media/image27.png" ContentType="image/png"/>
  <Override PartName="/ppt/media/image19.jpeg" ContentType="image/jpeg"/>
  <Override PartName="/ppt/media/image88.png" ContentType="image/png"/>
  <Override PartName="/ppt/media/image84.jpeg" ContentType="image/jpeg"/>
  <Override PartName="/ppt/media/image53.png" ContentType="image/png"/>
  <Override PartName="/ppt/media/image101.png" ContentType="image/png"/>
  <Override PartName="/ppt/media/image43.png" ContentType="image/png"/>
  <Override PartName="/ppt/media/image18.jpeg" ContentType="image/jpeg"/>
  <Override PartName="/ppt/media/image78.png" ContentType="image/png"/>
  <Override PartName="/ppt/media/image68.png" ContentType="image/png"/>
  <Override PartName="/ppt/media/image82.jpeg" ContentType="image/jpeg"/>
  <Override PartName="/ppt/media/image17.jpeg" ContentType="image/jpeg"/>
  <Override PartName="/ppt/media/image33.png" ContentType="image/png"/>
  <Override PartName="/ppt/media/image1.png" ContentType="image/png"/>
  <Override PartName="/ppt/media/image69.jpeg" ContentType="image/jpeg"/>
  <Override PartName="/ppt/media/image14.jpeg" ContentType="image/jpeg"/>
  <Override PartName="/ppt/media/image22.jpeg" ContentType="image/jpeg"/>
  <Override PartName="/ppt/media/image37.png" ContentType="image/png"/>
  <Override PartName="/ppt/media/image5.png" ContentType="image/png"/>
  <Override PartName="/ppt/media/image73.jpeg" ContentType="image/jpeg"/>
  <Override PartName="/ppt/media/image4.jpeg" ContentType="image/jpeg"/>
  <Override PartName="/ppt/media/image2.png" ContentType="image/png"/>
  <Override PartName="/ppt/media/image26.jpeg" ContentType="image/jpeg"/>
  <Override PartName="/ppt/media/image4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91.xml.rels" ContentType="application/vnd.openxmlformats-package.relationships+xml"/>
  <Override PartName="/ppt/slides/_rels/slide26.xml.rels" ContentType="application/vnd.openxmlformats-package.relationships+xml"/>
  <Override PartName="/ppt/slides/_rels/slide104.xml.rels" ContentType="application/vnd.openxmlformats-package.relationships+xml"/>
  <Override PartName="/ppt/slides/_rels/slide92.xml.rels" ContentType="application/vnd.openxmlformats-package.relationships+xml"/>
  <Override PartName="/ppt/slides/_rels/slide27.xml.rels" ContentType="application/vnd.openxmlformats-package.relationships+xml"/>
  <Override PartName="/ppt/slides/_rels/slide105.xml.rels" ContentType="application/vnd.openxmlformats-package.relationships+xml"/>
  <Override PartName="/ppt/slides/_rels/slide14.xml.rels" ContentType="application/vnd.openxmlformats-package.relationships+xml"/>
  <Override PartName="/ppt/slides/_rels/slide93.xml.rels" ContentType="application/vnd.openxmlformats-package.relationships+xml"/>
  <Override PartName="/ppt/slides/_rels/slide106.xml.rels" ContentType="application/vnd.openxmlformats-package.relationships+xml"/>
  <Override PartName="/ppt/slides/_rels/slide28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110.xml.rels" ContentType="application/vnd.openxmlformats-package.relationships+xml"/>
  <Override PartName="/ppt/slides/_rels/slide32.xml.rels" ContentType="application/vnd.openxmlformats-package.relationships+xml"/>
  <Override PartName="/ppt/slides/_rels/slide65.xml.rels" ContentType="application/vnd.openxmlformats-package.relationships+xml"/>
  <Override PartName="/ppt/slides/_rels/slide111.xml.rels" ContentType="application/vnd.openxmlformats-package.relationships+xml"/>
  <Override PartName="/ppt/slides/_rels/slide33.xml.rels" ContentType="application/vnd.openxmlformats-package.relationships+xml"/>
  <Override PartName="/ppt/slides/_rels/slide112.xml.rels" ContentType="application/vnd.openxmlformats-package.relationships+xml"/>
  <Override PartName="/ppt/slides/_rels/slide34.xml.rels" ContentType="application/vnd.openxmlformats-package.relationships+xml"/>
  <Override PartName="/ppt/slides/_rels/slide113.xml.rels" ContentType="application/vnd.openxmlformats-package.relationships+xml"/>
  <Override PartName="/ppt/slides/_rels/slide35.xml.rels" ContentType="application/vnd.openxmlformats-package.relationships+xml"/>
  <Override PartName="/ppt/slides/_rels/slide6.xml.rels" ContentType="application/vnd.openxmlformats-package.relationships+xml"/>
  <Override PartName="/ppt/slides/_rels/slide99.xml.rels" ContentType="application/vnd.openxmlformats-package.relationships+xml"/>
  <Override PartName="/ppt/slides/_rels/slide114.xml.rels" ContentType="application/vnd.openxmlformats-package.relationships+xml"/>
  <Override PartName="/ppt/slides/_rels/slide36.xml.rels" ContentType="application/vnd.openxmlformats-package.relationships+xml"/>
  <Override PartName="/ppt/slides/_rels/slide115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94.xml.rels" ContentType="application/vnd.openxmlformats-package.relationships+xml"/>
  <Override PartName="/ppt/slides/_rels/slide107.xml.rels" ContentType="application/vnd.openxmlformats-package.relationships+xml"/>
  <Override PartName="/ppt/slides/_rels/slide1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68.xml.rels" ContentType="application/vnd.openxmlformats-package.relationships+xml"/>
  <Override PartName="/ppt/slides/_rels/slide122.xml.rels" ContentType="application/vnd.openxmlformats-package.relationships+xml"/>
  <Override PartName="/ppt/slides/_rels/slide44.xml.rels" ContentType="application/vnd.openxmlformats-package.relationships+xml"/>
  <Override PartName="/ppt/slides/_rels/slide108.xml.rels" ContentType="application/vnd.openxmlformats-package.relationships+xml"/>
  <Override PartName="/ppt/slides/_rels/slide95.xml.rels" ContentType="application/vnd.openxmlformats-package.relationships+xml"/>
  <Override PartName="/ppt/slides/_rels/slide2.xml.rels" ContentType="application/vnd.openxmlformats-package.relationships+xml"/>
  <Override PartName="/ppt/slides/_rels/slide60.xml.rels" ContentType="application/vnd.openxmlformats-package.relationships+xml"/>
  <Override PartName="/ppt/slides/_rels/slide109.xml.rels" ContentType="application/vnd.openxmlformats-package.relationships+xml"/>
  <Override PartName="/ppt/slides/_rels/slide96.xml.rels" ContentType="application/vnd.openxmlformats-package.relationships+xml"/>
  <Override PartName="/ppt/slides/_rels/slide3.xml.rels" ContentType="application/vnd.openxmlformats-package.relationships+xml"/>
  <Override PartName="/ppt/slides/_rels/slide116.xml.rels" ContentType="application/vnd.openxmlformats-package.relationships+xml"/>
  <Override PartName="/ppt/slides/_rels/slide38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117.xml.rels" ContentType="application/vnd.openxmlformats-package.relationships+xml"/>
  <Override PartName="/ppt/slides/_rels/slide39.xml.rels" ContentType="application/vnd.openxmlformats-package.relationships+xml"/>
  <Override PartName="/ppt/slides/_rels/slide79.xml.rels" ContentType="application/vnd.openxmlformats-package.relationships+xml"/>
  <Override PartName="/ppt/slides/_rels/slide118.xml.rels" ContentType="application/vnd.openxmlformats-package.relationships+xml"/>
  <Override PartName="/ppt/slides/_rels/slide66.xml.rels" ContentType="application/vnd.openxmlformats-package.relationships+xml"/>
  <Override PartName="/ppt/slides/_rels/slide120.xml.rels" ContentType="application/vnd.openxmlformats-package.relationships+xml"/>
  <Override PartName="/ppt/slides/_rels/slide42.xml.rels" ContentType="application/vnd.openxmlformats-package.relationships+xml"/>
  <Override PartName="/ppt/slides/_rels/slide70.xml.rels" ContentType="application/vnd.openxmlformats-package.relationships+xml"/>
  <Override PartName="/ppt/slides/_rels/slide119.xml.rels" ContentType="application/vnd.openxmlformats-package.relationships+xml"/>
  <Override PartName="/ppt/slides/_rels/slide67.xml.rels" ContentType="application/vnd.openxmlformats-package.relationships+xml"/>
  <Override PartName="/ppt/slides/_rels/slide121.xml.rels" ContentType="application/vnd.openxmlformats-package.relationships+xml"/>
  <Override PartName="/ppt/slides/_rels/slide43.xml.rels" ContentType="application/vnd.openxmlformats-package.relationships+xml"/>
  <Override PartName="/ppt/slides/_rels/slide126.xml.rels" ContentType="application/vnd.openxmlformats-package.relationships+xml"/>
  <Override PartName="/ppt/slides/_rels/slide48.xml.rels" ContentType="application/vnd.openxmlformats-package.relationships+xml"/>
  <Override PartName="/ppt/slides/_rels/slide127.xml.rels" ContentType="application/vnd.openxmlformats-package.relationships+xml"/>
  <Override PartName="/ppt/slides/_rels/slide49.xml.rels" ContentType="application/vnd.openxmlformats-package.relationships+xml"/>
  <Override PartName="/ppt/slides/_rels/slide87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100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23.xml.rels" ContentType="application/vnd.openxmlformats-package.relationships+xml"/>
  <Override PartName="/ppt/slides/_rels/slide101.xml.rels" ContentType="application/vnd.openxmlformats-package.relationships+xml"/>
  <Override PartName="/ppt/slides/_rels/slide10.xml.rels" ContentType="application/vnd.openxmlformats-package.relationships+xml"/>
  <Override PartName="/ppt/slides/_rels/slide84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98.xml.rels" ContentType="application/vnd.openxmlformats-package.relationships+xml"/>
  <Override PartName="/ppt/slides/_rels/slide56.xml.rels" ContentType="application/vnd.openxmlformats-package.relationships+xml"/>
  <Override PartName="/ppt/slides/_rels/slide8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97.xml.rels" ContentType="application/vnd.openxmlformats-package.relationships+xml"/>
  <Override PartName="/ppt/slides/_rels/slide55.xml.rels" ContentType="application/vnd.openxmlformats-package.relationships+xml"/>
  <Override PartName="/ppt/slides/_rels/slide31.xml.rels" ContentType="application/vnd.openxmlformats-package.relationships+xml"/>
  <Override PartName="/ppt/slides/_rels/slide5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103.xml.rels" ContentType="application/vnd.openxmlformats-package.relationships+xml"/>
  <Override PartName="/ppt/slides/_rels/slide90.xml.rels" ContentType="application/vnd.openxmlformats-package.relationships+xml"/>
  <Override PartName="/ppt/slides/_rels/slide11.xml.rels" ContentType="application/vnd.openxmlformats-package.relationships+xml"/>
  <Override PartName="/ppt/slides/_rels/slide53.xml.rels" ContentType="application/vnd.openxmlformats-package.relationships+xml"/>
  <Override PartName="/ppt/slides/_rels/slide41.xml.rels" ContentType="application/vnd.openxmlformats-package.relationships+xml"/>
  <Override PartName="/ppt/slides/_rels/slide78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0.xml.rels" ContentType="application/vnd.openxmlformats-package.relationships+xml"/>
  <Override PartName="/ppt/slides/_rels/slide77.xml.rels" ContentType="application/vnd.openxmlformats-package.relationships+xml"/>
  <Override PartName="/ppt/slides/_rels/slide102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82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45.xml.rels" ContentType="application/vnd.openxmlformats-package.relationships+xml"/>
  <Override PartName="/ppt/slides/_rels/slide123.xml.rels" ContentType="application/vnd.openxmlformats-package.relationships+xml"/>
  <Override PartName="/ppt/slides/_rels/slide69.xml.rels" ContentType="application/vnd.openxmlformats-package.relationships+xml"/>
  <Override PartName="/ppt/slides/_rels/slide46.xml.rels" ContentType="application/vnd.openxmlformats-package.relationships+xml"/>
  <Override PartName="/ppt/slides/_rels/slide124.xml.rels" ContentType="application/vnd.openxmlformats-package.relationships+xml"/>
  <Override PartName="/ppt/slides/_rels/slide47.xml.rels" ContentType="application/vnd.openxmlformats-package.relationships+xml"/>
  <Override PartName="/ppt/slides/_rels/slide125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slide6.xml" ContentType="application/vnd.openxmlformats-officedocument.presentationml.slide+xml"/>
  <Override PartName="/ppt/slides/slide110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111.xml" ContentType="application/vnd.openxmlformats-officedocument.presentationml.slide+xml"/>
  <Override PartName="/ppt/slides/slide66.xml" ContentType="application/vnd.openxmlformats-officedocument.presentationml.slide+xml"/>
  <Override PartName="/ppt/slides/slide112.xml" ContentType="application/vnd.openxmlformats-officedocument.presentationml.slide+xml"/>
  <Override PartName="/ppt/slides/slide67.xml" ContentType="application/vnd.openxmlformats-officedocument.presentationml.slide+xml"/>
  <Override PartName="/ppt/slides/slide113.xml" ContentType="application/vnd.openxmlformats-officedocument.presentationml.slide+xml"/>
  <Override PartName="/ppt/slides/slide68.xml" ContentType="application/vnd.openxmlformats-officedocument.presentationml.slide+xml"/>
  <Override PartName="/ppt/slides/slide114.xml" ContentType="application/vnd.openxmlformats-officedocument.presentationml.slide+xml"/>
  <Override PartName="/ppt/slides/slide69.xml" ContentType="application/vnd.openxmlformats-officedocument.presentationml.slide+xml"/>
  <Override PartName="/ppt/slides/slide115.xml" ContentType="application/vnd.openxmlformats-officedocument.presentationml.slide+xml"/>
  <Override PartName="/ppt/slides/slide70.xml" ContentType="application/vnd.openxmlformats-officedocument.presentationml.slide+xml"/>
  <Override PartName="/ppt/slides/slide26.xml" ContentType="application/vnd.openxmlformats-officedocument.presentationml.slide+xml"/>
  <Override PartName="/ppt/slides/slide94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88.xml" ContentType="application/vnd.openxmlformats-officedocument.presentationml.slide+xml"/>
  <Override PartName="/ppt/slides/slide116.xml" ContentType="application/vnd.openxmlformats-officedocument.presentationml.slide+xml"/>
  <Override PartName="/ppt/slides/slide73.xml" ContentType="application/vnd.openxmlformats-officedocument.presentationml.slide+xml"/>
  <Override PartName="/ppt/slides/slide89.xml" ContentType="application/vnd.openxmlformats-officedocument.presentationml.slide+xml"/>
  <Override PartName="/ppt/slides/slide117.xml" ContentType="application/vnd.openxmlformats-officedocument.presentationml.slide+xml"/>
  <Override PartName="/ppt/slides/slide74.xml" ContentType="application/vnd.openxmlformats-officedocument.presentationml.slide+xml"/>
  <Override PartName="/ppt/slides/slide120.xml" ContentType="application/vnd.openxmlformats-officedocument.presentationml.slide+xml"/>
  <Override PartName="/ppt/slides/slide106.xml" ContentType="application/vnd.openxmlformats-officedocument.presentationml.slide+xml"/>
  <Override PartName="/ppt/slides/slide118.xml" ContentType="application/vnd.openxmlformats-officedocument.presentationml.slide+xml"/>
  <Override PartName="/ppt/slides/slide75.xml" ContentType="application/vnd.openxmlformats-officedocument.presentationml.slide+xml"/>
  <Override PartName="/ppt/slides/slide121.xml" ContentType="application/vnd.openxmlformats-officedocument.presentationml.slide+xml"/>
  <Override PartName="/ppt/slides/slide107.xml" ContentType="application/vnd.openxmlformats-officedocument.presentationml.slide+xml"/>
  <Override PartName="/ppt/slides/slide119.xml" ContentType="application/vnd.openxmlformats-officedocument.presentationml.slide+xml"/>
  <Override PartName="/ppt/slides/slide76.xml" ContentType="application/vnd.openxmlformats-officedocument.presentationml.slide+xml"/>
  <Override PartName="/ppt/slides/slide122.xml" ContentType="application/vnd.openxmlformats-officedocument.presentationml.slide+xml"/>
  <Override PartName="/ppt/slides/slide27.xml" ContentType="application/vnd.openxmlformats-officedocument.presentationml.slide+xml"/>
  <Override PartName="/ppt/slides/slide95.xml" ContentType="application/vnd.openxmlformats-officedocument.presentationml.slide+xml"/>
  <Override PartName="/ppt/slides/slide63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62.xml" ContentType="application/vnd.openxmlformats-officedocument.presentationml.slide+xml"/>
  <Override PartName="/ppt/slides/slide125.xml" ContentType="application/vnd.openxmlformats-officedocument.presentationml.slide+xml"/>
  <Override PartName="/ppt/slides/slide79.xml" ContentType="application/vnd.openxmlformats-officedocument.presentationml.slide+xml"/>
  <Override PartName="/ppt/slides/slide61.xml" ContentType="application/vnd.openxmlformats-officedocument.presentationml.slide+xml"/>
  <Override PartName="/ppt/slides/slide124.xml" ContentType="application/vnd.openxmlformats-officedocument.presentationml.slide+xml"/>
  <Override PartName="/ppt/slides/slide78.xml" ContentType="application/vnd.openxmlformats-officedocument.presentationml.slide+xml"/>
  <Override PartName="/ppt/slides/slide60.xml" ContentType="application/vnd.openxmlformats-officedocument.presentationml.slide+xml"/>
  <Override PartName="/ppt/slides/slide123.xml" ContentType="application/vnd.openxmlformats-officedocument.presentationml.slide+xml"/>
  <Override PartName="/ppt/slides/slide77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96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9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4.xml" ContentType="application/vnd.openxmlformats-officedocument.presentationml.slide+xml"/>
  <Override PartName="/ppt/slides/slide82.xml" ContentType="application/vnd.openxmlformats-officedocument.presentationml.slide+xml"/>
  <Override PartName="/ppt/slides/slide8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9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03.xml" ContentType="application/vnd.openxmlformats-officedocument.presentationml.slide+xml"/>
  <Override PartName="/ppt/slides/slide57.xml" ContentType="application/vnd.openxmlformats-officedocument.presentationml.slide+xml"/>
  <Override PartName="/ppt/slides/slide15.xml" ContentType="application/vnd.openxmlformats-officedocument.presentationml.slide+xml"/>
  <Override PartName="/ppt/slides/slide83.xml" ContentType="application/vnd.openxmlformats-officedocument.presentationml.slide+xml"/>
  <Override PartName="/ppt/slides/slide86.xml" ContentType="application/vnd.openxmlformats-officedocument.presentationml.slide+xml"/>
  <Override PartName="/ppt/slides/slide18.xml" ContentType="application/vnd.openxmlformats-officedocument.presentationml.slide+xml"/>
  <Override PartName="/ppt/slides/slide99.xml" ContentType="application/vnd.openxmlformats-officedocument.presentationml.slide+xml"/>
  <Override PartName="/ppt/slides/slide4.xml" ContentType="application/vnd.openxmlformats-officedocument.presentationml.slide+xml"/>
  <Override PartName="/ppt/slides/slide80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04.xml" ContentType="application/vnd.openxmlformats-officedocument.presentationml.slide+xml"/>
  <Override PartName="/ppt/slides/slide58.xml" ContentType="application/vnd.openxmlformats-officedocument.presentationml.slide+xml"/>
  <Override PartName="/ppt/slides/slide16.xml" ContentType="application/vnd.openxmlformats-officedocument.presentationml.slide+xml"/>
  <Override PartName="/ppt/slides/slide84.xml" ContentType="application/vnd.openxmlformats-officedocument.presentationml.slide+xml"/>
  <Override PartName="/ppt/slides/slide87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81.xml" ContentType="application/vnd.openxmlformats-officedocument.presentationml.slide+xml"/>
  <Override PartName="/ppt/slides/slide13.xml" ContentType="application/vnd.openxmlformats-officedocument.presentationml.slide+xml"/>
  <Override PartName="/ppt/slides/slide105.xml" ContentType="application/vnd.openxmlformats-officedocument.presentationml.slide+xml"/>
  <Override PartName="/ppt/slides/slide59.xml" ContentType="application/vnd.openxmlformats-officedocument.presentationml.slide+xml"/>
  <Override PartName="/ppt/slides/slide91.xml" ContentType="application/vnd.openxmlformats-officedocument.presentationml.slide+xml"/>
  <Override PartName="/ppt/slides/slide23.xml" ContentType="application/vnd.openxmlformats-officedocument.presentationml.slide+xml"/>
  <Override PartName="/ppt/slides/slide92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90.xml" ContentType="application/vnd.openxmlformats-officedocument.presentationml.slide+xml"/>
  <Override PartName="/ppt/slides/slide9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100.xml" ContentType="application/vnd.openxmlformats-officedocument.presentationml.slide+xml"/>
  <Override PartName="/ppt/slides/slide54.xml" ContentType="application/vnd.openxmlformats-officedocument.presentationml.slide+xml"/>
  <Override PartName="/ppt/slides/slide101.xml" ContentType="application/vnd.openxmlformats-officedocument.presentationml.slide+xml"/>
  <Override PartName="/ppt/slides/slide55.xml" ContentType="application/vnd.openxmlformats-officedocument.presentationml.slide+xml"/>
  <Override PartName="/ppt/slides/slide102.xml" ContentType="application/vnd.openxmlformats-officedocument.presentationml.slide+xml"/>
  <Override PartName="/ppt/slides/slide56.xml" ContentType="application/vnd.openxmlformats-officedocument.presentationml.slide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_rels/notesSlide97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1" r:id="rId101"/>
    <p:sldId id="342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7" r:id="rId117"/>
    <p:sldId id="358" r:id="rId118"/>
    <p:sldId id="359" r:id="rId119"/>
    <p:sldId id="360" r:id="rId120"/>
    <p:sldId id="361" r:id="rId121"/>
    <p:sldId id="362" r:id="rId122"/>
    <p:sldId id="363" r:id="rId123"/>
    <p:sldId id="364" r:id="rId124"/>
    <p:sldId id="365" r:id="rId125"/>
    <p:sldId id="366" r:id="rId126"/>
    <p:sldId id="367" r:id="rId127"/>
    <p:sldId id="368" r:id="rId128"/>
    <p:sldId id="369" r:id="rId129"/>
    <p:sldId id="370" r:id="rId130"/>
    <p:sldId id="371" r:id="rId131"/>
    <p:sldId id="372" r:id="rId132"/>
    <p:sldId id="373" r:id="rId133"/>
    <p:sldId id="374" r:id="rId134"/>
    <p:sldId id="375" r:id="rId135"/>
    <p:sldId id="376" r:id="rId136"/>
    <p:sldId id="377" r:id="rId137"/>
    <p:sldId id="378" r:id="rId138"/>
    <p:sldId id="379" r:id="rId139"/>
    <p:sldId id="380" r:id="rId140"/>
    <p:sldId id="381" r:id="rId141"/>
    <p:sldId id="382" r:id="rId142"/>
  </p:sldIdLst>
  <p:sldSz cx="10691813" cy="7559675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73" Type="http://schemas.openxmlformats.org/officeDocument/2006/relationships/slide" Target="slides/slide58.xml"/><Relationship Id="rId74" Type="http://schemas.openxmlformats.org/officeDocument/2006/relationships/slide" Target="slides/slide59.xml"/><Relationship Id="rId75" Type="http://schemas.openxmlformats.org/officeDocument/2006/relationships/slide" Target="slides/slide60.xml"/><Relationship Id="rId76" Type="http://schemas.openxmlformats.org/officeDocument/2006/relationships/slide" Target="slides/slide61.xml"/><Relationship Id="rId77" Type="http://schemas.openxmlformats.org/officeDocument/2006/relationships/slide" Target="slides/slide62.xml"/><Relationship Id="rId78" Type="http://schemas.openxmlformats.org/officeDocument/2006/relationships/slide" Target="slides/slide63.xml"/><Relationship Id="rId79" Type="http://schemas.openxmlformats.org/officeDocument/2006/relationships/slide" Target="slides/slide64.xml"/><Relationship Id="rId80" Type="http://schemas.openxmlformats.org/officeDocument/2006/relationships/slide" Target="slides/slide65.xml"/><Relationship Id="rId81" Type="http://schemas.openxmlformats.org/officeDocument/2006/relationships/slide" Target="slides/slide66.xml"/><Relationship Id="rId82" Type="http://schemas.openxmlformats.org/officeDocument/2006/relationships/slide" Target="slides/slide67.xml"/><Relationship Id="rId83" Type="http://schemas.openxmlformats.org/officeDocument/2006/relationships/slide" Target="slides/slide68.xml"/><Relationship Id="rId84" Type="http://schemas.openxmlformats.org/officeDocument/2006/relationships/slide" Target="slides/slide69.xml"/><Relationship Id="rId85" Type="http://schemas.openxmlformats.org/officeDocument/2006/relationships/slide" Target="slides/slide70.xml"/><Relationship Id="rId86" Type="http://schemas.openxmlformats.org/officeDocument/2006/relationships/slide" Target="slides/slide71.xml"/><Relationship Id="rId87" Type="http://schemas.openxmlformats.org/officeDocument/2006/relationships/slide" Target="slides/slide72.xml"/><Relationship Id="rId88" Type="http://schemas.openxmlformats.org/officeDocument/2006/relationships/slide" Target="slides/slide73.xml"/><Relationship Id="rId89" Type="http://schemas.openxmlformats.org/officeDocument/2006/relationships/slide" Target="slides/slide74.xml"/><Relationship Id="rId90" Type="http://schemas.openxmlformats.org/officeDocument/2006/relationships/slide" Target="slides/slide75.xml"/><Relationship Id="rId91" Type="http://schemas.openxmlformats.org/officeDocument/2006/relationships/slide" Target="slides/slide76.xml"/><Relationship Id="rId92" Type="http://schemas.openxmlformats.org/officeDocument/2006/relationships/slide" Target="slides/slide77.xml"/><Relationship Id="rId93" Type="http://schemas.openxmlformats.org/officeDocument/2006/relationships/slide" Target="slides/slide78.xml"/><Relationship Id="rId94" Type="http://schemas.openxmlformats.org/officeDocument/2006/relationships/slide" Target="slides/slide79.xml"/><Relationship Id="rId95" Type="http://schemas.openxmlformats.org/officeDocument/2006/relationships/slide" Target="slides/slide80.xml"/><Relationship Id="rId96" Type="http://schemas.openxmlformats.org/officeDocument/2006/relationships/slide" Target="slides/slide81.xml"/><Relationship Id="rId97" Type="http://schemas.openxmlformats.org/officeDocument/2006/relationships/slide" Target="slides/slide82.xml"/><Relationship Id="rId98" Type="http://schemas.openxmlformats.org/officeDocument/2006/relationships/slide" Target="slides/slide83.xml"/><Relationship Id="rId99" Type="http://schemas.openxmlformats.org/officeDocument/2006/relationships/slide" Target="slides/slide84.xml"/><Relationship Id="rId100" Type="http://schemas.openxmlformats.org/officeDocument/2006/relationships/slide" Target="slides/slide85.xml"/><Relationship Id="rId101" Type="http://schemas.openxmlformats.org/officeDocument/2006/relationships/slide" Target="slides/slide86.xml"/><Relationship Id="rId102" Type="http://schemas.openxmlformats.org/officeDocument/2006/relationships/slide" Target="slides/slide87.xml"/><Relationship Id="rId103" Type="http://schemas.openxmlformats.org/officeDocument/2006/relationships/slide" Target="slides/slide88.xml"/><Relationship Id="rId104" Type="http://schemas.openxmlformats.org/officeDocument/2006/relationships/slide" Target="slides/slide89.xml"/><Relationship Id="rId105" Type="http://schemas.openxmlformats.org/officeDocument/2006/relationships/slide" Target="slides/slide90.xml"/><Relationship Id="rId106" Type="http://schemas.openxmlformats.org/officeDocument/2006/relationships/slide" Target="slides/slide91.xml"/><Relationship Id="rId107" Type="http://schemas.openxmlformats.org/officeDocument/2006/relationships/slide" Target="slides/slide92.xml"/><Relationship Id="rId108" Type="http://schemas.openxmlformats.org/officeDocument/2006/relationships/slide" Target="slides/slide93.xml"/><Relationship Id="rId109" Type="http://schemas.openxmlformats.org/officeDocument/2006/relationships/slide" Target="slides/slide94.xml"/><Relationship Id="rId110" Type="http://schemas.openxmlformats.org/officeDocument/2006/relationships/slide" Target="slides/slide95.xml"/><Relationship Id="rId111" Type="http://schemas.openxmlformats.org/officeDocument/2006/relationships/slide" Target="slides/slide96.xml"/><Relationship Id="rId112" Type="http://schemas.openxmlformats.org/officeDocument/2006/relationships/slide" Target="slides/slide97.xml"/><Relationship Id="rId113" Type="http://schemas.openxmlformats.org/officeDocument/2006/relationships/slide" Target="slides/slide98.xml"/><Relationship Id="rId114" Type="http://schemas.openxmlformats.org/officeDocument/2006/relationships/slide" Target="slides/slide99.xml"/><Relationship Id="rId115" Type="http://schemas.openxmlformats.org/officeDocument/2006/relationships/slide" Target="slides/slide100.xml"/><Relationship Id="rId116" Type="http://schemas.openxmlformats.org/officeDocument/2006/relationships/slide" Target="slides/slide101.xml"/><Relationship Id="rId117" Type="http://schemas.openxmlformats.org/officeDocument/2006/relationships/slide" Target="slides/slide102.xml"/><Relationship Id="rId118" Type="http://schemas.openxmlformats.org/officeDocument/2006/relationships/slide" Target="slides/slide103.xml"/><Relationship Id="rId119" Type="http://schemas.openxmlformats.org/officeDocument/2006/relationships/slide" Target="slides/slide104.xml"/><Relationship Id="rId120" Type="http://schemas.openxmlformats.org/officeDocument/2006/relationships/slide" Target="slides/slide105.xml"/><Relationship Id="rId121" Type="http://schemas.openxmlformats.org/officeDocument/2006/relationships/slide" Target="slides/slide106.xml"/><Relationship Id="rId122" Type="http://schemas.openxmlformats.org/officeDocument/2006/relationships/slide" Target="slides/slide107.xml"/><Relationship Id="rId123" Type="http://schemas.openxmlformats.org/officeDocument/2006/relationships/slide" Target="slides/slide108.xml"/><Relationship Id="rId124" Type="http://schemas.openxmlformats.org/officeDocument/2006/relationships/slide" Target="slides/slide109.xml"/><Relationship Id="rId125" Type="http://schemas.openxmlformats.org/officeDocument/2006/relationships/slide" Target="slides/slide110.xml"/><Relationship Id="rId126" Type="http://schemas.openxmlformats.org/officeDocument/2006/relationships/slide" Target="slides/slide111.xml"/><Relationship Id="rId127" Type="http://schemas.openxmlformats.org/officeDocument/2006/relationships/slide" Target="slides/slide112.xml"/><Relationship Id="rId128" Type="http://schemas.openxmlformats.org/officeDocument/2006/relationships/slide" Target="slides/slide113.xml"/><Relationship Id="rId129" Type="http://schemas.openxmlformats.org/officeDocument/2006/relationships/slide" Target="slides/slide114.xml"/><Relationship Id="rId130" Type="http://schemas.openxmlformats.org/officeDocument/2006/relationships/slide" Target="slides/slide115.xml"/><Relationship Id="rId131" Type="http://schemas.openxmlformats.org/officeDocument/2006/relationships/slide" Target="slides/slide116.xml"/><Relationship Id="rId132" Type="http://schemas.openxmlformats.org/officeDocument/2006/relationships/slide" Target="slides/slide117.xml"/><Relationship Id="rId133" Type="http://schemas.openxmlformats.org/officeDocument/2006/relationships/slide" Target="slides/slide118.xml"/><Relationship Id="rId134" Type="http://schemas.openxmlformats.org/officeDocument/2006/relationships/slide" Target="slides/slide119.xml"/><Relationship Id="rId135" Type="http://schemas.openxmlformats.org/officeDocument/2006/relationships/slide" Target="slides/slide120.xml"/><Relationship Id="rId136" Type="http://schemas.openxmlformats.org/officeDocument/2006/relationships/slide" Target="slides/slide121.xml"/><Relationship Id="rId137" Type="http://schemas.openxmlformats.org/officeDocument/2006/relationships/slide" Target="slides/slide122.xml"/><Relationship Id="rId138" Type="http://schemas.openxmlformats.org/officeDocument/2006/relationships/slide" Target="slides/slide123.xml"/><Relationship Id="rId139" Type="http://schemas.openxmlformats.org/officeDocument/2006/relationships/slide" Target="slides/slide124.xml"/><Relationship Id="rId140" Type="http://schemas.openxmlformats.org/officeDocument/2006/relationships/slide" Target="slides/slide125.xml"/><Relationship Id="rId141" Type="http://schemas.openxmlformats.org/officeDocument/2006/relationships/slide" Target="slides/slide126.xml"/><Relationship Id="rId142" Type="http://schemas.openxmlformats.org/officeDocument/2006/relationships/slide" Target="slides/slide127.xml"/><Relationship Id="rId143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9349046015713"/>
          <c:y val="0.023783653265725"/>
          <c:w val="0.790609801720913"/>
          <c:h val="0.4179645056139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Заболевания, их последствия, связанные с воздействием производственных физических
факторов</c:v>
                </c:pt>
              </c:strCache>
            </c:strRef>
          </c:tx>
          <c:spPr>
            <a:gradFill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00b050"/>
                </a:gs>
              </a:gsLst>
              <a:lin ang="2700000"/>
            </a:gra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300" strike="noStrike" u="none">
                    <a:solidFill>
                      <a:srgbClr val="404040"/>
                    </a:solidFill>
                    <a:uFillTx/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47.84</c:v>
                </c:pt>
                <c:pt idx="1">
                  <c:v>49.84</c:v>
                </c:pt>
                <c:pt idx="2">
                  <c:v>51.21</c:v>
                </c:pt>
                <c:pt idx="3">
                  <c:v>42.2</c:v>
                </c:pt>
                <c:pt idx="4">
                  <c:v>42.17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Заболевания (острые отравления, их последствия, хронические интоксикации), связанные с
воздействием производственных химических факторов</c:v>
                </c:pt>
              </c:strCache>
            </c:strRef>
          </c:tx>
          <c:spPr>
            <a:solidFill>
              <a:srgbClr val="ffff00"/>
            </a:solidFill>
            <a:ln w="0">
              <a:solidFill>
                <a:srgbClr val="abc0e4"/>
              </a:solidFill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1" sz="1400" strike="noStrike" u="none">
                    <a:solidFill>
                      <a:srgbClr val="000000"/>
                    </a:solidFill>
                    <a:uFillTx/>
                    <a:latin typeface="Franklin Gothic Book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>
                  <a:solidFill>
                    <a:srgbClr val="abc0e4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24.14</c:v>
                </c:pt>
                <c:pt idx="1">
                  <c:v>23.7</c:v>
                </c:pt>
                <c:pt idx="2">
                  <c:v>24.1</c:v>
                </c:pt>
                <c:pt idx="3">
                  <c:v>17.23</c:v>
                </c:pt>
                <c:pt idx="4">
                  <c:v>14.8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Заболевания, связанные с физическими перегрузками и функциональным перенапряжением
отдельных органов и систем</c:v>
                </c:pt>
              </c:strCache>
            </c:strRef>
          </c:tx>
          <c:spPr>
            <a:solidFill>
              <a:srgbClr val="99ccff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solidFill>
                <a:srgbClr val="99CCFF"/>
              </a:solidFill>
            </c:spPr>
            <c:txPr>
              <a:bodyPr wrap="square"/>
              <a:lstStyle/>
              <a:p>
                <a:pPr>
                  <a:defRPr b="1" sz="1400" strike="noStrike" u="none">
                    <a:solidFill>
                      <a:srgbClr val="000000"/>
                    </a:solidFill>
                    <a:uFillTx/>
                    <a:latin typeface="Franklin Gothic Book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26.08</c:v>
                </c:pt>
                <c:pt idx="1">
                  <c:v>24.72</c:v>
                </c:pt>
                <c:pt idx="2">
                  <c:v>22.71</c:v>
                </c:pt>
                <c:pt idx="3">
                  <c:v>20.17</c:v>
                </c:pt>
                <c:pt idx="4">
                  <c:v>16.74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Заболевания, связанные с воздействием производственных биологических факторов</c:v>
                </c:pt>
              </c:strCache>
            </c:strRef>
          </c:tx>
          <c:spPr>
            <a:solidFill>
              <a:srgbClr val="ff99ff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99ff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99ff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ff99ff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540123456790123"/>
                  <c:y val="-0.0046948356807511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462962962962969"/>
                  <c:y val="-0.007042253521126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493827160493835"/>
                  <c:y val="-0.007042253521126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4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1.94</c:v>
                </c:pt>
                <c:pt idx="1">
                  <c:v>1.74</c:v>
                </c:pt>
                <c:pt idx="2">
                  <c:v>1.99</c:v>
                </c:pt>
                <c:pt idx="3">
                  <c:v>20.4</c:v>
                </c:pt>
                <c:pt idx="4">
                  <c:v>26.22</c:v>
                </c:pt>
              </c:numCache>
            </c:numRef>
          </c:val>
        </c:ser>
        <c:gapWidth val="41"/>
        <c:overlap val="100"/>
        <c:axId val="54697470"/>
        <c:axId val="97397002"/>
      </c:barChart>
      <c:catAx>
        <c:axId val="54697470"/>
        <c:scaling>
          <c:orientation val="minMax"/>
        </c:scaling>
        <c:delete val="0"/>
        <c:axPos val="b"/>
        <c:title>
          <c:tx>
            <c:rich>
              <a:bodyPr rot="-5400000"/>
              <a:lstStyle/>
              <a:p>
                <a:pPr>
                  <a:defRPr b="0" sz="13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  <a:r>
                  <a:rPr b="1" lang="ru-RU" sz="1800" strike="noStrike" u="none">
                    <a:solidFill>
                      <a:srgbClr val="000000"/>
                    </a:solidFill>
                    <a:uFillTx/>
                    <a:latin typeface="Arial"/>
                  </a:rPr>
                  <a:t>Годы</a:t>
                </a:r>
              </a:p>
              <a:p>
                <a:pPr>
                  <a:defRPr b="0" sz="13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rich>
          </c:tx>
          <c:layout>
            <c:manualLayout>
              <c:xMode val="edge"/>
              <c:yMode val="edge"/>
              <c:x val="0.0106995884773663"/>
              <c:y val="0.181455994204998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440" strike="noStrike" u="none">
                <a:solidFill>
                  <a:srgbClr val="000000"/>
                </a:solidFill>
                <a:uFillTx/>
                <a:latin typeface="Arial"/>
              </a:defRPr>
            </a:pPr>
          </a:p>
        </c:txPr>
        <c:crossAx val="97397002"/>
        <c:crosses val="autoZero"/>
        <c:auto val="1"/>
        <c:lblAlgn val="ctr"/>
        <c:lblOffset val="100"/>
        <c:noMultiLvlLbl val="0"/>
      </c:catAx>
      <c:valAx>
        <c:axId val="97397002"/>
        <c:scaling>
          <c:orientation val="minMax"/>
          <c:max val="11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1400" strike="noStrike" u="none">
                <a:solidFill>
                  <a:srgbClr val="000000"/>
                </a:solidFill>
                <a:uFillTx/>
                <a:latin typeface="Arial"/>
              </a:defRPr>
            </a:pPr>
          </a:p>
        </c:txPr>
        <c:crossAx val="54697470"/>
        <c:crosses val="autoZero"/>
        <c:crossBetween val="between"/>
        <c:majorUnit val="10"/>
        <c:minorUnit val="3.33333333333333"/>
      </c:valAx>
      <c:spPr>
        <a:solidFill>
          <a:srgbClr val="ffffff"/>
        </a:solidFill>
        <a:ln w="0">
          <a:noFill/>
        </a:ln>
      </c:spPr>
    </c:plotArea>
    <c:legend>
      <c:legendPos val="b"/>
      <c:layout>
        <c:manualLayout>
          <c:xMode val="edge"/>
          <c:yMode val="edge"/>
          <c:x val="0.017979853212793"/>
          <c:y val="0.536291634320359"/>
          <c:w val="0.934719184407505"/>
          <c:h val="0.40737033751063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300" strike="noStrike" u="none">
              <a:solidFill>
                <a:srgbClr val="000000"/>
              </a:solidFill>
              <a:uFillTx/>
              <a:latin typeface="Arial"/>
            </a:defRPr>
          </a:pPr>
        </a:p>
      </c:txPr>
    </c:legend>
    <c:plotVisOnly val="1"/>
    <c:dispBlanksAs val="zero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784628691461757"/>
          <c:y val="0.0636439535033074"/>
          <c:w val="0.921495942996005"/>
          <c:h val="0.4923896987990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a5a5a5"/>
              </a:solidFill>
              <a:ln w="0">
                <a:noFill/>
              </a:ln>
            </c:spPr>
          </c:dPt>
          <c:dPt>
            <c:idx val="3"/>
            <c:explosion val="25"/>
            <c:spPr>
              <a:solidFill>
                <a:srgbClr val="ffc0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133346276778373"/>
                  <c:y val="0.0082214023999810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47895067483439"/>
                  <c:y val="-0.19084736731330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121099390441537"/>
                  <c:y val="-0.07391925261460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832178472183053"/>
                  <c:y val="0.060217038798112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4"/>
                <c:pt idx="0">
                  <c:v>Шейная и пояснично-крестцовая радикулопатия</c:v>
                </c:pt>
                <c:pt idx="1">
                  <c:v>Болезни мягких тканей, вызванные функциональным перенапряжением</c:v>
                </c:pt>
                <c:pt idx="2">
                  <c:v>Моно- и полинейропатии</c:v>
                </c:pt>
                <c:pt idx="3">
                  <c:v>Шейный и поясничный мышечно-тонические синдромы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40.71</c:v>
                </c:pt>
                <c:pt idx="1">
                  <c:v>20.48</c:v>
                </c:pt>
                <c:pt idx="2">
                  <c:v>19.85</c:v>
                </c:pt>
                <c:pt idx="3">
                  <c:v>18.96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0341006593429008"/>
          <c:y val="0.558657695410087"/>
          <c:w val="0.925774144133257"/>
          <c:h val="0.42530667097089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1" sz="1800" strike="noStrike" u="none">
              <a:solidFill>
                <a:srgbClr val="000000"/>
              </a:solidFill>
              <a:uFillTx/>
              <a:latin typeface="Arial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0.0647961092405537</cdr:x>
      <cdr:y>0.0281902692261258</cdr:y>
    </cdr:from>
    <cdr:to>
      <cdr:x>0.175869809203143</cdr:x>
      <cdr:y>0.436556803090668</cdr:y>
    </cdr:to>
    <cdr:sp>
      <cdr:nvSpPr>
        <cdr:cNvPr id="127" name="Прямоугольник: скругленные углы 2"/>
        <cdr:cNvSpPr/>
      </cdr:nvSpPr>
      <cdr:spPr>
        <a:xfrm>
          <a:off x="623520" y="168120"/>
          <a:ext cx="1068840" cy="2435400"/>
        </a:xfrm>
        <a:prstGeom prst="roundRect">
          <a:avLst>
            <a:gd name="adj" fmla="val 16667"/>
          </a:avLst>
        </a:prstGeom>
        <a:noFill/>
        <a:ln>
          <a:noFill/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800" strike="noStrike" u="none">
            <a:solidFill>
              <a:schemeClr val="lt1"/>
            </a:solidFill>
            <a:uFillTx/>
            <a:latin typeface="Calibri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3C6F146-8362-44D2-8238-C38F2D474006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5A29B73-EC5C-464F-89BB-3E3B2C0D5AD5}" type="slidenum">
              <a: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6" name="PlaceHolder 2"/>
          <p:cNvSpPr>
            <a:spLocks noGrp="1"/>
          </p:cNvSpPr>
          <p:nvPr>
            <p:ph type="sldImg"/>
          </p:nvPr>
        </p:nvSpPr>
        <p:spPr>
          <a:xfrm>
            <a:off x="1004760" y="693720"/>
            <a:ext cx="4846320" cy="3428640"/>
          </a:xfrm>
          <a:prstGeom prst="rect">
            <a:avLst/>
          </a:prstGeom>
          <a:ln w="0">
            <a:noFill/>
          </a:ln>
        </p:spPr>
      </p:sp>
      <p:sp>
        <p:nvSpPr>
          <p:cNvPr id="947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40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AD1DB4A-ADDA-433F-99E1-981E14BF7740}" type="slidenum">
              <a: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9" name="PlaceHolder 2"/>
          <p:cNvSpPr>
            <a:spLocks noGrp="1"/>
          </p:cNvSpPr>
          <p:nvPr>
            <p:ph type="sldImg"/>
          </p:nvPr>
        </p:nvSpPr>
        <p:spPr>
          <a:xfrm>
            <a:off x="1208880" y="694080"/>
            <a:ext cx="4438440" cy="3428640"/>
          </a:xfrm>
          <a:prstGeom prst="rect">
            <a:avLst/>
          </a:prstGeom>
          <a:ln w="0">
            <a:noFill/>
          </a:ln>
        </p:spPr>
      </p:sp>
      <p:sp>
        <p:nvSpPr>
          <p:cNvPr id="950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40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818CB33-51B9-4846-B6A7-268A825B3ACB}" type="slidenum">
              <a:rPr b="0" lang="en-US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 type="sldImg"/>
          </p:nvPr>
        </p:nvSpPr>
        <p:spPr>
          <a:xfrm>
            <a:off x="1208880" y="694080"/>
            <a:ext cx="4438440" cy="3428640"/>
          </a:xfrm>
          <a:prstGeom prst="rect">
            <a:avLst/>
          </a:prstGeom>
          <a:ln w="0">
            <a:noFill/>
          </a:ln>
        </p:spPr>
      </p:sp>
      <p:sp>
        <p:nvSpPr>
          <p:cNvPr id="953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40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B676FB-5359-430A-92FD-841E2D3F7F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14F534B-DC72-455F-93B0-2E05E2DAD8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1DFACE3-A0E0-40C5-89E0-20B5685132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5120" y="2012400"/>
            <a:ext cx="45000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60480" y="2012400"/>
            <a:ext cx="45000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8DD4BCE-AE09-4D4A-86CD-7A4E980260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BB98291-B44E-4D36-9653-244A817499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DFE1E72-055E-4674-B47D-432C333799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F3962B7-F3F1-4E31-93CB-844BA617C9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4EDEBF6-7BE3-454B-A272-C3DF8A251F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5D2FEC68-7A67-44AF-BEBF-35B9EE2771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64926E-0572-42E7-A9DC-EF490F04C1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7888300-1118-4191-853D-DB817776CA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3B3B084-24F3-4EA4-8C24-8EB90BD626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DA4CFBA-561B-4551-B3F8-21338519AF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2B41FD1-F0E9-4694-ACD7-2C9FF4CB17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081D67E-E882-4947-81A5-9CA7B830E1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D829439-102E-4848-83E5-E91EC698F4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A8DA5FA-C1B6-43A1-84AA-4FD4C15A2A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4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5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6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1720" y="1237320"/>
            <a:ext cx="9087840" cy="263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1007640">
              <a:lnSpc>
                <a:spcPct val="90000"/>
              </a:lnSpc>
              <a:buNone/>
            </a:pPr>
            <a:r>
              <a:rPr b="0" lang="ru-RU" sz="66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6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D8C90C3-564C-4153-BED8-CECC4E41F207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dt" idx="28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ftr" idx="29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sldNum" idx="30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637EA63-A2FF-41B7-B95F-9E22B5229727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dt" idx="31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ftr" idx="32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33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6F5534E-1CAE-46C2-8380-7E79E729AEFD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36560" y="504000"/>
            <a:ext cx="3448080" cy="17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35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3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45360" y="1088280"/>
            <a:ext cx="5412240" cy="537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5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736560" y="2268000"/>
            <a:ext cx="3448080" cy="420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17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7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34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35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6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A8EB55C-3DA9-4784-B54E-B3920AB49480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6560" y="504000"/>
            <a:ext cx="3448080" cy="17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35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3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45360" y="1088280"/>
            <a:ext cx="5412240" cy="537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500" strike="noStrike" u="none">
                <a:solidFill>
                  <a:schemeClr val="dk1"/>
                </a:solidFill>
                <a:uFillTx/>
                <a:latin typeface="Calibri"/>
              </a:rPr>
              <a:t>Вставка рисунка</a:t>
            </a:r>
            <a:endParaRPr b="0" lang="en-US" sz="3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736560" y="2268000"/>
            <a:ext cx="3448080" cy="420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17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7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37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38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39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39D5083-1F2C-493C-8554-4CBB15FB2912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6EE5510-40DB-4ABB-A9F6-48DB46AC930E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651440" y="402480"/>
            <a:ext cx="2305080" cy="640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35120" y="402480"/>
            <a:ext cx="6782400" cy="640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F4D8088-0C0C-4511-B15E-DA9118CE110B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ftr" idx="10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1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12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C2FF36A-9848-4CDA-A439-61600FCB4F2B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0691280" cy="755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4600" y="1738800"/>
            <a:ext cx="4650480" cy="851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994800" y="3001320"/>
            <a:ext cx="3271680" cy="1491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3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dt" idx="14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5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D1EDEF9-FACD-49BE-A32D-1F8096E8D973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922140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6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7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8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1AEE5F5-AF34-4652-8B27-94BEA09EAD99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9360" y="1884600"/>
            <a:ext cx="9221400" cy="314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66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6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9360" y="5059080"/>
            <a:ext cx="9221400" cy="165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9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0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21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22F5D58-D556-4FFF-9095-DC1ED9E4C458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35120" y="2012400"/>
            <a:ext cx="454356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12600" y="2012400"/>
            <a:ext cx="454356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22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23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24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43AD2B4-C807-4183-9BBF-5B8F66BDF55A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3656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36560" y="1853280"/>
            <a:ext cx="4522680" cy="90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1" lang="ru-RU" sz="2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36560" y="2761560"/>
            <a:ext cx="4522680" cy="406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412600" y="1853280"/>
            <a:ext cx="4545000" cy="90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1" lang="ru-RU" sz="2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5412600" y="2761560"/>
            <a:ext cx="4545000" cy="406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5600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59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63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267640" indent="-252000" defTabSz="10076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9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dt" idx="25"/>
          </p:nvPr>
        </p:nvSpPr>
        <p:spPr>
          <a:xfrm>
            <a:off x="73512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ftr" idx="26"/>
          </p:nvPr>
        </p:nvSpPr>
        <p:spPr>
          <a:xfrm>
            <a:off x="3541680" y="7006680"/>
            <a:ext cx="360828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8"/>
          <p:cNvSpPr>
            <a:spLocks noGrp="1"/>
          </p:cNvSpPr>
          <p:nvPr>
            <p:ph type="sldNum" idx="27"/>
          </p:nvPr>
        </p:nvSpPr>
        <p:spPr>
          <a:xfrm>
            <a:off x="755100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FBBEA5E-DACC-4CF8-8040-ACFBA6109584}" type="slidenum">
              <a:rPr b="0" lang="ru-RU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4.jpeg"/><Relationship Id="rId3" Type="http://schemas.openxmlformats.org/officeDocument/2006/relationships/slideLayout" Target="../slideLayouts/slideLayout10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5.jpeg"/><Relationship Id="rId3" Type="http://schemas.openxmlformats.org/officeDocument/2006/relationships/image" Target="../media/image86.jpeg"/><Relationship Id="rId4" Type="http://schemas.openxmlformats.org/officeDocument/2006/relationships/slideLayout" Target="../slideLayouts/slideLayout10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7.jpeg"/><Relationship Id="rId3" Type="http://schemas.openxmlformats.org/officeDocument/2006/relationships/slideLayout" Target="../slideLayouts/slideLayout10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2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slideLayout" Target="../slideLayouts/slideLayout4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27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3.wmf"/><Relationship Id="rId3" Type="http://schemas.openxmlformats.org/officeDocument/2006/relationships/hyperlink" Target="mailto:opk@medprofedu.ru" TargetMode="External"/><Relationship Id="rId4" Type="http://schemas.openxmlformats.org/officeDocument/2006/relationships/hyperlink" Target="http://www.medprofedu.ru/" TargetMode="External"/><Relationship Id="rId5" Type="http://schemas.openxmlformats.org/officeDocument/2006/relationships/slideLayout" Target="../slideLayouts/slideLayout1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2.xml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www.krasotaimedicina.ru/diseases/psychiatric/hypochondria" TargetMode="External"/><Relationship Id="rId3" Type="http://schemas.openxmlformats.org/officeDocument/2006/relationships/hyperlink" Target="https://www.krasotaimedicina.ru/diseases/psychiatric/depression" TargetMode="External"/><Relationship Id="rId4" Type="http://schemas.openxmlformats.org/officeDocument/2006/relationships/hyperlink" Target="https://www.krasotaimedicina.ru/diseases/psychiatric/generalized-anxiety-disorder" TargetMode="External"/><Relationship Id="rId5" Type="http://schemas.openxmlformats.org/officeDocument/2006/relationships/hyperlink" Target="https://www.krasotaimedicina.ru/diseases/psychiatric/generalized-anxiety-disorder" TargetMode="External"/><Relationship Id="rId6" Type="http://schemas.openxmlformats.org/officeDocument/2006/relationships/slideLayout" Target="../slideLayouts/slideLayout1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7.png"/><Relationship Id="rId6" Type="http://schemas.openxmlformats.org/officeDocument/2006/relationships/image" Target="../media/image37.png"/><Relationship Id="rId7" Type="http://schemas.openxmlformats.org/officeDocument/2006/relationships/image" Target="../media/image37.png"/><Relationship Id="rId8" Type="http://schemas.openxmlformats.org/officeDocument/2006/relationships/image" Target="../media/image37.png"/><Relationship Id="rId9" Type="http://schemas.openxmlformats.org/officeDocument/2006/relationships/image" Target="../media/image37.png"/><Relationship Id="rId10" Type="http://schemas.openxmlformats.org/officeDocument/2006/relationships/image" Target="../media/image37.png"/><Relationship Id="rId11" Type="http://schemas.openxmlformats.org/officeDocument/2006/relationships/image" Target="../media/image37.png"/><Relationship Id="rId12" Type="http://schemas.openxmlformats.org/officeDocument/2006/relationships/image" Target="../media/image37.pn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jpeg"/><Relationship Id="rId17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slideLayout" Target="../slideLayouts/slideLayout4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0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0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0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0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0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10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7.jpeg"/><Relationship Id="rId3" Type="http://schemas.openxmlformats.org/officeDocument/2006/relationships/slideLayout" Target="../slideLayouts/slideLayout10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10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0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10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0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10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0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5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slideLayout" Target="../slideLayouts/slideLayout15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jpeg"/><Relationship Id="rId3" Type="http://schemas.openxmlformats.org/officeDocument/2006/relationships/slideLayout" Target="../slideLayouts/slideLayout15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jpeg"/><Relationship Id="rId3" Type="http://schemas.openxmlformats.org/officeDocument/2006/relationships/slideLayout" Target="../slideLayouts/slideLayout15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3" descr=""/>
          <p:cNvPicPr/>
          <p:nvPr/>
        </p:nvPicPr>
        <p:blipFill>
          <a:blip r:embed="rId1"/>
          <a:stretch/>
        </p:blipFill>
        <p:spPr>
          <a:xfrm>
            <a:off x="20520" y="73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object 3"/>
          <p:cNvSpPr/>
          <p:nvPr/>
        </p:nvSpPr>
        <p:spPr>
          <a:xfrm>
            <a:off x="380160" y="1703160"/>
            <a:ext cx="8881200" cy="12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44720" anchor="t">
            <a:normAutofit fontScale="47500" lnSpcReduction="19999"/>
          </a:bodyPr>
          <a:p>
            <a:pPr marL="12600" algn="ctr" defTabSz="1008000">
              <a:lnSpc>
                <a:spcPct val="110000"/>
              </a:lnSpc>
              <a:spcBef>
                <a:spcPts val="1137"/>
              </a:spcBef>
            </a:pPr>
            <a:r>
              <a:rPr b="1" lang="ru-RU" sz="6000" strike="noStrike" u="none">
                <a:solidFill>
                  <a:srgbClr val="006fb8"/>
                </a:solidFill>
                <a:uFillTx/>
                <a:latin typeface="Arial"/>
              </a:rPr>
              <a:t>Кафедра профильных гигиенических дисциплин и промышленного здравоохранения</a:t>
            </a:r>
            <a:endParaRPr b="0" lang="ru-RU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object 4"/>
          <p:cNvSpPr/>
          <p:nvPr/>
        </p:nvSpPr>
        <p:spPr>
          <a:xfrm>
            <a:off x="1265040" y="5720760"/>
            <a:ext cx="592884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 anchor="t">
            <a:spAutoFit/>
          </a:bodyPr>
          <a:p>
            <a:pPr marL="12600" defTabSz="457200">
              <a:lnSpc>
                <a:spcPct val="102000"/>
              </a:lnSpc>
              <a:spcBef>
                <a:spcPts val="51"/>
              </a:spcBef>
            </a:pPr>
            <a:r>
              <a:rPr b="1" lang="ru-RU" sz="1800" strike="noStrike" u="none">
                <a:solidFill>
                  <a:srgbClr val="231f20"/>
                </a:solidFill>
                <a:uFillTx/>
                <a:latin typeface="Arial"/>
              </a:rPr>
              <a:t>Лапко Инна Владимировна, д.м.н., профессор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7" name="Рисунок 10" descr=""/>
          <p:cNvPicPr/>
          <p:nvPr/>
        </p:nvPicPr>
        <p:blipFill>
          <a:blip r:embed="rId2"/>
          <a:srcRect l="25760" t="10707" r="27186" b="82241"/>
          <a:stretch/>
        </p:blipFill>
        <p:spPr>
          <a:xfrm>
            <a:off x="380160" y="294120"/>
            <a:ext cx="5387760" cy="114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object 4"/>
          <p:cNvSpPr/>
          <p:nvPr/>
        </p:nvSpPr>
        <p:spPr>
          <a:xfrm>
            <a:off x="1905120" y="6193080"/>
            <a:ext cx="3052440" cy="84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40" bIns="0" anchor="t">
            <a:spAutoFit/>
          </a:bodyPr>
          <a:p>
            <a:pPr marL="12600" algn="ctr" defTabSz="457200">
              <a:lnSpc>
                <a:spcPct val="102000"/>
              </a:lnSpc>
              <a:spcBef>
                <a:spcPts val="51"/>
              </a:spcBef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algn="ctr" defTabSz="457200">
              <a:lnSpc>
                <a:spcPct val="102000"/>
              </a:lnSpc>
              <a:spcBef>
                <a:spcPts val="51"/>
              </a:spcBef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algn="ctr" defTabSz="457200">
              <a:lnSpc>
                <a:spcPct val="102000"/>
              </a:lnSpc>
              <a:spcBef>
                <a:spcPts val="51"/>
              </a:spcBef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object 3"/>
          <p:cNvSpPr/>
          <p:nvPr/>
        </p:nvSpPr>
        <p:spPr>
          <a:xfrm>
            <a:off x="380160" y="2931480"/>
            <a:ext cx="9745200" cy="12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44720" anchor="t">
            <a:noAutofit/>
          </a:bodyPr>
          <a:p>
            <a:pPr marL="12600" algn="ctr" defTabSz="1008000">
              <a:lnSpc>
                <a:spcPct val="110000"/>
              </a:lnSpc>
              <a:spcBef>
                <a:spcPts val="1137"/>
              </a:spcBef>
            </a:pPr>
            <a:r>
              <a:rPr b="1" lang="ru-RU" sz="2800" strike="noStrike" u="none">
                <a:solidFill>
                  <a:srgbClr val="000066"/>
                </a:solidFill>
                <a:uFillTx/>
                <a:latin typeface="Times New Roman"/>
              </a:rPr>
              <a:t>Воздействие факторов производственной среды и  трудового процесса на здоровье работающих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algn="ctr" defTabSz="1008000">
              <a:lnSpc>
                <a:spcPct val="110000"/>
              </a:lnSpc>
              <a:spcBef>
                <a:spcPts val="1137"/>
              </a:spcBef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algn="ctr" defTabSz="1008000">
              <a:lnSpc>
                <a:spcPct val="110000"/>
              </a:lnSpc>
              <a:spcBef>
                <a:spcPts val="1137"/>
              </a:spcBef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9"/>
          <p:cNvSpPr/>
          <p:nvPr/>
        </p:nvSpPr>
        <p:spPr>
          <a:xfrm>
            <a:off x="3136320" y="6334560"/>
            <a:ext cx="2631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Times New Roman"/>
              </a:rPr>
              <a:t>08.10.2024г.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Slide Number"/>
          <p:cNvSpPr/>
          <p:nvPr/>
        </p:nvSpPr>
        <p:spPr>
          <a:xfrm>
            <a:off x="5082120" y="3544920"/>
            <a:ext cx="527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A87D64E-13EF-45E7-84CE-C7ED0C3B4000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"/>
          <p:cNvSpPr/>
          <p:nvPr/>
        </p:nvSpPr>
        <p:spPr>
          <a:xfrm>
            <a:off x="968040" y="394560"/>
            <a:ext cx="9063000" cy="68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rgbClr val="0000ff"/>
                </a:solidFill>
                <a:uFillTx/>
                <a:latin typeface="Times New Roman"/>
              </a:rPr>
              <a:t>Диагностика профессионального заболевания имеет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rgbClr val="0000ff"/>
                </a:solidFill>
                <a:uFillTx/>
                <a:latin typeface="Times New Roman"/>
              </a:rPr>
              <a:t>существенные клинические, а главное, организационные особенности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1) Изучение анамнеза с учетом профессионального маршрута больного, выявление возможных контактов в процессе труда с профессиональными вредностями в длительности их воздействия;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2) Детальное ознакомление с характером выполняемой работы с учетом возможных профессиональных вредностей и степени их воздействия на больного. Анамнестические данные должны быть объективно оценены и документированы.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3) Выявление в клинической картине болезни, в частности на основании комплекса дополнительных методов исследования (биохимических, иммунологических, электрофизиологических, рентгенологических и др.), изменений, характерных для данной формы профессионального заболевания;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4) Определение в биологических средах химического вещества, вызвавшего заболевание, или продуктов его метаболизма;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5) Использование данных периодических медицинских осмотров и сведений о его обращаемости и заболеваемости с временной утратой трудоспособности, что дает возможность судить о динамике заболевания.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1" name="Slide Number"/>
          <p:cNvSpPr/>
          <p:nvPr/>
        </p:nvSpPr>
        <p:spPr>
          <a:xfrm>
            <a:off x="10214280" y="6967440"/>
            <a:ext cx="2908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9D5CB38-AEB6-440F-AD10-9B7CB92FE459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2" name="object 3"/>
          <p:cNvSpPr/>
          <p:nvPr/>
        </p:nvSpPr>
        <p:spPr>
          <a:xfrm>
            <a:off x="1047600" y="1628640"/>
            <a:ext cx="8741520" cy="42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До настоящего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времени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единой общепризнанной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классификации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вибрационной</a:t>
            </a:r>
            <a:r>
              <a:rPr b="1" i="1" lang="en-US" sz="2000" spc="2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болезни</a:t>
            </a:r>
            <a:r>
              <a:rPr b="1" i="1" lang="en-US" sz="2000" spc="-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7" strike="noStrike" u="none">
                <a:solidFill>
                  <a:schemeClr val="dk1"/>
                </a:solidFill>
                <a:uFillTx/>
                <a:latin typeface="Arial"/>
              </a:rPr>
              <a:t>в стране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не существует.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Формулировка</a:t>
            </a:r>
            <a:r>
              <a:rPr b="1" i="1" lang="en-US" sz="20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диагноза</a:t>
            </a:r>
            <a:r>
              <a:rPr b="1" i="1" lang="en-US" sz="2000" spc="-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ВБ,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изложенная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</a:t>
            </a:r>
            <a:r>
              <a:rPr b="1" i="1" lang="en-US" sz="2000" spc="-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действующих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классификациях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,</a:t>
            </a:r>
            <a:r>
              <a:rPr b="1" i="1" lang="ru-RU" sz="20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настоящее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время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отстает от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требований</a:t>
            </a:r>
            <a:r>
              <a:rPr b="1" i="1" lang="en-US" sz="2000" spc="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современной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медицины,</a:t>
            </a:r>
            <a:r>
              <a:rPr b="1" i="1" lang="en-US" sz="2000" spc="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не </a:t>
            </a:r>
            <a:r>
              <a:rPr b="1" i="1" lang="en-US" sz="2000" spc="-8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отражающей</a:t>
            </a:r>
            <a:r>
              <a:rPr b="1" i="1" lang="en-US" sz="2000" spc="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патогенетической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сути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заболевания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точки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зрения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доказательной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медицины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Не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согласуется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с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действующими</a:t>
            </a:r>
            <a:r>
              <a:rPr b="1" i="1" lang="en-US" sz="2000" spc="4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нормативными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правовыми </a:t>
            </a:r>
            <a:r>
              <a:rPr b="1" i="1" lang="en-US" sz="2000" spc="-80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документами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рекомендации</a:t>
            </a:r>
            <a:r>
              <a:rPr b="1" i="1" lang="en-US" sz="2000" spc="2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по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экспертизе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как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временной,</a:t>
            </a:r>
            <a:r>
              <a:rPr b="1" i="1" lang="en-US" sz="2000" spc="2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так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стойкой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утраты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трудоспособности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, а также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с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международными документами по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вопросу </a:t>
            </a:r>
            <a:r>
              <a:rPr b="1" i="1" lang="en-US" sz="2000" spc="-8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клинических</a:t>
            </a:r>
            <a:r>
              <a:rPr b="1" i="1" lang="en-US" sz="2000" spc="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проявлений</a:t>
            </a:r>
            <a:r>
              <a:rPr b="1" i="1" lang="en-US" sz="20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воздействия</a:t>
            </a:r>
            <a:r>
              <a:rPr b="1" i="1" lang="en-US" sz="2000" spc="2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производственной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вибрации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1383120" y="561600"/>
            <a:ext cx="7534440" cy="4438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Вибрационная</a:t>
            </a:r>
            <a:r>
              <a:rPr b="1" lang="en-US" sz="28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болезнь</a:t>
            </a:r>
            <a:r>
              <a:rPr b="1" lang="en-US" sz="2800" spc="-4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(ВБ)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6" name="Slide Number"/>
          <p:cNvSpPr/>
          <p:nvPr/>
        </p:nvSpPr>
        <p:spPr>
          <a:xfrm>
            <a:off x="10214280" y="6967440"/>
            <a:ext cx="2908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3E09D49-40B8-47D5-B220-83397A5D388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7" name="object 3"/>
          <p:cNvSpPr/>
          <p:nvPr/>
        </p:nvSpPr>
        <p:spPr>
          <a:xfrm>
            <a:off x="804240" y="1179720"/>
            <a:ext cx="9173160" cy="57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425"/>
              </a:spcBef>
            </a:pP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Встречается</a:t>
            </a:r>
            <a:r>
              <a:rPr b="1" i="1" lang="en-US" sz="2000" spc="-9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</a:t>
            </a:r>
            <a:r>
              <a:rPr b="1" i="1" lang="en-US" sz="2000" spc="-1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следующих</a:t>
            </a:r>
            <a:r>
              <a:rPr b="1" i="1" lang="en-US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отраслях</a:t>
            </a:r>
            <a:r>
              <a:rPr b="1" i="1" lang="en-US" sz="2000" spc="-9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  <a:spcBef>
                <a:spcPts val="425"/>
              </a:spcBef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                 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промышленности: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9320" defTabSz="4572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algn="l" pos="24192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машиностроительной;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9320" defTabSz="4572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algn="l" pos="24192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металлургической;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9320" defTabSz="457200">
              <a:lnSpc>
                <a:spcPct val="100000"/>
              </a:lnSpc>
              <a:spcBef>
                <a:spcPts val="326"/>
              </a:spcBef>
              <a:buClr>
                <a:srgbClr val="000000"/>
              </a:buClr>
              <a:buFont typeface="Arial"/>
              <a:buChar char="•"/>
              <a:tabLst>
                <a:tab algn="l" pos="24192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строительной;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9320" defTabSz="457200">
              <a:lnSpc>
                <a:spcPct val="100000"/>
              </a:lnSpc>
              <a:spcBef>
                <a:spcPts val="326"/>
              </a:spcBef>
              <a:buClr>
                <a:srgbClr val="000000"/>
              </a:buClr>
              <a:buFont typeface="Arial"/>
              <a:buChar char="•"/>
              <a:tabLst>
                <a:tab algn="l" pos="24192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авиационной</a:t>
            </a:r>
            <a:r>
              <a:rPr b="1" i="1" lang="en-US" sz="2000" spc="-4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судостроительной;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9320" defTabSz="457200">
              <a:lnSpc>
                <a:spcPct val="100000"/>
              </a:lnSpc>
              <a:spcBef>
                <a:spcPts val="334"/>
              </a:spcBef>
              <a:buClr>
                <a:srgbClr val="000000"/>
              </a:buClr>
              <a:buFont typeface="Arial"/>
              <a:buChar char="•"/>
              <a:tabLst>
                <a:tab algn="l" pos="24192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горнодобывающей;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1840" indent="-309960" defTabSz="457200">
              <a:lnSpc>
                <a:spcPct val="100000"/>
              </a:lnSpc>
              <a:spcBef>
                <a:spcPts val="326"/>
              </a:spcBef>
              <a:buClr>
                <a:srgbClr val="000000"/>
              </a:buClr>
              <a:buFont typeface="Arial"/>
              <a:buChar char="•"/>
              <a:tabLst>
                <a:tab algn="l" pos="321840"/>
                <a:tab algn="l" pos="322560"/>
              </a:tabLst>
            </a:pP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на</a:t>
            </a:r>
            <a:r>
              <a:rPr b="1" i="1" lang="en-US" sz="20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транспорте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26"/>
              </a:spcBef>
              <a:tabLst>
                <a:tab algn="l" pos="321840"/>
                <a:tab algn="l" pos="3225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Как</a:t>
            </a:r>
            <a:r>
              <a:rPr b="1" i="1" lang="en-US" sz="2000" spc="-9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правило</a:t>
            </a:r>
            <a:r>
              <a:rPr b="1" i="1" lang="en-US" sz="2000" spc="-7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производственная</a:t>
            </a:r>
            <a:r>
              <a:rPr b="1" i="1" lang="en-US" sz="2000" spc="-79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вибрация</a:t>
            </a:r>
            <a:r>
              <a:rPr b="1" i="1" lang="en-US" sz="2000" spc="-85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сопровождается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сопутствующими</a:t>
            </a:r>
            <a:r>
              <a:rPr b="1" i="1" lang="en-US" sz="2000" spc="-65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негативными</a:t>
            </a:r>
            <a:r>
              <a:rPr b="1" i="1" lang="en-US" sz="2000" spc="-105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профессиональными</a:t>
            </a:r>
            <a:r>
              <a:rPr b="1" i="1" lang="en-US" sz="2000" spc="-79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 </a:t>
            </a:r>
            <a:r>
              <a:rPr b="1" i="1" lang="en-US" sz="2000" spc="-11" strike="noStrike" u="sng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Arial"/>
              </a:rPr>
              <a:t>факторами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(шум,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охлаждение,</a:t>
            </a:r>
            <a:r>
              <a:rPr b="1" i="1" lang="en-US" sz="2000" spc="-9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значительное</a:t>
            </a:r>
            <a:r>
              <a:rPr b="1" i="1" lang="en-US" sz="2000" spc="-7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статическое</a:t>
            </a:r>
            <a:r>
              <a:rPr b="1" i="1" lang="en-US" sz="20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напряжение</a:t>
            </a:r>
            <a:r>
              <a:rPr b="1" i="1" lang="en-US" sz="2000" spc="-7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20" strike="noStrike" u="none">
                <a:solidFill>
                  <a:schemeClr val="dk1"/>
                </a:solidFill>
                <a:uFillTx/>
                <a:latin typeface="Arial"/>
              </a:rPr>
              <a:t>мышц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плеча</a:t>
            </a:r>
            <a:r>
              <a:rPr b="1" i="1" lang="en-US" sz="2000" spc="-7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-7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плечевого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пояса,</a:t>
            </a:r>
            <a:r>
              <a:rPr b="1" i="1" lang="en-US" sz="2000" spc="-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вынужденное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положение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тела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,  химические вещества нейротропного действия (свинец, ртуть, органические растворители и др.), аэрозоли преимущественно фиброгенного действия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),</a:t>
            </a:r>
            <a:r>
              <a:rPr b="1" i="1" lang="en-US" sz="2000" spc="-7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которые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могут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способствовать</a:t>
            </a:r>
            <a:r>
              <a:rPr b="1" i="1" lang="en-US" sz="2000" spc="-7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более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быстрому</a:t>
            </a:r>
            <a:r>
              <a:rPr b="1" i="1" lang="en-US" sz="20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развитию</a:t>
            </a:r>
            <a:r>
              <a:rPr b="1" i="1" lang="en-US" sz="2000" spc="-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патологического процесса.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1383120" y="370800"/>
            <a:ext cx="7534440" cy="4438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9" name="object 2"/>
          <p:cNvSpPr/>
          <p:nvPr/>
        </p:nvSpPr>
        <p:spPr>
          <a:xfrm>
            <a:off x="389880" y="439200"/>
            <a:ext cx="6788880" cy="4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ctr">
            <a:spAutoFit/>
          </a:bodyPr>
          <a:p>
            <a:pPr marL="12600" algn="ctr" defTabSz="1007640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2800" spc="-20" strike="noStrike" u="none">
                <a:solidFill>
                  <a:schemeClr val="dk1"/>
                </a:solidFill>
                <a:uFillTx/>
                <a:latin typeface="Arial"/>
              </a:rPr>
              <a:t>Вибрация</a:t>
            </a:r>
            <a:r>
              <a:rPr b="1" lang="ru-RU" sz="2800" spc="-9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в</a:t>
            </a:r>
            <a:r>
              <a:rPr b="1" lang="ru-RU" sz="28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800" spc="-31" strike="noStrike" u="none">
                <a:solidFill>
                  <a:schemeClr val="dk1"/>
                </a:solidFill>
                <a:uFillTx/>
                <a:latin typeface="Arial"/>
              </a:rPr>
              <a:t>промышленности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0" name="Picture 2" descr="Магазин Сварщик В Брянске На Литейной."/>
          <p:cNvPicPr/>
          <p:nvPr/>
        </p:nvPicPr>
        <p:blipFill>
          <a:blip r:embed="rId2"/>
          <a:stretch/>
        </p:blipFill>
        <p:spPr>
          <a:xfrm>
            <a:off x="7000560" y="57240"/>
            <a:ext cx="3504240" cy="2336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Рисунок 9" descr=""/>
          <p:cNvPicPr/>
          <p:nvPr/>
        </p:nvPicPr>
        <p:blipFill>
          <a:blip r:embed="rId1"/>
          <a:stretch/>
        </p:blipFill>
        <p:spPr>
          <a:xfrm>
            <a:off x="1116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3" name="Slide Number"/>
          <p:cNvSpPr/>
          <p:nvPr/>
        </p:nvSpPr>
        <p:spPr>
          <a:xfrm>
            <a:off x="9735840" y="6967440"/>
            <a:ext cx="7693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82C9C696-45C8-40CC-8F34-F5E8D43C656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4" name="Прямоугольник 8"/>
          <p:cNvSpPr/>
          <p:nvPr/>
        </p:nvSpPr>
        <p:spPr>
          <a:xfrm>
            <a:off x="1047600" y="742320"/>
            <a:ext cx="8181720" cy="73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Этиологическим фактором ВБ является производственная вибрация выше ПДУ: локальная, общая и их сочетание.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Общая вибрация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передается на тело через опорные поверхности: для стоящего - через ступни ног, для сидящего - через ягодицы, для лежащего человека - через спину и голову.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Локальная вибрация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передается через руки, ступни ног сидящего человека и на предплечья, контактирующие с вибрирующими рабочими поверхностями.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pc="-6" strike="noStrike" u="none">
                <a:solidFill>
                  <a:srgbClr val="002060"/>
                </a:solidFill>
                <a:uFillTx/>
                <a:latin typeface="Arial"/>
              </a:rPr>
              <a:t>Уровни</a:t>
            </a:r>
            <a:r>
              <a:rPr b="1" i="1" lang="ru-RU" sz="20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rgbClr val="002060"/>
                </a:solidFill>
                <a:uFillTx/>
                <a:latin typeface="Arial"/>
              </a:rPr>
              <a:t>производственной</a:t>
            </a:r>
            <a:r>
              <a:rPr b="1" i="1" lang="ru-RU" sz="2000" spc="6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rgbClr val="002060"/>
                </a:solidFill>
                <a:uFillTx/>
                <a:latin typeface="Arial"/>
              </a:rPr>
              <a:t>вибрации</a:t>
            </a:r>
            <a:r>
              <a:rPr b="1" i="1" lang="ru-RU" sz="20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002060"/>
                </a:solidFill>
                <a:uFillTx/>
                <a:latin typeface="Arial"/>
              </a:rPr>
              <a:t>регламентируются</a:t>
            </a:r>
            <a:r>
              <a:rPr b="1" i="1" lang="ru-RU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СанПиН 1.2.3685-21 «Гигиенические нормативы и требования к обеспечению безопасности и (или) безвредности для человека факторов среды обитания» (Зарегистрировано в Минюсте РФ 29 января 2021 г. Регистрационный №62296).</a:t>
            </a:r>
            <a:r>
              <a:rPr b="1" i="1" lang="ru-RU" sz="2000" spc="3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1" strike="noStrike" u="none">
                <a:solidFill>
                  <a:srgbClr val="284c6a"/>
                </a:solidFill>
                <a:uFillTx/>
                <a:latin typeface="Trebuchet MS"/>
              </a:rPr>
              <a:t>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Рисунок 9" descr=""/>
          <p:cNvPicPr/>
          <p:nvPr/>
        </p:nvPicPr>
        <p:blipFill>
          <a:blip r:embed="rId1"/>
          <a:stretch/>
        </p:blipFill>
        <p:spPr>
          <a:xfrm>
            <a:off x="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7" name="Slide Number"/>
          <p:cNvSpPr/>
          <p:nvPr/>
        </p:nvSpPr>
        <p:spPr>
          <a:xfrm>
            <a:off x="9829800" y="6967440"/>
            <a:ext cx="6750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C810F24-545B-4F92-A6AB-F5AE0A81E33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8" name="Прямоугольник 11"/>
          <p:cNvSpPr/>
          <p:nvPr/>
        </p:nvSpPr>
        <p:spPr>
          <a:xfrm>
            <a:off x="1358280" y="1030320"/>
            <a:ext cx="829656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Нормируемым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показателем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вибрации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на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рабочем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месте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является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эквивалентный</a:t>
            </a:r>
            <a:r>
              <a:rPr b="1" i="1" lang="ru-RU" sz="2000" spc="26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корректированный</a:t>
            </a:r>
            <a:r>
              <a:rPr b="1" i="1" lang="ru-RU" sz="2000" spc="5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rgbClr val="ff0000"/>
                </a:solidFill>
                <a:uFillTx/>
                <a:latin typeface="Arial"/>
              </a:rPr>
              <a:t>уровень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rgbClr val="ff0000"/>
                </a:solidFill>
                <a:uFillTx/>
                <a:latin typeface="Arial"/>
              </a:rPr>
              <a:t>виброускорения</a:t>
            </a:r>
            <a:r>
              <a:rPr b="1" i="1" lang="ru-RU" sz="2000" spc="3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за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рабочую</a:t>
            </a:r>
            <a:r>
              <a:rPr b="1" i="1" lang="ru-RU" sz="2000" spc="-11" strike="noStrike" u="none">
                <a:solidFill>
                  <a:srgbClr val="ff0000"/>
                </a:solidFill>
                <a:uFillTx/>
                <a:latin typeface="Arial"/>
              </a:rPr>
              <a:t> смену,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дБ.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Работа</a:t>
            </a:r>
            <a:r>
              <a:rPr b="1" i="1" lang="ru-RU" sz="2000" spc="-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в условиях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воздействия</a:t>
            </a:r>
            <a:r>
              <a:rPr b="1" i="1" lang="ru-RU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локальной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ru-RU" sz="20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общей </a:t>
            </a:r>
            <a:r>
              <a:rPr b="1" i="1" lang="ru-RU" sz="2000" spc="-8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вибрации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i="1" lang="ru-RU" sz="20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текущими</a:t>
            </a:r>
            <a:r>
              <a:rPr b="1" i="1" lang="ru-RU" sz="2000" spc="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среднеквадратичными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уровнями,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превышающими</a:t>
            </a:r>
            <a:r>
              <a:rPr b="1" i="1" lang="ru-RU" sz="20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настоящие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санитарные </a:t>
            </a:r>
            <a:r>
              <a:rPr b="1" i="1" lang="ru-RU" sz="2000" spc="-82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нормы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более</a:t>
            </a:r>
            <a:r>
              <a:rPr b="1" i="1" lang="ru-RU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чем</a:t>
            </a:r>
            <a:r>
              <a:rPr b="1" i="1" lang="ru-RU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на</a:t>
            </a:r>
            <a:r>
              <a:rPr b="1" i="1" lang="ru-RU" sz="2000" spc="-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12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дБ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(в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4</a:t>
            </a:r>
            <a:r>
              <a:rPr b="1" i="1" lang="ru-RU" sz="20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раза)</a:t>
            </a:r>
            <a:r>
              <a:rPr b="1" i="1" lang="ru-RU" sz="20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более</a:t>
            </a:r>
            <a:r>
              <a:rPr b="1" i="1" lang="ru-RU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чем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на 24 дБ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(в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8 раз) соответственно по интегральной </a:t>
            </a:r>
            <a:r>
              <a:rPr b="1" i="1" lang="ru-RU" sz="2000" spc="-8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оценке,</a:t>
            </a:r>
            <a:r>
              <a:rPr b="1" i="1" lang="ru-RU" sz="20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не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допускается.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1" name="Slide Number"/>
          <p:cNvSpPr/>
          <p:nvPr/>
        </p:nvSpPr>
        <p:spPr>
          <a:xfrm>
            <a:off x="9937440" y="6967440"/>
            <a:ext cx="56736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7AC374BC-113F-41AB-97E8-853AAF7FCB4D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2" name="Прямоугольник 5"/>
          <p:cNvSpPr/>
          <p:nvPr/>
        </p:nvSpPr>
        <p:spPr>
          <a:xfrm>
            <a:off x="591840" y="6452280"/>
            <a:ext cx="93452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 производственных условиях нередко имеет место одновременное воздействие локальной (местной) и общей вибрации.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1736640" y="198720"/>
            <a:ext cx="7492680" cy="4132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2600" spc="-6" strike="noStrike" u="none">
                <a:solidFill>
                  <a:schemeClr val="dk1"/>
                </a:solidFill>
                <a:uFillTx/>
                <a:latin typeface="Arial"/>
              </a:rPr>
              <a:t>Источник</a:t>
            </a:r>
            <a:r>
              <a:rPr b="1" lang="en-US" sz="26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600" spc="-6" strike="noStrike" u="none">
                <a:solidFill>
                  <a:schemeClr val="dk1"/>
                </a:solidFill>
                <a:uFillTx/>
                <a:latin typeface="Arial"/>
              </a:rPr>
              <a:t>возникновения</a:t>
            </a:r>
            <a:r>
              <a:rPr b="1" lang="en-US" sz="26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600" spc="-6" strike="noStrike" u="none">
                <a:solidFill>
                  <a:schemeClr val="dk1"/>
                </a:solidFill>
                <a:uFillTx/>
                <a:latin typeface="Arial"/>
              </a:rPr>
              <a:t>вибрации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84" name="object 3"/>
          <p:cNvSpPr/>
          <p:nvPr/>
        </p:nvSpPr>
        <p:spPr>
          <a:xfrm>
            <a:off x="258120" y="771120"/>
            <a:ext cx="4743720" cy="32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7160" bIns="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1" strike="noStrike" u="none">
                <a:solidFill>
                  <a:srgbClr val="003f75"/>
                </a:solidFill>
                <a:uFillTx/>
                <a:latin typeface="Arial"/>
              </a:rPr>
              <a:t>Локальная</a:t>
            </a:r>
            <a:r>
              <a:rPr b="1" lang="en-US" sz="2000" spc="-6" strike="noStrike" u="none">
                <a:solidFill>
                  <a:srgbClr val="003f75"/>
                </a:solidFill>
                <a:uFillTx/>
                <a:latin typeface="Arial"/>
              </a:rPr>
              <a:t> </a:t>
            </a:r>
            <a:r>
              <a:rPr b="1" lang="en-US" sz="2000" spc="-11" strike="noStrike" u="none">
                <a:solidFill>
                  <a:srgbClr val="003f75"/>
                </a:solidFill>
                <a:uFillTx/>
                <a:latin typeface="Arial"/>
              </a:rPr>
              <a:t>вибрация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defTabSz="457200">
              <a:lnSpc>
                <a:spcPct val="100000"/>
              </a:lnSpc>
              <a:buClr>
                <a:srgbClr val="d6ecff"/>
              </a:buClr>
              <a:buFont typeface="Wingdings" charset="2"/>
              <a:buChar char=""/>
              <a:tabLst>
                <a:tab algn="l" pos="355680"/>
              </a:tabLst>
            </a:pP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от ручного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механизированного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инструмента</a:t>
            </a:r>
            <a:r>
              <a:rPr b="1" i="1" lang="en-US" sz="1800" spc="6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(с двигателями), </a:t>
            </a:r>
            <a:r>
              <a:rPr b="1" i="1" lang="en-US" sz="1800" spc="-59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органов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ручного управления </a:t>
            </a:r>
            <a:r>
              <a:rPr b="1" i="1" lang="en-US" sz="1800" spc="6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машинами</a:t>
            </a:r>
            <a:r>
              <a:rPr b="1" i="1" lang="en-US" sz="1800" spc="-5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284c6a"/>
                </a:solidFill>
                <a:uFillTx/>
                <a:latin typeface="Arial"/>
              </a:rPr>
              <a:t>и</a:t>
            </a:r>
            <a:r>
              <a:rPr b="1" i="1" lang="en-US" sz="1800" spc="-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оборудованием;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defTabSz="457200">
              <a:lnSpc>
                <a:spcPct val="100000"/>
              </a:lnSpc>
              <a:buClr>
                <a:srgbClr val="d6ecff"/>
              </a:buClr>
              <a:buFont typeface="Wingdings" charset="2"/>
              <a:buChar char=""/>
              <a:tabLst>
                <a:tab algn="l" pos="355680"/>
              </a:tabLst>
            </a:pP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от ручного </a:t>
            </a: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 н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емеханизированного </a:t>
            </a:r>
            <a:r>
              <a:rPr b="1" i="1" lang="en-US" sz="1800" spc="6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инструмента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(например, </a:t>
            </a:r>
            <a:r>
              <a:rPr b="1" i="1" lang="en-US" sz="18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рихтовочных </a:t>
            </a:r>
            <a:r>
              <a:rPr b="1" i="1" lang="en-US" sz="1800" strike="noStrike" u="none">
                <a:solidFill>
                  <a:srgbClr val="284c6a"/>
                </a:solidFill>
                <a:uFillTx/>
                <a:latin typeface="Arial"/>
              </a:rPr>
              <a:t>молотков), </a:t>
            </a:r>
            <a:r>
              <a:rPr b="1" i="1" lang="en-US" sz="18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284c6a"/>
                </a:solidFill>
                <a:uFillTx/>
                <a:latin typeface="Arial"/>
              </a:rPr>
              <a:t>приспособлений </a:t>
            </a:r>
            <a:r>
              <a:rPr b="1" i="1" lang="en-US" sz="1800" strike="noStrike" u="none">
                <a:solidFill>
                  <a:srgbClr val="284c6a"/>
                </a:solidFill>
                <a:uFillTx/>
                <a:latin typeface="Arial"/>
              </a:rPr>
              <a:t>и </a:t>
            </a:r>
            <a:r>
              <a:rPr b="1" i="1" lang="en-US" sz="18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обрабатываемых</a:t>
            </a:r>
            <a:r>
              <a:rPr b="1" i="1" lang="en-US" sz="1800" spc="-79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деталей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5" name="object 4"/>
          <p:cNvSpPr/>
          <p:nvPr/>
        </p:nvSpPr>
        <p:spPr>
          <a:xfrm>
            <a:off x="5002200" y="771120"/>
            <a:ext cx="5297760" cy="55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0" anchor="t">
            <a:spAutoFit/>
          </a:bodyPr>
          <a:p>
            <a:pPr marL="102240" algn="ctr" defTabSz="457200">
              <a:lnSpc>
                <a:spcPct val="100000"/>
              </a:lnSpc>
              <a:spcBef>
                <a:spcPts val="655"/>
              </a:spcBef>
            </a:pPr>
            <a:r>
              <a:rPr b="1" lang="en-US" sz="2000" spc="-6" strike="noStrike" u="none">
                <a:solidFill>
                  <a:srgbClr val="003f75"/>
                </a:solidFill>
                <a:uFillTx/>
                <a:latin typeface="Arial"/>
              </a:rPr>
              <a:t>Общая</a:t>
            </a:r>
            <a:r>
              <a:rPr b="1" lang="en-US" sz="2000" spc="-11" strike="noStrike" u="none">
                <a:solidFill>
                  <a:srgbClr val="003f75"/>
                </a:solidFill>
                <a:uFillTx/>
                <a:latin typeface="Arial"/>
              </a:rPr>
              <a:t> вибрация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4960" indent="-343080" defTabSz="457200">
              <a:lnSpc>
                <a:spcPts val="2390"/>
              </a:lnSpc>
              <a:spcBef>
                <a:spcPts val="405"/>
              </a:spcBef>
              <a:buClr>
                <a:srgbClr val="d6ecff"/>
              </a:buClr>
              <a:buFont typeface="Wingdings" charset="2"/>
              <a:buChar char=""/>
              <a:tabLst>
                <a:tab algn="l" pos="355680"/>
              </a:tabLst>
            </a:pP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1</a:t>
            </a:r>
            <a:r>
              <a:rPr b="1" i="1" lang="en-US" sz="1800" spc="-1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категории</a:t>
            </a:r>
            <a:r>
              <a:rPr b="1" i="1" lang="en-US" sz="1800" spc="-2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-</a:t>
            </a:r>
            <a:r>
              <a:rPr b="1" i="1" lang="en-US" sz="1800" spc="-1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транспортная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79000"/>
              </a:lnSpc>
              <a:spcBef>
                <a:spcPts val="479"/>
              </a:spcBef>
              <a:buClr>
                <a:srgbClr val="d6ecff"/>
              </a:buClr>
              <a:buFont typeface="Wingdings" charset="2"/>
              <a:buChar char=""/>
              <a:tabLst>
                <a:tab algn="l" pos="356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2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категории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-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транспортно- </a:t>
            </a:r>
            <a:r>
              <a:rPr b="1" i="1" lang="en-US" sz="1800" spc="-59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технологическая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ts val="2375"/>
              </a:lnSpc>
              <a:buClr>
                <a:srgbClr val="d6ecff"/>
              </a:buClr>
              <a:buFont typeface="Wingdings" charset="2"/>
              <a:buChar char=""/>
              <a:tabLst>
                <a:tab algn="l" pos="356400"/>
              </a:tabLst>
            </a:pP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3</a:t>
            </a:r>
            <a:r>
              <a:rPr b="1" i="1" lang="en-US" sz="1800" spc="-2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pc="-6" strike="noStrike" u="none">
                <a:solidFill>
                  <a:srgbClr val="ff0000"/>
                </a:solidFill>
                <a:uFillTx/>
                <a:latin typeface="Arial"/>
              </a:rPr>
              <a:t>категории</a:t>
            </a:r>
            <a:r>
              <a:rPr b="1" i="1" lang="en-US" sz="1800" spc="-34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-</a:t>
            </a:r>
            <a:r>
              <a:rPr b="1" i="1" lang="en-US" sz="1800" spc="-2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en-US" sz="1800" strike="noStrike" u="none">
                <a:solidFill>
                  <a:srgbClr val="ff0000"/>
                </a:solidFill>
                <a:uFillTx/>
                <a:latin typeface="Arial"/>
              </a:rPr>
              <a:t>технологическая: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114000"/>
              </a:lnSpc>
              <a:spcBef>
                <a:spcPts val="210"/>
              </a:spcBef>
              <a:buClr>
                <a:srgbClr val="d6ecff"/>
              </a:buClr>
              <a:buFont typeface="Wingdings" charset="2"/>
              <a:buChar char=""/>
              <a:tabLst>
                <a:tab algn="l" pos="355680"/>
                <a:tab algn="l" pos="356400"/>
              </a:tabLst>
            </a:pPr>
            <a:r>
              <a:rPr b="0" i="1" lang="ru-RU" sz="1600" spc="-6" strike="noStrike" u="none">
                <a:solidFill>
                  <a:srgbClr val="284c6a"/>
                </a:solidFill>
                <a:uFillTx/>
                <a:latin typeface="Arial"/>
              </a:rPr>
              <a:t>а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)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на</a:t>
            </a:r>
            <a:r>
              <a:rPr b="0" i="1" lang="en-US" sz="1600" spc="2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постоянных</a:t>
            </a:r>
            <a:r>
              <a:rPr b="0" i="1" lang="en-US" sz="1600" spc="6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рабочих</a:t>
            </a:r>
            <a:r>
              <a:rPr b="0" i="1" lang="en-US" sz="1600" spc="3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местах </a:t>
            </a:r>
            <a:r>
              <a:rPr b="0" i="1" lang="en-US" sz="1600" spc="-465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производственных</a:t>
            </a:r>
            <a:r>
              <a:rPr b="0" i="1" lang="en-US" sz="1600" spc="65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помещений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предприятий;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ct val="114000"/>
              </a:lnSpc>
              <a:spcBef>
                <a:spcPts val="380"/>
              </a:spcBef>
              <a:buClr>
                <a:srgbClr val="d6ecff"/>
              </a:buClr>
              <a:buFont typeface="Wingdings" charset="2"/>
              <a:buChar char=""/>
              <a:tabLst>
                <a:tab algn="l" pos="354960"/>
                <a:tab algn="l" pos="356400"/>
              </a:tabLst>
            </a:pPr>
            <a:r>
              <a:rPr b="0" i="1" lang="ru-RU" sz="1600" spc="-6" strike="noStrike" u="none">
                <a:solidFill>
                  <a:srgbClr val="284c6a"/>
                </a:solidFill>
                <a:uFillTx/>
                <a:latin typeface="Arial"/>
              </a:rPr>
              <a:t>б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) на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рабочих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местах</a:t>
            </a:r>
            <a:r>
              <a:rPr b="0" i="1" lang="en-US" sz="1600" spc="2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на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складах,</a:t>
            </a:r>
            <a:r>
              <a:rPr b="0" i="1" lang="en-US" sz="1600" spc="1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в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столовых,</a:t>
            </a:r>
            <a:r>
              <a:rPr b="0" i="1" lang="en-US" sz="1600" spc="3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бытовых,</a:t>
            </a:r>
            <a:r>
              <a:rPr b="0" i="1" lang="en-US" sz="1600" spc="2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дежурных</a:t>
            </a:r>
            <a:r>
              <a:rPr b="0" i="1" lang="en-US" sz="1600" spc="2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и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 других </a:t>
            </a:r>
            <a:r>
              <a:rPr b="0" i="1" lang="en-US" sz="1600" spc="-47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производственных</a:t>
            </a:r>
            <a:r>
              <a:rPr b="0" i="1" lang="en-US" sz="1600" spc="45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помещений,</a:t>
            </a:r>
            <a:r>
              <a:rPr b="0" i="1" lang="en-US" sz="16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где</a:t>
            </a:r>
            <a:r>
              <a:rPr b="0" i="1" lang="en-US" sz="1600" spc="-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нет </a:t>
            </a:r>
            <a:r>
              <a:rPr b="0" i="1" lang="en-US" sz="1600" spc="-47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машин,</a:t>
            </a:r>
            <a:r>
              <a:rPr b="0" i="1" lang="en-US" sz="1600" spc="1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генерирующих</a:t>
            </a:r>
            <a:r>
              <a:rPr b="0" i="1" lang="en-US" sz="1600" spc="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вибрацию;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ct val="114000"/>
              </a:lnSpc>
              <a:spcBef>
                <a:spcPts val="380"/>
              </a:spcBef>
              <a:buClr>
                <a:srgbClr val="d6ecff"/>
              </a:buClr>
              <a:buFont typeface="Wingdings" charset="2"/>
              <a:buChar char=""/>
              <a:tabLst>
                <a:tab algn="l" pos="354960"/>
                <a:tab algn="l" pos="356400"/>
              </a:tabLst>
            </a:pPr>
            <a:r>
              <a:rPr b="0" i="1" lang="ru-RU" sz="1600" spc="-6" strike="noStrike" u="none">
                <a:solidFill>
                  <a:srgbClr val="284c6a"/>
                </a:solidFill>
                <a:uFillTx/>
                <a:latin typeface="Arial"/>
              </a:rPr>
              <a:t>в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)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на</a:t>
            </a:r>
            <a:r>
              <a:rPr b="0" i="1" lang="en-US" sz="1600" spc="2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рабочих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местах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в</a:t>
            </a:r>
            <a:r>
              <a:rPr b="0" i="1" lang="en-US" sz="16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помещениях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заводоуправления,</a:t>
            </a:r>
            <a:r>
              <a:rPr b="0" i="1" lang="en-US" sz="1600" spc="5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конструкторских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бюро,</a:t>
            </a:r>
            <a:r>
              <a:rPr b="0" i="1" lang="en-US" sz="1600" spc="1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лабораторий,</a:t>
            </a:r>
            <a:r>
              <a:rPr b="0" i="1" lang="en-US" sz="1600" spc="5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учебных</a:t>
            </a:r>
            <a:r>
              <a:rPr b="0" i="1" lang="en-US" sz="1600" spc="4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пунктов,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вычислительных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центров,</a:t>
            </a:r>
            <a:r>
              <a:rPr b="0" i="1" lang="en-US" sz="1600" spc="2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здравпунктов, </a:t>
            </a:r>
            <a:r>
              <a:rPr b="0" i="1" lang="en-US" sz="1600" spc="-47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конторских</a:t>
            </a:r>
            <a:r>
              <a:rPr b="0" i="1" lang="en-US" sz="1600" spc="4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помещениях,</a:t>
            </a:r>
            <a:r>
              <a:rPr b="0" i="1" lang="en-US" sz="16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рабочих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комнатах</a:t>
            </a:r>
            <a:r>
              <a:rPr b="0" i="1" lang="en-US" sz="1600" spc="3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и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других</a:t>
            </a:r>
            <a:r>
              <a:rPr b="0" i="1" lang="en-US" sz="1600" spc="1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помещениях</a:t>
            </a:r>
            <a:r>
              <a:rPr b="0" i="1" lang="en-US" sz="1600" spc="6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для </a:t>
            </a:r>
            <a:r>
              <a:rPr b="0" i="1" lang="en-US" sz="1600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работников</a:t>
            </a:r>
            <a:r>
              <a:rPr b="0" i="1" lang="en-US" sz="1600" spc="54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rgbClr val="284c6a"/>
                </a:solidFill>
                <a:uFillTx/>
                <a:latin typeface="Arial"/>
              </a:rPr>
              <a:t>умственного</a:t>
            </a:r>
            <a:r>
              <a:rPr b="0" i="1" lang="en-US" sz="1600" spc="51" strike="noStrike" u="none">
                <a:solidFill>
                  <a:srgbClr val="284c6a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rgbClr val="284c6a"/>
                </a:solidFill>
                <a:uFillTx/>
                <a:latin typeface="Arial"/>
              </a:rPr>
              <a:t>труда.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8" name="Slide Number"/>
          <p:cNvSpPr/>
          <p:nvPr/>
        </p:nvSpPr>
        <p:spPr>
          <a:xfrm>
            <a:off x="9816480" y="6967440"/>
            <a:ext cx="6886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7313F80C-A4B0-47B8-921C-8A23575D7CC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1573200" y="364320"/>
            <a:ext cx="7656120" cy="38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Сроки развития</a:t>
            </a:r>
            <a:r>
              <a:rPr b="1" lang="en-US" sz="24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вибрационной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болезни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0" name="object 3"/>
          <p:cNvSpPr/>
          <p:nvPr/>
        </p:nvSpPr>
        <p:spPr>
          <a:xfrm>
            <a:off x="754560" y="1236600"/>
            <a:ext cx="4046040" cy="45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indent="432000" defTabSz="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Продолжительность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контакта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с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вибрацией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(уровни воздействия,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частотный</a:t>
            </a:r>
            <a:r>
              <a:rPr b="1" i="1" lang="en-US" sz="2000" spc="-4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спектр,</a:t>
            </a:r>
            <a:r>
              <a:rPr b="1" i="1" lang="en-US" sz="2000" spc="-2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стаж </a:t>
            </a:r>
            <a:r>
              <a:rPr b="1" i="1" lang="en-US" sz="2000" spc="-709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работы, время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экспозиции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за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рабочую </a:t>
            </a:r>
            <a:r>
              <a:rPr b="1" i="1" lang="en-US" sz="2000" spc="-709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смену)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354960"/>
                <a:tab algn="l" pos="35568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defTabSz="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Температурный</a:t>
            </a:r>
            <a:r>
              <a:rPr b="1" i="1" lang="en-US" sz="2000" spc="-4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фактор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(охлаждение)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6" strike="noStrike" u="none">
                <a:solidFill>
                  <a:srgbClr val="c00000"/>
                </a:solidFill>
                <a:uFillTx/>
                <a:latin typeface="Arial"/>
              </a:rPr>
              <a:t>Сила</a:t>
            </a:r>
            <a:r>
              <a:rPr b="1" i="1" lang="en-US" sz="2000" spc="-20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c00000"/>
                </a:solidFill>
                <a:uFillTx/>
                <a:latin typeface="Arial"/>
              </a:rPr>
              <a:t>рекомендаций</a:t>
            </a:r>
            <a:r>
              <a:rPr b="1" i="1" lang="en-US" sz="2000" spc="-26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c00000"/>
                </a:solidFill>
                <a:uFillTx/>
                <a:latin typeface="Arial"/>
              </a:rPr>
              <a:t>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defTabSz="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Нейротропные</a:t>
            </a:r>
            <a:r>
              <a:rPr b="1" i="1" lang="en-US" sz="2000" spc="-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вещества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defTabSz="457200">
              <a:lnSpc>
                <a:spcPct val="100000"/>
              </a:lnSpc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Шум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trike="noStrike" u="none">
                <a:solidFill>
                  <a:srgbClr val="c00000"/>
                </a:solidFill>
                <a:uFillTx/>
                <a:latin typeface="Arial"/>
              </a:rPr>
              <a:t>Сила</a:t>
            </a:r>
            <a:r>
              <a:rPr b="1" i="1" lang="en-US" sz="2000" spc="-40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c00000"/>
                </a:solidFill>
                <a:uFillTx/>
                <a:latin typeface="Arial"/>
              </a:rPr>
              <a:t>рекомендаций</a:t>
            </a:r>
            <a:r>
              <a:rPr b="1" i="1" lang="en-US" sz="2000" spc="14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c00000"/>
                </a:solidFill>
                <a:uFillTx/>
                <a:latin typeface="Arial"/>
              </a:rPr>
              <a:t>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1" name="object 4"/>
          <p:cNvSpPr/>
          <p:nvPr/>
        </p:nvSpPr>
        <p:spPr>
          <a:xfrm>
            <a:off x="5002200" y="1236600"/>
            <a:ext cx="5217120" cy="50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354960" indent="-343080" defTabSz="457200">
              <a:lnSpc>
                <a:spcPct val="100000"/>
              </a:lnSpc>
              <a:spcBef>
                <a:spcPts val="105"/>
              </a:spcBef>
              <a:buClr>
                <a:srgbClr val="000066"/>
              </a:buClr>
              <a:buFont typeface="Trebuchet MS"/>
              <a:buChar char="•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Обрабатываемый материал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(твердость породы,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жесткость, </a:t>
            </a:r>
            <a:r>
              <a:rPr b="1" i="1" lang="en-US" sz="2000" spc="-59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характер</a:t>
            </a:r>
            <a:r>
              <a:rPr b="1" i="1" lang="en-US" sz="2000" spc="-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поверхности</a:t>
            </a:r>
            <a:r>
              <a:rPr b="1" i="1" lang="en-US" sz="2000" spc="-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детали)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1280" indent="-419040" defTabSz="457200">
              <a:lnSpc>
                <a:spcPct val="100000"/>
              </a:lnSpc>
              <a:spcBef>
                <a:spcPts val="476"/>
              </a:spcBef>
              <a:buClr>
                <a:srgbClr val="000066"/>
              </a:buClr>
              <a:buFont typeface="Trebuchet MS"/>
              <a:buChar char="•"/>
              <a:tabLst>
                <a:tab algn="l" pos="431280"/>
                <a:tab algn="l" pos="431640"/>
              </a:tabLst>
            </a:pP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Давление</a:t>
            </a:r>
            <a:r>
              <a:rPr b="1" i="1" lang="en-US" sz="2000" spc="-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сжатого</a:t>
            </a:r>
            <a:r>
              <a:rPr b="1" i="1" lang="en-US" sz="2000" spc="-2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воздуха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algn="just" defTabSz="45720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Trebuchet MS"/>
              <a:buChar char="•"/>
              <a:tabLst>
                <a:tab algn="l" pos="431640"/>
              </a:tabLst>
            </a:pPr>
            <a:r>
              <a:rPr b="1" i="1" lang="en-US" sz="1800" strike="noStrike" u="none">
                <a:solidFill>
                  <a:srgbClr val="002060"/>
                </a:solidFill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Техническое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состояние </a:t>
            </a:r>
            <a:r>
              <a:rPr b="1" i="1" lang="en-US" sz="2000" spc="-59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инструмента, транспорта, </a:t>
            </a:r>
            <a:r>
              <a:rPr b="1" i="1" lang="en-US" sz="2000" spc="-59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оборудования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4960" indent="-343080" defTabSz="457200">
              <a:lnSpc>
                <a:spcPct val="100000"/>
              </a:lnSpc>
              <a:spcBef>
                <a:spcPts val="479"/>
              </a:spcBef>
              <a:buClr>
                <a:srgbClr val="000066"/>
              </a:buClr>
              <a:buFont typeface="Trebuchet MS"/>
              <a:buChar char="•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Статические физические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нагрузки,</a:t>
            </a:r>
            <a:r>
              <a:rPr b="1" i="1" lang="en-US" sz="2000" spc="-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в</a:t>
            </a:r>
            <a:r>
              <a:rPr b="1" i="1" lang="en-US" sz="2000" spc="-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т.ч.усилие</a:t>
            </a:r>
            <a:r>
              <a:rPr b="1" i="1" lang="en-US" sz="20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подачи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125000"/>
              </a:lnSpc>
              <a:spcBef>
                <a:spcPts val="196"/>
              </a:spcBef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Часто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повторяющиеся </a:t>
            </a:r>
            <a:r>
              <a:rPr b="1" i="1" lang="en-US" sz="20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однотипные</a:t>
            </a:r>
            <a:r>
              <a:rPr b="1" i="1" lang="en-US" sz="2000" spc="-79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движения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125000"/>
              </a:lnSpc>
              <a:spcBef>
                <a:spcPts val="479"/>
              </a:spcBef>
              <a:buClr>
                <a:srgbClr val="002060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Динамические физические </a:t>
            </a:r>
            <a:r>
              <a:rPr b="1" i="1" lang="en-US" sz="2000" spc="-59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нагрузки (общие </a:t>
            </a:r>
            <a:r>
              <a:rPr b="1" i="1" lang="en-US" sz="20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en-US" sz="20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rgbClr val="002060"/>
                </a:solidFill>
                <a:uFillTx/>
                <a:latin typeface="Arial"/>
              </a:rPr>
              <a:t>региональные)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  <a:spcBef>
                <a:spcPts val="850"/>
              </a:spcBef>
              <a:tabLst>
                <a:tab algn="l" pos="354960"/>
                <a:tab algn="l" pos="355680"/>
              </a:tabLst>
            </a:pPr>
            <a:r>
              <a:rPr b="1" lang="en-US" sz="2400" spc="-6" strike="noStrike" u="none">
                <a:solidFill>
                  <a:srgbClr val="c00000"/>
                </a:solidFill>
                <a:uFillTx/>
                <a:latin typeface="Trebuchet MS"/>
              </a:rPr>
              <a:t>Сила</a:t>
            </a:r>
            <a:r>
              <a:rPr b="1" lang="en-US" sz="2400" spc="-31" strike="noStrike" u="none">
                <a:solidFill>
                  <a:srgbClr val="c00000"/>
                </a:solidFill>
                <a:uFillTx/>
                <a:latin typeface="Trebuchet MS"/>
              </a:rPr>
              <a:t> </a:t>
            </a:r>
            <a:r>
              <a:rPr b="1" lang="en-US" sz="2400" spc="-6" strike="noStrike" u="none">
                <a:solidFill>
                  <a:srgbClr val="c00000"/>
                </a:solidFill>
                <a:uFillTx/>
                <a:latin typeface="Trebuchet MS"/>
              </a:rPr>
              <a:t>рекомендаций</a:t>
            </a:r>
            <a:r>
              <a:rPr b="1" lang="en-US" sz="2400" spc="-31" strike="noStrike" u="none">
                <a:solidFill>
                  <a:srgbClr val="c00000"/>
                </a:solidFill>
                <a:uFillTx/>
                <a:latin typeface="Trebuchet MS"/>
              </a:rPr>
              <a:t> 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rebuchet MS"/>
              </a:rPr>
              <a:t>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3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4" name="Slide Number"/>
          <p:cNvSpPr/>
          <p:nvPr/>
        </p:nvSpPr>
        <p:spPr>
          <a:xfrm>
            <a:off x="9802800" y="6967440"/>
            <a:ext cx="70236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5440E7C4-33F2-4B12-B155-F6C6FAFC58CE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873360" y="657000"/>
            <a:ext cx="8929080" cy="38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Вибрационная</a:t>
            </a:r>
            <a:r>
              <a:rPr b="1" lang="en-US" sz="24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болезнь</a:t>
            </a:r>
            <a:r>
              <a:rPr b="1" lang="en-US" sz="24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lang="en-US" sz="2400" spc="-6" strike="noStrike" u="none">
                <a:solidFill>
                  <a:schemeClr val="dk1"/>
                </a:solidFill>
                <a:uFillTx/>
                <a:latin typeface="Arial"/>
              </a:rPr>
              <a:t> 75.2</a:t>
            </a:r>
            <a:r>
              <a:rPr b="1" lang="en-US" sz="24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4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6" name="object 3"/>
          <p:cNvSpPr/>
          <p:nvPr/>
        </p:nvSpPr>
        <p:spPr>
          <a:xfrm>
            <a:off x="510120" y="1324080"/>
            <a:ext cx="4518720" cy="55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2920" bIns="0" anchor="t">
            <a:spAutoFit/>
          </a:bodyPr>
          <a:p>
            <a:pPr marL="338400" defTabSz="457200">
              <a:lnSpc>
                <a:spcPct val="100000"/>
              </a:lnSpc>
              <a:spcBef>
                <a:spcPts val="1125"/>
              </a:spcBef>
            </a:pPr>
            <a:r>
              <a:rPr b="1" i="1" lang="en-US" sz="2000" spc="-11" strike="noStrike" u="none">
                <a:solidFill>
                  <a:srgbClr val="b0105c"/>
                </a:solidFill>
                <a:uFillTx/>
                <a:latin typeface="Arial"/>
              </a:rPr>
              <a:t>Локальная</a:t>
            </a:r>
            <a:r>
              <a:rPr b="1" i="1" lang="en-US" sz="2000" spc="-6" strike="noStrike" u="none">
                <a:solidFill>
                  <a:srgbClr val="b0105c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rgbClr val="b0105c"/>
                </a:solidFill>
                <a:uFillTx/>
                <a:latin typeface="Arial"/>
              </a:rPr>
              <a:t>вибрация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94000"/>
              </a:lnSpc>
              <a:spcBef>
                <a:spcPts val="944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5680"/>
                <a:tab algn="l" pos="35640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полинейропатия</a:t>
            </a:r>
            <a:r>
              <a:rPr b="1" i="1" lang="en-US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верхних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конечностей,</a:t>
            </a:r>
            <a:r>
              <a:rPr b="1" i="1" lang="en-US" sz="20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том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числе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с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сенсорными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вегетативно-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трофическими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нарушениями,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ct val="94000"/>
              </a:lnSpc>
              <a:spcBef>
                <a:spcPts val="536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5680"/>
                <a:tab algn="l" pos="35640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периферический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ангиодистонический</a:t>
            </a:r>
            <a:r>
              <a:rPr b="1" i="1" lang="en-US" sz="2000" spc="5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 </a:t>
            </a:r>
            <a:r>
              <a:rPr b="1" i="1" lang="en-US" sz="2000" spc="-64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верхних</a:t>
            </a:r>
            <a:r>
              <a:rPr b="1" i="1" lang="en-US" sz="2000" spc="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конечностей</a:t>
            </a:r>
            <a:r>
              <a:rPr b="1" i="1" lang="en-US" sz="20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(в</a:t>
            </a:r>
            <a:r>
              <a:rPr b="1" i="1" lang="en-US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том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числе</a:t>
            </a:r>
            <a:r>
              <a:rPr b="1" i="1" lang="en-US" sz="2000" spc="-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</a:t>
            </a:r>
            <a:r>
              <a:rPr b="1" i="1" lang="en-US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Рейно),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algn="just" defTabSz="457200">
              <a:lnSpc>
                <a:spcPct val="94000"/>
              </a:lnSpc>
              <a:spcBef>
                <a:spcPts val="516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640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карпального канала </a:t>
            </a:r>
            <a:r>
              <a:rPr b="1" i="1" lang="en-US" sz="2000" spc="-64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(компрессионная невропатия </a:t>
            </a:r>
            <a:r>
              <a:rPr b="1" i="1" lang="en-US" sz="2000" spc="-64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срединного</a:t>
            </a:r>
            <a:r>
              <a:rPr b="1" i="1" lang="en-US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нерва),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4960" indent="-343080" defTabSz="457200">
              <a:lnSpc>
                <a:spcPts val="2500"/>
              </a:lnSpc>
              <a:spcBef>
                <a:spcPts val="584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5680"/>
                <a:tab algn="l" pos="35640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миофиброз предплечий и </a:t>
            </a:r>
            <a:r>
              <a:rPr b="1" i="1" lang="en-US" sz="2000" spc="-64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плечевого</a:t>
            </a:r>
            <a:r>
              <a:rPr b="1" i="1" lang="en-US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пояса,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ts val="2500"/>
              </a:lnSpc>
              <a:spcBef>
                <a:spcPts val="530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5680"/>
                <a:tab algn="l" pos="35640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артрозы и периартрозы луче- </a:t>
            </a:r>
            <a:r>
              <a:rPr b="1" i="1" lang="en-US" sz="2000" spc="-64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запястных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локтевых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суставов)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7" name="object 4"/>
          <p:cNvSpPr/>
          <p:nvPr/>
        </p:nvSpPr>
        <p:spPr>
          <a:xfrm>
            <a:off x="5639400" y="1324080"/>
            <a:ext cx="4574160" cy="51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1520" bIns="0" anchor="t">
            <a:spAutoFit/>
          </a:bodyPr>
          <a:p>
            <a:pPr marL="765000" defTabSz="457200">
              <a:lnSpc>
                <a:spcPct val="100000"/>
              </a:lnSpc>
              <a:spcBef>
                <a:spcPts val="799"/>
              </a:spcBef>
            </a:pPr>
            <a:r>
              <a:rPr b="1" i="1" lang="en-US" sz="2000" spc="-6" strike="noStrike" u="none">
                <a:solidFill>
                  <a:srgbClr val="b0105c"/>
                </a:solidFill>
                <a:uFillTx/>
                <a:latin typeface="Arial"/>
              </a:rPr>
              <a:t>Общая</a:t>
            </a:r>
            <a:r>
              <a:rPr b="1" i="1" lang="en-US" sz="2000" spc="-11" strike="noStrike" u="none">
                <a:solidFill>
                  <a:srgbClr val="b0105c"/>
                </a:solidFill>
                <a:uFillTx/>
                <a:latin typeface="Arial"/>
              </a:rPr>
              <a:t> вибрация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86000"/>
              </a:lnSpc>
              <a:spcBef>
                <a:spcPts val="984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периферический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ангиодистонический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синдром(в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том числе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синдром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 Рейно),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86000"/>
              </a:lnSpc>
              <a:spcBef>
                <a:spcPts val="581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полинейропатия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верхних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и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нижних конечностей,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том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числе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с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сенсорными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вегетативно-трофическими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нарушениями,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86000"/>
              </a:lnSpc>
              <a:spcBef>
                <a:spcPts val="575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полинейропатия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конечностей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в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сочетании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с 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радикулопатией пояснично- </a:t>
            </a:r>
            <a:r>
              <a:rPr b="1" i="1" lang="en-US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крестцового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уровня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ts val="2500"/>
              </a:lnSpc>
              <a:spcBef>
                <a:spcPts val="604"/>
              </a:spcBef>
              <a:buClr>
                <a:srgbClr val="d6ecff"/>
              </a:buClr>
              <a:buFont typeface="Wingdings" charset="2"/>
              <a:buChar char=""/>
              <a:tabLst>
                <a:tab algn="l" pos="354960"/>
                <a:tab algn="l" pos="355680"/>
              </a:tabLst>
            </a:pP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церебральный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анг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ио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д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ис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н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ический 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Рисунок 9" descr=""/>
          <p:cNvPicPr/>
          <p:nvPr/>
        </p:nvPicPr>
        <p:blipFill>
          <a:blip r:embed="rId1"/>
          <a:stretch/>
        </p:blipFill>
        <p:spPr>
          <a:xfrm>
            <a:off x="54108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0" name="Slide Number"/>
          <p:cNvSpPr/>
          <p:nvPr/>
        </p:nvSpPr>
        <p:spPr>
          <a:xfrm>
            <a:off x="10505160" y="6967440"/>
            <a:ext cx="527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362AC02F-A5B4-40C6-8797-42F5DC87A455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1" name="Прямоугольник 5"/>
          <p:cNvSpPr/>
          <p:nvPr/>
        </p:nvSpPr>
        <p:spPr>
          <a:xfrm>
            <a:off x="739440" y="389880"/>
            <a:ext cx="9765360" cy="67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При оценке степени выраженности клинических проявлений заболевания можно выделить следующие степени ВБ: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−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0 (нулевая) степень - доклинические проявления ВБ (РПВВ);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−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1 (первая) степень – начальные проявления ВБ;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−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2 (вторая) степень – умеренные проявления ВБ.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Выделение трех степеней выраженности ВБ основано на наличии поражения основных систем-мишеней (периферическая сосудистая система, периферической нервной системы, скелетно-мышечная система и др.).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Для диагностики ВБ необходимо выявление  нарушений чувствительности, вегетативно-сосудистых и трофических расстройств, изменений в лучезапястных и локтевых суставах верхних конечностей.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pc="-11" strike="noStrike" u="none">
                <a:solidFill>
                  <a:srgbClr val="ff0000"/>
                </a:solidFill>
                <a:uFillTx/>
                <a:latin typeface="Arial"/>
              </a:rPr>
              <a:t>Болевой</a:t>
            </a:r>
            <a:r>
              <a:rPr b="1" i="1" lang="ru-RU" sz="2000" spc="14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синдром,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преимущественно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периферический,</a:t>
            </a:r>
            <a:r>
              <a:rPr b="1" i="1" lang="ru-RU" sz="2000" spc="4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часто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является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первым</a:t>
            </a:r>
            <a:r>
              <a:rPr b="1" i="1" lang="ru-RU" sz="20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ведущим</a:t>
            </a:r>
            <a:r>
              <a:rPr b="1" i="1" lang="ru-RU" sz="2000" spc="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симптомом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ВБ.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Введение доклинических проявлений ВБ (нулевая степень) определяется необходимостью приведения документа в соответствие с международной практикой и своевременного проведения профилактических мероприятий.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3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4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BB87A4D-4943-4588-A1CB-9F99E3CE7DE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5" name="Прямоугольник 5"/>
          <p:cNvSpPr/>
          <p:nvPr/>
        </p:nvSpPr>
        <p:spPr>
          <a:xfrm>
            <a:off x="618480" y="524520"/>
            <a:ext cx="9399240" cy="50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Ранние признаки воздействия вибрации (РПВВ)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отсутствие жалоб на состояние здоровья;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отсутствие нарушений в здоровье при физикальном врачебном осмотре;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повышение порогов вибрационной чувствительности;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гипотермия пальцев кистей рук/стоп (не облигатный признак);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изменения капилляров ногтевого ложа пальцев руки;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изменения при РВГ в/к и/или н/к (не облигатный признак).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8" name="Slide Number"/>
          <p:cNvSpPr/>
          <p:nvPr/>
        </p:nvSpPr>
        <p:spPr>
          <a:xfrm>
            <a:off x="9923760" y="6967440"/>
            <a:ext cx="581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1BE881D-9FA1-45D6-8A78-C9D870E3E7FB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9" name="Прямоугольник 5"/>
          <p:cNvSpPr/>
          <p:nvPr/>
        </p:nvSpPr>
        <p:spPr>
          <a:xfrm>
            <a:off x="591840" y="481320"/>
            <a:ext cx="9573840" cy="59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Периферический ангиодистонический синдром (ПАС) верхних конечностей</a:t>
            </a:r>
            <a:r>
              <a:rPr b="0" lang="ru-RU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 характеризуется: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жалобами на зябкость, потливость, парестезии в кистях;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жалобами на непостоянные нерезкие ноющие болями в кистях, возникающие в состоянии покоя;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отсутствием нарушений чувствительности;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гипотермией пальцев рук (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&lt;27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,0), термоасимметрией ( более 1°С).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цианозом и мраморностью кистей;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гипергидрозом ладоней (не облигатный симптом);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пастозностью пальцев и тыла кистей (не облигатный симптом);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положительным симптом «белого пятна» и пробы Боголепова;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изменениями на РВГ в/к: нерезкое снижение пульсового кровенаполнения и повышение тонуса артериол пальцев и кистей;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замедлением времени восстановления температуры кожи пальцев рук до исходных величин по данным холодовой пробы (не облигатный признак).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9" descr=""/>
          <p:cNvPicPr/>
          <p:nvPr/>
        </p:nvPicPr>
        <p:blipFill>
          <a:blip r:embed="rId1"/>
          <a:stretch/>
        </p:blipFill>
        <p:spPr>
          <a:xfrm>
            <a:off x="11160" y="-11916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Slide Number"/>
          <p:cNvSpPr/>
          <p:nvPr/>
        </p:nvSpPr>
        <p:spPr>
          <a:xfrm>
            <a:off x="10214280" y="6967440"/>
            <a:ext cx="2908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5C58678-F8A6-4816-98C0-FE414EFA564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5"/>
          <p:cNvSpPr/>
          <p:nvPr/>
        </p:nvSpPr>
        <p:spPr>
          <a:xfrm>
            <a:off x="615240" y="1081080"/>
            <a:ext cx="9554760" cy="70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pc="-164" strike="noStrike" u="none">
                <a:solidFill>
                  <a:srgbClr val="000099"/>
                </a:solidFill>
                <a:uFillTx/>
                <a:latin typeface="Times New Roman"/>
              </a:rPr>
              <a:t> </a:t>
            </a: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✓ </a:t>
            </a:r>
            <a:r>
              <a:rPr b="1" i="1" lang="ru-RU" sz="1700" spc="14" strike="noStrike" u="none">
                <a:solidFill>
                  <a:srgbClr val="002060"/>
                </a:solidFill>
                <a:uFillTx/>
                <a:latin typeface="Arial"/>
              </a:rPr>
              <a:t>Вибрационная болезнь, связанная с воздействием локальной и (или) общей вибрации;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700" spc="-34" strike="noStrike" u="none">
                <a:solidFill>
                  <a:srgbClr val="dddddd"/>
                </a:solidFill>
                <a:uFillTx/>
                <a:latin typeface="Arial"/>
              </a:rPr>
              <a:t> </a:t>
            </a:r>
            <a:r>
              <a:rPr b="1" lang="ru-RU" sz="17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✓ </a:t>
            </a:r>
            <a:r>
              <a:rPr b="1" i="1" lang="ru-RU" sz="1700" strike="noStrike" u="none">
                <a:solidFill>
                  <a:srgbClr val="002060"/>
                </a:solidFill>
                <a:uFillTx/>
                <a:latin typeface="Arial"/>
              </a:rPr>
              <a:t>Моно- и  </a:t>
            </a:r>
            <a:r>
              <a:rPr b="1" i="1" lang="ru-RU" sz="1700" spc="11" strike="noStrike" u="none">
                <a:solidFill>
                  <a:srgbClr val="002060"/>
                </a:solidFill>
                <a:uFillTx/>
                <a:latin typeface="Arial"/>
              </a:rPr>
              <a:t>полинейропатия конечностей; 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   ✓ </a:t>
            </a:r>
            <a:r>
              <a:rPr b="1" i="1" lang="ru-RU" sz="17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7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700" spc="11" strike="noStrike" u="none">
                <a:solidFill>
                  <a:srgbClr val="002060"/>
                </a:solidFill>
                <a:uFillTx/>
                <a:latin typeface="Arial"/>
              </a:rPr>
              <a:t>Мышечно-тонический (миофасциальный) синдром шейного и пояснично-крестцового уровней;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   ✓</a:t>
            </a:r>
            <a:r>
              <a:rPr b="1" i="1" lang="ru-RU" sz="17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700" spc="11" strike="noStrike" u="none">
                <a:solidFill>
                  <a:srgbClr val="002060"/>
                </a:solidFill>
                <a:uFillTx/>
                <a:latin typeface="Arial"/>
              </a:rPr>
              <a:t>Радикулопатия (компрессионно-ишемический синдром), миелорадикулопатия шейного и пояснично-крестцового отделов;</a:t>
            </a:r>
            <a:r>
              <a:rPr b="1" i="1" lang="ru-RU" sz="17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   ✓ </a:t>
            </a:r>
            <a:r>
              <a:rPr b="1" i="1" lang="ru-RU" sz="1700" strike="noStrike" u="none">
                <a:solidFill>
                  <a:srgbClr val="002060"/>
                </a:solidFill>
                <a:uFillTx/>
                <a:latin typeface="Arial"/>
              </a:rPr>
              <a:t>Профессиональные дискинезии;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700" spc="6" strike="noStrike" u="none">
                <a:solidFill>
                  <a:schemeClr val="dk1"/>
                </a:solidFill>
                <a:uFillTx/>
                <a:latin typeface="Arial"/>
              </a:rPr>
              <a:t>   </a:t>
            </a: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✓ </a:t>
            </a:r>
            <a:r>
              <a:rPr b="1" i="1" lang="ru-RU" sz="1700" spc="6" strike="noStrike" u="none">
                <a:solidFill>
                  <a:srgbClr val="002060"/>
                </a:solidFill>
                <a:uFillTx/>
                <a:latin typeface="Arial"/>
              </a:rPr>
              <a:t>Расстройства нервной системы, связанные с воздействием различных  производственных химических и физических факторов (расстройства ВНС, энцефалопатия, миелополинейропатия, паркинсонизм,</a:t>
            </a:r>
            <a:r>
              <a:rPr b="1" i="1" lang="ru-RU" sz="1700" strike="noStrike" u="none">
                <a:solidFill>
                  <a:srgbClr val="002060"/>
                </a:solidFill>
                <a:uFillTx/>
                <a:latin typeface="Arial"/>
              </a:rPr>
              <a:t> деменция, гипоталамический и  вестибулярный синдром,  демиелинизирующий энцефаломиелоз, нейровисциральная дисфункция </a:t>
            </a:r>
            <a:r>
              <a:rPr b="1" i="1" lang="ru-RU" sz="1700" spc="6" strike="noStrike" u="none">
                <a:solidFill>
                  <a:srgbClr val="002060"/>
                </a:solidFill>
                <a:uFillTx/>
                <a:latin typeface="Arial"/>
              </a:rPr>
              <a:t>и пр);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 ✓ </a:t>
            </a:r>
            <a:r>
              <a:rPr b="1" i="1" lang="ru-RU" sz="1700" strike="noStrike" u="none">
                <a:solidFill>
                  <a:srgbClr val="002060"/>
                </a:solidFill>
                <a:uFillTx/>
                <a:latin typeface="Arial"/>
              </a:rPr>
              <a:t>Невротические расстройства, обусловленные напряженностью труда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700" strike="noStrike" u="none">
                <a:solidFill>
                  <a:srgbClr val="00b050"/>
                </a:solidFill>
                <a:uFillTx/>
                <a:latin typeface="Arial"/>
              </a:rPr>
              <a:t>✓  </a:t>
            </a:r>
            <a:r>
              <a:rPr b="1" i="1" lang="ru-RU" sz="1700" spc="6" strike="noStrike" u="none">
                <a:solidFill>
                  <a:srgbClr val="002060"/>
                </a:solidFill>
                <a:uFillTx/>
                <a:latin typeface="Arial"/>
              </a:rPr>
              <a:t>Инфекционные поражения нервной системы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1026360" y="-119160"/>
            <a:ext cx="9143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Основные формы неврологических заболеваний профессиональной этиологии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Рисунок 9" descr=""/>
          <p:cNvPicPr/>
          <p:nvPr/>
        </p:nvPicPr>
        <p:blipFill>
          <a:blip r:embed="rId1"/>
          <a:stretch/>
        </p:blipFill>
        <p:spPr>
          <a:xfrm>
            <a:off x="0" y="2426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2" name="Slide Number"/>
          <p:cNvSpPr/>
          <p:nvPr/>
        </p:nvSpPr>
        <p:spPr>
          <a:xfrm>
            <a:off x="9991080" y="6967440"/>
            <a:ext cx="513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5E01FC9-2509-4795-8CDC-DD953AB7F58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3" name="Прямоугольник 5"/>
          <p:cNvSpPr/>
          <p:nvPr/>
        </p:nvSpPr>
        <p:spPr>
          <a:xfrm>
            <a:off x="766440" y="537840"/>
            <a:ext cx="9520200" cy="67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Синдром (феномен) Рейно  (синдром «белых пальцев»)-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приступы побледнения (побеления) кожных покровов пальцев рук, начинающееся с дистальных фаланг и имеющее четкую границу.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Синдром Рейно 1 степени: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приступы побледнения (побеления) кожных покровов пальцев рук развиваются редко (несколько раз в год) при наличии провоцирующего фактора - местном охлаждении рук или общем озноблении организма, чаще в холодное время года;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белеют только концевые фаланги отдельных пальцев той руки, которая в большей степени подвергается воздействию локальной вибрации;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длительность приступа не превышает нескольких минут (max 5-10 минут);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болевая реакция не характерна для кратковременного акроангиоспазма.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Синдром Рейно при ВБ  2 степени: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приступы побледнения (побеления) кожных покровов пальцев рук учащаются (несколько раз в месяц, редко ежедневно), развиваются не только при местном охлаждении рук или общем озноблении организма, но и спонтанно;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площадь побеления пальца/ев увеличивается (концевые и средние фаланги, либо палец целиком);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длительность акроангиоспазма увеличивается до 20 минут и более;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болевая реакция в пальцах возможна при длительном приступе акроангиоспазма.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6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03AA6FA2-4A1B-48F2-898E-CB0B7BFD7AED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7" name="Picture 2" descr="https://s1.slide-share.ru/s_slide/56337219e597457e6233f851f4bf5525/6c303acf-12f8-451d-8288-93fda1ef9257.jpeg"/>
          <p:cNvPicPr/>
          <p:nvPr/>
        </p:nvPicPr>
        <p:blipFill>
          <a:blip r:embed="rId2"/>
          <a:stretch/>
        </p:blipFill>
        <p:spPr>
          <a:xfrm>
            <a:off x="5400" y="1440"/>
            <a:ext cx="4436280" cy="420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8" name="Picture 4" descr="https://heartproblems.ru/wp-content/uploads/3/d/d/3dd6f392efa238ab270ab61e0d3b9817.jpg"/>
          <p:cNvPicPr/>
          <p:nvPr/>
        </p:nvPicPr>
        <p:blipFill>
          <a:blip r:embed="rId3"/>
          <a:stretch/>
        </p:blipFill>
        <p:spPr>
          <a:xfrm>
            <a:off x="5015880" y="459000"/>
            <a:ext cx="5489280" cy="6508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1" name="Slide Number"/>
          <p:cNvSpPr/>
          <p:nvPr/>
        </p:nvSpPr>
        <p:spPr>
          <a:xfrm>
            <a:off x="10004760" y="6967440"/>
            <a:ext cx="500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93A84EF5-FB97-4C62-9E0F-BDC2D1299239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2" name="Прямоугольник 5"/>
          <p:cNvSpPr/>
          <p:nvPr/>
        </p:nvSpPr>
        <p:spPr>
          <a:xfrm>
            <a:off x="753120" y="309240"/>
            <a:ext cx="9251280" cy="625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400" strike="noStrike" u="none">
                <a:solidFill>
                  <a:schemeClr val="dk1"/>
                </a:solidFill>
                <a:uFillTx/>
                <a:latin typeface="Arial"/>
              </a:rPr>
              <a:t>Синдром запястного канала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9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 СЗК при формировании ВБ - повреждение локально срединного нерва на уровне запястья: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онемение и парестезии в области 1-3 пальцев и ладони кисти (зона иннервации срединного нерва на кисти) в руке, удерживающей виброинструмент/деталь, возникающими в состоянии покоя;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усиление онемения и парестезии в области 1-3 пальцев и ладони кисти в ночное и утреннее время, при поднятии руки/рук вверх;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ослабление онемения и парестезий в области 1-3 пальцев и ладони кисти при опускании вниз руки/рук, активных движениях;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возникновение болей, преимущественно нейропатического характера, в области 1-3 пальцев и ладони кисти;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гипалгезия 1-3 пальцев и медиальной зоны кисти (ладони);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положительные симптомы Тинеля и Фалена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4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5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2256A6F-808B-4379-B4FA-1179EC8F1CD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6" name="Прямоугольник 5"/>
          <p:cNvSpPr/>
          <p:nvPr/>
        </p:nvSpPr>
        <p:spPr>
          <a:xfrm>
            <a:off x="632160" y="305280"/>
            <a:ext cx="93186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Скелетно-мышечные нарушения при ВБ отличаются разнообразием клинических проявлений: миофиброз предплечий, периартрозы и артрозы лучезапястных и/или локтевых суставов.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7" name="Прямоугольник 7"/>
          <p:cNvSpPr/>
          <p:nvPr/>
        </p:nvSpPr>
        <p:spPr>
          <a:xfrm>
            <a:off x="914400" y="1321200"/>
            <a:ext cx="9036000" cy="55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54960" indent="-343080" defTabSz="457200">
              <a:lnSpc>
                <a:spcPct val="100000"/>
              </a:lnSpc>
              <a:spcBef>
                <a:spcPts val="105"/>
              </a:spcBef>
              <a:buClr>
                <a:srgbClr val="000066"/>
              </a:buClr>
              <a:buFont typeface="Symbol" charset="2"/>
              <a:buChar char=""/>
              <a:tabLst>
                <a:tab algn="l" pos="354960"/>
                <a:tab algn="l" pos="355680"/>
              </a:tabLst>
            </a:pP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Неблагоприятные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эргономические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факторы,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воздействующие</a:t>
            </a:r>
            <a:r>
              <a:rPr b="1" i="1" lang="ru-RU" sz="1900" spc="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на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кисти </a:t>
            </a:r>
            <a:r>
              <a:rPr b="1" i="1" lang="ru-RU" sz="1900" spc="-59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запястья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рабочих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(повторяющиеся движения, сильное сжатие,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неудобные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позы),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в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сочетании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с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локальной вибраций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могут быть 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причиной развития патологических нарушений скелетно-мышечной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системы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5"/>
              </a:spcBef>
              <a:tabLst>
                <a:tab algn="l" pos="354960"/>
                <a:tab algn="l" pos="35568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Symbol" charset="2"/>
              <a:buChar char=""/>
              <a:tabLst>
                <a:tab algn="l" pos="355680"/>
                <a:tab algn="l" pos="356400"/>
              </a:tabLst>
            </a:pP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Вибрация</a:t>
            </a:r>
            <a:r>
              <a:rPr b="1" i="1" lang="ru-RU" sz="1900" spc="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вызывает</a:t>
            </a:r>
            <a:r>
              <a:rPr b="1" i="1" lang="ru-RU" sz="19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патологию</a:t>
            </a:r>
            <a:r>
              <a:rPr b="1" i="1" lang="ru-RU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мышц</a:t>
            </a:r>
            <a:r>
              <a:rPr b="1" i="1" lang="ru-RU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(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Necking,</a:t>
            </a:r>
            <a:r>
              <a:rPr b="1" i="1" lang="en-US" sz="1900" spc="-3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L.E.,</a:t>
            </a:r>
            <a:r>
              <a:rPr b="1" i="1" lang="en-US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et</a:t>
            </a:r>
            <a:r>
              <a:rPr b="1" i="1" lang="en-US" sz="1900" spc="-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al.,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defTabSz="457200">
              <a:lnSpc>
                <a:spcPct val="100000"/>
              </a:lnSpc>
              <a:spcBef>
                <a:spcPts val="14"/>
              </a:spcBef>
              <a:tabLst>
                <a:tab algn="l" pos="355680"/>
                <a:tab algn="l" pos="356400"/>
              </a:tabLst>
            </a:pP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Hand</a:t>
            </a:r>
            <a:r>
              <a:rPr b="1" i="1" lang="en-US" sz="1900" spc="-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muscle pathology</a:t>
            </a:r>
            <a:r>
              <a:rPr b="1" i="1" lang="en-US" sz="1900" spc="-2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after</a:t>
            </a:r>
            <a:r>
              <a:rPr b="1" i="1" lang="en-US" sz="1900" spc="-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long-term</a:t>
            </a:r>
            <a:r>
              <a:rPr b="1" i="1" lang="en-US" sz="1900" spc="-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vibration</a:t>
            </a:r>
            <a:r>
              <a:rPr b="1" i="1" lang="en-US" sz="1900" spc="-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exposure,</a:t>
            </a:r>
            <a:r>
              <a:rPr b="1" i="1" lang="en-US" sz="1900" spc="-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2004)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defTabSz="457200">
              <a:lnSpc>
                <a:spcPct val="100000"/>
              </a:lnSpc>
              <a:spcBef>
                <a:spcPts val="14"/>
              </a:spcBef>
              <a:tabLst>
                <a:tab algn="l" pos="355680"/>
                <a:tab algn="l" pos="356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080" defTabSz="457200">
              <a:lnSpc>
                <a:spcPct val="100000"/>
              </a:lnSpc>
              <a:spcBef>
                <a:spcPts val="556"/>
              </a:spcBef>
              <a:buClr>
                <a:srgbClr val="000066"/>
              </a:buClr>
              <a:buFont typeface="Symbol" charset="2"/>
              <a:buChar char=""/>
              <a:tabLst>
                <a:tab algn="l" pos="355680"/>
                <a:tab algn="l" pos="356400"/>
                <a:tab algn="l" pos="4886280"/>
              </a:tabLst>
            </a:pP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По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мнению</a:t>
            </a:r>
            <a:r>
              <a:rPr b="1" i="1" lang="ru-RU" sz="19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ряда</a:t>
            </a:r>
            <a:r>
              <a:rPr b="1" i="1" lang="ru-RU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специалистов эти изменения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не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являются </a:t>
            </a:r>
            <a:r>
              <a:rPr b="1" i="1" lang="ru-RU" sz="1900" spc="-709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специфическими</a:t>
            </a:r>
            <a:r>
              <a:rPr b="1" i="1" lang="ru-RU" sz="1900" spc="45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для</a:t>
            </a:r>
            <a:r>
              <a:rPr b="1" i="1" lang="ru-RU" sz="1900" spc="-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воздействия</a:t>
            </a:r>
            <a:r>
              <a:rPr b="1" i="1" lang="ru-RU" sz="19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вибрации,</a:t>
            </a:r>
            <a:r>
              <a:rPr b="1" i="1" lang="ru-RU" sz="1900" spc="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носят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инволютивный</a:t>
            </a:r>
            <a:r>
              <a:rPr b="1" i="1" lang="ru-RU" sz="19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характер</a:t>
            </a:r>
            <a:r>
              <a:rPr b="1" i="1" lang="ru-RU" sz="19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(или)</a:t>
            </a:r>
            <a:r>
              <a:rPr b="1" i="1" lang="ru-RU" sz="1900" spc="2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обусловлены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тяжелой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11" strike="noStrike" u="none">
                <a:solidFill>
                  <a:srgbClr val="002060"/>
                </a:solidFill>
                <a:uFillTx/>
                <a:latin typeface="Arial"/>
              </a:rPr>
              <a:t>ручной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работой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(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Bovenzi, 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1998;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Гриффин, </a:t>
            </a:r>
            <a:r>
              <a:rPr b="1" i="1" lang="ru-RU" sz="1900" spc="6" strike="noStrike" u="none">
                <a:solidFill>
                  <a:srgbClr val="002060"/>
                </a:solidFill>
                <a:uFillTx/>
                <a:latin typeface="Arial"/>
              </a:rPr>
              <a:t>1990;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Gemne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Saraste,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1987;</a:t>
            </a:r>
            <a:r>
              <a:rPr b="1" i="1" lang="en-US" sz="1900" spc="-4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Färkkila</a:t>
            </a:r>
            <a:r>
              <a:rPr b="1" i="1" lang="en-US" sz="1900" spc="-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M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 ,1978)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56"/>
              </a:spcBef>
              <a:tabLst>
                <a:tab algn="l" pos="355680"/>
                <a:tab algn="l" pos="356400"/>
                <a:tab algn="l" pos="488628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4960" indent="-343080" defTabSz="457200">
              <a:lnSpc>
                <a:spcPct val="100000"/>
              </a:lnSpc>
              <a:spcBef>
                <a:spcPts val="550"/>
              </a:spcBef>
              <a:buClr>
                <a:srgbClr val="000066"/>
              </a:buClr>
              <a:buFont typeface="Symbol" charset="2"/>
              <a:buChar char=""/>
              <a:tabLst>
                <a:tab algn="l" pos="355680"/>
                <a:tab algn="l" pos="356400"/>
                <a:tab algn="l" pos="2783160"/>
              </a:tabLst>
            </a:pP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Вибрация</a:t>
            </a:r>
            <a:r>
              <a:rPr b="1" i="1" lang="ru-RU" sz="1900" spc="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низких</a:t>
            </a:r>
            <a:r>
              <a:rPr b="1" i="1" lang="ru-RU" sz="19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частот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11" strike="noStrike" u="none">
                <a:solidFill>
                  <a:srgbClr val="002060"/>
                </a:solidFill>
                <a:uFillTx/>
                <a:latin typeface="Arial"/>
              </a:rPr>
              <a:t>(4-6-8</a:t>
            </a:r>
            <a:r>
              <a:rPr b="1" i="1" lang="ru-RU" sz="1900" spc="45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Гц)</a:t>
            </a:r>
            <a:r>
              <a:rPr b="1" i="1" lang="ru-RU" sz="19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вызывает</a:t>
            </a:r>
            <a:r>
              <a:rPr b="1" i="1" lang="ru-RU" sz="1900" spc="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изменения</a:t>
            </a:r>
            <a:r>
              <a:rPr b="1" i="1" lang="ru-RU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в </a:t>
            </a:r>
            <a:r>
              <a:rPr b="1" i="1" lang="ru-RU" sz="1900" spc="-709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костях</a:t>
            </a:r>
            <a:r>
              <a:rPr b="1" i="1" lang="ru-RU" sz="1900" spc="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запястья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	</a:t>
            </a:r>
            <a:r>
              <a:rPr b="1" i="1" lang="ru-RU" sz="1900" strike="noStrike" u="none">
                <a:solidFill>
                  <a:srgbClr val="002060"/>
                </a:solidFill>
                <a:uFillTx/>
                <a:latin typeface="Arial"/>
              </a:rPr>
              <a:t>и </a:t>
            </a:r>
            <a:r>
              <a:rPr b="1" i="1" lang="ru-RU" sz="1900" spc="-6" strike="noStrike" u="none">
                <a:solidFill>
                  <a:srgbClr val="002060"/>
                </a:solidFill>
                <a:uFillTx/>
                <a:latin typeface="Arial"/>
              </a:rPr>
              <a:t>локтевых суставах (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Gemne,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G. and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H.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Saraste,</a:t>
            </a:r>
            <a:r>
              <a:rPr b="1" i="1" lang="en-US" sz="1900" spc="-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1987;</a:t>
            </a:r>
            <a:r>
              <a:rPr b="1" i="1" lang="en-US" sz="1900" spc="-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Une,</a:t>
            </a:r>
            <a:r>
              <a:rPr b="1" i="1" lang="en-US" sz="1900" spc="-11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H.,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S.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Kondo,</a:t>
            </a:r>
            <a:r>
              <a:rPr b="1" i="1" lang="en-US" sz="1900" spc="-3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and</a:t>
            </a:r>
            <a:r>
              <a:rPr b="1" i="1" lang="en-US" sz="1900" spc="-20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-6" strike="noStrike" u="none">
                <a:solidFill>
                  <a:srgbClr val="002060"/>
                </a:solidFill>
                <a:uFillTx/>
                <a:latin typeface="Arial"/>
              </a:rPr>
              <a:t>M.</a:t>
            </a:r>
            <a:r>
              <a:rPr b="1" i="1" lang="en-US" sz="1900" spc="14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trike="noStrike" u="none">
                <a:solidFill>
                  <a:srgbClr val="002060"/>
                </a:solidFill>
                <a:uFillTx/>
                <a:latin typeface="Arial"/>
              </a:rPr>
              <a:t>Goto,</a:t>
            </a:r>
            <a:r>
              <a:rPr b="1" i="1" lang="en-US" sz="1900" spc="-26" strike="noStrike" u="none">
                <a:solidFill>
                  <a:srgbClr val="002060"/>
                </a:solidFill>
                <a:uFillTx/>
                <a:latin typeface="Arial"/>
              </a:rPr>
              <a:t> </a:t>
            </a:r>
            <a:r>
              <a:rPr b="1" i="1" lang="en-US" sz="1900" spc="6" strike="noStrike" u="none">
                <a:solidFill>
                  <a:srgbClr val="002060"/>
                </a:solidFill>
                <a:uFillTx/>
                <a:latin typeface="Arial"/>
              </a:rPr>
              <a:t>1985)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0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8517D00-5E72-4A8A-A1BF-22EB2F940AF5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1" name="Прямоугольник 5"/>
          <p:cNvSpPr/>
          <p:nvPr/>
        </p:nvSpPr>
        <p:spPr>
          <a:xfrm>
            <a:off x="658800" y="685800"/>
            <a:ext cx="89150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Периартрозы и артрозы лучезапястных и/или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локтевых суставов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2" name="Прямоугольник 7"/>
          <p:cNvSpPr/>
          <p:nvPr/>
        </p:nvSpPr>
        <p:spPr>
          <a:xfrm>
            <a:off x="658800" y="1628640"/>
            <a:ext cx="548604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болями при работе с локальной вибрацией в лучезапястных, реже локтевых суставах;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появлением болевых ощущений при движении в указанных суставах;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ограничением объема движений и «хрустом» при движениях в указанных суставах;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болезненностью при пальпации околосуставных мягких тканей суставов.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3" name="Picture 2" descr="https://sustavlive.ru/wp-content/uploads/2017/12/ra1.jpg"/>
          <p:cNvPicPr/>
          <p:nvPr/>
        </p:nvPicPr>
        <p:blipFill>
          <a:blip r:embed="rId2"/>
          <a:stretch/>
        </p:blipFill>
        <p:spPr>
          <a:xfrm>
            <a:off x="6168600" y="3615480"/>
            <a:ext cx="4522680" cy="394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Рисунок 9" descr=""/>
          <p:cNvPicPr/>
          <p:nvPr/>
        </p:nvPicPr>
        <p:blipFill>
          <a:blip r:embed="rId1"/>
          <a:stretch/>
        </p:blipFill>
        <p:spPr>
          <a:xfrm>
            <a:off x="62532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6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3249DB49-159F-4E61-B39F-8E1EFFDB732C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7" name="Прямоугольник 5"/>
          <p:cNvSpPr/>
          <p:nvPr/>
        </p:nvSpPr>
        <p:spPr>
          <a:xfrm>
            <a:off x="1047600" y="443880"/>
            <a:ext cx="8633880" cy="59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600" strike="noStrike" u="none">
                <a:solidFill>
                  <a:schemeClr val="dk1"/>
                </a:solidFill>
                <a:uFillTx/>
                <a:latin typeface="Arial"/>
              </a:rPr>
              <a:t>Миофиброз предплечий :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чувство тяжести и усталости в руках;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боли в мышцах предплечий;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приступы судорог тонического характера в мышцах кистей и предплечий в период работы с виброинструментом;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болезненность, напряжение мышц предплечий при пальпации;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повышенная механическая возбудимость (положительный «симптом клавиш») мышц предплечий и плечевого пояса;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потеря эластичности и упругости мышц (рыхлые, дряблые) при прогрессировании болезни;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снижение силы в дистальных отделах рук (в первую очередь, снижение выносливости к статическому усилию)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Рисунок 9" descr=""/>
          <p:cNvPicPr/>
          <p:nvPr/>
        </p:nvPicPr>
        <p:blipFill>
          <a:blip r:embed="rId1"/>
          <a:stretch/>
        </p:blipFill>
        <p:spPr>
          <a:xfrm>
            <a:off x="1116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0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5A83F6D5-40E4-41E3-B810-73218B1237A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1" name="Прямоугольник 5"/>
          <p:cNvSpPr/>
          <p:nvPr/>
        </p:nvSpPr>
        <p:spPr>
          <a:xfrm>
            <a:off x="510840" y="215280"/>
            <a:ext cx="9789120" cy="691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400" strike="noStrike" u="none">
                <a:solidFill>
                  <a:schemeClr val="dk1"/>
                </a:solidFill>
                <a:uFillTx/>
                <a:latin typeface="Arial"/>
              </a:rPr>
              <a:t>Синдром полинейропатии конечностей с сенсорными и вегетативно-трофическими нарушениями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боли ноющего характера в верхних и нижних конечностях, нередко локализующиеся в области суставов;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онемение и парестезии дистальных отделов верхних и нижних конечностей;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нарушения чувствительности: гипалгезия по полиневритическому типу в дистальных отделах конечностей; нарушением вибрационной чувствительности с характерным развитием вначале гиперестезии, а затем снижением вибрационной чувствительности;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мраморность дистальных отделов конечностей;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гипергидроз кистей и стоп (не облигатный симптом);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гипотермия кистей и стоп (только при прогрессировании ВБ),  гиперкератоз ладоней;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нарушение сна при нарастании интенсивности болевого синдрома;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эмоционально-волевые изменения тревожно-депрессивной направленности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Для полинейропатии вибрационного генеза не характерны симптомы гиперпатии, гиперальгезии, аллодинии и полиэстезии.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3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4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D6D6738-0E10-48A0-8265-045AFBA7292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5" name="Прямоугольник 5"/>
          <p:cNvSpPr/>
          <p:nvPr/>
        </p:nvSpPr>
        <p:spPr>
          <a:xfrm>
            <a:off x="1047600" y="1842120"/>
            <a:ext cx="818172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При длительном воздействии общей вибрации (преимущественно транспортной, реже транспортно-технологической) возможно развитие радикулопатии (компрессионноишемического синдрома) пояснично-крестцового уровня (ПКР).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Хроническая пояснично-крестцовая радикулопатия, как проявление ВБ, характеризуется возникновением первого эпизода люмбаго или люмбоишиалгии в период работы с общей вибрацией выше ПДУ.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Во многих странах мира развитие дорсопатии с болями в спине и ПКР рассматривают как практически единственное неблагоприятное проявление воздействия общей вибрации на организм работника с развитием дегенеративных изменений позвоночника.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6" name="Прямоугольник 7"/>
          <p:cNvSpPr/>
          <p:nvPr/>
        </p:nvSpPr>
        <p:spPr>
          <a:xfrm>
            <a:off x="1047600" y="705600"/>
            <a:ext cx="8181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Радикулопатия (компрессионно-ишемический синдром) пояснично-крестцового уровня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Рисунок 9" descr=""/>
          <p:cNvPicPr/>
          <p:nvPr/>
        </p:nvPicPr>
        <p:blipFill>
          <a:blip r:embed="rId1"/>
          <a:stretch/>
        </p:blipFill>
        <p:spPr>
          <a:xfrm>
            <a:off x="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8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9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0CBFF858-203C-40A9-8DFD-91A20415F710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0" name="object 2"/>
          <p:cNvSpPr/>
          <p:nvPr/>
        </p:nvSpPr>
        <p:spPr>
          <a:xfrm>
            <a:off x="1047600" y="642240"/>
            <a:ext cx="8684640" cy="3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5080" bIns="0" anchor="t">
            <a:spAutoFit/>
          </a:bodyPr>
          <a:p>
            <a:pPr marL="3452400" indent="-3440520" algn="ctr" defTabSz="457200">
              <a:lnSpc>
                <a:spcPts val="2701"/>
              </a:lnSpc>
              <a:spcBef>
                <a:spcPts val="434"/>
              </a:spcBef>
              <a:tabLst>
                <a:tab algn="l" pos="0"/>
              </a:tabLst>
            </a:pPr>
            <a:r>
              <a:rPr b="1" lang="en-US" sz="2500" strike="noStrike" u="none">
                <a:solidFill>
                  <a:schemeClr val="dk1"/>
                </a:solidFill>
                <a:uFillTx/>
                <a:latin typeface="Arial"/>
              </a:rPr>
              <a:t>Диагностика</a:t>
            </a:r>
            <a:r>
              <a:rPr b="1" lang="en-US" sz="2500" spc="-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500" spc="-11" strike="noStrike" u="none">
                <a:solidFill>
                  <a:schemeClr val="dk1"/>
                </a:solidFill>
                <a:uFillTx/>
                <a:latin typeface="Arial"/>
              </a:rPr>
              <a:t>вибрационной</a:t>
            </a:r>
            <a:r>
              <a:rPr b="1" lang="en-US" sz="25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500" spc="-11" strike="noStrike" u="none">
                <a:solidFill>
                  <a:schemeClr val="dk1"/>
                </a:solidFill>
                <a:uFillTx/>
                <a:latin typeface="Arial"/>
              </a:rPr>
              <a:t>болезни</a:t>
            </a:r>
            <a:r>
              <a:rPr b="1" lang="en-US" sz="2500" spc="-7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734040" y="1148760"/>
            <a:ext cx="899820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ctr">
            <a:noAutofit/>
          </a:bodyPr>
          <a:p>
            <a:pPr marL="12600" indent="0" defTabSz="1007640">
              <a:lnSpc>
                <a:spcPct val="100000"/>
              </a:lnSpc>
              <a:spcBef>
                <a:spcPts val="96"/>
              </a:spcBef>
              <a:buNone/>
              <a:tabLst>
                <a:tab algn="l" pos="527760"/>
              </a:tabLst>
            </a:pPr>
            <a:r>
              <a:rPr b="1" i="1" lang="en-US" sz="2000" spc="-26" strike="noStrike" u="none">
                <a:solidFill>
                  <a:schemeClr val="dk1"/>
                </a:solidFill>
                <a:uFillTx/>
                <a:latin typeface="Arial"/>
              </a:rPr>
              <a:t>1.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Профессиональный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маршрут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2" name="object 4"/>
          <p:cNvSpPr/>
          <p:nvPr/>
        </p:nvSpPr>
        <p:spPr>
          <a:xfrm>
            <a:off x="741960" y="1628640"/>
            <a:ext cx="92754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6480" bIns="0" anchor="t">
            <a:spAutoFit/>
          </a:bodyPr>
          <a:p>
            <a:pPr marL="527760" indent="-515520" defTabSz="100764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Указания в санитарно-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гигиенической характеристике </a:t>
            </a: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условий</a:t>
            </a:r>
            <a:r>
              <a:rPr b="1" i="1" lang="ru-RU" sz="2000" spc="-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труда на воздействие при работе локальной и (или) общей вибрации выше ПДУ , других отягощающих факторов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Данные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анамнеза,</a:t>
            </a:r>
            <a:r>
              <a:rPr b="1" i="1" lang="ru-RU" sz="2000" spc="-10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жалоб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объективного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осмотра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ts val="3030"/>
              </a:lnSpc>
              <a:spcBef>
                <a:spcPts val="1046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Лабораторные</a:t>
            </a:r>
            <a:r>
              <a:rPr b="1" i="1" lang="ru-RU" sz="20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исследование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(специфических</a:t>
            </a:r>
            <a:r>
              <a:rPr b="1" i="1" lang="ru-RU" sz="2000" spc="-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изменений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нет,</a:t>
            </a:r>
            <a:r>
              <a:rPr b="1" i="1" lang="ru-RU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для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дифференциальной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диагностики)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ct val="100000"/>
              </a:lnSpc>
              <a:spcBef>
                <a:spcPts val="609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Инструментальные</a:t>
            </a:r>
            <a:r>
              <a:rPr b="1" i="1" lang="ru-RU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методы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обследования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3" name="Прямоугольник 11"/>
          <p:cNvSpPr/>
          <p:nvPr/>
        </p:nvSpPr>
        <p:spPr>
          <a:xfrm>
            <a:off x="1026360" y="4659120"/>
            <a:ext cx="89830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В среднем стаж работы в контакте с локальной вибрацией, при котором возможно развитие ВБ, составляет более 10 лет, а при общей вибрации – более 12 лет.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Сроки развития ВБ определяются не только стажем работы, но и уровнями воздействия вибрации, временем экспозиции за рабочую смену, наличием других вредных производственных факторов (в первую очередь, охлаждение), которые могут значимо сокращать сроки развития болезни.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6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70863D0-3952-4AC5-82FE-88B23DD1AB24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7" name="Прямоугольник 7"/>
          <p:cNvSpPr/>
          <p:nvPr/>
        </p:nvSpPr>
        <p:spPr>
          <a:xfrm>
            <a:off x="2506680" y="1440"/>
            <a:ext cx="6028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Диагностика</a:t>
            </a: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 вибрационной болезни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8" name="Прямоугольник 8"/>
          <p:cNvSpPr/>
          <p:nvPr/>
        </p:nvSpPr>
        <p:spPr>
          <a:xfrm>
            <a:off x="430200" y="524880"/>
            <a:ext cx="9856440" cy="67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c00000"/>
                </a:solidFill>
                <a:uFillTx/>
                <a:latin typeface="Arial"/>
              </a:rPr>
              <a:t>Лабораторная диагностика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: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ОАК, ОАМ,  протеинограмма, биохимия крови (уровень липидов, АСТ/АЛТ, глюкозы в сыворотке крови, СРБ, КФК и других показателей), иммунологические анализы крови (по показаниям).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c00000"/>
                </a:solidFill>
                <a:uFillTx/>
                <a:latin typeface="Arial"/>
              </a:rPr>
              <a:t>Инструментальная диагностика: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Диагностика периферических сосудистых нарушений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термометрия дистальных фаланг пальцев и тыла кистей и стоп, холодовая проба (ХП) при отсутствии медицинских противопоказаний, реовазография периферических сосудов верхних и нижних конечностей; ультразвуковая допплерография (УЗДГ) сосудов верхних и нижних конечностей; капилляроскопия ногтевого ложа пальцев кисте; лазерная допплеровская флоуметрия.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Диагностика периферических невральных нарушений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альгезиметрия, паллестезиометрия (определение порогов вибрационной чувствительности),  стимуляционная электронейромиография (ЭНМГ); количественное сенсорное тестирование (КСТ); ультразвуковая допплерография (УЗДГ) срединных нервов пациентам с ВБ при наличии клинических симптомов СЗК.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Диагностика скелетно-мышечной системы: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рентгенография кистей с захватом лучезапястных суставов, локтевых суставов, ультразвуковое исследование лучезапястных и локтевых суставов; рентгенография, компьютерная томография или магнитно-резонансная томография пояснично-крестцового отдела позвоночника пациентам с ВБ, связанной с воздействием общей вибрации.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" descr=""/>
          <p:cNvPicPr/>
          <p:nvPr/>
        </p:nvPicPr>
        <p:blipFill>
          <a:blip r:embed="rId1"/>
          <a:stretch/>
        </p:blipFill>
        <p:spPr>
          <a:xfrm>
            <a:off x="0" y="1069200"/>
            <a:ext cx="10691280" cy="7559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" name="object 5" descr=""/>
          <p:cNvPicPr/>
          <p:nvPr/>
        </p:nvPicPr>
        <p:blipFill>
          <a:blip r:embed="rId2"/>
          <a:stretch/>
        </p:blipFill>
        <p:spPr>
          <a:xfrm>
            <a:off x="0" y="0"/>
            <a:ext cx="10691280" cy="106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0" name="object 6"/>
          <p:cNvSpPr/>
          <p:nvPr/>
        </p:nvSpPr>
        <p:spPr>
          <a:xfrm>
            <a:off x="1047600" y="69372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1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258ECB63-AB9B-4AC8-BB9D-26D1AB48204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2" name="Прямоугольник 5"/>
          <p:cNvSpPr/>
          <p:nvPr/>
        </p:nvSpPr>
        <p:spPr>
          <a:xfrm>
            <a:off x="484200" y="2750040"/>
            <a:ext cx="9789120" cy="39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5560" defTabSz="457200">
              <a:lnSpc>
                <a:spcPct val="100000"/>
              </a:lnSpc>
              <a:spcBef>
                <a:spcPts val="1179"/>
              </a:spcBef>
            </a:pP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Доказательство</a:t>
            </a:r>
            <a:r>
              <a:rPr b="1" i="1" lang="ru-RU" sz="1800" spc="-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ВБ: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560" algn="just" defTabSz="457200">
              <a:lnSpc>
                <a:spcPct val="125000"/>
              </a:lnSpc>
              <a:spcBef>
                <a:spcPts val="479"/>
              </a:spcBef>
              <a:tabLst>
                <a:tab algn="l" pos="477216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понижение </a:t>
            </a: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кожной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температуры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асимметрией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показателей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на пальцах </a:t>
            </a:r>
            <a:r>
              <a:rPr b="0" i="1" lang="ru-RU" sz="1800" spc="-59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(ниже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27</a:t>
            </a:r>
            <a:r>
              <a:rPr b="0" i="1" lang="ru-RU" sz="1800" strike="noStrike" u="none" baseline="25000">
                <a:solidFill>
                  <a:schemeClr val="dk1"/>
                </a:solidFill>
                <a:uFillTx/>
                <a:latin typeface="Arial"/>
              </a:rPr>
              <a:t>0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С),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 тыле</a:t>
            </a:r>
            <a:r>
              <a:rPr b="0" i="1" lang="ru-RU" sz="18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кистей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предплечий</a:t>
            </a:r>
            <a:r>
              <a:rPr b="0" i="1" lang="ru-RU" sz="18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(ниже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29,6</a:t>
            </a:r>
            <a:r>
              <a:rPr b="0" i="1" lang="ru-RU" sz="1800" strike="noStrike" u="none" baseline="25000">
                <a:solidFill>
                  <a:schemeClr val="dk1"/>
                </a:solidFill>
                <a:uFillTx/>
                <a:latin typeface="Arial"/>
              </a:rPr>
              <a:t>0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С),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положительная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холодовая проба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(побеление пальцев рук),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замедление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времени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восстановления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исходной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кожной температуры на кистях (более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20-25 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минут),</a:t>
            </a:r>
            <a:r>
              <a:rPr b="0" i="1" lang="ru-RU" sz="18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результаты</a:t>
            </a:r>
            <a:r>
              <a:rPr b="0" i="1" lang="ru-RU" sz="1800" spc="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тепловидения</a:t>
            </a:r>
            <a:r>
              <a:rPr b="0" i="1" lang="ru-RU" sz="18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(ТВ)конечностей (снижение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интенсивности</a:t>
            </a:r>
            <a:r>
              <a:rPr b="0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«свечения»</a:t>
            </a:r>
            <a:r>
              <a:rPr b="0" i="1" lang="ru-RU" sz="18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пальцев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вплоть</a:t>
            </a:r>
            <a:r>
              <a:rPr b="0" i="1" lang="ru-RU" sz="18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до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появления синдрома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«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термоампутации»,</a:t>
            </a:r>
            <a:r>
              <a:rPr b="0" i="1" lang="ru-RU" sz="1800" spc="-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увеличение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ПТГ более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1</a:t>
            </a:r>
            <a:r>
              <a:rPr b="0" i="1" lang="ru-RU" sz="1800" strike="noStrike" u="none" baseline="25000">
                <a:solidFill>
                  <a:schemeClr val="dk1"/>
                </a:solidFill>
                <a:uFillTx/>
                <a:latin typeface="Arial"/>
              </a:rPr>
              <a:t>0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С),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560" algn="just" defTabSz="457200">
              <a:lnSpc>
                <a:spcPct val="125000"/>
              </a:lnSpc>
              <a:spcBef>
                <a:spcPts val="479"/>
              </a:spcBef>
              <a:tabLst>
                <a:tab algn="l" pos="477216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снижение </a:t>
            </a: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ИПК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 сочетании с повышением </a:t>
            </a: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тонуса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артериол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артерий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верхних конечностей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(РВГ),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ангиоспазм</a:t>
            </a:r>
            <a:r>
              <a:rPr b="0" i="1" lang="ru-RU" sz="1800" spc="-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сосудов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кистей</a:t>
            </a:r>
            <a:r>
              <a:rPr b="0" i="1" lang="ru-RU" sz="18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за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счет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развития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эндотелиальной</a:t>
            </a:r>
            <a:r>
              <a:rPr b="0" i="1" lang="ru-RU" sz="18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дисфункции:</a:t>
            </a:r>
            <a:r>
              <a:rPr b="0" i="1" lang="ru-RU" sz="18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уменьшение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диаметра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артериол</a:t>
            </a:r>
            <a:r>
              <a:rPr b="0" i="1" lang="ru-RU" sz="1800" spc="-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артерий, </a:t>
            </a:r>
            <a:r>
              <a:rPr b="0" i="1" lang="ru-RU" sz="1800" spc="-59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снижение систолической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 объемной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скоростей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кровотока,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повышение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пульсаторного</a:t>
            </a:r>
            <a:r>
              <a:rPr b="0" i="1" lang="ru-RU" sz="18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индекса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(УЗДГ).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3" name="Прямоугольник 7"/>
          <p:cNvSpPr/>
          <p:nvPr/>
        </p:nvSpPr>
        <p:spPr>
          <a:xfrm>
            <a:off x="726120" y="363600"/>
            <a:ext cx="929160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Диагностика периферических сосудистых нарушений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термометрия дистальных фаланг пальцев и тыла кистей и стоп, холодовая проба (ХП) при отсутствии медицинских противопоказаний, реовазография периферических сосудов верхних и нижних конечностей; ультразвуковая допплерография (УЗДГ) сосудов верхних и нижних конечностей; капилляроскопия ногтевого ложа пальцев кисте; лазерная допплеровская флоуметрия.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6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0A9E82A-BC0E-483B-8450-40041D8A3B3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7" name="Прямоугольник 5"/>
          <p:cNvSpPr/>
          <p:nvPr/>
        </p:nvSpPr>
        <p:spPr>
          <a:xfrm>
            <a:off x="833760" y="4345200"/>
            <a:ext cx="91839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343440" defTabSz="457200">
              <a:lnSpc>
                <a:spcPct val="150000"/>
              </a:lnSpc>
              <a:buClr>
                <a:srgbClr val="d6ecff"/>
              </a:buClr>
              <a:buFont typeface="Symbol" charset="2"/>
              <a:buChar char=""/>
              <a:tabLst>
                <a:tab algn="l" pos="356400"/>
              </a:tabLst>
            </a:pP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Доказательство ВБ: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343440" defTabSz="457200">
              <a:lnSpc>
                <a:spcPct val="150000"/>
              </a:lnSpc>
              <a:buClr>
                <a:srgbClr val="d6ecff"/>
              </a:buClr>
              <a:buFont typeface="Symbol" charset="2"/>
              <a:buChar char=""/>
              <a:tabLst>
                <a:tab algn="l" pos="356400"/>
              </a:tabLst>
            </a:pPr>
            <a:r>
              <a:rPr b="1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П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овышение</a:t>
            </a:r>
            <a:r>
              <a:rPr b="0" i="1" lang="ru-RU" sz="18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порогов</a:t>
            </a:r>
            <a:r>
              <a:rPr b="0" i="1" lang="ru-RU" sz="1800" spc="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болевой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и 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вибрационной чувствительности                   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(по </a:t>
            </a:r>
            <a:r>
              <a:rPr b="0" i="1" lang="ru-RU" sz="18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сравнению с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нормативами), замедление </a:t>
            </a:r>
            <a:r>
              <a:rPr b="0" i="1" lang="ru-RU" sz="1800" spc="-95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невральной проводимости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волокнам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pc="-6" strike="noStrike" u="none">
                <a:solidFill>
                  <a:schemeClr val="dk1"/>
                </a:solidFill>
                <a:uFillTx/>
                <a:latin typeface="Arial"/>
              </a:rPr>
              <a:t>соматических</a:t>
            </a:r>
            <a:r>
              <a:rPr b="0" i="1" lang="ru-RU" sz="1800" spc="-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нервов</a:t>
            </a:r>
            <a:r>
              <a:rPr b="0" i="1" lang="ru-RU" sz="1800" spc="-14" strike="noStrike" u="none">
                <a:solidFill>
                  <a:schemeClr val="dk1"/>
                </a:solidFill>
                <a:uFillTx/>
                <a:latin typeface="Arial"/>
              </a:rPr>
              <a:t> конечностей.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343440" defTabSz="457200">
              <a:lnSpc>
                <a:spcPct val="150000"/>
              </a:lnSpc>
              <a:buClr>
                <a:srgbClr val="d6ecff"/>
              </a:buClr>
              <a:buFont typeface="Symbol" charset="2"/>
              <a:buChar char=""/>
              <a:tabLst>
                <a:tab algn="l" pos="356400"/>
              </a:tabLst>
            </a:pPr>
            <a:r>
              <a:rPr b="0" i="1" lang="ru-RU" sz="1800" spc="-14" strike="noStrike" u="none">
                <a:solidFill>
                  <a:schemeClr val="dk1"/>
                </a:solidFill>
                <a:uFillTx/>
                <a:latin typeface="Arial"/>
              </a:rPr>
              <a:t>Для ВБ характерно симметричное аксонально-демиелинизирующее поражение волокон нервов конечностей.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8" name="Прямоугольник 7"/>
          <p:cNvSpPr/>
          <p:nvPr/>
        </p:nvSpPr>
        <p:spPr>
          <a:xfrm>
            <a:off x="833760" y="1133640"/>
            <a:ext cx="91839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Диагностика периферических невральных нарушений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альгезиметрия, паллестезиометрия (определение порогов вибрационной чувствительности),  стимуляционная электронейромиография (ЭНМГ); количественное сенсорное тестирование (КСТ); ультразвуковая допплерография (УЗДГ) срединных нервов пациентам с ВБ при наличии клинических симптомов СЗК.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object 2"/>
          <p:cNvGrpSpPr/>
          <p:nvPr/>
        </p:nvGrpSpPr>
        <p:grpSpPr>
          <a:xfrm>
            <a:off x="0" y="0"/>
            <a:ext cx="2676240" cy="7559640"/>
            <a:chOff x="0" y="0"/>
            <a:chExt cx="2676240" cy="7559640"/>
          </a:xfrm>
        </p:grpSpPr>
        <p:sp>
          <p:nvSpPr>
            <p:cNvPr id="870" name="object 3"/>
            <p:cNvSpPr/>
            <p:nvPr/>
          </p:nvSpPr>
          <p:spPr>
            <a:xfrm>
              <a:off x="0" y="7351560"/>
              <a:ext cx="883080" cy="208080"/>
            </a:xfrm>
            <a:custGeom>
              <a:avLst/>
              <a:gdLst>
                <a:gd name="textAreaLeft" fmla="*/ 0 w 883080"/>
                <a:gd name="textAreaRight" fmla="*/ 883440 w 883080"/>
                <a:gd name="textAreaTop" fmla="*/ 0 h 208080"/>
                <a:gd name="textAreaBottom" fmla="*/ 208440 h 208080"/>
              </a:gdLst>
              <a:ahLst/>
              <a:rect l="textAreaLeft" t="textAreaTop" r="textAreaRight" b="textAreaBottom"/>
              <a:pathLst>
                <a:path w="755650" h="189229">
                  <a:moveTo>
                    <a:pt x="755650" y="0"/>
                  </a:moveTo>
                  <a:lnTo>
                    <a:pt x="0" y="0"/>
                  </a:lnTo>
                  <a:lnTo>
                    <a:pt x="0" y="188912"/>
                  </a:lnTo>
                  <a:lnTo>
                    <a:pt x="755650" y="188912"/>
                  </a:lnTo>
                  <a:lnTo>
                    <a:pt x="755650" y="0"/>
                  </a:lnTo>
                  <a:close/>
                </a:path>
              </a:pathLst>
            </a:custGeom>
            <a:solidFill>
              <a:srgbClr val="fdfff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pic>
          <p:nvPicPr>
            <p:cNvPr id="871" name="object 4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2676240" cy="7559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72" name="object 5" descr=""/>
            <p:cNvPicPr/>
            <p:nvPr/>
          </p:nvPicPr>
          <p:blipFill>
            <a:blip r:embed="rId2"/>
            <a:stretch/>
          </p:blipFill>
          <p:spPr>
            <a:xfrm>
              <a:off x="101520" y="682200"/>
              <a:ext cx="2522880" cy="994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73" name="object 6"/>
            <p:cNvSpPr/>
            <p:nvPr/>
          </p:nvSpPr>
          <p:spPr>
            <a:xfrm>
              <a:off x="33840" y="0"/>
              <a:ext cx="2592360" cy="7559280"/>
            </a:xfrm>
            <a:custGeom>
              <a:avLst/>
              <a:gdLst>
                <a:gd name="textAreaLeft" fmla="*/ 0 w 2592360"/>
                <a:gd name="textAreaRight" fmla="*/ 2592720 w 2592360"/>
                <a:gd name="textAreaTop" fmla="*/ 0 h 7559280"/>
                <a:gd name="textAreaBottom" fmla="*/ 7559640 h 7559280"/>
              </a:gdLst>
              <a:ahLst/>
              <a:rect l="textAreaLeft" t="textAreaTop" r="textAreaRight" b="textAreaBottom"/>
              <a:pathLst>
                <a:path w="2217420" h="6858000">
                  <a:moveTo>
                    <a:pt x="1995398" y="0"/>
                  </a:moveTo>
                  <a:lnTo>
                    <a:pt x="221703" y="0"/>
                  </a:lnTo>
                  <a:lnTo>
                    <a:pt x="177023" y="4504"/>
                  </a:lnTo>
                  <a:lnTo>
                    <a:pt x="135407" y="17423"/>
                  </a:lnTo>
                  <a:lnTo>
                    <a:pt x="97748" y="37864"/>
                  </a:lnTo>
                  <a:lnTo>
                    <a:pt x="64936" y="64936"/>
                  </a:lnTo>
                  <a:lnTo>
                    <a:pt x="37864" y="97748"/>
                  </a:lnTo>
                  <a:lnTo>
                    <a:pt x="17423" y="135407"/>
                  </a:lnTo>
                  <a:lnTo>
                    <a:pt x="4504" y="177023"/>
                  </a:lnTo>
                  <a:lnTo>
                    <a:pt x="0" y="221703"/>
                  </a:lnTo>
                  <a:lnTo>
                    <a:pt x="0" y="6636283"/>
                  </a:lnTo>
                  <a:lnTo>
                    <a:pt x="4504" y="6680967"/>
                  </a:lnTo>
                  <a:lnTo>
                    <a:pt x="17423" y="6722586"/>
                  </a:lnTo>
                  <a:lnTo>
                    <a:pt x="37864" y="6760248"/>
                  </a:lnTo>
                  <a:lnTo>
                    <a:pt x="64936" y="6793061"/>
                  </a:lnTo>
                  <a:lnTo>
                    <a:pt x="97748" y="6820134"/>
                  </a:lnTo>
                  <a:lnTo>
                    <a:pt x="135407" y="6840576"/>
                  </a:lnTo>
                  <a:lnTo>
                    <a:pt x="177023" y="6853495"/>
                  </a:lnTo>
                  <a:lnTo>
                    <a:pt x="221703" y="6858000"/>
                  </a:lnTo>
                  <a:lnTo>
                    <a:pt x="1995398" y="6858000"/>
                  </a:lnTo>
                  <a:lnTo>
                    <a:pt x="2040078" y="6853495"/>
                  </a:lnTo>
                  <a:lnTo>
                    <a:pt x="2081694" y="6840576"/>
                  </a:lnTo>
                  <a:lnTo>
                    <a:pt x="2119354" y="6820134"/>
                  </a:lnTo>
                  <a:lnTo>
                    <a:pt x="2152165" y="6793061"/>
                  </a:lnTo>
                  <a:lnTo>
                    <a:pt x="2179238" y="6760248"/>
                  </a:lnTo>
                  <a:lnTo>
                    <a:pt x="2199679" y="6722586"/>
                  </a:lnTo>
                  <a:lnTo>
                    <a:pt x="2212598" y="6680967"/>
                  </a:lnTo>
                  <a:lnTo>
                    <a:pt x="2217102" y="6636283"/>
                  </a:lnTo>
                  <a:lnTo>
                    <a:pt x="2217102" y="221703"/>
                  </a:lnTo>
                  <a:lnTo>
                    <a:pt x="2212598" y="177023"/>
                  </a:lnTo>
                  <a:lnTo>
                    <a:pt x="2199679" y="135407"/>
                  </a:lnTo>
                  <a:lnTo>
                    <a:pt x="2179238" y="97748"/>
                  </a:lnTo>
                  <a:lnTo>
                    <a:pt x="2152165" y="64936"/>
                  </a:lnTo>
                  <a:lnTo>
                    <a:pt x="2119354" y="37864"/>
                  </a:lnTo>
                  <a:lnTo>
                    <a:pt x="2081694" y="17423"/>
                  </a:lnTo>
                  <a:lnTo>
                    <a:pt x="2040078" y="4504"/>
                  </a:lnTo>
                  <a:lnTo>
                    <a:pt x="1995398" y="0"/>
                  </a:lnTo>
                  <a:close/>
                </a:path>
              </a:pathLst>
            </a:custGeom>
            <a:solidFill>
              <a:srgbClr val="ebffe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874" name="object 7"/>
          <p:cNvSpPr/>
          <p:nvPr/>
        </p:nvSpPr>
        <p:spPr>
          <a:xfrm>
            <a:off x="270360" y="732600"/>
            <a:ext cx="211932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360" bIns="0" anchor="t">
            <a:spAutoFit/>
          </a:bodyPr>
          <a:p>
            <a:pPr marL="13680" algn="ctr" defTabSz="457200">
              <a:lnSpc>
                <a:spcPct val="85000"/>
              </a:lnSpc>
              <a:spcBef>
                <a:spcPts val="428"/>
              </a:spcBef>
            </a:pP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Этапы</a:t>
            </a:r>
            <a:r>
              <a:rPr b="1" lang="en-US" sz="1800" spc="-45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оказания </a:t>
            </a:r>
            <a:r>
              <a:rPr b="1" lang="en-US" sz="1800" spc="-451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медицинской </a:t>
            </a: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 помощи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5" name="object 8" descr=""/>
          <p:cNvPicPr/>
          <p:nvPr/>
        </p:nvPicPr>
        <p:blipFill>
          <a:blip r:embed="rId3"/>
          <a:stretch/>
        </p:blipFill>
        <p:spPr>
          <a:xfrm>
            <a:off x="436680" y="1646280"/>
            <a:ext cx="2113200" cy="91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6" name="object 9"/>
          <p:cNvSpPr/>
          <p:nvPr/>
        </p:nvSpPr>
        <p:spPr>
          <a:xfrm>
            <a:off x="623520" y="1883880"/>
            <a:ext cx="166788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Опросники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7" name="object 10" descr=""/>
          <p:cNvPicPr/>
          <p:nvPr/>
        </p:nvPicPr>
        <p:blipFill>
          <a:blip r:embed="rId4"/>
          <a:stretch/>
        </p:blipFill>
        <p:spPr>
          <a:xfrm>
            <a:off x="0" y="3042360"/>
            <a:ext cx="2722320" cy="201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8" name="object 11"/>
          <p:cNvSpPr/>
          <p:nvPr/>
        </p:nvSpPr>
        <p:spPr>
          <a:xfrm>
            <a:off x="172080" y="3735720"/>
            <a:ext cx="2308680" cy="5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6520" bIns="0" anchor="t">
            <a:spAutoFit/>
          </a:bodyPr>
          <a:p>
            <a:pPr marL="651960" indent="-637920" defTabSz="457200">
              <a:lnSpc>
                <a:spcPts val="1860"/>
              </a:lnSpc>
              <a:spcBef>
                <a:spcPts val="445"/>
              </a:spcBef>
              <a:tabLst>
                <a:tab algn="l" pos="0"/>
              </a:tabLst>
            </a:pP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Ф</a:t>
            </a: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у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нкци</a:t>
            </a: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о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нал</a:t>
            </a: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ь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н</a:t>
            </a:r>
            <a:r>
              <a:rPr b="1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ые  методы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9" name="object 12" descr=""/>
          <p:cNvPicPr/>
          <p:nvPr/>
        </p:nvPicPr>
        <p:blipFill>
          <a:blip r:embed="rId5"/>
          <a:stretch/>
        </p:blipFill>
        <p:spPr>
          <a:xfrm>
            <a:off x="80280" y="5185800"/>
            <a:ext cx="2540880" cy="176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0" name="object 13"/>
          <p:cNvSpPr/>
          <p:nvPr/>
        </p:nvSpPr>
        <p:spPr>
          <a:xfrm>
            <a:off x="267840" y="5722200"/>
            <a:ext cx="2092680" cy="59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1560" bIns="0" anchor="t">
            <a:spAutoFit/>
          </a:bodyPr>
          <a:p>
            <a:pPr marL="133920" indent="-120240" defTabSz="457200">
              <a:lnSpc>
                <a:spcPts val="2098"/>
              </a:lnSpc>
              <a:spcBef>
                <a:spcPts val="485"/>
              </a:spcBef>
              <a:tabLst>
                <a:tab algn="l" pos="0"/>
              </a:tabLst>
            </a:pP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Л</a:t>
            </a:r>
            <a:r>
              <a:rPr b="1" lang="en-US" sz="2100" spc="-11" strike="noStrike" u="none">
                <a:solidFill>
                  <a:schemeClr val="dk1"/>
                </a:solidFill>
                <a:uFillTx/>
                <a:latin typeface="Georgia"/>
              </a:rPr>
              <a:t>а</a:t>
            </a:r>
            <a:r>
              <a:rPr b="1" lang="en-US" sz="2100" strike="noStrike" u="none">
                <a:solidFill>
                  <a:schemeClr val="dk1"/>
                </a:solidFill>
                <a:uFillTx/>
                <a:latin typeface="Georgia"/>
              </a:rPr>
              <a:t>б</a:t>
            </a: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о</a:t>
            </a:r>
            <a:r>
              <a:rPr b="1" lang="en-US" sz="2100" strike="noStrike" u="none">
                <a:solidFill>
                  <a:schemeClr val="dk1"/>
                </a:solidFill>
                <a:uFillTx/>
                <a:latin typeface="Georgia"/>
              </a:rPr>
              <a:t>р</a:t>
            </a: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а</a:t>
            </a:r>
            <a:r>
              <a:rPr b="1" lang="en-US" sz="2100" strike="noStrike" u="none">
                <a:solidFill>
                  <a:schemeClr val="dk1"/>
                </a:solidFill>
                <a:uFillTx/>
                <a:latin typeface="Georgia"/>
              </a:rPr>
              <a:t>т</a:t>
            </a: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о</a:t>
            </a:r>
            <a:r>
              <a:rPr b="1" lang="en-US" sz="2100" strike="noStrike" u="none">
                <a:solidFill>
                  <a:schemeClr val="dk1"/>
                </a:solidFill>
                <a:uFillTx/>
                <a:latin typeface="Georgia"/>
              </a:rPr>
              <a:t>р</a:t>
            </a:r>
            <a:r>
              <a:rPr b="1" lang="en-US" sz="2100" spc="-11" strike="noStrike" u="none">
                <a:solidFill>
                  <a:schemeClr val="dk1"/>
                </a:solidFill>
                <a:uFillTx/>
                <a:latin typeface="Georgia"/>
              </a:rPr>
              <a:t>н</a:t>
            </a: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а</a:t>
            </a:r>
            <a:r>
              <a:rPr b="1" lang="en-US" sz="2100" strike="noStrike" u="none">
                <a:solidFill>
                  <a:schemeClr val="dk1"/>
                </a:solidFill>
                <a:uFillTx/>
                <a:latin typeface="Georgia"/>
              </a:rPr>
              <a:t>я  </a:t>
            </a:r>
            <a:r>
              <a:rPr b="1" lang="en-US" sz="2100" spc="-6" strike="noStrike" u="none">
                <a:solidFill>
                  <a:schemeClr val="dk1"/>
                </a:solidFill>
                <a:uFillTx/>
                <a:latin typeface="Georgia"/>
              </a:rPr>
              <a:t>диагностика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81" name="object 14"/>
          <p:cNvGrpSpPr/>
          <p:nvPr/>
        </p:nvGrpSpPr>
        <p:grpSpPr>
          <a:xfrm>
            <a:off x="4355280" y="290880"/>
            <a:ext cx="2545920" cy="7559280"/>
            <a:chOff x="4355280" y="290880"/>
            <a:chExt cx="2545920" cy="7559280"/>
          </a:xfrm>
        </p:grpSpPr>
        <p:pic>
          <p:nvPicPr>
            <p:cNvPr id="882" name="object 15" descr=""/>
            <p:cNvPicPr/>
            <p:nvPr/>
          </p:nvPicPr>
          <p:blipFill>
            <a:blip r:embed="rId6"/>
            <a:stretch/>
          </p:blipFill>
          <p:spPr>
            <a:xfrm>
              <a:off x="4360680" y="290880"/>
              <a:ext cx="2476440" cy="7559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83" name="object 16" descr=""/>
            <p:cNvPicPr/>
            <p:nvPr/>
          </p:nvPicPr>
          <p:blipFill>
            <a:blip r:embed="rId7"/>
            <a:stretch/>
          </p:blipFill>
          <p:spPr>
            <a:xfrm>
              <a:off x="4355280" y="973080"/>
              <a:ext cx="2545920" cy="994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84" name="object 17"/>
            <p:cNvSpPr/>
            <p:nvPr/>
          </p:nvSpPr>
          <p:spPr>
            <a:xfrm>
              <a:off x="4410360" y="290880"/>
              <a:ext cx="2377080" cy="7559280"/>
            </a:xfrm>
            <a:custGeom>
              <a:avLst/>
              <a:gdLst>
                <a:gd name="textAreaLeft" fmla="*/ 0 w 2377080"/>
                <a:gd name="textAreaRight" fmla="*/ 2377440 w 2377080"/>
                <a:gd name="textAreaTop" fmla="*/ 0 h 7559280"/>
                <a:gd name="textAreaBottom" fmla="*/ 7559640 h 7559280"/>
              </a:gdLst>
              <a:ahLst/>
              <a:rect l="textAreaLeft" t="textAreaTop" r="textAreaRight" b="textAreaBottom"/>
              <a:pathLst>
                <a:path w="2033270" h="6858000">
                  <a:moveTo>
                    <a:pt x="1829536" y="0"/>
                  </a:moveTo>
                  <a:lnTo>
                    <a:pt x="203276" y="0"/>
                  </a:lnTo>
                  <a:lnTo>
                    <a:pt x="156666" y="5368"/>
                  </a:lnTo>
                  <a:lnTo>
                    <a:pt x="113879" y="20660"/>
                  </a:lnTo>
                  <a:lnTo>
                    <a:pt x="76136" y="44656"/>
                  </a:lnTo>
                  <a:lnTo>
                    <a:pt x="44656" y="76136"/>
                  </a:lnTo>
                  <a:lnTo>
                    <a:pt x="20660" y="113879"/>
                  </a:lnTo>
                  <a:lnTo>
                    <a:pt x="5368" y="156666"/>
                  </a:lnTo>
                  <a:lnTo>
                    <a:pt x="0" y="203276"/>
                  </a:lnTo>
                  <a:lnTo>
                    <a:pt x="0" y="6654711"/>
                  </a:lnTo>
                  <a:lnTo>
                    <a:pt x="5368" y="6701321"/>
                  </a:lnTo>
                  <a:lnTo>
                    <a:pt x="20660" y="6744110"/>
                  </a:lnTo>
                  <a:lnTo>
                    <a:pt x="44656" y="6781855"/>
                  </a:lnTo>
                  <a:lnTo>
                    <a:pt x="76136" y="6813338"/>
                  </a:lnTo>
                  <a:lnTo>
                    <a:pt x="113879" y="6837336"/>
                  </a:lnTo>
                  <a:lnTo>
                    <a:pt x="156666" y="6852630"/>
                  </a:lnTo>
                  <a:lnTo>
                    <a:pt x="203276" y="6858000"/>
                  </a:lnTo>
                  <a:lnTo>
                    <a:pt x="1829536" y="6858000"/>
                  </a:lnTo>
                  <a:lnTo>
                    <a:pt x="1876147" y="6852630"/>
                  </a:lnTo>
                  <a:lnTo>
                    <a:pt x="1918935" y="6837336"/>
                  </a:lnTo>
                  <a:lnTo>
                    <a:pt x="1956681" y="6813338"/>
                  </a:lnTo>
                  <a:lnTo>
                    <a:pt x="1988163" y="6781855"/>
                  </a:lnTo>
                  <a:lnTo>
                    <a:pt x="2012162" y="6744110"/>
                  </a:lnTo>
                  <a:lnTo>
                    <a:pt x="2027456" y="6701321"/>
                  </a:lnTo>
                  <a:lnTo>
                    <a:pt x="2032825" y="6654711"/>
                  </a:lnTo>
                  <a:lnTo>
                    <a:pt x="2032825" y="203276"/>
                  </a:lnTo>
                  <a:lnTo>
                    <a:pt x="2027456" y="156666"/>
                  </a:lnTo>
                  <a:lnTo>
                    <a:pt x="2012162" y="113879"/>
                  </a:lnTo>
                  <a:lnTo>
                    <a:pt x="1988163" y="76136"/>
                  </a:lnTo>
                  <a:lnTo>
                    <a:pt x="1956681" y="44656"/>
                  </a:lnTo>
                  <a:lnTo>
                    <a:pt x="1918935" y="20660"/>
                  </a:lnTo>
                  <a:lnTo>
                    <a:pt x="1876147" y="5368"/>
                  </a:lnTo>
                  <a:lnTo>
                    <a:pt x="1829536" y="0"/>
                  </a:lnTo>
                  <a:close/>
                </a:path>
              </a:pathLst>
            </a:custGeom>
            <a:solidFill>
              <a:srgbClr val="ffff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885" name="object 18"/>
          <p:cNvSpPr/>
          <p:nvPr/>
        </p:nvSpPr>
        <p:spPr>
          <a:xfrm>
            <a:off x="3148200" y="732600"/>
            <a:ext cx="214848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360" bIns="0" anchor="t">
            <a:spAutoFit/>
          </a:bodyPr>
          <a:p>
            <a:pPr marL="14400" indent="1440" algn="ctr" defTabSz="457200">
              <a:lnSpc>
                <a:spcPct val="85000"/>
              </a:lnSpc>
              <a:spcBef>
                <a:spcPts val="428"/>
              </a:spcBef>
              <a:tabLst>
                <a:tab algn="l" pos="0"/>
              </a:tabLst>
            </a:pP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Первичный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 (амбулаторно-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п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л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кл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н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чес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Georgia"/>
              </a:rPr>
              <a:t>ки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й</a:t>
            </a:r>
            <a:r>
              <a:rPr b="0" lang="en-US" sz="1800" spc="-17" strike="noStrike" u="none">
                <a:solidFill>
                  <a:srgbClr val="005000"/>
                </a:solidFill>
                <a:uFillTx/>
                <a:latin typeface="Georgia"/>
              </a:rPr>
              <a:t>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6" name="object 19" descr=""/>
          <p:cNvPicPr/>
          <p:nvPr/>
        </p:nvPicPr>
        <p:blipFill>
          <a:blip r:embed="rId8"/>
          <a:stretch/>
        </p:blipFill>
        <p:spPr>
          <a:xfrm>
            <a:off x="3453480" y="1520280"/>
            <a:ext cx="1321920" cy="102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7" name="object 20"/>
          <p:cNvSpPr/>
          <p:nvPr/>
        </p:nvSpPr>
        <p:spPr>
          <a:xfrm>
            <a:off x="3816000" y="1675440"/>
            <a:ext cx="59796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indent="31320" defTabSz="457200">
              <a:lnSpc>
                <a:spcPct val="118000"/>
              </a:lnSpc>
              <a:spcBef>
                <a:spcPts val="108"/>
              </a:spcBef>
              <a:tabLst>
                <a:tab algn="l" pos="0"/>
              </a:tabLst>
            </a:pPr>
            <a:r>
              <a:rPr b="0" lang="en-US" sz="1600" spc="-11" strike="noStrike" u="none">
                <a:solidFill>
                  <a:srgbClr val="ffff00"/>
                </a:solidFill>
                <a:uFillTx/>
                <a:latin typeface="Georgia"/>
              </a:rPr>
              <a:t>ВАШ </a:t>
            </a:r>
            <a:r>
              <a:rPr b="0" lang="en-US" sz="1600" spc="-371" strike="noStrike" u="none">
                <a:solidFill>
                  <a:srgbClr val="ffff00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00"/>
                </a:solidFill>
                <a:uFillTx/>
                <a:latin typeface="Georgia"/>
              </a:rPr>
              <a:t>DN</a:t>
            </a:r>
            <a:r>
              <a:rPr b="0" lang="en-US" sz="1600" spc="-6" strike="noStrike" u="none">
                <a:solidFill>
                  <a:srgbClr val="ffff00"/>
                </a:solidFill>
                <a:uFillTx/>
                <a:latin typeface="Georgia"/>
              </a:rPr>
              <a:t>–</a:t>
            </a:r>
            <a:r>
              <a:rPr b="0" lang="en-US" sz="1600" strike="noStrike" u="none">
                <a:solidFill>
                  <a:srgbClr val="ffff00"/>
                </a:solidFill>
                <a:uFillTx/>
                <a:latin typeface="Georgia"/>
              </a:rPr>
              <a:t>4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8" name="object 21" descr=""/>
          <p:cNvPicPr/>
          <p:nvPr/>
        </p:nvPicPr>
        <p:blipFill>
          <a:blip r:embed="rId9"/>
          <a:stretch/>
        </p:blipFill>
        <p:spPr>
          <a:xfrm>
            <a:off x="3180960" y="3524400"/>
            <a:ext cx="1881360" cy="164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9" name="object 22"/>
          <p:cNvSpPr/>
          <p:nvPr/>
        </p:nvSpPr>
        <p:spPr>
          <a:xfrm>
            <a:off x="3335400" y="4070880"/>
            <a:ext cx="1520280" cy="4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2040" bIns="0" anchor="t">
            <a:spAutoFit/>
          </a:bodyPr>
          <a:p>
            <a:pPr marL="14400" indent="78120" defTabSz="457200">
              <a:lnSpc>
                <a:spcPts val="1826"/>
              </a:lnSpc>
              <a:spcBef>
                <a:spcPts val="252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Паллестезио- 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метрия</a:t>
            </a:r>
            <a:r>
              <a:rPr b="0" lang="en-US" sz="1600" spc="289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(63</a:t>
            </a:r>
            <a:r>
              <a:rPr b="0" lang="en-US" sz="1600" spc="-4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Гц)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0" name="object 23" descr=""/>
          <p:cNvPicPr/>
          <p:nvPr/>
        </p:nvPicPr>
        <p:blipFill>
          <a:blip r:embed="rId10"/>
          <a:stretch/>
        </p:blipFill>
        <p:spPr>
          <a:xfrm>
            <a:off x="3246840" y="5582520"/>
            <a:ext cx="1671120" cy="132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1" name="object 24"/>
          <p:cNvSpPr/>
          <p:nvPr/>
        </p:nvSpPr>
        <p:spPr>
          <a:xfrm>
            <a:off x="3400560" y="5884920"/>
            <a:ext cx="1313280" cy="5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indent="322920" defTabSz="457200">
              <a:lnSpc>
                <a:spcPct val="118000"/>
              </a:lnSpc>
              <a:spcBef>
                <a:spcPts val="108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СОЭ**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л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е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й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к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о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ц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и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т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ы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892" name="object 25"/>
          <p:cNvGrpSpPr/>
          <p:nvPr/>
        </p:nvGrpSpPr>
        <p:grpSpPr>
          <a:xfrm>
            <a:off x="5351400" y="0"/>
            <a:ext cx="2907720" cy="7559280"/>
            <a:chOff x="5351400" y="0"/>
            <a:chExt cx="2907720" cy="7559280"/>
          </a:xfrm>
        </p:grpSpPr>
        <p:pic>
          <p:nvPicPr>
            <p:cNvPr id="893" name="object 26" descr=""/>
            <p:cNvPicPr/>
            <p:nvPr/>
          </p:nvPicPr>
          <p:blipFill>
            <a:blip r:embed="rId11"/>
            <a:stretch/>
          </p:blipFill>
          <p:spPr>
            <a:xfrm>
              <a:off x="5383440" y="0"/>
              <a:ext cx="2775960" cy="7559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4" name="object 27" descr=""/>
            <p:cNvPicPr/>
            <p:nvPr/>
          </p:nvPicPr>
          <p:blipFill>
            <a:blip r:embed="rId12"/>
            <a:stretch/>
          </p:blipFill>
          <p:spPr>
            <a:xfrm>
              <a:off x="5351400" y="682200"/>
              <a:ext cx="2907720" cy="994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95" name="object 28"/>
            <p:cNvSpPr/>
            <p:nvPr/>
          </p:nvSpPr>
          <p:spPr>
            <a:xfrm>
              <a:off x="5433480" y="0"/>
              <a:ext cx="2676240" cy="7559280"/>
            </a:xfrm>
            <a:custGeom>
              <a:avLst/>
              <a:gdLst>
                <a:gd name="textAreaLeft" fmla="*/ 0 w 2676240"/>
                <a:gd name="textAreaRight" fmla="*/ 2676600 w 2676240"/>
                <a:gd name="textAreaTop" fmla="*/ 0 h 7559280"/>
                <a:gd name="textAreaBottom" fmla="*/ 7559640 h 7559280"/>
              </a:gdLst>
              <a:ahLst/>
              <a:rect l="textAreaLeft" t="textAreaTop" r="textAreaRight" b="textAreaBottom"/>
              <a:pathLst>
                <a:path w="2289175" h="6858000">
                  <a:moveTo>
                    <a:pt x="2059978" y="0"/>
                  </a:moveTo>
                  <a:lnTo>
                    <a:pt x="228892" y="0"/>
                  </a:lnTo>
                  <a:lnTo>
                    <a:pt x="182761" y="4650"/>
                  </a:lnTo>
                  <a:lnTo>
                    <a:pt x="139796" y="17987"/>
                  </a:lnTo>
                  <a:lnTo>
                    <a:pt x="100915" y="39090"/>
                  </a:lnTo>
                  <a:lnTo>
                    <a:pt x="67040" y="67040"/>
                  </a:lnTo>
                  <a:lnTo>
                    <a:pt x="39090" y="100915"/>
                  </a:lnTo>
                  <a:lnTo>
                    <a:pt x="17987" y="139796"/>
                  </a:lnTo>
                  <a:lnTo>
                    <a:pt x="4650" y="182761"/>
                  </a:lnTo>
                  <a:lnTo>
                    <a:pt x="0" y="228892"/>
                  </a:lnTo>
                  <a:lnTo>
                    <a:pt x="0" y="6629120"/>
                  </a:lnTo>
                  <a:lnTo>
                    <a:pt x="4650" y="6675250"/>
                  </a:lnTo>
                  <a:lnTo>
                    <a:pt x="17987" y="6718214"/>
                  </a:lnTo>
                  <a:lnTo>
                    <a:pt x="39090" y="6757093"/>
                  </a:lnTo>
                  <a:lnTo>
                    <a:pt x="67040" y="6790966"/>
                  </a:lnTo>
                  <a:lnTo>
                    <a:pt x="100915" y="6818913"/>
                  </a:lnTo>
                  <a:lnTo>
                    <a:pt x="139796" y="6840014"/>
                  </a:lnTo>
                  <a:lnTo>
                    <a:pt x="182761" y="6853350"/>
                  </a:lnTo>
                  <a:lnTo>
                    <a:pt x="228892" y="6858000"/>
                  </a:lnTo>
                  <a:lnTo>
                    <a:pt x="2059978" y="6858000"/>
                  </a:lnTo>
                  <a:lnTo>
                    <a:pt x="2106104" y="6853350"/>
                  </a:lnTo>
                  <a:lnTo>
                    <a:pt x="2149066" y="6840014"/>
                  </a:lnTo>
                  <a:lnTo>
                    <a:pt x="2187945" y="6818913"/>
                  </a:lnTo>
                  <a:lnTo>
                    <a:pt x="2221818" y="6790966"/>
                  </a:lnTo>
                  <a:lnTo>
                    <a:pt x="2249767" y="6757093"/>
                  </a:lnTo>
                  <a:lnTo>
                    <a:pt x="2270870" y="6718214"/>
                  </a:lnTo>
                  <a:lnTo>
                    <a:pt x="2284207" y="6675250"/>
                  </a:lnTo>
                  <a:lnTo>
                    <a:pt x="2288857" y="6629120"/>
                  </a:lnTo>
                  <a:lnTo>
                    <a:pt x="2288857" y="228892"/>
                  </a:lnTo>
                  <a:lnTo>
                    <a:pt x="2284207" y="182761"/>
                  </a:lnTo>
                  <a:lnTo>
                    <a:pt x="2270870" y="139796"/>
                  </a:lnTo>
                  <a:lnTo>
                    <a:pt x="2249767" y="100915"/>
                  </a:lnTo>
                  <a:lnTo>
                    <a:pt x="2221818" y="67040"/>
                  </a:lnTo>
                  <a:lnTo>
                    <a:pt x="2187945" y="39090"/>
                  </a:lnTo>
                  <a:lnTo>
                    <a:pt x="2149066" y="17987"/>
                  </a:lnTo>
                  <a:lnTo>
                    <a:pt x="2106104" y="4650"/>
                  </a:lnTo>
                  <a:lnTo>
                    <a:pt x="2059978" y="0"/>
                  </a:lnTo>
                  <a:close/>
                </a:path>
              </a:pathLst>
            </a:custGeom>
            <a:solidFill>
              <a:srgbClr val="ffff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896" name="object 29"/>
          <p:cNvSpPr/>
          <p:nvPr/>
        </p:nvSpPr>
        <p:spPr>
          <a:xfrm>
            <a:off x="5696640" y="961200"/>
            <a:ext cx="2149200" cy="5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5080" bIns="0" anchor="t">
            <a:spAutoFit/>
          </a:bodyPr>
          <a:p>
            <a:pPr marL="14400" indent="244800" defTabSz="457200">
              <a:lnSpc>
                <a:spcPts val="1868"/>
              </a:lnSpc>
              <a:spcBef>
                <a:spcPts val="434"/>
              </a:spcBef>
              <a:tabLst>
                <a:tab algn="l" pos="0"/>
              </a:tabLst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(амбулаторно-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п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л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кл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н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чес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Georgia"/>
              </a:rPr>
              <a:t>ки</a:t>
            </a:r>
            <a:r>
              <a:rPr b="0" lang="en-US" sz="1800" spc="-17" strike="noStrike" u="none">
                <a:solidFill>
                  <a:schemeClr val="dk1"/>
                </a:solidFill>
                <a:uFillTx/>
                <a:latin typeface="Georgia"/>
              </a:rPr>
              <a:t>й</a:t>
            </a:r>
            <a:r>
              <a:rPr b="0" lang="en-US" sz="1800" spc="-17" strike="noStrike" u="none">
                <a:solidFill>
                  <a:srgbClr val="005000"/>
                </a:solidFill>
                <a:uFillTx/>
                <a:latin typeface="Georgia"/>
              </a:rPr>
              <a:t>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7" name="object 30" descr=""/>
          <p:cNvPicPr/>
          <p:nvPr/>
        </p:nvPicPr>
        <p:blipFill>
          <a:blip r:embed="rId13"/>
          <a:stretch/>
        </p:blipFill>
        <p:spPr>
          <a:xfrm>
            <a:off x="5884200" y="1533600"/>
            <a:ext cx="1321920" cy="118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8" name="object 31"/>
          <p:cNvSpPr/>
          <p:nvPr/>
        </p:nvSpPr>
        <p:spPr>
          <a:xfrm>
            <a:off x="6189840" y="1625400"/>
            <a:ext cx="711720" cy="8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indent="86040" algn="just" defTabSz="457200">
              <a:lnSpc>
                <a:spcPct val="118000"/>
              </a:lnSpc>
              <a:spcBef>
                <a:spcPts val="119"/>
              </a:spcBef>
              <a:tabLst>
                <a:tab algn="l" pos="0"/>
              </a:tabLst>
            </a:pP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ВАШ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DN–4 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H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A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DS*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9" name="object 32" descr=""/>
          <p:cNvPicPr/>
          <p:nvPr/>
        </p:nvPicPr>
        <p:blipFill>
          <a:blip r:embed="rId14"/>
          <a:stretch/>
        </p:blipFill>
        <p:spPr>
          <a:xfrm>
            <a:off x="5374440" y="3121200"/>
            <a:ext cx="2554920" cy="239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0" name="object 33"/>
          <p:cNvSpPr/>
          <p:nvPr/>
        </p:nvSpPr>
        <p:spPr>
          <a:xfrm>
            <a:off x="5528160" y="3462120"/>
            <a:ext cx="2128320" cy="16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200" bIns="0" anchor="t">
            <a:spAutoFit/>
          </a:bodyPr>
          <a:p>
            <a:pPr marL="14400" indent="-216000" defTabSz="457200">
              <a:lnSpc>
                <a:spcPts val="1630"/>
              </a:lnSpc>
              <a:spcBef>
                <a:spcPts val="411"/>
              </a:spcBef>
              <a:buClr>
                <a:srgbClr val="ffffcc"/>
              </a:buClr>
              <a:buFont typeface="Symbol" charset="2"/>
              <a:buChar char=""/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паллестезиометрия </a:t>
            </a:r>
            <a:r>
              <a:rPr b="0" lang="en-US" sz="1600" spc="-37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(63,</a:t>
            </a:r>
            <a:r>
              <a:rPr b="0" lang="en-US" sz="1600" spc="-23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125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и</a:t>
            </a:r>
            <a:r>
              <a:rPr b="0" lang="en-US" sz="1600" spc="-17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250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Гц)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93320" indent="-179640" defTabSz="457200">
              <a:lnSpc>
                <a:spcPct val="100000"/>
              </a:lnSpc>
              <a:spcBef>
                <a:spcPts val="343"/>
              </a:spcBef>
              <a:buClr>
                <a:srgbClr val="ffffcc"/>
              </a:buClr>
              <a:buFont typeface="Symbol" charset="2"/>
              <a:buChar char=""/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холодовая</a:t>
            </a:r>
            <a:r>
              <a:rPr b="0" lang="en-US" sz="1600" spc="-45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проба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indent="-179640" defTabSz="457200">
              <a:lnSpc>
                <a:spcPct val="85000"/>
              </a:lnSpc>
              <a:spcBef>
                <a:spcPts val="643"/>
              </a:spcBef>
              <a:buClr>
                <a:srgbClr val="ffffcc"/>
              </a:buClr>
              <a:buFont typeface="Symbol" charset="2"/>
              <a:buChar char=""/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ЭНМГ</a:t>
            </a:r>
            <a:r>
              <a:rPr b="0" lang="en-US" sz="1600" spc="-9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(срединные </a:t>
            </a:r>
            <a:r>
              <a:rPr b="0" lang="en-US" sz="1600" spc="-37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нервы</a:t>
            </a:r>
            <a:r>
              <a:rPr b="0" lang="en-US" sz="1600" spc="-5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с</a:t>
            </a:r>
            <a:r>
              <a:rPr b="0" lang="en-US" sz="1600" spc="-23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двух</a:t>
            </a:r>
            <a:r>
              <a:rPr b="0" lang="en-US" sz="1600" spc="-4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сторон, </a:t>
            </a:r>
            <a:r>
              <a:rPr b="0" lang="en-US" sz="1600" spc="-36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сенсорные и 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моторные</a:t>
            </a:r>
            <a:r>
              <a:rPr b="0" lang="en-US" sz="1600" spc="-4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волокна)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1" name="object 34" descr=""/>
          <p:cNvPicPr/>
          <p:nvPr/>
        </p:nvPicPr>
        <p:blipFill>
          <a:blip r:embed="rId15"/>
          <a:stretch/>
        </p:blipFill>
        <p:spPr>
          <a:xfrm>
            <a:off x="5941080" y="5661360"/>
            <a:ext cx="1672920" cy="106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2" name="object 35"/>
          <p:cNvSpPr/>
          <p:nvPr/>
        </p:nvSpPr>
        <p:spPr>
          <a:xfrm>
            <a:off x="6095160" y="5686560"/>
            <a:ext cx="1313280" cy="8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3680" indent="1440" algn="ctr" defTabSz="457200">
              <a:lnSpc>
                <a:spcPct val="118000"/>
              </a:lnSpc>
              <a:spcBef>
                <a:spcPts val="119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СОЭ**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л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е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й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к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о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ц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и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т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ы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* 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СРБ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03" name="object 36"/>
          <p:cNvGrpSpPr/>
          <p:nvPr/>
        </p:nvGrpSpPr>
        <p:grpSpPr>
          <a:xfrm>
            <a:off x="7949520" y="0"/>
            <a:ext cx="2742120" cy="7559280"/>
            <a:chOff x="7949520" y="0"/>
            <a:chExt cx="2742120" cy="7559280"/>
          </a:xfrm>
        </p:grpSpPr>
        <p:pic>
          <p:nvPicPr>
            <p:cNvPr id="904" name="object 37" descr=""/>
            <p:cNvPicPr/>
            <p:nvPr/>
          </p:nvPicPr>
          <p:blipFill>
            <a:blip r:embed="rId16"/>
            <a:stretch/>
          </p:blipFill>
          <p:spPr>
            <a:xfrm>
              <a:off x="8006400" y="0"/>
              <a:ext cx="2685240" cy="7559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05" name="object 38" descr=""/>
            <p:cNvPicPr/>
            <p:nvPr/>
          </p:nvPicPr>
          <p:blipFill>
            <a:blip r:embed="rId17"/>
            <a:stretch/>
          </p:blipFill>
          <p:spPr>
            <a:xfrm>
              <a:off x="7949520" y="796320"/>
              <a:ext cx="2742120" cy="763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06" name="object 39"/>
            <p:cNvSpPr/>
            <p:nvPr/>
          </p:nvSpPr>
          <p:spPr>
            <a:xfrm>
              <a:off x="8057160" y="0"/>
              <a:ext cx="2629440" cy="7559280"/>
            </a:xfrm>
            <a:custGeom>
              <a:avLst/>
              <a:gdLst>
                <a:gd name="textAreaLeft" fmla="*/ 0 w 2629440"/>
                <a:gd name="textAreaRight" fmla="*/ 2629800 w 2629440"/>
                <a:gd name="textAreaTop" fmla="*/ 0 h 7559280"/>
                <a:gd name="textAreaBottom" fmla="*/ 7559640 h 7559280"/>
              </a:gdLst>
              <a:ahLst/>
              <a:rect l="textAreaLeft" t="textAreaTop" r="textAreaRight" b="textAreaBottom"/>
              <a:pathLst>
                <a:path w="2249170" h="6858000">
                  <a:moveTo>
                    <a:pt x="2023706" y="0"/>
                  </a:moveTo>
                  <a:lnTo>
                    <a:pt x="224853" y="0"/>
                  </a:lnTo>
                  <a:lnTo>
                    <a:pt x="179538" y="4568"/>
                  </a:lnTo>
                  <a:lnTo>
                    <a:pt x="137331" y="17670"/>
                  </a:lnTo>
                  <a:lnTo>
                    <a:pt x="99136" y="38402"/>
                  </a:lnTo>
                  <a:lnTo>
                    <a:pt x="65859" y="65859"/>
                  </a:lnTo>
                  <a:lnTo>
                    <a:pt x="38402" y="99136"/>
                  </a:lnTo>
                  <a:lnTo>
                    <a:pt x="17670" y="137331"/>
                  </a:lnTo>
                  <a:lnTo>
                    <a:pt x="4568" y="179538"/>
                  </a:lnTo>
                  <a:lnTo>
                    <a:pt x="0" y="224853"/>
                  </a:lnTo>
                  <a:lnTo>
                    <a:pt x="0" y="6633146"/>
                  </a:lnTo>
                  <a:lnTo>
                    <a:pt x="4568" y="6678461"/>
                  </a:lnTo>
                  <a:lnTo>
                    <a:pt x="17670" y="6720668"/>
                  </a:lnTo>
                  <a:lnTo>
                    <a:pt x="38402" y="6758863"/>
                  </a:lnTo>
                  <a:lnTo>
                    <a:pt x="65859" y="6792140"/>
                  </a:lnTo>
                  <a:lnTo>
                    <a:pt x="99136" y="6819597"/>
                  </a:lnTo>
                  <a:lnTo>
                    <a:pt x="137331" y="6840329"/>
                  </a:lnTo>
                  <a:lnTo>
                    <a:pt x="179538" y="6853431"/>
                  </a:lnTo>
                  <a:lnTo>
                    <a:pt x="224853" y="6858000"/>
                  </a:lnTo>
                  <a:lnTo>
                    <a:pt x="2023706" y="6858000"/>
                  </a:lnTo>
                  <a:lnTo>
                    <a:pt x="2069021" y="6853431"/>
                  </a:lnTo>
                  <a:lnTo>
                    <a:pt x="2111228" y="6840329"/>
                  </a:lnTo>
                  <a:lnTo>
                    <a:pt x="2149423" y="6819597"/>
                  </a:lnTo>
                  <a:lnTo>
                    <a:pt x="2182701" y="6792140"/>
                  </a:lnTo>
                  <a:lnTo>
                    <a:pt x="2210158" y="6758863"/>
                  </a:lnTo>
                  <a:lnTo>
                    <a:pt x="2230889" y="6720668"/>
                  </a:lnTo>
                  <a:lnTo>
                    <a:pt x="2243992" y="6678461"/>
                  </a:lnTo>
                  <a:lnTo>
                    <a:pt x="2248560" y="6633146"/>
                  </a:lnTo>
                  <a:lnTo>
                    <a:pt x="2248560" y="224853"/>
                  </a:lnTo>
                  <a:lnTo>
                    <a:pt x="2243992" y="179538"/>
                  </a:lnTo>
                  <a:lnTo>
                    <a:pt x="2230889" y="137331"/>
                  </a:lnTo>
                  <a:lnTo>
                    <a:pt x="2210158" y="99136"/>
                  </a:lnTo>
                  <a:lnTo>
                    <a:pt x="2182701" y="65859"/>
                  </a:lnTo>
                  <a:lnTo>
                    <a:pt x="2149423" y="38402"/>
                  </a:lnTo>
                  <a:lnTo>
                    <a:pt x="2111228" y="17670"/>
                  </a:lnTo>
                  <a:lnTo>
                    <a:pt x="2069021" y="4568"/>
                  </a:lnTo>
                  <a:lnTo>
                    <a:pt x="2023706" y="0"/>
                  </a:lnTo>
                  <a:close/>
                </a:path>
              </a:pathLst>
            </a:custGeom>
            <a:solidFill>
              <a:srgbClr val="ffff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907" name="object 40"/>
          <p:cNvSpPr/>
          <p:nvPr/>
        </p:nvSpPr>
        <p:spPr>
          <a:xfrm>
            <a:off x="5490360" y="682200"/>
            <a:ext cx="5161320" cy="4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4356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Georgia"/>
              </a:rPr>
              <a:t>Специализированный</a:t>
            </a:r>
            <a:r>
              <a:rPr b="0" lang="en-US" sz="1800" spc="439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2700" spc="-9" strike="noStrike" u="none" baseline="-27000">
                <a:solidFill>
                  <a:schemeClr val="dk1"/>
                </a:solidFill>
                <a:uFillTx/>
                <a:latin typeface="Georgia"/>
              </a:rPr>
              <a:t>Специализированный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8" name="object 41" descr=""/>
          <p:cNvPicPr/>
          <p:nvPr/>
        </p:nvPicPr>
        <p:blipFill>
          <a:blip r:embed="rId18"/>
          <a:stretch/>
        </p:blipFill>
        <p:spPr>
          <a:xfrm>
            <a:off x="8289720" y="1424520"/>
            <a:ext cx="2045160" cy="162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9" name="object 42"/>
          <p:cNvSpPr/>
          <p:nvPr/>
        </p:nvSpPr>
        <p:spPr>
          <a:xfrm>
            <a:off x="8431200" y="1075680"/>
            <a:ext cx="1832760" cy="18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5724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1800" spc="-11" strike="noStrike" u="none">
                <a:solidFill>
                  <a:schemeClr val="dk1"/>
                </a:solidFill>
                <a:uFillTx/>
                <a:latin typeface="Georgia"/>
              </a:rPr>
              <a:t>(госпитальный)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01920" indent="-2880" algn="ctr" defTabSz="457200">
              <a:lnSpc>
                <a:spcPct val="118000"/>
              </a:lnSpc>
              <a:spcBef>
                <a:spcPts val="714"/>
              </a:spcBef>
              <a:tabLst>
                <a:tab algn="l" pos="0"/>
              </a:tabLst>
            </a:pP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ВАШ </a:t>
            </a:r>
            <a:r>
              <a:rPr b="0" lang="en-US" sz="1400" strike="noStrike" u="none">
                <a:solidFill>
                  <a:srgbClr val="ffffcc"/>
                </a:solidFill>
                <a:uFillTx/>
                <a:latin typeface="Georgia"/>
              </a:rPr>
              <a:t> DN</a:t>
            </a: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–</a:t>
            </a:r>
            <a:r>
              <a:rPr b="0" lang="en-US" sz="1400" strike="noStrike" u="none">
                <a:solidFill>
                  <a:srgbClr val="ffffcc"/>
                </a:solidFill>
                <a:uFillTx/>
                <a:latin typeface="Georgia"/>
              </a:rPr>
              <a:t>4  PD </a:t>
            </a:r>
            <a:r>
              <a:rPr b="0" lang="en-US" sz="14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400" strike="noStrike" u="none">
                <a:solidFill>
                  <a:srgbClr val="ffffcc"/>
                </a:solidFill>
                <a:uFillTx/>
                <a:latin typeface="Georgia"/>
              </a:rPr>
              <a:t>MP</a:t>
            </a: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Q</a:t>
            </a:r>
            <a:r>
              <a:rPr b="0" lang="en-US" sz="1400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algn="ctr" defTabSz="457200">
              <a:lnSpc>
                <a:spcPct val="118000"/>
              </a:lnSpc>
              <a:tabLst>
                <a:tab algn="l" pos="0"/>
              </a:tabLst>
            </a:pP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вегетативная</a:t>
            </a:r>
            <a:r>
              <a:rPr b="0" lang="en-US" sz="1400" spc="-57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анкета </a:t>
            </a:r>
            <a:r>
              <a:rPr b="0" lang="en-US" sz="1400" spc="-315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rgbClr val="ffffcc"/>
                </a:solidFill>
                <a:uFillTx/>
                <a:latin typeface="Georgia"/>
              </a:rPr>
              <a:t>HADS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10" name="object 43"/>
          <p:cNvGrpSpPr/>
          <p:nvPr/>
        </p:nvGrpSpPr>
        <p:grpSpPr>
          <a:xfrm>
            <a:off x="8098920" y="3232080"/>
            <a:ext cx="2592360" cy="4081680"/>
            <a:chOff x="8098920" y="3232080"/>
            <a:chExt cx="2592360" cy="4081680"/>
          </a:xfrm>
        </p:grpSpPr>
        <p:pic>
          <p:nvPicPr>
            <p:cNvPr id="911" name="object 44" descr=""/>
            <p:cNvPicPr/>
            <p:nvPr/>
          </p:nvPicPr>
          <p:blipFill>
            <a:blip r:embed="rId19"/>
            <a:stretch/>
          </p:blipFill>
          <p:spPr>
            <a:xfrm>
              <a:off x="8098920" y="3232080"/>
              <a:ext cx="2592360" cy="1699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12" name="object 45" descr=""/>
            <p:cNvPicPr/>
            <p:nvPr/>
          </p:nvPicPr>
          <p:blipFill>
            <a:blip r:embed="rId20"/>
            <a:stretch/>
          </p:blipFill>
          <p:spPr>
            <a:xfrm>
              <a:off x="8325360" y="5503320"/>
              <a:ext cx="2084400" cy="18104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913" name="object 46"/>
          <p:cNvSpPr/>
          <p:nvPr/>
        </p:nvSpPr>
        <p:spPr>
          <a:xfrm>
            <a:off x="8548920" y="5562000"/>
            <a:ext cx="1638360" cy="161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200" bIns="0" anchor="t">
            <a:spAutoFit/>
          </a:bodyPr>
          <a:p>
            <a:pPr marL="172440" indent="1440" algn="ctr" defTabSz="457200">
              <a:lnSpc>
                <a:spcPts val="1630"/>
              </a:lnSpc>
              <a:spcBef>
                <a:spcPts val="408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СОЭ**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л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е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й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к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о</a:t>
            </a:r>
            <a:r>
              <a:rPr b="0" lang="en-US" sz="1600" spc="-11" strike="noStrike" u="none">
                <a:solidFill>
                  <a:srgbClr val="ffffcc"/>
                </a:solidFill>
                <a:uFillTx/>
                <a:latin typeface="Georgia"/>
              </a:rPr>
              <a:t>ц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и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т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ы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*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349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СРБ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3680" indent="-2160" algn="ctr" defTabSz="457200">
              <a:lnSpc>
                <a:spcPct val="118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Медь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Субстанция</a:t>
            </a:r>
            <a:r>
              <a:rPr b="0" lang="en-US" sz="1600" spc="-68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Р*** </a:t>
            </a:r>
            <a:r>
              <a:rPr b="0" lang="en-US" sz="1600" spc="-37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Гистамин***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4" name="object 47"/>
          <p:cNvSpPr/>
          <p:nvPr/>
        </p:nvSpPr>
        <p:spPr>
          <a:xfrm>
            <a:off x="219960" y="29520"/>
            <a:ext cx="1007964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algn="ctr" defTabSz="457200">
              <a:lnSpc>
                <a:spcPct val="100000"/>
              </a:lnSpc>
              <a:spcBef>
                <a:spcPts val="108"/>
              </a:spcBef>
            </a:pPr>
            <a:r>
              <a:rPr b="1" lang="en-US" sz="1800" spc="-6" strike="noStrike" u="none">
                <a:solidFill>
                  <a:schemeClr val="dk1"/>
                </a:solidFill>
                <a:uFillTx/>
                <a:latin typeface="Arial"/>
              </a:rPr>
              <a:t>Клинико-диагностический</a:t>
            </a:r>
            <a:r>
              <a:rPr b="1" lang="en-US" sz="1800" spc="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Arial"/>
              </a:rPr>
              <a:t>комплекс</a:t>
            </a:r>
            <a:r>
              <a:rPr b="1" lang="en-US" sz="18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Arial"/>
              </a:rPr>
              <a:t>выявления</a:t>
            </a:r>
            <a:r>
              <a:rPr b="1" lang="en-US" sz="1800" spc="5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Arial"/>
              </a:rPr>
              <a:t>нейросенсорных</a:t>
            </a:r>
            <a:r>
              <a:rPr b="1" lang="en-US" sz="1800" spc="6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800" spc="-11" strike="noStrike" u="none">
                <a:solidFill>
                  <a:schemeClr val="dk1"/>
                </a:solidFill>
                <a:uFillTx/>
                <a:latin typeface="Arial"/>
              </a:rPr>
              <a:t>нарушений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15" name="object 48"/>
          <p:cNvGrpSpPr/>
          <p:nvPr/>
        </p:nvGrpSpPr>
        <p:grpSpPr>
          <a:xfrm>
            <a:off x="2398320" y="1000800"/>
            <a:ext cx="8292960" cy="5160600"/>
            <a:chOff x="2398320" y="1000800"/>
            <a:chExt cx="8292960" cy="5160600"/>
          </a:xfrm>
        </p:grpSpPr>
        <p:sp>
          <p:nvSpPr>
            <p:cNvPr id="916" name="object 49"/>
            <p:cNvSpPr/>
            <p:nvPr/>
          </p:nvSpPr>
          <p:spPr>
            <a:xfrm>
              <a:off x="2398320" y="1000800"/>
              <a:ext cx="759240" cy="5160600"/>
            </a:xfrm>
            <a:custGeom>
              <a:avLst/>
              <a:gdLst>
                <a:gd name="textAreaLeft" fmla="*/ 0 w 759240"/>
                <a:gd name="textAreaRight" fmla="*/ 759600 w 759240"/>
                <a:gd name="textAreaTop" fmla="*/ 0 h 5160600"/>
                <a:gd name="textAreaBottom" fmla="*/ 5160960 h 5160600"/>
              </a:gdLst>
              <a:ahLst/>
              <a:rect l="textAreaLeft" t="textAreaTop" r="textAreaRight" b="textAreaBottom"/>
              <a:pathLst>
                <a:path w="649605" h="4681855">
                  <a:moveTo>
                    <a:pt x="504825" y="4573575"/>
                  </a:moveTo>
                  <a:lnTo>
                    <a:pt x="396875" y="4465625"/>
                  </a:lnTo>
                  <a:lnTo>
                    <a:pt x="396875" y="4519600"/>
                  </a:lnTo>
                  <a:lnTo>
                    <a:pt x="73025" y="4519600"/>
                  </a:lnTo>
                  <a:lnTo>
                    <a:pt x="73025" y="4627550"/>
                  </a:lnTo>
                  <a:lnTo>
                    <a:pt x="396875" y="4627550"/>
                  </a:lnTo>
                  <a:lnTo>
                    <a:pt x="396875" y="4681525"/>
                  </a:lnTo>
                  <a:lnTo>
                    <a:pt x="504825" y="4573575"/>
                  </a:lnTo>
                  <a:close/>
                </a:path>
                <a:path w="649605" h="4681855">
                  <a:moveTo>
                    <a:pt x="504825" y="108737"/>
                  </a:moveTo>
                  <a:lnTo>
                    <a:pt x="396074" y="0"/>
                  </a:lnTo>
                  <a:lnTo>
                    <a:pt x="396074" y="54368"/>
                  </a:lnTo>
                  <a:lnTo>
                    <a:pt x="73025" y="54368"/>
                  </a:lnTo>
                  <a:lnTo>
                    <a:pt x="73025" y="163118"/>
                  </a:lnTo>
                  <a:lnTo>
                    <a:pt x="396074" y="163118"/>
                  </a:lnTo>
                  <a:lnTo>
                    <a:pt x="396074" y="217487"/>
                  </a:lnTo>
                  <a:lnTo>
                    <a:pt x="504825" y="108737"/>
                  </a:lnTo>
                  <a:close/>
                </a:path>
                <a:path w="649605" h="4681855">
                  <a:moveTo>
                    <a:pt x="649287" y="2773349"/>
                  </a:moveTo>
                  <a:lnTo>
                    <a:pt x="541337" y="2665399"/>
                  </a:lnTo>
                  <a:lnTo>
                    <a:pt x="541337" y="2719374"/>
                  </a:lnTo>
                  <a:lnTo>
                    <a:pt x="217487" y="2719374"/>
                  </a:lnTo>
                  <a:lnTo>
                    <a:pt x="217487" y="2827324"/>
                  </a:lnTo>
                  <a:lnTo>
                    <a:pt x="541337" y="2827324"/>
                  </a:lnTo>
                  <a:lnTo>
                    <a:pt x="541337" y="2881299"/>
                  </a:lnTo>
                  <a:lnTo>
                    <a:pt x="649287" y="2773349"/>
                  </a:lnTo>
                  <a:close/>
                </a:path>
                <a:path w="649605" h="4681855">
                  <a:moveTo>
                    <a:pt x="649287" y="973124"/>
                  </a:moveTo>
                  <a:lnTo>
                    <a:pt x="541337" y="865174"/>
                  </a:lnTo>
                  <a:lnTo>
                    <a:pt x="541337" y="919149"/>
                  </a:lnTo>
                  <a:lnTo>
                    <a:pt x="0" y="919149"/>
                  </a:lnTo>
                  <a:lnTo>
                    <a:pt x="0" y="1027099"/>
                  </a:lnTo>
                  <a:lnTo>
                    <a:pt x="541337" y="1027099"/>
                  </a:lnTo>
                  <a:lnTo>
                    <a:pt x="541337" y="1081074"/>
                  </a:lnTo>
                  <a:lnTo>
                    <a:pt x="649287" y="973124"/>
                  </a:lnTo>
                  <a:close/>
                </a:path>
              </a:pathLst>
            </a:custGeom>
            <a:solidFill>
              <a:srgbClr val="005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pic>
          <p:nvPicPr>
            <p:cNvPr id="917" name="object 50" descr=""/>
            <p:cNvPicPr/>
            <p:nvPr/>
          </p:nvPicPr>
          <p:blipFill>
            <a:blip r:embed="rId21"/>
            <a:stretch/>
          </p:blipFill>
          <p:spPr>
            <a:xfrm>
              <a:off x="8034840" y="3141360"/>
              <a:ext cx="2656440" cy="20710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918" name="object 51"/>
          <p:cNvSpPr/>
          <p:nvPr/>
        </p:nvSpPr>
        <p:spPr>
          <a:xfrm>
            <a:off x="3249360" y="6878880"/>
            <a:ext cx="3948840" cy="6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*–</a:t>
            </a:r>
            <a:r>
              <a:rPr b="0" lang="en-US" sz="1400" spc="-28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Georgia"/>
              </a:rPr>
              <a:t>не</a:t>
            </a:r>
            <a:r>
              <a:rPr b="0" lang="en-US" sz="1400" spc="-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обязательный</a:t>
            </a:r>
            <a:r>
              <a:rPr b="0" lang="en-US" sz="1400" spc="-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опросник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</a:pP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**</a:t>
            </a:r>
            <a:r>
              <a:rPr b="0" lang="en-US" sz="1400" spc="-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Georgia"/>
              </a:rPr>
              <a:t>–</a:t>
            </a:r>
            <a:r>
              <a:rPr b="0" lang="en-US" sz="1400" spc="-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диагностическая</a:t>
            </a:r>
            <a:r>
              <a:rPr b="0" lang="en-US" sz="1400" spc="28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чувствительность</a:t>
            </a:r>
            <a:r>
              <a:rPr b="0" lang="en-US" sz="1400" spc="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низкая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</a:pP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***</a:t>
            </a:r>
            <a:r>
              <a:rPr b="0" lang="en-US" sz="1400" spc="-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Georgia"/>
              </a:rPr>
              <a:t>–</a:t>
            </a:r>
            <a:r>
              <a:rPr b="0" lang="en-US" sz="1400" spc="-23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дорогостоящие</a:t>
            </a:r>
            <a:r>
              <a:rPr b="0" lang="en-US" sz="1400" spc="17" strike="noStrike" u="none">
                <a:solidFill>
                  <a:schemeClr val="dk1"/>
                </a:solidFill>
                <a:uFillTx/>
                <a:latin typeface="Georgia"/>
              </a:rPr>
              <a:t> </a:t>
            </a:r>
            <a:r>
              <a:rPr b="0" lang="en-US" sz="1400" spc="-6" strike="noStrike" u="none">
                <a:solidFill>
                  <a:schemeClr val="dk1"/>
                </a:solidFill>
                <a:uFillTx/>
                <a:latin typeface="Georgia"/>
              </a:rPr>
              <a:t>методы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9" name="object 52"/>
          <p:cNvSpPr/>
          <p:nvPr/>
        </p:nvSpPr>
        <p:spPr>
          <a:xfrm>
            <a:off x="8238960" y="3106080"/>
            <a:ext cx="2163240" cy="21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81080" indent="-167400" defTabSz="457200">
              <a:lnSpc>
                <a:spcPct val="100000"/>
              </a:lnSpc>
              <a:spcBef>
                <a:spcPts val="119"/>
              </a:spcBef>
              <a:buClr>
                <a:srgbClr val="ffffcc"/>
              </a:buClr>
              <a:buSzPct val="93000"/>
              <a:buFont typeface="Symbol" charset="2"/>
              <a:buChar char=""/>
              <a:tabLst>
                <a:tab algn="l" pos="18180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паллестезиометрия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ts val="1780"/>
              </a:lnSpc>
              <a:tabLst>
                <a:tab algn="l" pos="181800"/>
              </a:tabLst>
            </a:pPr>
            <a:r>
              <a:rPr b="0" lang="en-US" sz="1500" spc="-6" strike="noStrike" u="none">
                <a:solidFill>
                  <a:srgbClr val="ffffcc"/>
                </a:solidFill>
                <a:uFillTx/>
                <a:latin typeface="Georgia"/>
              </a:rPr>
              <a:t>(от</a:t>
            </a:r>
            <a:r>
              <a:rPr b="0" lang="en-US" sz="1500" spc="-17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500" spc="-6" strike="noStrike" u="none">
                <a:solidFill>
                  <a:srgbClr val="ffffcc"/>
                </a:solidFill>
                <a:uFillTx/>
                <a:latin typeface="Georgia"/>
              </a:rPr>
              <a:t>16 </a:t>
            </a:r>
            <a:r>
              <a:rPr b="0" lang="en-US" sz="1500" spc="-11" strike="noStrike" u="none">
                <a:solidFill>
                  <a:srgbClr val="ffffcc"/>
                </a:solidFill>
                <a:uFillTx/>
                <a:latin typeface="Georgia"/>
              </a:rPr>
              <a:t>до</a:t>
            </a:r>
            <a:r>
              <a:rPr b="0" lang="en-US" sz="1500" spc="-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500" spc="-11" strike="noStrike" u="none">
                <a:solidFill>
                  <a:srgbClr val="ffffcc"/>
                </a:solidFill>
                <a:uFillTx/>
                <a:latin typeface="Georgia"/>
              </a:rPr>
              <a:t>500</a:t>
            </a:r>
            <a:r>
              <a:rPr b="0" lang="en-US" sz="15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500" spc="-6" strike="noStrike" u="none">
                <a:solidFill>
                  <a:srgbClr val="ffffcc"/>
                </a:solidFill>
                <a:uFillTx/>
                <a:latin typeface="Georgia"/>
              </a:rPr>
              <a:t>Гц )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93320" indent="-179640" defTabSz="457200">
              <a:lnSpc>
                <a:spcPts val="1916"/>
              </a:lnSpc>
              <a:buClr>
                <a:srgbClr val="ffffcc"/>
              </a:buClr>
              <a:buFont typeface="Symbol" charset="2"/>
              <a:buChar char=""/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холодовая</a:t>
            </a:r>
            <a:r>
              <a:rPr b="0" lang="en-US" sz="1600" spc="-5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проба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–</a:t>
            </a:r>
            <a:r>
              <a:rPr b="0" lang="en-US" sz="1500" spc="-6" strike="noStrike" u="none">
                <a:solidFill>
                  <a:srgbClr val="ffffcc"/>
                </a:solidFill>
                <a:uFillTx/>
                <a:latin typeface="Georgia"/>
              </a:rPr>
              <a:t>ЭНМГ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  <a:tabLst>
                <a:tab algn="l" pos="194040"/>
              </a:tabLst>
            </a:pP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(4 нерва и более 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верхних</a:t>
            </a:r>
            <a:r>
              <a:rPr b="0" lang="en-US" sz="1600" spc="-5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конечностей, </a:t>
            </a:r>
            <a:r>
              <a:rPr b="0" lang="en-US" sz="1600" spc="-37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trike="noStrike" u="none">
                <a:solidFill>
                  <a:srgbClr val="ffffcc"/>
                </a:solidFill>
                <a:uFillTx/>
                <a:latin typeface="Georgia"/>
              </a:rPr>
              <a:t>сенсорные и </a:t>
            </a:r>
            <a:r>
              <a:rPr b="0" lang="en-US" sz="1600" spc="6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моторные</a:t>
            </a:r>
            <a:r>
              <a:rPr b="0" lang="en-US" sz="1600" spc="-51" strike="noStrike" u="none">
                <a:solidFill>
                  <a:srgbClr val="ffffcc"/>
                </a:solidFill>
                <a:uFillTx/>
                <a:latin typeface="Georgia"/>
              </a:rPr>
              <a:t> </a:t>
            </a: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волокна)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93320" indent="-179640" defTabSz="457200">
              <a:lnSpc>
                <a:spcPct val="100000"/>
              </a:lnSpc>
              <a:spcBef>
                <a:spcPts val="6"/>
              </a:spcBef>
              <a:buClr>
                <a:srgbClr val="ffffcc"/>
              </a:buClr>
              <a:buFont typeface="Symbol" charset="2"/>
              <a:buChar char=""/>
              <a:tabLst>
                <a:tab algn="l" pos="194040"/>
              </a:tabLst>
            </a:pPr>
            <a:r>
              <a:rPr b="0" lang="en-US" sz="1600" spc="-6" strike="noStrike" u="none">
                <a:solidFill>
                  <a:srgbClr val="ffffcc"/>
                </a:solidFill>
                <a:uFillTx/>
                <a:latin typeface="Georgia"/>
              </a:rPr>
              <a:t>КСТ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Рисунок 9" descr=""/>
          <p:cNvPicPr/>
          <p:nvPr/>
        </p:nvPicPr>
        <p:blipFill>
          <a:blip r:embed="rId1"/>
          <a:stretch/>
        </p:blipFill>
        <p:spPr>
          <a:xfrm>
            <a:off x="0" y="-11916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2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A0EB8474-14CC-42CE-B07D-3EF2357026D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3" name="Прямоугольник 5"/>
          <p:cNvSpPr/>
          <p:nvPr/>
        </p:nvSpPr>
        <p:spPr>
          <a:xfrm>
            <a:off x="739440" y="713160"/>
            <a:ext cx="9278280" cy="62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Работник с установленным или подтвержденным диагнозом ВБ ежегодно направляется на освидетельствование в бюро медико-социальной экспертизы, где ему составляется индивидуальная программа реабилитации пострадавшего (ПРП) вследствие  профессионального заболевания – вибрационная болезнь.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Реабилитация пациентов с ВБ включает проведение ежегодных комплексных курсов  не менее 1-2 раз в календарный год при условии динамического наблюдения у врача специалиста профпатолога и других врачей специалистов (неврологов, хирургов, травматологов-ортопедов, физиотерапевтов, терапевтов) с оценкой результатов проведенного курса.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При регулярном проведении курсов лечения после прекращения работы с вибрацией возможен регресс симптомов заболевания вплоть до полного исчезновение клинических проявлений ВБ, что рассматривается как полная реабилитация или выздоровление.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6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C2D6ADE4-FD91-44A3-BAF5-428C45E98F29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7" name="Прямоугольник 7"/>
          <p:cNvSpPr/>
          <p:nvPr/>
        </p:nvSpPr>
        <p:spPr>
          <a:xfrm>
            <a:off x="849960" y="289800"/>
            <a:ext cx="9433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Предварительные и периодические медицинские осмотры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Приказ МЗ РФ от 29.01.2021 № 29н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8" name="Прямоугольник 10"/>
          <p:cNvSpPr/>
          <p:nvPr/>
        </p:nvSpPr>
        <p:spPr>
          <a:xfrm>
            <a:off x="1047600" y="1303200"/>
            <a:ext cx="8593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Обязательный комплекс проводимых диагностических методов исследования при вибрационном факторе: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9" name="Прямоугольник 11"/>
          <p:cNvSpPr/>
          <p:nvPr/>
        </p:nvSpPr>
        <p:spPr>
          <a:xfrm>
            <a:off x="363240" y="2479680"/>
            <a:ext cx="47869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Локальная вибрация: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Кратность медицинского осмотра (в возрасте от 18 лет до 21 года ежегодно, в возрасте старше 21 года 1 раз в 2 года).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Врачи специалисты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терапевт, невролог, хирург, офтальмолог, оториноларинголог, дерматовенеролог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Исследования: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Паллестезиметрия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Рефрактометрия (или скиаскопия)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Исследование функции вестибулярного аппарата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Биомикроскопия глаза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Визометрия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0" name="Прямоугольник 12"/>
          <p:cNvSpPr/>
          <p:nvPr/>
        </p:nvSpPr>
        <p:spPr>
          <a:xfrm>
            <a:off x="5338440" y="2479680"/>
            <a:ext cx="516636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Общая вибрация (транспортная, транспортно-технологическая, технологическая) 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Кратность медицинского осмотра (в возрасте от 18 лет до 21 года ежегодно, в возрасте старше 21 года 1 раз в 2 года).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Врачи специалисты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терапевт, невролог, хирург, офтальмолог, оториноларинголог, дерматовенеролог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Исследования: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Паллестезиметрия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Рефрактометрия (или скиаскопия)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Исследование функции вестибулярного аппарата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Тональная пороговая аудиометрия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3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A712C7F5-F917-479F-83A1-FE984FF8E2AC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4" name="Прямоугольник 7"/>
          <p:cNvSpPr/>
          <p:nvPr/>
        </p:nvSpPr>
        <p:spPr>
          <a:xfrm>
            <a:off x="618480" y="618480"/>
            <a:ext cx="943956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Новые  направления в развитии медицины труда и профпатологии: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Появление новых «белых» технологий с высокой компонентой умственного труда с функцией принятия решений; появление цифровых технологий.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Появление новых известных (нано, пико, фемто - и т.д.) и синтетических материалов – высокий уровень агрессивности в отношении основных функциональных систем организма;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Появление новых и повышение значения редких факторов в их совокупности (комплексность, комбинированность, сочетанность) / частота цветовых мельканий; химические соединения (в т.ч. лекарства) и ультразвук или электромагнитные колебания; глубокая гипомагнитная среда; глобальное повышение температуры и пожары; фемтосекундные и инфракрасные лазеры;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Повседневное применение и использование информационно-компьютерных (коммуникативных технологий (включая различные гаджеты).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 Смена традиционных электромагнитных характеристик влияющих на человека;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–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Влияние окружающего пространства и продукции информационных технологий (игры, услуги, распространение неверной (ложной) информации;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–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Информационное загрязнение.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Резкое возрастание психоэмоциональных нагрузок (социальная несправедливость, моббинг, буллинг и др.)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7" name="Slide Number"/>
          <p:cNvSpPr/>
          <p:nvPr/>
        </p:nvSpPr>
        <p:spPr>
          <a:xfrm>
            <a:off x="9431640" y="6732360"/>
            <a:ext cx="7153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9090846C-BD19-4530-9089-8D2A0491EB9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1368720" y="2982240"/>
            <a:ext cx="7655760" cy="12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algn="ctr" defTabSz="1007640">
              <a:lnSpc>
                <a:spcPct val="90000"/>
              </a:lnSpc>
              <a:buNone/>
            </a:pPr>
            <a:r>
              <a:rPr b="1" i="1" lang="ru-RU" sz="6600" strike="noStrike" u="none">
                <a:solidFill>
                  <a:schemeClr val="dk2">
                    <a:lumMod val="75000"/>
                  </a:schemeClr>
                </a:solidFill>
                <a:uFillTx/>
                <a:latin typeface="Arial"/>
              </a:rPr>
              <a:t>Благодарю </a:t>
            </a:r>
            <a:br>
              <a:rPr sz="6600"/>
            </a:br>
            <a:r>
              <a:rPr b="1" i="1" lang="ru-RU" sz="6600" strike="noStrike" u="none">
                <a:solidFill>
                  <a:schemeClr val="dk2">
                    <a:lumMod val="75000"/>
                  </a:schemeClr>
                </a:solidFill>
                <a:uFillTx/>
                <a:latin typeface="Arial"/>
              </a:rPr>
              <a:t>за внимание!</a:t>
            </a:r>
            <a:endParaRPr b="0" lang="en-US" sz="6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Рисунок 11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0" name="Рисунок 10" descr=""/>
          <p:cNvPicPr/>
          <p:nvPr/>
        </p:nvPicPr>
        <p:blipFill>
          <a:blip r:embed="rId2"/>
          <a:srcRect l="25760" t="10707" r="27186" b="82241"/>
          <a:stretch/>
        </p:blipFill>
        <p:spPr>
          <a:xfrm>
            <a:off x="873000" y="1038240"/>
            <a:ext cx="5387760" cy="1142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1" name="object 2"/>
          <p:cNvSpPr/>
          <p:nvPr/>
        </p:nvSpPr>
        <p:spPr>
          <a:xfrm>
            <a:off x="5346720" y="2415600"/>
            <a:ext cx="4268160" cy="9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2100" spc="-150" strike="noStrike" u="none">
                <a:solidFill>
                  <a:srgbClr val="00b050"/>
                </a:solidFill>
                <a:uFillTx/>
                <a:latin typeface="Arial"/>
              </a:rPr>
              <a:t>Кафедра профильных гигиенических дисциплин и промышленного здравоохранения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2" name="object 3"/>
          <p:cNvSpPr/>
          <p:nvPr/>
        </p:nvSpPr>
        <p:spPr>
          <a:xfrm>
            <a:off x="420840" y="2379240"/>
            <a:ext cx="4392000" cy="9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12600" bIns="0" anchor="b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2100" strike="noStrike" u="none">
                <a:solidFill>
                  <a:srgbClr val="00b050"/>
                </a:solidFill>
                <a:uFillTx/>
                <a:latin typeface="Arial"/>
              </a:rPr>
              <a:t>Отдел повышения квалификации, ординатуры и образовательных технологий: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3" name="object 4"/>
          <p:cNvSpPr/>
          <p:nvPr/>
        </p:nvSpPr>
        <p:spPr>
          <a:xfrm>
            <a:off x="1496880" y="3599280"/>
            <a:ext cx="2530080" cy="25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764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1800" strike="noStrike" u="none">
                <a:solidFill>
                  <a:srgbClr val="0070c0"/>
                </a:solidFill>
                <a:uFillTx/>
                <a:latin typeface="Calibri"/>
              </a:rPr>
              <a:t>(495) 601 91 79 ;</a:t>
            </a:r>
            <a:br>
              <a:rPr sz="1800"/>
            </a:br>
            <a:r>
              <a:rPr b="1" lang="ru-RU" sz="1800" strike="noStrike" u="none">
                <a:solidFill>
                  <a:srgbClr val="0070c0"/>
                </a:solidFill>
                <a:uFillTx/>
                <a:latin typeface="Calibri"/>
              </a:rPr>
              <a:t> (495) 491-35-27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64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1800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opk@medprofedu.ru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640" defTabSz="457200">
              <a:lnSpc>
                <a:spcPct val="100000"/>
              </a:lnSpc>
              <a:spcBef>
                <a:spcPts val="2225"/>
              </a:spcBef>
            </a:pPr>
            <a:r>
              <a:rPr b="1" lang="ru-RU" sz="1800" strike="noStrike" u="sng">
                <a:solidFill>
                  <a:srgbClr val="0563c1"/>
                </a:solidFill>
                <a:uFillTx/>
                <a:latin typeface="Calibri"/>
                <a:hlinkClick r:id="rId4"/>
              </a:rPr>
              <a:t>www.medprofedu.ru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640" defTabSz="457200">
              <a:lnSpc>
                <a:spcPct val="100000"/>
              </a:lnSpc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640" defTabSz="457200">
              <a:lnSpc>
                <a:spcPts val="1973"/>
              </a:lnSpc>
            </a:pP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Москва, </a:t>
            </a:r>
            <a:br>
              <a:rPr sz="1800"/>
            </a:b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Волоколамское  шоссе, д. 91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4" name="object 5"/>
          <p:cNvSpPr/>
          <p:nvPr/>
        </p:nvSpPr>
        <p:spPr>
          <a:xfrm>
            <a:off x="5346720" y="3599280"/>
            <a:ext cx="2785680" cy="21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en-US" sz="1800" strike="noStrike" u="none">
                <a:solidFill>
                  <a:srgbClr val="006fb8"/>
                </a:solidFill>
                <a:uFillTx/>
                <a:latin typeface="Calibri"/>
              </a:rPr>
              <a:t>+ 7(9</a:t>
            </a: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77</a:t>
            </a:r>
            <a:r>
              <a:rPr b="1" lang="en-US" sz="1800" strike="noStrike" u="none">
                <a:solidFill>
                  <a:srgbClr val="006fb8"/>
                </a:solidFill>
                <a:uFillTx/>
                <a:latin typeface="Calibri"/>
              </a:rPr>
              <a:t>)-</a:t>
            </a: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128</a:t>
            </a:r>
            <a:r>
              <a:rPr b="1" lang="en-US" sz="1800" strike="noStrike" u="none">
                <a:solidFill>
                  <a:srgbClr val="006fb8"/>
                </a:solidFill>
                <a:uFillTx/>
                <a:latin typeface="Calibri"/>
              </a:rPr>
              <a:t>-</a:t>
            </a: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68-90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(495)-617-10-50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680" defTabSz="457200">
              <a:lnSpc>
                <a:spcPct val="100000"/>
              </a:lnSpc>
              <a:spcBef>
                <a:spcPts val="1868"/>
              </a:spcBef>
            </a:pPr>
            <a:r>
              <a:rPr b="1" lang="en-US" sz="1800" strike="noStrike" u="none">
                <a:solidFill>
                  <a:srgbClr val="006fb8"/>
                </a:solidFill>
                <a:uFillTx/>
                <a:latin typeface="Calibri"/>
              </a:rPr>
              <a:t>kafgig229@mail.ru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ts val="1973"/>
              </a:lnSpc>
              <a:spcAft>
                <a:spcPts val="1199"/>
              </a:spcAft>
            </a:pP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ts val="1973"/>
              </a:lnSpc>
              <a:spcAft>
                <a:spcPts val="1199"/>
              </a:spcAft>
            </a:pPr>
            <a:r>
              <a:rPr b="1" lang="ru-RU" sz="1800" strike="noStrike" u="none">
                <a:solidFill>
                  <a:srgbClr val="006fb8"/>
                </a:solidFill>
                <a:uFillTx/>
                <a:latin typeface="Calibri"/>
              </a:rPr>
              <a:t>Москва, Волоколамское шоссе, д.91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8" name="Диаграмма 5"/>
          <p:cNvGraphicFramePr/>
          <p:nvPr/>
        </p:nvGraphicFramePr>
        <p:xfrm>
          <a:off x="1047600" y="2090520"/>
          <a:ext cx="8740080" cy="56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" name="Прямоугольник 7"/>
          <p:cNvSpPr/>
          <p:nvPr/>
        </p:nvSpPr>
        <p:spPr>
          <a:xfrm>
            <a:off x="730800" y="982440"/>
            <a:ext cx="897660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200" strike="noStrike" u="none">
                <a:solidFill>
                  <a:schemeClr val="dk1"/>
                </a:solidFill>
                <a:uFillTx/>
                <a:latin typeface="Arial"/>
              </a:rPr>
              <a:t>Структура основных нозологических форм профессиональной патологии вследствие физических перегрузок и перенапряжения отдельных органов и систем, %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object 5" descr=""/>
          <p:cNvPicPr/>
          <p:nvPr/>
        </p:nvPicPr>
        <p:blipFill>
          <a:blip r:embed="rId3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Оценка тяжести и напряженности трудовой деятельности"/>
          <p:cNvPicPr/>
          <p:nvPr/>
        </p:nvPicPr>
        <p:blipFill>
          <a:blip r:embed="rId1"/>
          <a:stretch/>
        </p:blipFill>
        <p:spPr>
          <a:xfrm>
            <a:off x="0" y="0"/>
            <a:ext cx="10691280" cy="75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https://cf2.ppt-online.org/files2/slide/c/CI7kRa5MPXxu2n3eTUG6fWDZg108t9lzdbVBorLsy/slide-6.jpg"/>
          <p:cNvPicPr/>
          <p:nvPr/>
        </p:nvPicPr>
        <p:blipFill>
          <a:blip r:embed="rId1"/>
          <a:stretch/>
        </p:blipFill>
        <p:spPr>
          <a:xfrm>
            <a:off x="0" y="0"/>
            <a:ext cx="10559880" cy="75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https://cf2.ppt-online.org/files2/slide/c/CI7kRa5MPXxu2n3eTUG6fWDZg108t9lzdbVBorLsy/slide-7.jpg"/>
          <p:cNvPicPr/>
          <p:nvPr/>
        </p:nvPicPr>
        <p:blipFill>
          <a:blip r:embed="rId1"/>
          <a:stretch/>
        </p:blipFill>
        <p:spPr>
          <a:xfrm>
            <a:off x="0" y="0"/>
            <a:ext cx="10691280" cy="75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https://cf2.ppt-online.org/files2/slide/c/CI7kRa5MPXxu2n3eTUG6fWDZg108t9lzdbVBorLsy/slide-8.jpg"/>
          <p:cNvPicPr/>
          <p:nvPr/>
        </p:nvPicPr>
        <p:blipFill>
          <a:blip r:embed="rId1"/>
          <a:stretch/>
        </p:blipFill>
        <p:spPr>
          <a:xfrm>
            <a:off x="0" y="0"/>
            <a:ext cx="10691280" cy="75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9" descr=""/>
          <p:cNvPicPr/>
          <p:nvPr/>
        </p:nvPicPr>
        <p:blipFill>
          <a:blip r:embed="rId1"/>
          <a:stretch/>
        </p:blipFill>
        <p:spPr>
          <a:xfrm>
            <a:off x="-2448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85425409-F42C-4796-9EB0-C263CF65F47E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Прямоугольник 5"/>
          <p:cNvSpPr/>
          <p:nvPr/>
        </p:nvSpPr>
        <p:spPr>
          <a:xfrm>
            <a:off x="1047600" y="320904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Прямоугольник 7"/>
          <p:cNvSpPr/>
          <p:nvPr/>
        </p:nvSpPr>
        <p:spPr>
          <a:xfrm>
            <a:off x="446760" y="1931400"/>
            <a:ext cx="100580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5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54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ДОРСОПАТИИ</a:t>
            </a:r>
            <a:endParaRPr b="0" lang="ru-RU" sz="5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9" descr=""/>
          <p:cNvPicPr/>
          <p:nvPr/>
        </p:nvPicPr>
        <p:blipFill>
          <a:blip r:embed="rId1"/>
          <a:stretch/>
        </p:blipFill>
        <p:spPr>
          <a:xfrm>
            <a:off x="0" y="-11916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C8C5F8D-98FF-40DB-9AAE-443375AA878B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Прямоугольник 7"/>
          <p:cNvSpPr/>
          <p:nvPr/>
        </p:nvSpPr>
        <p:spPr>
          <a:xfrm>
            <a:off x="820440" y="758160"/>
            <a:ext cx="8794080" cy="62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50000"/>
              </a:lnSpc>
            </a:pPr>
            <a:r>
              <a:rPr b="1" i="1" lang="ru-RU" sz="2400" strike="noStrike" u="none">
                <a:solidFill>
                  <a:schemeClr val="dk1"/>
                </a:solidFill>
                <a:uFillTx/>
                <a:latin typeface="Arial"/>
              </a:rPr>
              <a:t>Профессиональная дорсопатия  включает в себя развивающиеся последовательно или параллельно заболевания: рефлекторные и компрессионные синдромы шейного и пояснично-крестцового уровня, связанные с функциональным перенапряжением: мышечно-тонический (миофасциальный) синдром (МФС), шейную и пояснично-крестцовую радикулопатию (компрессионно-ишемический синдром) (ПКР) и миелорадикулопатию, пояснично-крестцовую радикулопатию в результате воздействия общей вибрации рабочих мест</a:t>
            </a: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726200" y="2985480"/>
            <a:ext cx="8081640" cy="1931400"/>
          </a:xfrm>
          <a:prstGeom prst="rect">
            <a:avLst/>
          </a:prstGeom>
          <a:noFill/>
          <a:ln w="0">
            <a:noFill/>
          </a:ln>
          <a:effectLst>
            <a:outerShdw dist="12600" dir="16200000" blurRad="0" rotWithShape="0">
              <a:srgbClr val="ffffff"/>
            </a:outerShdw>
          </a:effectLst>
        </p:spPr>
        <p:txBody>
          <a:bodyPr lIns="91440" rIns="91440" tIns="45720" bIns="45720" anchor="t">
            <a:noAutofit/>
          </a:bodyPr>
          <a:p>
            <a:pPr algn="ctr" defTabSz="1007640">
              <a:lnSpc>
                <a:spcPct val="90000"/>
              </a:lnSpc>
              <a:spcBef>
                <a:spcPts val="1103"/>
              </a:spcBef>
              <a:tabLst>
                <a:tab algn="l" pos="0"/>
              </a:tabLst>
            </a:pPr>
            <a:r>
              <a:rPr b="0" lang="ru-RU" sz="5000" strike="noStrike" u="none">
                <a:solidFill>
                  <a:srgbClr val="7030a0"/>
                </a:solidFill>
                <a:uFillTx/>
                <a:latin typeface="Calibri"/>
              </a:rPr>
              <a:t>Гигиена труда</a:t>
            </a:r>
            <a:r>
              <a:rPr b="0" lang="ru-RU" sz="2700" strike="noStrike" u="none">
                <a:solidFill>
                  <a:srgbClr val="7030a0"/>
                </a:solidFill>
                <a:uFillTx/>
                <a:latin typeface="Calibri"/>
              </a:rPr>
              <a:t> </a:t>
            </a:r>
            <a:r>
              <a:rPr b="0" lang="ru-RU" sz="2700" strike="noStrike" u="none">
                <a:solidFill>
                  <a:schemeClr val="dk1"/>
                </a:solidFill>
                <a:uFillTx/>
                <a:latin typeface="Calibri"/>
              </a:rPr>
              <a:t>- профилактическая дисциплина, изучающая условия  и характер труда, их влияние на здоровье и функциональное состояние человека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9" descr=""/>
          <p:cNvPicPr/>
          <p:nvPr/>
        </p:nvPicPr>
        <p:blipFill>
          <a:blip r:embed="rId1"/>
          <a:stretch/>
        </p:blipFill>
        <p:spPr>
          <a:xfrm>
            <a:off x="1116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4ECBD45-E041-4F4A-9CAC-E83CE92A2C09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Прямоугольник 7"/>
          <p:cNvSpPr/>
          <p:nvPr/>
        </p:nvSpPr>
        <p:spPr>
          <a:xfrm>
            <a:off x="632160" y="1628640"/>
            <a:ext cx="8982360" cy="461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rgbClr val="ff0000"/>
                </a:solidFill>
                <a:uFillTx/>
                <a:latin typeface="Arial"/>
              </a:rPr>
              <a:t>Выделяют пять основных факторов риска развития профессиональных дорсопатий,  связанных с работой: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-тяжелая физическая работа;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движения, связанные с подъемом значительных тяжестей;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наклоны и ротация тела (неудобные позы);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фиксированная, неудобная рабочая поза;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-общая вибрация;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r>
              <a:rPr b="0" i="1" lang="ru-RU" sz="2200" strike="noStrike" u="none">
                <a:solidFill>
                  <a:schemeClr val="dk1"/>
                </a:solidFill>
                <a:uFillTx/>
                <a:latin typeface="Arial"/>
              </a:rPr>
              <a:t>- комбинация перечисленных профессиональных факторов риска.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Прямоугольник 10"/>
          <p:cNvSpPr/>
          <p:nvPr/>
        </p:nvSpPr>
        <p:spPr>
          <a:xfrm>
            <a:off x="632160" y="243720"/>
            <a:ext cx="8982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Производственные факторы риска профессиональных дорсопатий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1" name="Picture 2" descr="Профессиональные факторы риска"/>
          <p:cNvPicPr/>
          <p:nvPr/>
        </p:nvPicPr>
        <p:blipFill>
          <a:blip r:embed="rId2"/>
          <a:stretch/>
        </p:blipFill>
        <p:spPr>
          <a:xfrm>
            <a:off x="632160" y="0"/>
            <a:ext cx="9143640" cy="685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9" descr=""/>
          <p:cNvPicPr/>
          <p:nvPr/>
        </p:nvPicPr>
        <p:blipFill>
          <a:blip r:embed="rId1"/>
          <a:stretch/>
        </p:blipFill>
        <p:spPr>
          <a:xfrm>
            <a:off x="1116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2E29902-C356-458D-BF78-7877F5A92E8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Прямоугольник 7"/>
          <p:cNvSpPr/>
          <p:nvPr/>
        </p:nvSpPr>
        <p:spPr>
          <a:xfrm>
            <a:off x="874080" y="470520"/>
            <a:ext cx="8982360" cy="60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Общепризнанной классификации Профессиональной дорсопатии в мире и России не имеется.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В медицинской клинической практике имеется общепризнанное деление дорсопатий: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0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по локализации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(шейный, грудной, пояснично-крестцовый);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ff0000"/>
                </a:solidFill>
                <a:uFillTx/>
                <a:latin typeface="Arial"/>
              </a:rPr>
              <a:t>по длительности течения заболевания, преимущественно за счет болевого синдрома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: острое (до 4х недель), подострое (4-12 недель), хроническое (&gt; 12 недель).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Относительно хронического течения БС выделяют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: рецидив-возникновение повторного эпизода острой боли не ранее 6 мес. после предшествующего эпизода боли; обострение- возникновение повторного эпизода острой боли за период ранее 6 мес. после предшествующего эпизода боли.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Прямоугольник 10"/>
          <p:cNvSpPr/>
          <p:nvPr/>
        </p:nvSpPr>
        <p:spPr>
          <a:xfrm>
            <a:off x="632160" y="243720"/>
            <a:ext cx="89823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9" descr=""/>
          <p:cNvPicPr/>
          <p:nvPr/>
        </p:nvPicPr>
        <p:blipFill>
          <a:blip r:embed="rId1"/>
          <a:stretch/>
        </p:blipFill>
        <p:spPr>
          <a:xfrm>
            <a:off x="-2448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CAD6C56-B1CD-4793-8EA9-C2D6FC23AA7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Прямоугольник 5"/>
          <p:cNvSpPr/>
          <p:nvPr/>
        </p:nvSpPr>
        <p:spPr>
          <a:xfrm>
            <a:off x="1062360" y="162864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Прямоугольник 7"/>
          <p:cNvSpPr/>
          <p:nvPr/>
        </p:nvSpPr>
        <p:spPr>
          <a:xfrm>
            <a:off x="446760" y="288720"/>
            <a:ext cx="10058040" cy="8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Мышечно-тонический (миофасциальный) синдром шейного и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пояснично-крестцового уровня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Прямоугольник 2"/>
          <p:cNvSpPr/>
          <p:nvPr/>
        </p:nvSpPr>
        <p:spPr>
          <a:xfrm>
            <a:off x="1062360" y="1628640"/>
            <a:ext cx="8441640" cy="48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Основными причинами являются: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-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антифизиологические позы;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-позное напряжение;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-психогенные факторы (тревога, депрессия, эмоциональный стресс);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-аномалии развития;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-болезни висцеральных органов;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-болезни опорно-двигательного аппарата;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-переохлаждение;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-перерастяжение и сдавление мышц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9" descr=""/>
          <p:cNvPicPr/>
          <p:nvPr/>
        </p:nvPicPr>
        <p:blipFill>
          <a:blip r:embed="rId1"/>
          <a:stretch/>
        </p:blipFill>
        <p:spPr>
          <a:xfrm>
            <a:off x="4603680" y="3240"/>
            <a:ext cx="608760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875B6DC8-3CDB-4A81-9ADC-6B973BF2FF7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2"/>
          <a:stretch/>
        </p:blipFill>
        <p:spPr>
          <a:xfrm>
            <a:off x="1366920" y="200520"/>
            <a:ext cx="7927920" cy="6048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Прямоугольник 1"/>
          <p:cNvSpPr/>
          <p:nvPr/>
        </p:nvSpPr>
        <p:spPr>
          <a:xfrm>
            <a:off x="2100960" y="402120"/>
            <a:ext cx="6948720" cy="9140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Arial"/>
              </a:rPr>
              <a:t>ПАТОГЕНЕЗ МЫШЕЧНО-ТОНИЧЕСКОГО СИНДРОМА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Прямоугольник 3"/>
          <p:cNvSpPr/>
          <p:nvPr/>
        </p:nvSpPr>
        <p:spPr>
          <a:xfrm>
            <a:off x="816120" y="5341680"/>
            <a:ext cx="937116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Из пораженного двигательного сегмента в мышцы идут патологические раздражающие импульсы, что вызывает тонический спазм. Эти нервные импульсы вызывают спазм сосудов, что вызывает сначала боль, а затем мышцы изменяются сами вследствие нарушения их кровоснабжения.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Появляются уплотненные тяжи, содержащие плотные и болезненные узелки (Корнелиуса), участки гипертонуса (Мюллера) и плотные миогелозы. Образуются триггерные зоны, надавливание на которые вызывает резкую распространенную боль.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BF6BEA6-CCBF-47AA-A8D2-48FA8BDEB69E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Прямоугольник 7"/>
          <p:cNvSpPr/>
          <p:nvPr/>
        </p:nvSpPr>
        <p:spPr>
          <a:xfrm>
            <a:off x="4504680" y="363600"/>
            <a:ext cx="5727960" cy="62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Диагностические критерии миофасциального болевого синдрома 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Жалобы на локальную боль в пораженной области,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Наличие при пальпации «тугого» тяжа в мышцах шеи или поясницы,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Наличие участка повышенной чувствительности в пределах «тугого» тяжа (триггерная точка),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Характерный паттерн отраженной боли в плече, руке, в ягодице и по ноге,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Вздрагивание при локальной пальпации триггерной точки заинтересованной мышцы или при инъекции в триггерную точку (симптом «прыжка»),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Уменьшение боли при растяжении или при инъекции в мышцу,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Воспроизводимость боли при раздражении (пальпации) триггерных точек,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Ограничение объема движений в пораженном отделе позвоночника.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6" name="Picture 2" descr="https://www.citol.ru/wp-content/uploads/2022/02/222222-300x300.jpg"/>
          <p:cNvPicPr/>
          <p:nvPr/>
        </p:nvPicPr>
        <p:blipFill>
          <a:blip r:embed="rId2"/>
          <a:stretch/>
        </p:blipFill>
        <p:spPr>
          <a:xfrm>
            <a:off x="507960" y="2010960"/>
            <a:ext cx="3650040" cy="365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4D5682A-2979-4D9A-B3FA-FF6E92C2C25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Прямоугольник 7"/>
          <p:cNvSpPr/>
          <p:nvPr/>
        </p:nvSpPr>
        <p:spPr>
          <a:xfrm>
            <a:off x="271800" y="766440"/>
            <a:ext cx="10058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Прямоугольник 8"/>
          <p:cNvSpPr/>
          <p:nvPr/>
        </p:nvSpPr>
        <p:spPr>
          <a:xfrm>
            <a:off x="793440" y="258480"/>
            <a:ext cx="882108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Компрессионно-ишемические синдромы шейного и пояснично-крестцового уровней, связанные с функциональным перенапряжением (радикулопатия, миелорадикулопатия)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Прямоугольник 11"/>
          <p:cNvSpPr/>
          <p:nvPr/>
        </p:nvSpPr>
        <p:spPr>
          <a:xfrm>
            <a:off x="551160" y="1404720"/>
            <a:ext cx="9506880" cy="49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ru-RU" sz="1600" strike="noStrike" u="none">
                <a:solidFill>
                  <a:srgbClr val="ff0000"/>
                </a:solidFill>
                <a:uFillTx/>
                <a:latin typeface="Arial"/>
              </a:rPr>
              <a:t>Основные производственные факторы, превышение которых  вызывает развитие профессиональной радикулопатии: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▪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Физическая динамическая нагрузка (единицы внешней механической работы за рабочий день (смену), кг м) при общей нагрузке перемещаемого работником груза (с участием мышц рук, корпуса, ног тела работника) на расстояние: от 1м до 5 м; свыше 5 м;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▪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Масса поднимаемого и перемещаемого груза вручную (кг): подъем и перемещение (разовое) тяжести при чередовании с другой работой (до 2 раз в час) и постоянно в течение рабочего дня (смены) (более 2 раз в час); суммарная масса грузов, перемещаемых в течение каждого часа рабочего дня (смены): с рабочей поверхности, с пола;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▪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Статическая нагрузка (величина статической нагрузки за рабочий день (смену) при удержании работником груза, приложении усилий, кгс с): при удержании груза с участием мышц корпуса и ног;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▪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Рабочее положение тела работника в течение рабочего дня (смены): периодическое, более 25% времени смены, нахождение в неудобном и (или) фиксированном положении; более 25% времени рабочего дня (смены), пребывание в вынужденном положении ("лежа", "на коленях", "на корточках"). Нахождение в положении сидя (без перерывов) или "стоя" более 60% времени рабочего дня (смены).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▪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Наклоны корпуса тела работника более 30° (количество за рабочий день (смену).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▪ 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Общая транспортная и транспортно-технологическая вибрация выше ПДУ.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CB008AC2-F51D-452C-9227-65DCE6F199A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Прямоугольник 7"/>
          <p:cNvSpPr/>
          <p:nvPr/>
        </p:nvSpPr>
        <p:spPr>
          <a:xfrm>
            <a:off x="832320" y="995400"/>
            <a:ext cx="901044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Радикулопатия (компрессионно-ишемический синдром) (ПКР) – повреждение спинномозговых корешков вследствие их компрессии, включая компоненты межпозвонкового диска (протрузия, экструзия), которое проявляется болью и (или) чувствительными расстройствами в соответствующих дерматомах, слабостью в соответствующих миотомах (индикаторных мышцах), снижением или утратой  соответствующего рефлекса.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Прямоугольник 8"/>
          <p:cNvSpPr/>
          <p:nvPr/>
        </p:nvSpPr>
        <p:spPr>
          <a:xfrm>
            <a:off x="832320" y="3267720"/>
            <a:ext cx="90104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Профессиональная  шейная и пояснично-крестцовая радикулопатия является хроническим заболеванием, характеризующимся стойким болевым синдромом, в том числе, в отдаленном постконтактном периоде с ограничением жизнедеятельности и снижением качества жизни. Помимо неврологических нарушений сопровождается скелетно-мышечными нарушениями.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Профессиональная Миелорадикулопатия пояснично-крестцового отдела развивается как правило остро/подостро и характеризуется развитием неврологических нарушений со значительным ограничением жизнедеятельности и снижением качества жизни.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AA55FC6-E3AD-4CEF-8D7F-C290C53301A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Прямоугольник 5"/>
          <p:cNvSpPr/>
          <p:nvPr/>
        </p:nvSpPr>
        <p:spPr>
          <a:xfrm>
            <a:off x="1047600" y="1656360"/>
            <a:ext cx="85669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4" name="Picture 2" descr="https://umedp.ru/upload/resize_cache/iblock/4bb/800_800_1/Andreev1.jpg"/>
          <p:cNvPicPr/>
          <p:nvPr/>
        </p:nvPicPr>
        <p:blipFill>
          <a:blip r:embed="rId2"/>
          <a:stretch/>
        </p:blipFill>
        <p:spPr>
          <a:xfrm>
            <a:off x="1371600" y="1028880"/>
            <a:ext cx="8471160" cy="596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Прямоугольник 8"/>
          <p:cNvSpPr/>
          <p:nvPr/>
        </p:nvSpPr>
        <p:spPr>
          <a:xfrm>
            <a:off x="1930680" y="372960"/>
            <a:ext cx="70596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ПАТОГЕНЕТИЧЕСКИЕ МЕХАНИЗМЫ РАДИКУЛОПАТИИ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2923B4C-4825-45DA-8B74-738ADE7C7EE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9" name="Picture 2" descr="https://cf.ppt-online.org/files/slide/p/PFyuk9zQna27ZUWTRBtqNJroiDsAe5fGLH83wb/slide-11.jpg"/>
          <p:cNvPicPr/>
          <p:nvPr/>
        </p:nvPicPr>
        <p:blipFill>
          <a:blip r:embed="rId2"/>
          <a:stretch/>
        </p:blipFill>
        <p:spPr>
          <a:xfrm>
            <a:off x="608040" y="254160"/>
            <a:ext cx="9006120" cy="674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Picture 4" descr="https://cf.ppt-online.org/files1/slide/l/L0tAKGyoJ8Cmgveli6jMHhqWBrx5USQPZbVNRpXTn/slide-47.jpg"/>
          <p:cNvPicPr/>
          <p:nvPr/>
        </p:nvPicPr>
        <p:blipFill>
          <a:blip r:embed="rId3"/>
          <a:stretch/>
        </p:blipFill>
        <p:spPr>
          <a:xfrm>
            <a:off x="744120" y="23760"/>
            <a:ext cx="8890560" cy="66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9" descr=""/>
          <p:cNvPicPr/>
          <p:nvPr/>
        </p:nvPicPr>
        <p:blipFill>
          <a:blip r:embed="rId1"/>
          <a:stretch/>
        </p:blipFill>
        <p:spPr>
          <a:xfrm>
            <a:off x="-8712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2008CC1-4B5C-4600-8BD1-4848BD8E9E4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5" name="Picture 2" descr="https://wwbm.ru/wp-content/uploads/f/f/3/ff364b1cafc90f306e485ebff683fc61.jpeg"/>
          <p:cNvPicPr/>
          <p:nvPr/>
        </p:nvPicPr>
        <p:blipFill>
          <a:blip r:embed="rId2"/>
          <a:stretch/>
        </p:blipFill>
        <p:spPr>
          <a:xfrm>
            <a:off x="375480" y="941400"/>
            <a:ext cx="10217880" cy="582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Прямоугольник 10"/>
          <p:cNvSpPr/>
          <p:nvPr/>
        </p:nvSpPr>
        <p:spPr>
          <a:xfrm>
            <a:off x="375480" y="336240"/>
            <a:ext cx="10129680" cy="10753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СИМПТОМАТИКА ПОРАЖЕНИЯ ШЕЙНЫХ КОРЕШКОВ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01080" y="1468080"/>
            <a:ext cx="9268920" cy="1259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1440" rIns="91440" tIns="45720" bIns="45720" anchor="ctr">
            <a:norm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2800" strike="noStrike" u="none">
                <a:solidFill>
                  <a:srgbClr val="000066"/>
                </a:solidFill>
                <a:uFillTx/>
                <a:latin typeface="Times New Roman"/>
              </a:rPr>
              <a:t>ВРЕДНЫЕ И ОПАСНЫЕ </a:t>
            </a:r>
            <a:br>
              <a:rPr sz="2800"/>
            </a:br>
            <a:r>
              <a:rPr b="1" lang="ru-RU" sz="2800" strike="noStrike" u="none">
                <a:solidFill>
                  <a:srgbClr val="000066"/>
                </a:solidFill>
                <a:uFillTx/>
                <a:latin typeface="Times New Roman"/>
              </a:rPr>
              <a:t>ПРОИЗВОДСТВЕННЫЕ ФАКТОРЫ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47560" y="3205800"/>
            <a:ext cx="9622440" cy="3907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66"/>
            </a:outerShdw>
          </a:effectLst>
        </p:spPr>
        <p:txBody>
          <a:bodyPr lIns="91440" rIns="91440" tIns="45720" bIns="45720" anchor="t">
            <a:noAutofit/>
          </a:bodyPr>
          <a:p>
            <a:pPr marL="252000" indent="-252000" algn="ctr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  </a:t>
            </a: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Вредный фактор рабочей среды - фактор среды и трудового процесса, воздействие которого на работника может вызывать  профессиональное заболевание или другое нарушение состояния здоровья, повреждение здоровья потомства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6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073737B-7031-4DCC-9553-BBB2E8410C79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1" name="Picture 2" descr="https://theslide.ru/img/tmb/3/266469/701437984d2092165f38b502abebd283-800x.jpg"/>
          <p:cNvPicPr/>
          <p:nvPr/>
        </p:nvPicPr>
        <p:blipFill>
          <a:blip r:embed="rId2"/>
          <a:stretch/>
        </p:blipFill>
        <p:spPr>
          <a:xfrm>
            <a:off x="2353320" y="3397680"/>
            <a:ext cx="6144840" cy="416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Прямоугольник 8"/>
          <p:cNvSpPr/>
          <p:nvPr/>
        </p:nvSpPr>
        <p:spPr>
          <a:xfrm>
            <a:off x="446760" y="825120"/>
            <a:ext cx="96112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-Боль в пояснице с иррадиацией в ноги;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-Боль, онемение, парестезии в ноге;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-Двигательные, рефлекторные, чувствительные расстройства в зоне пораженного корешка;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-Гипотония, гипотрофия мышц в соответствии с пораженным корешком;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-Положительные симптомы натяжения.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При  профессиональной пояснично-крестцовой радикулопатии чаще поражаются  корешки L5, S1 и реже L4. Процесс чаще носит односторонний характер, хотя возможно развитие и двусторонней симптоматики.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Прямоугольник 10"/>
          <p:cNvSpPr/>
          <p:nvPr/>
        </p:nvSpPr>
        <p:spPr>
          <a:xfrm>
            <a:off x="859320" y="372960"/>
            <a:ext cx="9202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ПРОФЕССИОНАЛЬНАЯ  ПОЯСНИЧНО-КРЕСТЦОВАЯ  РАДИКУЛОПАТИЯ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414CF9A-B0BF-409F-A7BE-8E0F5EC342F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8" name="Picture 4" descr="https://ortodilen.ru/wp-content/uploads/0/e/3/0e34fab75332c536716ff06b6e9e1449.jpg"/>
          <p:cNvPicPr/>
          <p:nvPr/>
        </p:nvPicPr>
        <p:blipFill>
          <a:blip r:embed="rId2"/>
          <a:stretch/>
        </p:blipFill>
        <p:spPr>
          <a:xfrm>
            <a:off x="228600" y="1133280"/>
            <a:ext cx="9829440" cy="564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Прямоугольник 10"/>
          <p:cNvSpPr/>
          <p:nvPr/>
        </p:nvSpPr>
        <p:spPr>
          <a:xfrm>
            <a:off x="228600" y="432000"/>
            <a:ext cx="10047600" cy="1006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СИМПТОМЫ ПОРАЖЕНИЯ ПОЯСНИЧНЫХ И КРЕСТЦОВЫХ КОРЕШКОВ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17B1A4C-98FF-4FC6-865D-1CEE293E490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Прямоугольник 5"/>
          <p:cNvSpPr/>
          <p:nvPr/>
        </p:nvSpPr>
        <p:spPr>
          <a:xfrm>
            <a:off x="685800" y="548280"/>
            <a:ext cx="958752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Миелорадикулопатия пояснично-крестцового отдела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встречается  редко и развивается за достаточно короткий промежуток времени. Может формироваться как остро, так при резком прогрессировании имевшейся ранее ПКР.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Провоцирует развитие миелорадикулопатии с компрессией собственно вещества спинного мозга факт выполнения чрезмерных физических (экстремальных) нагрузок, приводящих к выпадению грыжи ПДС и/или спондилолистезу, чаще тела L5 позвонка.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Усугубляющими факторами являются травмы поясничного отдела, приводящие к сужению позвоночного канала или отверстий спинномозговых нервов; врожденные сужения позвоночника в области поясницы; ишемия — местное нарушение кровоснабжения тканей, вызванное сдавлением кровеносных сосудов.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Клинически у больных, испытывающих боли в пояснице и ноге, появляется паралич, слабость в стопе, нарушение чувствительности и нарушения функции тазовых органов, что требует нейрохирургического вмешательства.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35E0E89-0686-440C-82C8-E6DB6E0444D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8" name="Прямоугольник 5"/>
          <p:cNvSpPr/>
          <p:nvPr/>
        </p:nvSpPr>
        <p:spPr>
          <a:xfrm>
            <a:off x="1047600" y="1612080"/>
            <a:ext cx="880884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Патогномоничной для радикулопатии является  жалоба на хроническую боль, иррадиирующую от зоны поражения по ходу пораженного корешка, </a:t>
            </a: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провоцируемые вредными производственными факторами.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Следует обращать внимание на нейропатическую составляющую характера боли. </a:t>
            </a: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Периодически возможны эпизоды обострения боли, связанные с трудовой деятельностью.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Это вызывает нарушение качества жизни пациента за счет затруднений в посведневной жизни при самообслуживании, снижения его физической активности (затруднения при ходьбе по ровной поверхности, подъем и спуск по лестнице), ограничений в трудовой деятельности.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Ряд пациентов отмечают наличие тревоги, пониженного настроения (депрессии), и нарушение сна (трудности при засыпании, пробуждения по ночам) в связи с болевыми и другими ощущениями в пораженной области с иррадиацией в  конечности.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Необходимо уточнять факт соответствия начала заболевания с периодом работы с тяжестью трудового процесса выше допустимых показателей, в контакте с общей вибрацией выше ПДУ, как правило, не менее 10 лет, характер течения заболевания (острое начало в период работы и/или в течение короткого периода после рабочей смены).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Дифференциальная диагностика с общесоматическими заболеваниями.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9" name="Picture 2" descr="Нота Бене - Усть-Катав Группа."/>
          <p:cNvPicPr/>
          <p:nvPr/>
        </p:nvPicPr>
        <p:blipFill>
          <a:blip r:embed="rId2"/>
          <a:stretch/>
        </p:blipFill>
        <p:spPr>
          <a:xfrm>
            <a:off x="4518360" y="58680"/>
            <a:ext cx="1293120" cy="1293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76F87F10-5EED-4104-802F-0A6D44F27CA3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Прямоугольник 7"/>
          <p:cNvSpPr/>
          <p:nvPr/>
        </p:nvSpPr>
        <p:spPr>
          <a:xfrm>
            <a:off x="1047600" y="941400"/>
            <a:ext cx="871488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Ранние признаки развития профессиональной дорсопатии :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-указанием на эпизоды кратковременных болей в  шее или нижней части спины в анамнезе во время работы и/или после рабочей смены (как с временной утратой трудоспособности- лист нетрудоспособности, так и без ЛН);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отсутствием жалоб на состояние здоровья на момент проведения физикального врачебного осмотра;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отсутствием нарушений в здоровье при физикальном врачебном осмотре.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8AB8C57-7CD0-4255-9E2C-B618162B4EC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object 2"/>
          <p:cNvSpPr/>
          <p:nvPr/>
        </p:nvSpPr>
        <p:spPr>
          <a:xfrm>
            <a:off x="1047600" y="642240"/>
            <a:ext cx="8684640" cy="3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5080" bIns="0" anchor="t">
            <a:spAutoFit/>
          </a:bodyPr>
          <a:p>
            <a:pPr marL="3452400" indent="-3440520" algn="ctr" defTabSz="457200">
              <a:lnSpc>
                <a:spcPts val="2701"/>
              </a:lnSpc>
              <a:spcBef>
                <a:spcPts val="434"/>
              </a:spcBef>
              <a:tabLst>
                <a:tab algn="l" pos="0"/>
              </a:tabLst>
            </a:pPr>
            <a:r>
              <a:rPr b="1" lang="en-US" sz="2500" strike="noStrike" u="none">
                <a:solidFill>
                  <a:schemeClr val="dk1"/>
                </a:solidFill>
                <a:uFillTx/>
                <a:latin typeface="Arial"/>
              </a:rPr>
              <a:t>Диагностика</a:t>
            </a:r>
            <a:r>
              <a:rPr b="1" lang="en-US" sz="2500" spc="-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500" spc="-11" strike="noStrike" u="none">
                <a:solidFill>
                  <a:schemeClr val="dk1"/>
                </a:solidFill>
                <a:uFillTx/>
                <a:latin typeface="Arial"/>
              </a:rPr>
              <a:t>профессиональных дорсопатий</a:t>
            </a:r>
            <a:r>
              <a:rPr b="1" lang="en-US" sz="2500" spc="-7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5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4040" y="1690920"/>
            <a:ext cx="8998200" cy="32004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ctr">
            <a:noAutofit/>
          </a:bodyPr>
          <a:p>
            <a:pPr marL="12600" indent="0" defTabSz="1007640">
              <a:lnSpc>
                <a:spcPct val="100000"/>
              </a:lnSpc>
              <a:spcBef>
                <a:spcPts val="96"/>
              </a:spcBef>
              <a:buNone/>
              <a:tabLst>
                <a:tab algn="l" pos="527760"/>
              </a:tabLst>
            </a:pPr>
            <a:r>
              <a:rPr b="1" i="1" lang="en-US" sz="2000" spc="-26" strike="noStrike" u="none">
                <a:solidFill>
                  <a:schemeClr val="dk1"/>
                </a:solidFill>
                <a:uFillTx/>
                <a:latin typeface="Arial"/>
              </a:rPr>
              <a:t>1.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Профессиональный</a:t>
            </a:r>
            <a:r>
              <a:rPr b="1" i="1" lang="en-US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маршрут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9" name="object 4"/>
          <p:cNvSpPr/>
          <p:nvPr/>
        </p:nvSpPr>
        <p:spPr>
          <a:xfrm>
            <a:off x="734040" y="2173680"/>
            <a:ext cx="9275400" cy="337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6480" bIns="0" anchor="t">
            <a:spAutoFit/>
          </a:bodyPr>
          <a:p>
            <a:pPr marL="527760" indent="-515520" defTabSz="100764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Указания в санитарно-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гигиенической характеристике </a:t>
            </a: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условий</a:t>
            </a:r>
            <a:r>
              <a:rPr b="1" i="1" lang="ru-RU" sz="2000" spc="-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труда на работу в условиях физических перегрузок и (или) общей вибрации выше ПДУ, других отягощающих  производственных  и непроизводственных факторов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Данные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анамнеза,</a:t>
            </a:r>
            <a:r>
              <a:rPr b="1" i="1" lang="ru-RU" sz="2000" spc="-10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жалоб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объективного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осмотра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ts val="3030"/>
              </a:lnSpc>
              <a:spcBef>
                <a:spcPts val="1046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Лабораторные</a:t>
            </a:r>
            <a:r>
              <a:rPr b="1" i="1" lang="ru-RU" sz="2000" spc="-6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исследование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(специфических</a:t>
            </a:r>
            <a:r>
              <a:rPr b="1" i="1" lang="ru-RU" sz="2000" spc="-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изменений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нет,</a:t>
            </a:r>
            <a:r>
              <a:rPr b="1" i="1" lang="ru-RU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26" strike="noStrike" u="none">
                <a:solidFill>
                  <a:schemeClr val="dk1"/>
                </a:solidFill>
                <a:uFillTx/>
                <a:latin typeface="Arial"/>
              </a:rPr>
              <a:t>для  объективной оценки состояния пациента и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дифференциальной</a:t>
            </a:r>
            <a:r>
              <a:rPr b="1" i="1" lang="ru-RU" sz="20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диагностики)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defTabSz="1007640">
              <a:lnSpc>
                <a:spcPct val="100000"/>
              </a:lnSpc>
              <a:spcBef>
                <a:spcPts val="609"/>
              </a:spcBef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Инструментальные</a:t>
            </a:r>
            <a:r>
              <a:rPr b="1" i="1" lang="ru-RU" sz="20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методы</a:t>
            </a:r>
            <a:r>
              <a:rPr b="1" i="1" lang="ru-RU" sz="20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обследования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9B3A871B-92FD-4FD9-91EB-9A06C18B7EB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3" name="Прямоугольник 7"/>
          <p:cNvSpPr/>
          <p:nvPr/>
        </p:nvSpPr>
        <p:spPr>
          <a:xfrm>
            <a:off x="446760" y="474480"/>
            <a:ext cx="1005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Диагностика профессиональных дорсопатий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object 4"/>
          <p:cNvSpPr/>
          <p:nvPr/>
        </p:nvSpPr>
        <p:spPr>
          <a:xfrm>
            <a:off x="782640" y="1154160"/>
            <a:ext cx="9275400" cy="630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6480" bIns="0" anchor="t">
            <a:spAutoFit/>
          </a:bodyPr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1.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Лабораторное обследование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: общий клинический анализ крови (ОАК), общий анализ мочи (ОАМ), биохимический анализ крови (холестерин и липидный профиль, глюкоза крови, СРБ, КФК, кальций общий/ионизированный, гормоны щитовидной железы и др.); иммунологические анализы крови (по показаниям).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algn="just" defTabSz="1007640">
              <a:lnSpc>
                <a:spcPct val="100000"/>
              </a:lnSpc>
              <a:buClr>
                <a:srgbClr val="000000"/>
              </a:buClr>
              <a:buFont typeface="Arial"/>
              <a:buAutoNum type="arabicPeriod" startAt="2"/>
              <a:tabLst>
                <a:tab algn="l" pos="527760"/>
                <a:tab algn="l" pos="528480"/>
              </a:tabLst>
            </a:pP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Инструментальные</a:t>
            </a:r>
            <a:r>
              <a:rPr b="1" i="1" lang="ru-RU" sz="18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методы</a:t>
            </a:r>
            <a:r>
              <a:rPr b="1" i="1" lang="ru-RU" sz="18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обследования: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Методы диагностики скелетно-мышечной системы: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-рентгенография шейного и (или) пояснично-крестцового отдела позвоночника с захватом крестцово-подвздошных сочленений, в том числе, с функциональными пробами в двух проекциях (диагностика дегенеративно-дистрофических изменений позвоночника, остеоартроза (ОА) фасеточных суставов, спондилоартроза);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algn="just" defTabSz="10076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527760"/>
                <a:tab algn="l" pos="52848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компьютерная томография (КТ) или магнитно-резонансная томография (МРТ) шейного и (или) пояснично-крестцового отдела позвоночника пациентам (по показаниям).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527760"/>
                <a:tab algn="l" pos="52848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32000" algn="just" defTabSz="10076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527760"/>
                <a:tab algn="l" pos="52848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По показаниям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: рентгенография тазобедренных суставов, ультразвуковое исследование паравертебральных мягких тканей шейной и поясничной области, денситометрия поясничных позвонков, шейки бедренной кости и костей предплечья, ультразвуковое исследование органов малого таза, ультразвуковое исследование брюшного отдела аорты и периферических сосудов нижних конечностей.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algn="just" defTabSz="1007640">
              <a:lnSpc>
                <a:spcPct val="100000"/>
              </a:lnSpc>
              <a:spcBef>
                <a:spcPts val="609"/>
              </a:spcBef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spcBef>
                <a:spcPts val="609"/>
              </a:spcBef>
              <a:tabLst>
                <a:tab algn="l" pos="527760"/>
                <a:tab algn="l" pos="52848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C59D7FB-3C94-425C-8466-EEF4FFB4ADE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Прямоугольник 7"/>
          <p:cNvSpPr/>
          <p:nvPr/>
        </p:nvSpPr>
        <p:spPr>
          <a:xfrm>
            <a:off x="446760" y="474480"/>
            <a:ext cx="1005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Диагностика профессиональных дорсопатий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object 4"/>
          <p:cNvSpPr/>
          <p:nvPr/>
        </p:nvSpPr>
        <p:spPr>
          <a:xfrm>
            <a:off x="782640" y="1154160"/>
            <a:ext cx="927540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6480" bIns="0" anchor="t">
            <a:spAutoFit/>
          </a:bodyPr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2.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нструментальные</a:t>
            </a:r>
            <a:r>
              <a:rPr b="1" i="1" lang="ru-RU" sz="1800" spc="-7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методы</a:t>
            </a:r>
            <a:r>
              <a:rPr b="1" i="1" lang="ru-RU" sz="1800" spc="-9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800" spc="-11" strike="noStrike" u="none">
                <a:solidFill>
                  <a:schemeClr val="dk1"/>
                </a:solidFill>
                <a:uFillTx/>
                <a:latin typeface="Arial"/>
              </a:rPr>
              <a:t>обследования: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Методы диагностики периферических невральных нарушений: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- Электронейромиография (ЭНМГ): стимуляционная  и игольчатая (применяется для определения функционального состояния и типа поврежденного нервного волокна, не относится к информативным и диагностически значимым методам верификации МФБС и шейной и пояснично-крестцовой радикулопатии.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Отсутствие изменений при ЭНМГ  при наличии клиники не исключает шейную или поясничную радикулопатию.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- Ультразвуковая допплерография (УЗДГ) периферических нервов конечностей пациентам при наличии клинических симптомов их компрессии (по показаниям).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7760" indent="-515520" algn="just" defTabSz="1007640">
              <a:lnSpc>
                <a:spcPct val="100000"/>
              </a:lnSpc>
              <a:spcBef>
                <a:spcPts val="609"/>
              </a:spcBef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1007640">
              <a:lnSpc>
                <a:spcPct val="100000"/>
              </a:lnSpc>
              <a:spcBef>
                <a:spcPts val="609"/>
              </a:spcBef>
              <a:tabLst>
                <a:tab algn="l" pos="527760"/>
                <a:tab algn="l" pos="52848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0" name="Picture 2" descr="https://emgschool.com/wp-content/uploads/2019/11/nervy-nog_emgschool.jpg"/>
          <p:cNvPicPr/>
          <p:nvPr/>
        </p:nvPicPr>
        <p:blipFill>
          <a:blip r:embed="rId2"/>
          <a:stretch/>
        </p:blipFill>
        <p:spPr>
          <a:xfrm>
            <a:off x="446760" y="4405680"/>
            <a:ext cx="4558320" cy="3031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8FC26AD2-9AE2-49D4-866C-41CC04A66C18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Диагностика  профессиональных дорсопатий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Прямоугольник 5"/>
          <p:cNvSpPr/>
          <p:nvPr/>
        </p:nvSpPr>
        <p:spPr>
          <a:xfrm>
            <a:off x="1047600" y="1549440"/>
            <a:ext cx="879552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Рекомендуется проводить анкетирование пациента для оценки наличия и интенсивности болевого синдрома  при дорсопатиях любой этиологии по различным опросникам: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−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количественной и качественной оценки испытываемой боли (визуальная аналоговая шкала боли (ВАШ), числовая ранговая шкала боли, вербальная ранговая шкала боли, метод описательных определений боли, Мак–Гилловский болевой опросник и т.п.);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выявления нейропатического компонента БС (диагностический вопросник нейропатической боли (DN–4), шкала нейропатической боли, Лидсcкая шкала оценки нейропатической боли, вопросник PainDetect и т.п.);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выявления эмоционально–волевых нарушений (Госпитальная шкала тревоги и депрессии, шкала тревоги Спилберга, шкала самооценки тревоги Цунга и т.д.);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−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для оценки качества жизни пациента (Короткая версия опросника здоровья–36, Короткая версия опросника здоровья–12, Освестровский опросник нарушения жизнедеятельности при болях в нижней части спины, опросник функционального состояния и т.д.)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9" descr=""/>
          <p:cNvPicPr/>
          <p:nvPr/>
        </p:nvPicPr>
        <p:blipFill>
          <a:blip r:embed="rId1"/>
          <a:stretch/>
        </p:blipFill>
        <p:spPr>
          <a:xfrm>
            <a:off x="-180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50D517A-DC6F-419E-88C6-76A8D071B93D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Прямоугольник 7"/>
          <p:cNvSpPr/>
          <p:nvPr/>
        </p:nvSpPr>
        <p:spPr>
          <a:xfrm>
            <a:off x="849960" y="289800"/>
            <a:ext cx="9433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Предварительные и периодические медицинские осмотры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Приказ МЗ РФ от 29.01.2021 № 29н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Прямоугольник 10"/>
          <p:cNvSpPr/>
          <p:nvPr/>
        </p:nvSpPr>
        <p:spPr>
          <a:xfrm>
            <a:off x="1047600" y="1303200"/>
            <a:ext cx="8593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Обязательный комплекс проводимых диагностических методов исследования при профессиональных дорсопатиях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Прямоугольник 11"/>
          <p:cNvSpPr/>
          <p:nvPr/>
        </p:nvSpPr>
        <p:spPr>
          <a:xfrm>
            <a:off x="363240" y="2777400"/>
            <a:ext cx="478692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Тяжесть трудового процесса: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Кратность медицинского осмотра            (1 раз в год).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Врачи специалисты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терапевт, невролог, хирург, офтальмолог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Исследования: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Рефрактометрия (или скиаскопия) Биомикроскопия глаза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Визометрия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Прямоугольник 12"/>
          <p:cNvSpPr/>
          <p:nvPr/>
        </p:nvSpPr>
        <p:spPr>
          <a:xfrm>
            <a:off x="5338440" y="2479680"/>
            <a:ext cx="516636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Общая вибрация (транспортная, транспортно-технологическая, технологическая) 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Кратность медицинского осмотра (в возрасте от 18 лет до 21 года ежегодно, в возрасте старше 21 года 1 раз в 2 года).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Врачи специалисты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: терапевт, невролог, хирург, офтальмолог, оториноларинголог, дерматовенеролог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Исследования: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Паллестезиметрия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Рефрактометрия (или скиаскопия)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Исследование функции вестибулярного аппарата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Тональная пороговая аудиометрия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6960" y="1055520"/>
            <a:ext cx="9622440" cy="1259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1440" rIns="91440" tIns="45720" bIns="45720" anchor="ctr">
            <a:norm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3600" strike="noStrike" u="none">
                <a:solidFill>
                  <a:srgbClr val="000066"/>
                </a:solidFill>
                <a:uFillTx/>
                <a:latin typeface="Times New Roman"/>
              </a:rPr>
              <a:t>ВРЕДНЫЕ ФАКТОРЫ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8" name="Text Box 4"/>
          <p:cNvSpPr/>
          <p:nvPr/>
        </p:nvSpPr>
        <p:spPr>
          <a:xfrm>
            <a:off x="1050480" y="1997640"/>
            <a:ext cx="9176760" cy="4606200"/>
          </a:xfrm>
          <a:prstGeom prst="rect">
            <a:avLst/>
          </a:prstGeom>
          <a:noFill/>
          <a:ln w="9525">
            <a:noFill/>
          </a:ln>
          <a:effectLst>
            <a:outerShdw algn="ctr" dir="2700000" dist="17819" rotWithShape="0">
              <a:srgbClr val="0000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Calibri"/>
              </a:rPr>
              <a:t>Физические факторы - 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показатели микроклимата (температура, влажность, скорость движения воздуха), шум, вибрация, тепловое излучение, ЭМП, инфразвук, ультразвук и пр.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901"/>
              </a:spcBef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Text Box 5"/>
          <p:cNvSpPr/>
          <p:nvPr/>
        </p:nvSpPr>
        <p:spPr>
          <a:xfrm>
            <a:off x="1052640" y="4020840"/>
            <a:ext cx="7155360" cy="1079640"/>
          </a:xfrm>
          <a:prstGeom prst="rect">
            <a:avLst/>
          </a:prstGeom>
          <a:noFill/>
          <a:ln w="9525">
            <a:noFill/>
          </a:ln>
          <a:effectLst>
            <a:outerShdw algn="ctr" dir="2700000" dist="17819" rotWithShape="0">
              <a:srgbClr val="0000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Calibri"/>
              </a:rPr>
              <a:t>Химические факторы -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химические вещества и смеси веществ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Text Box 6"/>
          <p:cNvSpPr/>
          <p:nvPr/>
        </p:nvSpPr>
        <p:spPr>
          <a:xfrm>
            <a:off x="1052640" y="5371920"/>
            <a:ext cx="5893200" cy="591840"/>
          </a:xfrm>
          <a:prstGeom prst="rect">
            <a:avLst/>
          </a:prstGeom>
          <a:noFill/>
          <a:ln w="9525">
            <a:noFill/>
          </a:ln>
          <a:effectLst>
            <a:outerShdw algn="ctr" dir="2700000" dist="17819" rotWithShape="0">
              <a:srgbClr val="0000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defTabSz="457200">
              <a:lnSpc>
                <a:spcPct val="100000"/>
              </a:lnSpc>
              <a:spcBef>
                <a:spcPts val="1599"/>
              </a:spcBef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Calibri"/>
              </a:rPr>
              <a:t>Биологические факторы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Text Box 9"/>
          <p:cNvSpPr/>
          <p:nvPr/>
        </p:nvSpPr>
        <p:spPr>
          <a:xfrm>
            <a:off x="1050480" y="5969520"/>
            <a:ext cx="8672040" cy="1079640"/>
          </a:xfrm>
          <a:prstGeom prst="rect">
            <a:avLst/>
          </a:prstGeom>
          <a:noFill/>
          <a:ln w="9525">
            <a:noFill/>
          </a:ln>
          <a:effectLst>
            <a:outerShdw algn="ctr" dir="3806096" dist="28174" rotWithShape="0">
              <a:srgbClr val="00006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t">
            <a:sp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Calibri"/>
              </a:rPr>
              <a:t>Факторы трудового процесса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(тяжесть труда и напряженность труда)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Slide Number"/>
          <p:cNvSpPr/>
          <p:nvPr/>
        </p:nvSpPr>
        <p:spPr>
          <a:xfrm>
            <a:off x="9883440" y="6967440"/>
            <a:ext cx="62136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3A38BE9-7330-4210-975F-A22FF510D06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Прямоугольник 5"/>
          <p:cNvSpPr/>
          <p:nvPr/>
        </p:nvSpPr>
        <p:spPr>
          <a:xfrm>
            <a:off x="1438920" y="567000"/>
            <a:ext cx="7411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Компрессионные мононевропатии, связанные с функциональным перенапряжением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Прямоугольник 7"/>
          <p:cNvSpPr/>
          <p:nvPr/>
        </p:nvSpPr>
        <p:spPr>
          <a:xfrm>
            <a:off x="927720" y="3632760"/>
            <a:ext cx="89553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-синдром запястного канала;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-невропатия срединного нерва (синдром круглого пронатора);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 невропатия локтевого нерва;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 невропатия лучевого нерва;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57200" defTabSz="457200">
              <a:lnSpc>
                <a:spcPct val="15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-невропатия надлопаточного нерва;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457200" defTabSz="457200">
              <a:lnSpc>
                <a:spcPct val="15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 невропатия малого берцового нерва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Прямоугольник 8"/>
          <p:cNvSpPr/>
          <p:nvPr/>
        </p:nvSpPr>
        <p:spPr>
          <a:xfrm>
            <a:off x="591840" y="2010960"/>
            <a:ext cx="92916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002060"/>
                </a:solidFill>
                <a:uFillTx/>
                <a:latin typeface="Arial"/>
              </a:rPr>
              <a:t>Обусловлены компрессией  нервов, проходящих в туннеле, образованном связками, мышцами, сухожилиями и костными структурами.  При этом возникают невропатии, имеющие ирритативные и дефицитарные симптомы.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A7CB797-D9F3-480E-82C1-5EAA9523FFB5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4383720" y="160200"/>
            <a:ext cx="5916240" cy="27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Невропатия срединного нерва: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343080" defTabSz="4572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Синдром запястного канала (поражение поперечной связки запястья);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2. Синдром круглого пронатора (возникает при сдавлении нерва в предплечье между головками круглого пронатора за счет гипотрофии этой мышцы).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Прямоугольник 7"/>
          <p:cNvSpPr/>
          <p:nvPr/>
        </p:nvSpPr>
        <p:spPr>
          <a:xfrm>
            <a:off x="1047600" y="3128400"/>
            <a:ext cx="851652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Наиболее частые причины, приводящие к развитию СЗК - статическое напряжение в области лучезапястного сустава: пианисты, художники, программисты, гладильщицы, полировщицы, штукатуры, шлифовщицы и пр.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Синдром КП часто развивается после повторяющейся форсированной пронации-супинации предплечья и кисти, и одновременного сжатия пальцев в кулак, например, при пользовании отверткой, при выжимании белья (техники, резчики металла, гайковёрты, обмотчики), при профессиональной деятельности массажиста, мануального терапевта, зубного врача, гитариста и пр.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285" name="Picture 4" descr="https://levbuldozer.ru/wp-content/uploads/2016/10/onemen.jpg"/>
          <p:cNvPicPr/>
          <p:nvPr/>
        </p:nvPicPr>
        <p:blipFill>
          <a:blip r:embed="rId2"/>
          <a:stretch/>
        </p:blipFill>
        <p:spPr>
          <a:xfrm>
            <a:off x="0" y="160200"/>
            <a:ext cx="4101120" cy="296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Slide Number"/>
          <p:cNvSpPr/>
          <p:nvPr/>
        </p:nvSpPr>
        <p:spPr>
          <a:xfrm>
            <a:off x="9843120" y="6967440"/>
            <a:ext cx="6616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712469A8-A23C-445D-A70C-F071C00668DE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9" name="Picture 2" descr="https://cf2.ppt-online.org/files2/slide/q/qAY93amkWHIGtEdUR2ZJu5lj7QM8pvCDyTXSVnKx0r/slide-15.jpg"/>
          <p:cNvPicPr/>
          <p:nvPr/>
        </p:nvPicPr>
        <p:blipFill>
          <a:blip r:embed="rId2"/>
          <a:stretch/>
        </p:blipFill>
        <p:spPr>
          <a:xfrm>
            <a:off x="283680" y="241920"/>
            <a:ext cx="9559440" cy="676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Прямоугольник 7"/>
          <p:cNvSpPr/>
          <p:nvPr/>
        </p:nvSpPr>
        <p:spPr>
          <a:xfrm>
            <a:off x="1047600" y="296640"/>
            <a:ext cx="8795520" cy="7786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ПРОЯВЛЕНИЯ СИНДРОМА КАРПАЛЬНОГО КАНАЛА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Slide Number"/>
          <p:cNvSpPr/>
          <p:nvPr/>
        </p:nvSpPr>
        <p:spPr>
          <a:xfrm>
            <a:off x="9909000" y="6967440"/>
            <a:ext cx="5958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CC0FA57-005E-4731-9EA2-DEE2905110C5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4" name="Picture 2" descr="Синдром круглого пронатора"/>
          <p:cNvPicPr/>
          <p:nvPr/>
        </p:nvPicPr>
        <p:blipFill>
          <a:blip r:embed="rId2"/>
          <a:stretch/>
        </p:blipFill>
        <p:spPr>
          <a:xfrm>
            <a:off x="155520" y="0"/>
            <a:ext cx="9301320" cy="696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Прямоугольник 7"/>
          <p:cNvSpPr/>
          <p:nvPr/>
        </p:nvSpPr>
        <p:spPr>
          <a:xfrm>
            <a:off x="364320" y="188280"/>
            <a:ext cx="9895320" cy="8467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ПРОЯВЛЕНИЯ СИНДРОМА КРУГЛОГО ПРОНАТОРА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Рисунок 9" descr=""/>
          <p:cNvPicPr/>
          <p:nvPr/>
        </p:nvPicPr>
        <p:blipFill>
          <a:blip r:embed="rId1"/>
          <a:stretch/>
        </p:blipFill>
        <p:spPr>
          <a:xfrm>
            <a:off x="11160" y="-576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7" name="object 6"/>
          <p:cNvSpPr/>
          <p:nvPr/>
        </p:nvSpPr>
        <p:spPr>
          <a:xfrm>
            <a:off x="6387480" y="979920"/>
            <a:ext cx="28418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6480BBF-BCDA-4052-B9CF-496616EED4E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Прямоугольник 8"/>
          <p:cNvSpPr/>
          <p:nvPr/>
        </p:nvSpPr>
        <p:spPr>
          <a:xfrm>
            <a:off x="1438920" y="305280"/>
            <a:ext cx="74113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Невропатия локтевого нерва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Прямоугольник 10"/>
          <p:cNvSpPr/>
          <p:nvPr/>
        </p:nvSpPr>
        <p:spPr>
          <a:xfrm>
            <a:off x="766440" y="4244760"/>
            <a:ext cx="9142200" cy="21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Невропатия локтевого нерва часто возникают у людей, привыкших делать опору на локоть о письменный стол, станок, на подлокотники кресел (ювелиры, граверы, шлифовщицы стеклоизделий).  Или работа, связанная с длительным давлением инструментов (отвертки, молотка, ножниц, щипцов и пр.) на область канала Гийона (садовники, резчики кожи, портные, скрипачи).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4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5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06" name="Picture 11" descr="C:\Users\innak\Downloads\Sindrom-kanala-loktevogo-nerva-prichiny.jpg"/>
          <p:cNvPicPr/>
          <p:nvPr/>
        </p:nvPicPr>
        <p:blipFill>
          <a:blip r:embed="rId2"/>
          <a:stretch/>
        </p:blipFill>
        <p:spPr>
          <a:xfrm>
            <a:off x="460440" y="979920"/>
            <a:ext cx="5261760" cy="201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7" name="Прямоугольник 13"/>
          <p:cNvSpPr/>
          <p:nvPr/>
        </p:nvSpPr>
        <p:spPr>
          <a:xfrm>
            <a:off x="5722560" y="1706760"/>
            <a:ext cx="4526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1. Компрессия нерва в области кубитального канала.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Прямоугольник 14"/>
          <p:cNvSpPr/>
          <p:nvPr/>
        </p:nvSpPr>
        <p:spPr>
          <a:xfrm>
            <a:off x="766440" y="3041280"/>
            <a:ext cx="925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2. Компрессия нерва в канале Гийона -между гороховидной и  крючковидной костями, прикрытыми ладонной связкой запястья.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Рисунок 9" descr=""/>
          <p:cNvPicPr/>
          <p:nvPr/>
        </p:nvPicPr>
        <p:blipFill>
          <a:blip r:embed="rId1"/>
          <a:stretch/>
        </p:blipFill>
        <p:spPr>
          <a:xfrm>
            <a:off x="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Slide Number"/>
          <p:cNvSpPr/>
          <p:nvPr/>
        </p:nvSpPr>
        <p:spPr>
          <a:xfrm>
            <a:off x="10018080" y="6967440"/>
            <a:ext cx="486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05EF308A-4ADF-4466-BB03-235CA9E4E1A3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Прямоугольник 8"/>
          <p:cNvSpPr/>
          <p:nvPr/>
        </p:nvSpPr>
        <p:spPr>
          <a:xfrm>
            <a:off x="779760" y="305280"/>
            <a:ext cx="92376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ПРОЯВЛЕНИЯ НЕВРОПАТИИ  ЛОКТЕВОГО НЕРВА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Прямоугольник 7"/>
          <p:cNvSpPr/>
          <p:nvPr/>
        </p:nvSpPr>
        <p:spPr>
          <a:xfrm>
            <a:off x="403560" y="1013400"/>
            <a:ext cx="4464000" cy="33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</a:pPr>
            <a:r>
              <a:rPr b="0" i="1" lang="ru-RU" sz="1800" strike="noStrike" u="none">
                <a:solidFill>
                  <a:srgbClr val="ff0000"/>
                </a:solidFill>
                <a:uFillTx/>
                <a:latin typeface="Arial"/>
              </a:rPr>
              <a:t>Синдром кубитального канала: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Боль и парестезии по ульнарной поверхности предплечья, кисти, в области 4-5 пальцев.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Возможна гиперстезия. Легкая слабость 5 пальца, сглаженность мышц гипотенара.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Прямоугольник 11"/>
          <p:cNvSpPr/>
          <p:nvPr/>
        </p:nvSpPr>
        <p:spPr>
          <a:xfrm>
            <a:off x="5086080" y="793440"/>
            <a:ext cx="5418720" cy="38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rgbClr val="ff0000"/>
                </a:solidFill>
                <a:uFillTx/>
                <a:latin typeface="Arial"/>
              </a:rPr>
              <a:t>Невропатия локтевого нерва в канале Гийона: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Жгучая боль, онемение и парестезии в области ульнарного края кисти, но могут иррадиировать и по ладонной поверхности. Парез мышц сгибающих и приводящих 5 палец, гипотрофия межкостных, червеобразных мышц 3-4 пальцев.  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5" name="Picture 2" descr="https://my-happylife.ru/wp-content/uploads/333.jpg"/>
          <p:cNvPicPr/>
          <p:nvPr/>
        </p:nvPicPr>
        <p:blipFill>
          <a:blip r:embed="rId2"/>
          <a:stretch/>
        </p:blipFill>
        <p:spPr>
          <a:xfrm>
            <a:off x="0" y="4444920"/>
            <a:ext cx="5270040" cy="3106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9" descr=""/>
          <p:cNvPicPr/>
          <p:nvPr/>
        </p:nvPicPr>
        <p:blipFill>
          <a:blip r:embed="rId1"/>
          <a:stretch/>
        </p:blipFill>
        <p:spPr>
          <a:xfrm>
            <a:off x="1116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object 6"/>
          <p:cNvSpPr/>
          <p:nvPr/>
        </p:nvSpPr>
        <p:spPr>
          <a:xfrm>
            <a:off x="1768680" y="148392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B812FA0-4266-4560-85DA-23AC075D000F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Прямоугольник 5"/>
          <p:cNvSpPr/>
          <p:nvPr/>
        </p:nvSpPr>
        <p:spPr>
          <a:xfrm>
            <a:off x="1438920" y="305280"/>
            <a:ext cx="74113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Невропатия лучевого нерва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Прямоугольник 7"/>
          <p:cNvSpPr/>
          <p:nvPr/>
        </p:nvSpPr>
        <p:spPr>
          <a:xfrm>
            <a:off x="1302840" y="3832560"/>
            <a:ext cx="8232480" cy="29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Наиболее подвержены компрессии лучевого нерва  люди, профессиональная деятельность которых связана с повторяющимися однотипными движениями предплечий – теннисисты, скрипачи,  кикбоксеры, бодибилдеры 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Также возможно ущемление поверхностной ветви нерва пи пронации кисти и ее локтевое сгибание например, при длительной работе с компьютерной мышью.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4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5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6" name="Прямоугольник 12"/>
          <p:cNvSpPr/>
          <p:nvPr/>
        </p:nvSpPr>
        <p:spPr>
          <a:xfrm>
            <a:off x="5755320" y="1760760"/>
            <a:ext cx="435636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Компрессия лучевого нерва возможна  на уровне средней 1/3 плеча и в районе локтевого сустава.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29" name="Picture 5" descr=""/>
          <p:cNvPicPr/>
          <p:nvPr/>
        </p:nvPicPr>
        <p:blipFill>
          <a:blip r:embed="rId2"/>
          <a:stretch/>
        </p:blipFill>
        <p:spPr>
          <a:xfrm>
            <a:off x="155520" y="1483920"/>
            <a:ext cx="5263200" cy="185760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Рисунок 9" descr=""/>
          <p:cNvPicPr/>
          <p:nvPr/>
        </p:nvPicPr>
        <p:blipFill>
          <a:blip r:embed="rId1"/>
          <a:stretch/>
        </p:blipFill>
        <p:spPr>
          <a:xfrm>
            <a:off x="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Slide Number"/>
          <p:cNvSpPr/>
          <p:nvPr/>
        </p:nvSpPr>
        <p:spPr>
          <a:xfrm>
            <a:off x="9950760" y="6967440"/>
            <a:ext cx="5540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3F2D0DB4-91F2-4D91-BB03-ADCFC67A7A74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Прямоугольник 5"/>
          <p:cNvSpPr/>
          <p:nvPr/>
        </p:nvSpPr>
        <p:spPr>
          <a:xfrm>
            <a:off x="820440" y="305280"/>
            <a:ext cx="9095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 ПРОЯВЛЕНИЯ  НЕВРОПАТИИ  ЛУЧЕВОГО  НЕРВА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7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8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39" name="Picture 11" descr=""/>
          <p:cNvPicPr/>
          <p:nvPr/>
        </p:nvPicPr>
        <p:blipFill>
          <a:blip r:embed="rId2"/>
          <a:stretch/>
        </p:blipFill>
        <p:spPr>
          <a:xfrm>
            <a:off x="186480" y="1260000"/>
            <a:ext cx="6792120" cy="5251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0" name="Picture 2" descr="https://spid-rub.ru/wp-content/uploads/d0bbba9d3ffba312c2306fbd03f520fc.jpg"/>
          <p:cNvPicPr/>
          <p:nvPr/>
        </p:nvPicPr>
        <p:blipFill>
          <a:blip r:embed="rId3"/>
          <a:stretch/>
        </p:blipFill>
        <p:spPr>
          <a:xfrm>
            <a:off x="3966120" y="1628640"/>
            <a:ext cx="5949360" cy="4421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Рисунок 9" descr=""/>
          <p:cNvPicPr/>
          <p:nvPr/>
        </p:nvPicPr>
        <p:blipFill>
          <a:blip r:embed="rId1"/>
          <a:stretch/>
        </p:blipFill>
        <p:spPr>
          <a:xfrm>
            <a:off x="38124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Slide Number"/>
          <p:cNvSpPr/>
          <p:nvPr/>
        </p:nvSpPr>
        <p:spPr>
          <a:xfrm>
            <a:off x="10012320" y="6967440"/>
            <a:ext cx="49284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6672D845-C73F-46E6-84E3-38CFAD9C84A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46" name="Прямоугольник 1"/>
          <p:cNvSpPr/>
          <p:nvPr/>
        </p:nvSpPr>
        <p:spPr>
          <a:xfrm>
            <a:off x="1438920" y="305280"/>
            <a:ext cx="74113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Невропатия надлопаточного нерва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TextBox 3"/>
          <p:cNvSpPr/>
          <p:nvPr/>
        </p:nvSpPr>
        <p:spPr>
          <a:xfrm>
            <a:off x="1277640" y="4861800"/>
            <a:ext cx="83772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Возникает при работе, связанной с ношением груза на плече или с часто повторяющимися движениями в плечевом суставе –максимальном отведении и поднятии руки вверх (проходчики, маляры, штукатуры, метатели копья, ядра,  теннисисты (большой теннис), волейболисты.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Прямоугольник 8"/>
          <p:cNvSpPr/>
          <p:nvPr/>
        </p:nvSpPr>
        <p:spPr>
          <a:xfrm>
            <a:off x="6112440" y="1353240"/>
            <a:ext cx="3899160" cy="21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Компрессия надлопаточного нерва происходит в области вырезки лопатки, покрытой верхней поперечной связкой–синдром надлопаточной выемки.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9" name="Picture 2" descr="https://e7.pngegg.com/pngimages/406/954/png-clipart-suprascapular-nerve-suprascapular-artery-anatomy-dorsal-scapular-nerve-arm-people-anatomy.png"/>
          <p:cNvPicPr/>
          <p:nvPr/>
        </p:nvPicPr>
        <p:blipFill>
          <a:blip r:embed="rId2"/>
          <a:stretch/>
        </p:blipFill>
        <p:spPr>
          <a:xfrm>
            <a:off x="381240" y="1117080"/>
            <a:ext cx="5145120" cy="343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Slide Number"/>
          <p:cNvSpPr/>
          <p:nvPr/>
        </p:nvSpPr>
        <p:spPr>
          <a:xfrm>
            <a:off x="9991080" y="6967440"/>
            <a:ext cx="51372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3668CA3-1C9A-424C-9E4E-22DF278086A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5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6" name="Прямоугольник 7"/>
          <p:cNvSpPr/>
          <p:nvPr/>
        </p:nvSpPr>
        <p:spPr>
          <a:xfrm>
            <a:off x="446760" y="30528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 ПРОЯВЛЕНИЯ  НЕВРОПАТИИ  НАДЛОПАТОЧНОГО  НЕРВА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Прямоугольник 8"/>
          <p:cNvSpPr/>
          <p:nvPr/>
        </p:nvSpPr>
        <p:spPr>
          <a:xfrm>
            <a:off x="4988880" y="2010960"/>
            <a:ext cx="4840560" cy="33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rgbClr val="ff0000"/>
                </a:solidFill>
                <a:uFillTx/>
                <a:latin typeface="Arial"/>
              </a:rPr>
              <a:t>  </a:t>
            </a:r>
            <a:r>
              <a:rPr b="0" i="1" lang="ru-RU" sz="1800" strike="noStrike" u="none">
                <a:solidFill>
                  <a:schemeClr val="dk1"/>
                </a:solidFill>
                <a:uFillTx/>
                <a:latin typeface="Arial"/>
              </a:rPr>
              <a:t>Боли в плече и в плечевом суставе при движениях. Слабость, возможна гипотрофия над – и подостной мышц, дистрофические изменения в плечевом суставе. При этом нет изменений в мышцах предплечий, дельтовидной мышцы. Рефлексы сохранены.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8" name="Picture 4" descr="https://thumbs.dreamstime.com/b/%D0%BF%D0%BB%D0%B5%D1%87%D0%BE-%D0%B1%D0%BE%D0%BB%D0%B8-3390895.jpg"/>
          <p:cNvPicPr/>
          <p:nvPr/>
        </p:nvPicPr>
        <p:blipFill>
          <a:blip r:embed="rId2"/>
          <a:stretch/>
        </p:blipFill>
        <p:spPr>
          <a:xfrm>
            <a:off x="785160" y="1056240"/>
            <a:ext cx="3303720" cy="4956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4600" y="2113920"/>
            <a:ext cx="9622440" cy="1259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4900" strike="noStrike" u="none">
                <a:solidFill>
                  <a:srgbClr val="000066"/>
                </a:solidFill>
                <a:uFillTx/>
                <a:latin typeface="Times New Roman"/>
              </a:rPr>
              <a:t>ТЯЖЕСТЬ ТРУДА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89160" y="3373920"/>
            <a:ext cx="9622440" cy="34434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66"/>
            </a:outerShdw>
          </a:effectLst>
        </p:spPr>
        <p:txBody>
          <a:bodyPr lIns="91440" rIns="91440" tIns="45720" bIns="45720" anchor="t">
            <a:noAutofit/>
          </a:bodyPr>
          <a:p>
            <a:pPr marL="252000" indent="-252000" algn="ctr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Характеристика  трудового процесса, отражающая преимущественную нагрузку на опорно-двигательный аппарат и функциональные системы организма, обеспечивающие его деятельность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5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Рисунок 9" descr=""/>
          <p:cNvPicPr/>
          <p:nvPr/>
        </p:nvPicPr>
        <p:blipFill>
          <a:blip r:embed="rId1"/>
          <a:stretch/>
        </p:blipFill>
        <p:spPr>
          <a:xfrm>
            <a:off x="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Slide Number"/>
          <p:cNvSpPr/>
          <p:nvPr/>
        </p:nvSpPr>
        <p:spPr>
          <a:xfrm>
            <a:off x="9875520" y="6967440"/>
            <a:ext cx="6292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70BC7248-3D2E-42FC-AA3E-58764FC5D121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3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4" name="Прямоугольник 7"/>
          <p:cNvSpPr/>
          <p:nvPr/>
        </p:nvSpPr>
        <p:spPr>
          <a:xfrm>
            <a:off x="2225880" y="4842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Arial"/>
              </a:rPr>
              <a:t>Невропатия малого берцового нерва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Прямоугольник 8"/>
          <p:cNvSpPr/>
          <p:nvPr/>
        </p:nvSpPr>
        <p:spPr>
          <a:xfrm>
            <a:off x="1047600" y="5129280"/>
            <a:ext cx="903276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Связана с профессиональной деятельностью людей, чья работа предполагает длительное нахождение «на корточках», на коленях –на прополке, уборке урожая, у сборщиков ягод, паркетчиков и др.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6" name="Picture 2" descr="https://pervaya-medklinika.ru/wp-content/uploads/2021/06/word-image-2.jpeg"/>
          <p:cNvPicPr/>
          <p:nvPr/>
        </p:nvPicPr>
        <p:blipFill>
          <a:blip r:embed="rId2"/>
          <a:stretch/>
        </p:blipFill>
        <p:spPr>
          <a:xfrm>
            <a:off x="460440" y="1440000"/>
            <a:ext cx="5019120" cy="335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Прямоугольник 11"/>
          <p:cNvSpPr/>
          <p:nvPr/>
        </p:nvSpPr>
        <p:spPr>
          <a:xfrm>
            <a:off x="5967000" y="1628640"/>
            <a:ext cx="4145040" cy="21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Перонеальная невропатия наиболее часто развивается на уровне  компрессии нерва у головки малоберцовой кости —верхний туннельный синдром.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Рисунок 9" descr=""/>
          <p:cNvPicPr/>
          <p:nvPr/>
        </p:nvPicPr>
        <p:blipFill>
          <a:blip r:embed="rId1"/>
          <a:stretch/>
        </p:blipFill>
        <p:spPr>
          <a:xfrm>
            <a:off x="11160" y="4248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0" name="Slide Number"/>
          <p:cNvSpPr/>
          <p:nvPr/>
        </p:nvSpPr>
        <p:spPr>
          <a:xfrm>
            <a:off x="10045080" y="6967440"/>
            <a:ext cx="4600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A0E36FAA-231B-413F-83AF-68CE22A71AB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3" name="Прямоугольник 7"/>
          <p:cNvSpPr/>
          <p:nvPr/>
        </p:nvSpPr>
        <p:spPr>
          <a:xfrm>
            <a:off x="446760" y="30528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КЛИНИЧЕСКИЕ  ПРОЯВЛЕНИЯ  НЕВРОПАТИИ  МАЛОБЕРЦОВОГО  НЕРВА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377" name="Picture 7" descr=""/>
          <p:cNvPicPr/>
          <p:nvPr/>
        </p:nvPicPr>
        <p:blipFill>
          <a:blip r:embed="rId2"/>
          <a:stretch/>
        </p:blipFill>
        <p:spPr>
          <a:xfrm>
            <a:off x="460440" y="1144800"/>
            <a:ext cx="4962960" cy="3096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" name="Прямоугольник 14"/>
          <p:cNvSpPr/>
          <p:nvPr/>
        </p:nvSpPr>
        <p:spPr>
          <a:xfrm>
            <a:off x="1047600" y="4665240"/>
            <a:ext cx="87148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Типично отсутствие болей, слабость и атрофия длинной и короткой малоберцовой мышц, затруднено отведение и тыльное сгибание стопы, ее свисание, пошлепывание стопы при ходьбе и своеобразная походка с чрезмерным подъемом ноги. Гипестезия по передненаружной поверхности голени и на тыле стопы.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Arial"/>
              </a:rPr>
              <a:t>Невозможность встать на пятки.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9" name="Picture 11" descr="http://vmede.org/sait/content/Anesteziologiya_dolina_2007/12_files/mb4_022.jpeg"/>
          <p:cNvPicPr/>
          <p:nvPr/>
        </p:nvPicPr>
        <p:blipFill>
          <a:blip r:embed="rId3"/>
          <a:stretch/>
        </p:blipFill>
        <p:spPr>
          <a:xfrm>
            <a:off x="6118560" y="1144800"/>
            <a:ext cx="3926160" cy="3274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2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81EDED0A-CA63-4AE1-8055-73204323C2F6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Прямоугольник 5"/>
          <p:cNvSpPr/>
          <p:nvPr/>
        </p:nvSpPr>
        <p:spPr>
          <a:xfrm>
            <a:off x="1047600" y="1656360"/>
            <a:ext cx="8566920" cy="48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Диагноз устанавливается на основании характерных вышеописанных клинических проявлений. Удобным является использование ряда клинических тестов, которые позволяют дифференцировать различные виды туннельных синдромов.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В некоторых случаях необходимо проведение электронейромиографии (скорости проведения импульса по нерву) для уточнения уровня поражения нерва.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1900" strike="noStrike" u="none">
                <a:solidFill>
                  <a:schemeClr val="dk1"/>
                </a:solidFill>
                <a:uFillTx/>
                <a:latin typeface="Arial"/>
              </a:rPr>
              <a:t>Повреждение нерва, объемные образования или другие патологические изменения, вызывающие туннельный синдром, можно определить также с помощью ультразвукового исследования, тепловизиографии, МРТ.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4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ДИАГНОСТИКА КОМПРЕССИОННЫХ НЕВРОПАТИЙ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Рисунок 9" descr=""/>
          <p:cNvPicPr/>
          <p:nvPr/>
        </p:nvPicPr>
        <p:blipFill>
          <a:blip r:embed="rId1"/>
          <a:stretch/>
        </p:blipFill>
        <p:spPr>
          <a:xfrm>
            <a:off x="0" y="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7" name="Slide Number"/>
          <p:cNvSpPr/>
          <p:nvPr/>
        </p:nvSpPr>
        <p:spPr>
          <a:xfrm>
            <a:off x="9937440" y="6967440"/>
            <a:ext cx="56736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18997D7F-228B-4844-B9C1-7536813CEE15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8" name="Прямоугольник 5"/>
          <p:cNvSpPr/>
          <p:nvPr/>
        </p:nvSpPr>
        <p:spPr>
          <a:xfrm>
            <a:off x="389880" y="659160"/>
            <a:ext cx="982368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полинейропатии конечностей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могут быть обусловлены: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50000"/>
              </a:lnSpc>
              <a:tabLst>
                <a:tab algn="l" pos="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-вибрацией;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-охлаждающим производственным микроклиматом;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-физическими перегрузками и функциональным перенапряжением отдельных органов и систем соответствующей локализации;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-химические вещества ( нефтепродукты,  бензол и его гомологи, четыреххлористый углерод,  свинец, ртуть, таллий, мышьяк, сероуглерод, пестициды);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5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-комплекс производственных факторов.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Рисунок 9" descr=""/>
          <p:cNvPicPr/>
          <p:nvPr/>
        </p:nvPicPr>
        <p:blipFill>
          <a:blip r:embed="rId1"/>
          <a:stretch/>
        </p:blipFill>
        <p:spPr>
          <a:xfrm>
            <a:off x="0" y="32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0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1" name="Slide Number"/>
          <p:cNvSpPr/>
          <p:nvPr/>
        </p:nvSpPr>
        <p:spPr>
          <a:xfrm>
            <a:off x="10031400" y="6967440"/>
            <a:ext cx="473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5D4DB02-1AC9-4045-BC24-F16A08360F9A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Прямоугольник 5"/>
          <p:cNvSpPr/>
          <p:nvPr/>
        </p:nvSpPr>
        <p:spPr>
          <a:xfrm>
            <a:off x="1047600" y="524520"/>
            <a:ext cx="8983800" cy="66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i="1" lang="ru-RU" sz="2400" strike="noStrike" u="none">
                <a:solidFill>
                  <a:schemeClr val="dk1"/>
                </a:solidFill>
                <a:uFillTx/>
                <a:latin typeface="Arial"/>
              </a:rPr>
              <a:t>Синдром полинейропатии конечностей с сенсорными и вегетативно-трофическими нарушениями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Клиническая картина: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боли ноющего характера в верхних и нижних конечностях;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онемение и парестезии дистальных отделов  конечностей;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нарушения чувствительности: гипестезия по полиневритическому типу в дистальных отделах конечностей;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мраморность дистальных отделов конечностей;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гипергидроз кистей и стоп; (не облигатный симптом);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гипотермия кистей и стоп;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гиперкератоз ладоней;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•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нарушение сна и эмоционально-волевые расстройства при нарастании интенсивности болевого синдрома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bject 6"/>
          <p:cNvSpPr/>
          <p:nvPr/>
        </p:nvSpPr>
        <p:spPr>
          <a:xfrm>
            <a:off x="551160" y="470520"/>
            <a:ext cx="9506880" cy="92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дискинезии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Arial"/>
              </a:rPr>
              <a:t> — избирательные расстройства отдельного вида высокодифференцированных действий, многократно и стереотипно повторяющихся в ходе профессиональной деятельности.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4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0541E4FA-063A-490A-8046-C728A1121EE2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5" name="Прямоугольник 5"/>
          <p:cNvSpPr/>
          <p:nvPr/>
        </p:nvSpPr>
        <p:spPr>
          <a:xfrm>
            <a:off x="1047600" y="470520"/>
            <a:ext cx="879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6" name="Прямоугольник 8"/>
          <p:cNvSpPr/>
          <p:nvPr/>
        </p:nvSpPr>
        <p:spPr>
          <a:xfrm>
            <a:off x="766440" y="1694160"/>
            <a:ext cx="9291600" cy="27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Писчий спазм 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— тоническое сокращение участвующих в письме мышечных групп, делающее дальнейшее выполнение работы невозможным. Наблюдается у врачей, преподавателей, госслужащих, работников других профессий, связанных с необходимостью много и быстро писать.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Клавиатурная дискинезия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 — дисфункция мышц кисти, возникающая при работе на клавиатуре компьютера, клавишах музыкальных инструментов. Встречается у наборщиков текста, пианистов, баянистов.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Струнная дискинезия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 — дисфункция кисти, связанная с игрой на струнных музыкальных инструментах. Возможна у скрипачей, арфистов, гитаристов.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Мундштучная дискинезия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 — нарушения работы периоральной мускулатуры во время игры на духовом инструменте. Отмечается у трубачей, саксофонистов, флейтистов.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7" name="Прямоугольник 10"/>
          <p:cNvSpPr/>
          <p:nvPr/>
        </p:nvSpPr>
        <p:spPr>
          <a:xfrm>
            <a:off x="783000" y="4679640"/>
            <a:ext cx="9721800" cy="22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rgbClr val="ff0000"/>
                </a:solidFill>
                <a:uFillTx/>
                <a:latin typeface="Arial"/>
              </a:rPr>
              <a:t>Варианты профессионального невроза: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Судорожный 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— выполнение нарушенного двигательного стереотипа приводит к мышечному спазму.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Дрожательный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 — скомпрометированный двигательный акт сопровождается мелкоамплитудным мышечным сокращением, клинически проявляющимся тремором.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Паретический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 — в клинике доминирует мышечная слабость, внезапно наступающая при выполнении проблемного двигательного акта.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trike="noStrike" u="none">
                <a:solidFill>
                  <a:schemeClr val="dk1"/>
                </a:solidFill>
                <a:uFillTx/>
                <a:latin typeface="Arial"/>
              </a:rPr>
              <a:t>Невральный </a:t>
            </a:r>
            <a:r>
              <a:rPr b="0" i="1" lang="ru-RU" sz="1600" strike="noStrike" u="none">
                <a:solidFill>
                  <a:schemeClr val="dk1"/>
                </a:solidFill>
                <a:uFillTx/>
                <a:latin typeface="Arial"/>
              </a:rPr>
              <a:t>— ведущим симптомом дискинезии является боль, которая возникает при движении и вынуждает больного прекратить его дальнейшее выполнение.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9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Slide Number"/>
          <p:cNvSpPr/>
          <p:nvPr/>
        </p:nvSpPr>
        <p:spPr>
          <a:xfrm>
            <a:off x="10058400" y="6967440"/>
            <a:ext cx="4464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D227A9C1-86AE-4E75-A8AA-8331CD70E85E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Прямоугольник 7"/>
          <p:cNvSpPr/>
          <p:nvPr/>
        </p:nvSpPr>
        <p:spPr>
          <a:xfrm>
            <a:off x="446760" y="705600"/>
            <a:ext cx="10058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дискинезии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2" name="Прямоугольник 5"/>
          <p:cNvSpPr/>
          <p:nvPr/>
        </p:nvSpPr>
        <p:spPr>
          <a:xfrm>
            <a:off x="1047600" y="1549440"/>
            <a:ext cx="8795520" cy="527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неврозы отличаются строго ограниченной определённым двигательным актом дисфункцией.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Профессиональные неврозы отличаются строго ограниченной определённым двигательным актом дисфункцией. Так, пациенты с дискинезией кисти длительно сохраняют способность свободно выполнять практически все другие движения: шить, писать, вырезать ножницами, пользоваться ножом. При развитии заболевания патологические изменения появляются сразу при попытке инициировать движение, распространяются на смежные двигательные функции. Возникшее двигательное расстройство является предметом переживаний, усугубляющих дискинезию.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Формируются различные невротические расстройства: </a:t>
            </a:r>
            <a:r>
              <a:rPr b="0" i="1" lang="ru-RU" sz="2000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ипохондрии</a:t>
            </a:r>
            <a:r>
              <a:rPr b="0" i="1" lang="ru-RU" sz="2000" strike="noStrike" u="none">
                <a:solidFill>
                  <a:srgbClr val="3e4cb2"/>
                </a:solidFill>
                <a:uFillTx/>
                <a:latin typeface="Arial"/>
              </a:rPr>
              <a:t>, </a:t>
            </a:r>
            <a:r>
              <a:rPr b="0" i="1" lang="ru-RU" sz="2000" strike="noStrike" u="sng">
                <a:solidFill>
                  <a:srgbClr val="0563c1"/>
                </a:solidFill>
                <a:uFillTx/>
                <a:latin typeface="Arial"/>
                <a:hlinkClick r:id="rId3"/>
              </a:rPr>
              <a:t>депрессии</a:t>
            </a:r>
            <a:r>
              <a:rPr b="0" i="1" lang="ru-RU" sz="2000" strike="noStrike" u="none">
                <a:solidFill>
                  <a:srgbClr val="3e4cb2"/>
                </a:solidFill>
                <a:uFillTx/>
                <a:latin typeface="Arial"/>
              </a:rPr>
              <a:t>, </a:t>
            </a:r>
            <a:r>
              <a:rPr b="0" i="1" lang="ru-RU" sz="2000" strike="noStrike" u="sng">
                <a:solidFill>
                  <a:srgbClr val="0563c1"/>
                </a:solidFill>
                <a:uFillTx/>
                <a:latin typeface="Arial"/>
                <a:hlinkClick r:id="rId4"/>
              </a:rPr>
              <a:t>генерализованное</a:t>
            </a:r>
            <a:r>
              <a:rPr b="0" i="1" lang="ru-RU" sz="2000" strike="noStrike" u="sng">
                <a:solidFill>
                  <a:srgbClr val="0563c1"/>
                </a:solidFill>
                <a:uFillTx/>
                <a:latin typeface="Arial"/>
                <a:hlinkClick r:id="rId5"/>
              </a:rPr>
              <a:t> тревожное расстройств</a:t>
            </a:r>
            <a:r>
              <a:rPr b="0" i="1" lang="ru-RU" sz="2000" strike="noStrike" u="none">
                <a:solidFill>
                  <a:srgbClr val="3e4cb2"/>
                </a:solidFill>
                <a:uFillTx/>
                <a:latin typeface="Arial"/>
              </a:rPr>
              <a:t>о.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Диагностика: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i="1" lang="ru-RU" sz="2000" strike="noStrike" u="none">
                <a:solidFill>
                  <a:schemeClr val="dk1"/>
                </a:solidFill>
                <a:uFillTx/>
                <a:latin typeface="Arial"/>
              </a:rPr>
              <a:t>Осмотр невролога, психиатра, ЭНМГ, МРТ головного мозга (для исключения органического поражения ЦНС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1"/>
          <p:cNvSpPr/>
          <p:nvPr/>
        </p:nvSpPr>
        <p:spPr>
          <a:xfrm>
            <a:off x="1049040" y="1102320"/>
            <a:ext cx="8807400" cy="51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Прогноз и профилактика профессиональных неврозов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Поскольку профессиональные неврозы часто диагностирует в стадии развёрнутых клинических проявлений, прогноз для выздоровления сомнителен.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Пациентам приходится переориентироваться на смежные профессии: перейти на набор текста на клавиатуре (при писчем спазме), освоить работу дирижёра, преподавателя музыки и т. д. Лучшей профилактикой возникновения невроза является воспитание позитивных неэгоистичных качеств характера, позволяющих доброжелательно относиться к людям, сложившейся ситуации, неприятным событиям. К мерам вторичной профилактики относятся соблюдение здорового образа жизни, отпусков, перерывов в работе, контроль рабочей позы, правильная организация рабочего места, использование облегчающих труд приспособлений, самомассаж пальцев во время работы.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891360" y="1029960"/>
            <a:ext cx="4648320" cy="44496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" bIns="0" anchor="ctr">
            <a:noAutofit/>
          </a:bodyPr>
          <a:p>
            <a:pPr marL="14400" indent="0" defTabSz="1007640">
              <a:lnSpc>
                <a:spcPct val="100000"/>
              </a:lnSpc>
              <a:spcBef>
                <a:spcPts val="108"/>
              </a:spcBef>
              <a:buNone/>
            </a:pPr>
            <a:r>
              <a:rPr b="1" lang="en-US" sz="2800" spc="-11" strike="noStrike" u="none">
                <a:solidFill>
                  <a:schemeClr val="dk1"/>
                </a:solidFill>
                <a:uFillTx/>
                <a:latin typeface="Calibri Light"/>
              </a:rPr>
              <a:t>Напряженность</a:t>
            </a:r>
            <a:r>
              <a:rPr b="1" lang="en-US" sz="2800" spc="34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17" strike="noStrike" u="none">
                <a:solidFill>
                  <a:schemeClr val="dk1"/>
                </a:solidFill>
                <a:uFillTx/>
                <a:latin typeface="Calibri Light"/>
              </a:rPr>
              <a:t>труда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6" name="object 7"/>
          <p:cNvSpPr/>
          <p:nvPr/>
        </p:nvSpPr>
        <p:spPr>
          <a:xfrm>
            <a:off x="891360" y="1721160"/>
            <a:ext cx="9091440" cy="33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характеристика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трудового</a:t>
            </a:r>
            <a:r>
              <a:rPr b="0" lang="en-US" sz="2200" spc="6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процесса,</a:t>
            </a:r>
            <a:r>
              <a:rPr b="0" lang="en-US" sz="2200" spc="5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отражающая</a:t>
            </a:r>
            <a:r>
              <a:rPr b="0" lang="en-US" sz="2200" spc="6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40" strike="noStrike" u="none">
                <a:solidFill>
                  <a:schemeClr val="dk1"/>
                </a:solidFill>
                <a:uFillTx/>
                <a:latin typeface="Microsoft Sans Serif"/>
              </a:rPr>
              <a:t>нагрузку </a:t>
            </a:r>
            <a:r>
              <a:rPr b="0" lang="en-US" sz="2200" spc="-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преимущественно</a:t>
            </a:r>
            <a:r>
              <a:rPr b="0" lang="en-US" sz="2200" spc="8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на</a:t>
            </a:r>
            <a:r>
              <a:rPr b="0" lang="en-US" sz="22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центральную</a:t>
            </a:r>
            <a:r>
              <a:rPr b="0" lang="en-US" sz="2200" spc="79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нервную</a:t>
            </a:r>
            <a:r>
              <a:rPr b="0" lang="en-US" sz="2200" spc="5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систему,</a:t>
            </a:r>
            <a:r>
              <a:rPr b="0" lang="en-US" sz="2200" spc="62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органы</a:t>
            </a:r>
            <a:r>
              <a:rPr b="0" lang="en-US" sz="2200" spc="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чувств, </a:t>
            </a:r>
            <a:r>
              <a:rPr b="0" lang="en-US" sz="2200" spc="-55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эмоциональную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сферу</a:t>
            </a:r>
            <a:r>
              <a:rPr b="0" lang="en-US" sz="22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работника</a:t>
            </a:r>
            <a:r>
              <a:rPr b="0" lang="en-US" sz="2200" spc="9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(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Р</a:t>
            </a:r>
            <a:r>
              <a:rPr b="1" lang="en-US" sz="22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2.2.2006-05</a:t>
            </a:r>
            <a:r>
              <a:rPr b="1" lang="en-US" sz="2200" spc="5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Руководство</a:t>
            </a:r>
            <a:r>
              <a:rPr b="1" lang="en-US" sz="22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по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 гигиенической</a:t>
            </a:r>
            <a:r>
              <a:rPr b="1" lang="en-US" sz="22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оценке</a:t>
            </a:r>
            <a:r>
              <a:rPr b="1" lang="en-US" sz="22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…»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).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3"/>
              </a:spcBef>
            </a:pP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</a:pP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Утомление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"/>
              </a:spcBef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  <a:tabLst>
                <a:tab algn="l" pos="259200"/>
              </a:tabLst>
            </a:pP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-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физиологическое</a:t>
            </a:r>
            <a:r>
              <a:rPr b="0" lang="en-US" sz="2200" spc="10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2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психологическое</a:t>
            </a:r>
            <a:r>
              <a:rPr b="0" lang="en-US" sz="2200" spc="102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состояние</a:t>
            </a:r>
            <a:r>
              <a:rPr b="0" lang="en-US" sz="2200" spc="8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человека,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8" strike="noStrike" u="none">
                <a:solidFill>
                  <a:schemeClr val="dk1"/>
                </a:solidFill>
                <a:uFillTx/>
                <a:latin typeface="Microsoft Sans Serif"/>
              </a:rPr>
              <a:t>которое </a:t>
            </a:r>
            <a:r>
              <a:rPr b="0" lang="en-US" sz="2200" spc="-55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является</a:t>
            </a:r>
            <a:r>
              <a:rPr b="0" lang="en-US" sz="22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следствием</a:t>
            </a:r>
            <a:r>
              <a:rPr b="0" lang="en-US" sz="2200" spc="9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7" strike="noStrike" u="none">
                <a:solidFill>
                  <a:schemeClr val="dk1"/>
                </a:solidFill>
                <a:uFillTx/>
                <a:latin typeface="Microsoft Sans Serif"/>
              </a:rPr>
              <a:t>напряжённой</a:t>
            </a:r>
            <a:r>
              <a:rPr b="0" lang="en-US" sz="2200" spc="62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или</a:t>
            </a:r>
            <a:r>
              <a:rPr b="0" lang="en-US" sz="2200" spc="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длительной</a:t>
            </a:r>
            <a:r>
              <a:rPr b="0" lang="en-US" sz="2200" spc="79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работы</a:t>
            </a:r>
            <a:r>
              <a:rPr b="0" lang="en-US" sz="2200" spc="5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и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субъективно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ощущается</a:t>
            </a:r>
            <a:r>
              <a:rPr b="0" lang="en-US" sz="2200" spc="5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96" strike="noStrike" u="none">
                <a:solidFill>
                  <a:schemeClr val="dk1"/>
                </a:solidFill>
                <a:uFillTx/>
                <a:latin typeface="Microsoft Sans Serif"/>
              </a:rPr>
              <a:t>как</a:t>
            </a:r>
            <a:r>
              <a:rPr b="0" lang="en-US" sz="2200" spc="4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усталость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7" name="object 8"/>
          <p:cNvSpPr/>
          <p:nvPr/>
        </p:nvSpPr>
        <p:spPr>
          <a:xfrm>
            <a:off x="891360" y="5136120"/>
            <a:ext cx="8850960" cy="20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defTabSz="457200">
              <a:lnSpc>
                <a:spcPct val="99000"/>
              </a:lnSpc>
              <a:spcBef>
                <a:spcPts val="108"/>
              </a:spcBef>
              <a:tabLst>
                <a:tab algn="l" pos="259200"/>
              </a:tabLst>
            </a:pP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-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физиологическое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состояние</a:t>
            </a:r>
            <a:r>
              <a:rPr b="0" lang="en-US" sz="2200" spc="6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3" strike="noStrike" u="none">
                <a:solidFill>
                  <a:schemeClr val="dk1"/>
                </a:solidFill>
                <a:uFillTx/>
                <a:latin typeface="Microsoft Sans Serif"/>
              </a:rPr>
              <a:t>пониженной</a:t>
            </a:r>
            <a:r>
              <a:rPr b="0" lang="en-US" sz="2200" spc="7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7" strike="noStrike" u="none">
                <a:solidFill>
                  <a:schemeClr val="dk1"/>
                </a:solidFill>
                <a:uFillTx/>
                <a:latin typeface="Microsoft Sans Serif"/>
              </a:rPr>
              <a:t>умственной</a:t>
            </a:r>
            <a:r>
              <a:rPr b="0" lang="en-US" sz="2200" spc="7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или </a:t>
            </a:r>
            <a:r>
              <a:rPr b="0" lang="en-US" sz="22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34" strike="noStrike" u="none">
                <a:solidFill>
                  <a:schemeClr val="dk1"/>
                </a:solidFill>
                <a:uFillTx/>
                <a:latin typeface="Microsoft Sans Serif"/>
              </a:rPr>
              <a:t>физической</a:t>
            </a:r>
            <a:r>
              <a:rPr b="0" lang="en-US" sz="2200" spc="79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работоспособности</a:t>
            </a:r>
            <a:r>
              <a:rPr b="0" lang="en-US" sz="2200" spc="6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в</a:t>
            </a:r>
            <a:r>
              <a:rPr b="0" lang="en-US" sz="22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результате</a:t>
            </a:r>
            <a:r>
              <a:rPr b="0" lang="en-US" sz="2200" spc="7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бессонницы</a:t>
            </a:r>
            <a:r>
              <a:rPr b="0" lang="en-US" sz="2200" spc="79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или </a:t>
            </a:r>
            <a:r>
              <a:rPr b="0" lang="en-US" sz="22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длительного</a:t>
            </a:r>
            <a:r>
              <a:rPr b="0" lang="en-US" sz="2200" spc="9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бодрствования,</a:t>
            </a:r>
            <a:r>
              <a:rPr b="0" lang="en-US" sz="2200" spc="8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28" strike="noStrike" u="none">
                <a:solidFill>
                  <a:schemeClr val="dk1"/>
                </a:solidFill>
                <a:uFillTx/>
                <a:latin typeface="Microsoft Sans Serif"/>
              </a:rPr>
              <a:t>фазы</a:t>
            </a:r>
            <a:r>
              <a:rPr b="0" lang="en-US" sz="2200" spc="5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7" strike="noStrike" u="none">
                <a:solidFill>
                  <a:schemeClr val="dk1"/>
                </a:solidFill>
                <a:uFillTx/>
                <a:latin typeface="Microsoft Sans Serif"/>
              </a:rPr>
              <a:t>суточного</a:t>
            </a:r>
            <a:r>
              <a:rPr b="0" lang="en-US" sz="2200" spc="7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7" strike="noStrike" u="none">
                <a:solidFill>
                  <a:schemeClr val="dk1"/>
                </a:solidFill>
                <a:uFillTx/>
                <a:latin typeface="Microsoft Sans Serif"/>
              </a:rPr>
              <a:t>ритма</a:t>
            </a:r>
            <a:r>
              <a:rPr b="0" lang="en-US" sz="2200" spc="79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и/или</a:t>
            </a:r>
            <a:r>
              <a:rPr b="0" lang="en-US" sz="2200" spc="5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рабочей </a:t>
            </a:r>
            <a:r>
              <a:rPr b="0" lang="en-US" sz="2200" spc="-55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40" strike="noStrike" u="none">
                <a:solidFill>
                  <a:schemeClr val="dk1"/>
                </a:solidFill>
                <a:uFillTx/>
                <a:latin typeface="Microsoft Sans Serif"/>
              </a:rPr>
              <a:t>нагрузки</a:t>
            </a:r>
            <a:r>
              <a:rPr b="0" lang="en-US" sz="2200" spc="62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(умственной</a:t>
            </a:r>
            <a:r>
              <a:rPr b="0" lang="en-US" sz="2200" spc="9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trike="noStrike" u="none">
                <a:solidFill>
                  <a:schemeClr val="dk1"/>
                </a:solidFill>
                <a:uFillTx/>
                <a:latin typeface="Microsoft Sans Serif"/>
              </a:rPr>
              <a:t>или</a:t>
            </a:r>
            <a:r>
              <a:rPr b="0" lang="en-US" sz="2200" spc="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34" strike="noStrike" u="none">
                <a:solidFill>
                  <a:schemeClr val="dk1"/>
                </a:solidFill>
                <a:uFillTx/>
                <a:latin typeface="Microsoft Sans Serif"/>
              </a:rPr>
              <a:t>физической</a:t>
            </a:r>
            <a:r>
              <a:rPr b="0" lang="en-US" sz="2200" spc="8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деятельности)</a:t>
            </a:r>
            <a:r>
              <a:rPr b="0" lang="en-US" sz="2200" spc="9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200" spc="-6" strike="noStrike" u="none">
                <a:solidFill>
                  <a:schemeClr val="dk1"/>
                </a:solidFill>
                <a:uFillTx/>
                <a:latin typeface="Microsoft Sans Serif"/>
              </a:rPr>
              <a:t>(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FRMS 2012 </a:t>
            </a:r>
            <a:r>
              <a:rPr b="1" lang="en-US" sz="22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Система</a:t>
            </a:r>
            <a:r>
              <a:rPr b="1" lang="en-US" sz="2200" spc="4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управления</a:t>
            </a:r>
            <a:r>
              <a:rPr b="1" lang="en-US" sz="2200" spc="62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рисками,</a:t>
            </a:r>
            <a:r>
              <a:rPr b="1" lang="en-US" sz="22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связанными</a:t>
            </a:r>
            <a:r>
              <a:rPr b="1" lang="en-US" sz="22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6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lang="en-US" sz="2200" spc="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200" spc="-11" strike="noStrike" u="none">
                <a:solidFill>
                  <a:schemeClr val="dk1"/>
                </a:solidFill>
                <a:uFillTx/>
                <a:latin typeface="Arial"/>
              </a:rPr>
              <a:t>усталостью</a:t>
            </a:r>
            <a:r>
              <a:rPr b="0" lang="en-US" sz="2200" spc="-11" strike="noStrike" u="none">
                <a:solidFill>
                  <a:schemeClr val="dk1"/>
                </a:solidFill>
                <a:uFillTx/>
                <a:latin typeface="Microsoft Sans Serif"/>
              </a:rPr>
              <a:t>).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8" name="object 9"/>
          <p:cNvSpPr/>
          <p:nvPr/>
        </p:nvSpPr>
        <p:spPr>
          <a:xfrm>
            <a:off x="10284120" y="7091640"/>
            <a:ext cx="1562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trike="noStrike" u="none">
                <a:solidFill>
                  <a:srgbClr val="3d3a33"/>
                </a:solidFill>
                <a:uFillTx/>
                <a:latin typeface="Verdana"/>
              </a:rPr>
              <a:t>5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object 3"/>
          <p:cNvGrpSpPr/>
          <p:nvPr/>
        </p:nvGrpSpPr>
        <p:grpSpPr>
          <a:xfrm>
            <a:off x="0" y="0"/>
            <a:ext cx="10691280" cy="7092000"/>
            <a:chOff x="0" y="0"/>
            <a:chExt cx="10691280" cy="7092000"/>
          </a:xfrm>
        </p:grpSpPr>
        <p:pic>
          <p:nvPicPr>
            <p:cNvPr id="410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1" name="object 6" descr=""/>
            <p:cNvPicPr/>
            <p:nvPr/>
          </p:nvPicPr>
          <p:blipFill>
            <a:blip r:embed="rId2"/>
            <a:stretch/>
          </p:blipFill>
          <p:spPr>
            <a:xfrm>
              <a:off x="2468880" y="2049120"/>
              <a:ext cx="5774400" cy="5042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12" name="object 7"/>
          <p:cNvSpPr/>
          <p:nvPr/>
        </p:nvSpPr>
        <p:spPr>
          <a:xfrm>
            <a:off x="10284120" y="7091640"/>
            <a:ext cx="1562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trike="noStrike" u="none">
                <a:solidFill>
                  <a:srgbClr val="3d3a33"/>
                </a:solidFill>
                <a:uFillTx/>
                <a:latin typeface="Verdana"/>
              </a:rPr>
              <a:t>3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2226240" y="2509560"/>
            <a:ext cx="6216480" cy="71532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" bIns="0" anchor="ctr">
            <a:noAutofit/>
          </a:bodyPr>
          <a:p>
            <a:pPr marL="14400" indent="104400" defTabSz="1007640">
              <a:lnSpc>
                <a:spcPct val="100000"/>
              </a:lnSpc>
              <a:spcBef>
                <a:spcPts val="108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323543"/>
                </a:solidFill>
                <a:uFillTx/>
                <a:latin typeface="Microsoft Sans Serif"/>
              </a:rPr>
              <a:t>В</a:t>
            </a:r>
            <a:r>
              <a:rPr b="0" lang="en-US" sz="1400" spc="91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6" strike="noStrike" u="none">
                <a:solidFill>
                  <a:srgbClr val="323543"/>
                </a:solidFill>
                <a:uFillTx/>
                <a:latin typeface="Microsoft Sans Serif"/>
              </a:rPr>
              <a:t>настоящее</a:t>
            </a:r>
            <a:r>
              <a:rPr b="0" lang="en-US" sz="1400" spc="57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11" strike="noStrike" u="none">
                <a:solidFill>
                  <a:srgbClr val="323543"/>
                </a:solidFill>
                <a:uFillTx/>
                <a:latin typeface="Microsoft Sans Serif"/>
              </a:rPr>
              <a:t>время</a:t>
            </a:r>
            <a:r>
              <a:rPr b="0" lang="en-US" sz="1400" spc="74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800" spc="-11" strike="noStrike" u="none">
                <a:solidFill>
                  <a:srgbClr val="323543"/>
                </a:solidFill>
                <a:uFillTx/>
                <a:latin typeface="Calibri Light"/>
              </a:rPr>
              <a:t>более</a:t>
            </a:r>
            <a:r>
              <a:rPr b="0" lang="en-US" sz="1800" spc="91" strike="noStrike" u="none">
                <a:solidFill>
                  <a:srgbClr val="323543"/>
                </a:solidFill>
                <a:uFillTx/>
                <a:latin typeface="Calibri Light"/>
              </a:rPr>
              <a:t> </a:t>
            </a:r>
            <a:r>
              <a:rPr b="0" lang="en-US" sz="1800" spc="-11" strike="noStrike" u="none">
                <a:solidFill>
                  <a:srgbClr val="323543"/>
                </a:solidFill>
                <a:uFillTx/>
                <a:latin typeface="Calibri Light"/>
              </a:rPr>
              <a:t>10%</a:t>
            </a:r>
            <a:r>
              <a:rPr b="0" lang="en-US" sz="1800" spc="-45" strike="noStrike" u="none">
                <a:solidFill>
                  <a:srgbClr val="323543"/>
                </a:solidFill>
                <a:uFillTx/>
                <a:latin typeface="Calibri Light"/>
              </a:rPr>
              <a:t> </a:t>
            </a:r>
            <a:r>
              <a:rPr b="0" lang="en-US" sz="1400" spc="-11" strike="noStrike" u="none">
                <a:solidFill>
                  <a:srgbClr val="323543"/>
                </a:solidFill>
                <a:uFillTx/>
                <a:latin typeface="Microsoft Sans Serif"/>
              </a:rPr>
              <a:t>работоспособного</a:t>
            </a:r>
            <a:r>
              <a:rPr b="0" lang="en-US" sz="1400" spc="57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6" strike="noStrike" u="none">
                <a:solidFill>
                  <a:srgbClr val="323543"/>
                </a:solidFill>
                <a:uFillTx/>
                <a:latin typeface="Microsoft Sans Serif"/>
              </a:rPr>
              <a:t>населения</a:t>
            </a:r>
            <a:r>
              <a:rPr b="0" lang="en-US" sz="1400" spc="68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17" strike="noStrike" u="none">
                <a:solidFill>
                  <a:srgbClr val="323543"/>
                </a:solidFill>
                <a:uFillTx/>
                <a:latin typeface="Microsoft Sans Serif"/>
              </a:rPr>
              <a:t>живет </a:t>
            </a:r>
            <a:r>
              <a:rPr b="0" lang="en-US" sz="1400" spc="-11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trike="noStrike" u="none">
                <a:solidFill>
                  <a:srgbClr val="323543"/>
                </a:solidFill>
                <a:uFillTx/>
                <a:latin typeface="Microsoft Sans Serif"/>
              </a:rPr>
              <a:t>в</a:t>
            </a:r>
            <a:r>
              <a:rPr b="0" lang="en-US" sz="1400" spc="17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6" strike="noStrike" u="none">
                <a:solidFill>
                  <a:srgbClr val="323543"/>
                </a:solidFill>
                <a:uFillTx/>
                <a:latin typeface="Microsoft Sans Serif"/>
              </a:rPr>
              <a:t>условиях</a:t>
            </a:r>
            <a:r>
              <a:rPr b="0" lang="en-US" sz="1400" spc="40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11" strike="noStrike" u="none">
                <a:solidFill>
                  <a:srgbClr val="323543"/>
                </a:solidFill>
                <a:uFillTx/>
                <a:latin typeface="Microsoft Sans Serif"/>
              </a:rPr>
              <a:t>постоянного</a:t>
            </a:r>
            <a:r>
              <a:rPr b="0" lang="en-US" sz="1400" spc="-6" strike="noStrike" u="none">
                <a:solidFill>
                  <a:srgbClr val="323543"/>
                </a:solidFill>
                <a:uFillTx/>
                <a:latin typeface="Microsoft Sans Serif"/>
              </a:rPr>
              <a:t> социального,</a:t>
            </a:r>
            <a:r>
              <a:rPr b="0" lang="en-US" sz="1400" spc="11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trike="noStrike" u="none">
                <a:solidFill>
                  <a:srgbClr val="323543"/>
                </a:solidFill>
                <a:uFillTx/>
                <a:latin typeface="Microsoft Sans Serif"/>
              </a:rPr>
              <a:t>а</a:t>
            </a:r>
            <a:r>
              <a:rPr b="0" lang="en-US" sz="1400" spc="28" strike="noStrike" u="none">
                <a:solidFill>
                  <a:srgbClr val="323543"/>
                </a:solidFill>
                <a:uFillTx/>
                <a:latin typeface="Microsoft Sans Serif"/>
              </a:rPr>
              <a:t> </a:t>
            </a:r>
            <a:r>
              <a:rPr b="0" lang="en-US" sz="1400" spc="-28" strike="noStrike" u="none">
                <a:solidFill>
                  <a:srgbClr val="323543"/>
                </a:solidFill>
                <a:uFillTx/>
                <a:latin typeface="Microsoft Sans Serif"/>
              </a:rPr>
              <a:t>также</a:t>
            </a:r>
            <a:r>
              <a:rPr b="0" lang="en-US" sz="1400" spc="-11" strike="noStrike" u="none">
                <a:solidFill>
                  <a:srgbClr val="323543"/>
                </a:solidFill>
                <a:uFillTx/>
                <a:latin typeface="Microsoft Sans Serif"/>
              </a:rPr>
              <a:t> производственного </a:t>
            </a:r>
            <a:r>
              <a:rPr b="0" lang="en-US" sz="1400" spc="-6" strike="noStrike" u="none">
                <a:solidFill>
                  <a:srgbClr val="323543"/>
                </a:solidFill>
                <a:uFillTx/>
                <a:latin typeface="Microsoft Sans Serif"/>
              </a:rPr>
              <a:t>стресса.</a:t>
            </a:r>
            <a:endParaRPr b="0" lang="en-US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414" name="object 9"/>
          <p:cNvGrpSpPr/>
          <p:nvPr/>
        </p:nvGrpSpPr>
        <p:grpSpPr>
          <a:xfrm>
            <a:off x="226440" y="1121760"/>
            <a:ext cx="10127520" cy="4166280"/>
            <a:chOff x="226440" y="1121760"/>
            <a:chExt cx="10127520" cy="4166280"/>
          </a:xfrm>
        </p:grpSpPr>
        <p:pic>
          <p:nvPicPr>
            <p:cNvPr id="415" name="object 10" descr=""/>
            <p:cNvPicPr/>
            <p:nvPr/>
          </p:nvPicPr>
          <p:blipFill>
            <a:blip r:embed="rId3"/>
            <a:stretch/>
          </p:blipFill>
          <p:spPr>
            <a:xfrm>
              <a:off x="226440" y="1121760"/>
              <a:ext cx="1243080" cy="1059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6" name="object 11" descr=""/>
            <p:cNvPicPr/>
            <p:nvPr/>
          </p:nvPicPr>
          <p:blipFill>
            <a:blip r:embed="rId4"/>
            <a:stretch/>
          </p:blipFill>
          <p:spPr>
            <a:xfrm>
              <a:off x="121464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7" name="object 12" descr=""/>
            <p:cNvPicPr/>
            <p:nvPr/>
          </p:nvPicPr>
          <p:blipFill>
            <a:blip r:embed="rId5"/>
            <a:stretch/>
          </p:blipFill>
          <p:spPr>
            <a:xfrm>
              <a:off x="220176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8" name="object 13" descr=""/>
            <p:cNvPicPr/>
            <p:nvPr/>
          </p:nvPicPr>
          <p:blipFill>
            <a:blip r:embed="rId6"/>
            <a:stretch/>
          </p:blipFill>
          <p:spPr>
            <a:xfrm>
              <a:off x="318888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19" name="object 14" descr=""/>
            <p:cNvPicPr/>
            <p:nvPr/>
          </p:nvPicPr>
          <p:blipFill>
            <a:blip r:embed="rId7"/>
            <a:stretch/>
          </p:blipFill>
          <p:spPr>
            <a:xfrm>
              <a:off x="417600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0" name="object 15" descr=""/>
            <p:cNvPicPr/>
            <p:nvPr/>
          </p:nvPicPr>
          <p:blipFill>
            <a:blip r:embed="rId8"/>
            <a:stretch/>
          </p:blipFill>
          <p:spPr>
            <a:xfrm>
              <a:off x="516348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1" name="object 16" descr=""/>
            <p:cNvPicPr/>
            <p:nvPr/>
          </p:nvPicPr>
          <p:blipFill>
            <a:blip r:embed="rId9"/>
            <a:stretch/>
          </p:blipFill>
          <p:spPr>
            <a:xfrm>
              <a:off x="615060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2" name="object 17" descr=""/>
            <p:cNvPicPr/>
            <p:nvPr/>
          </p:nvPicPr>
          <p:blipFill>
            <a:blip r:embed="rId10"/>
            <a:stretch/>
          </p:blipFill>
          <p:spPr>
            <a:xfrm>
              <a:off x="713772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3" name="object 18" descr=""/>
            <p:cNvPicPr/>
            <p:nvPr/>
          </p:nvPicPr>
          <p:blipFill>
            <a:blip r:embed="rId11"/>
            <a:stretch/>
          </p:blipFill>
          <p:spPr>
            <a:xfrm>
              <a:off x="812484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4" name="object 19" descr=""/>
            <p:cNvPicPr/>
            <p:nvPr/>
          </p:nvPicPr>
          <p:blipFill>
            <a:blip r:embed="rId12"/>
            <a:stretch/>
          </p:blipFill>
          <p:spPr>
            <a:xfrm>
              <a:off x="9111960" y="1122120"/>
              <a:ext cx="1242000" cy="1058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25" name="object 20" descr=""/>
            <p:cNvPicPr/>
            <p:nvPr/>
          </p:nvPicPr>
          <p:blipFill>
            <a:blip r:embed="rId13"/>
            <a:stretch/>
          </p:blipFill>
          <p:spPr>
            <a:xfrm>
              <a:off x="260640" y="2923920"/>
              <a:ext cx="1716840" cy="23641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26" name="object 21"/>
          <p:cNvSpPr/>
          <p:nvPr/>
        </p:nvSpPr>
        <p:spPr>
          <a:xfrm>
            <a:off x="2917800" y="3366000"/>
            <a:ext cx="67917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Согласно</a:t>
            </a:r>
            <a:r>
              <a:rPr b="1" lang="en-US" sz="1400" spc="-1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Плану</a:t>
            </a:r>
            <a:r>
              <a:rPr b="1" lang="en-US" sz="1400" spc="-1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действий</a:t>
            </a:r>
            <a:r>
              <a:rPr b="1" lang="en-US" sz="1400" spc="28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ВОЗ</a:t>
            </a:r>
            <a:r>
              <a:rPr b="1" lang="en-US" sz="1400" spc="6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по</a:t>
            </a:r>
            <a:r>
              <a:rPr b="1" lang="en-US" sz="1400" spc="1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психическому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здоровью</a:t>
            </a:r>
            <a:r>
              <a:rPr b="1" lang="en-US" sz="1400" spc="34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на</a:t>
            </a:r>
            <a:r>
              <a:rPr b="1" lang="en-US" sz="1400" spc="1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20</a:t>
            </a:r>
            <a:r>
              <a:rPr b="1" lang="ru-RU" sz="1400" spc="-6" strike="noStrike" u="none">
                <a:solidFill>
                  <a:srgbClr val="050505"/>
                </a:solidFill>
                <a:uFillTx/>
                <a:latin typeface="Arial"/>
              </a:rPr>
              <a:t>2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3–20</a:t>
            </a:r>
            <a:r>
              <a:rPr b="1" lang="ru-RU" sz="1400" spc="-6" strike="noStrike" u="none">
                <a:solidFill>
                  <a:srgbClr val="050505"/>
                </a:solidFill>
                <a:uFillTx/>
                <a:latin typeface="Arial"/>
              </a:rPr>
              <a:t>3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0</a:t>
            </a:r>
            <a:r>
              <a:rPr b="1" lang="en-US" sz="1400" spc="-45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г.г.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7" name="object 22"/>
          <p:cNvSpPr/>
          <p:nvPr/>
        </p:nvSpPr>
        <p:spPr>
          <a:xfrm>
            <a:off x="7101000" y="4871880"/>
            <a:ext cx="325332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trike="noStrike" u="none">
                <a:solidFill>
                  <a:srgbClr val="050505"/>
                </a:solidFill>
                <a:uFillTx/>
                <a:latin typeface="Arial"/>
              </a:rPr>
              <a:t>неинфекционные</a:t>
            </a:r>
            <a:r>
              <a:rPr b="1" lang="en-US" sz="1600" spc="-85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заболевания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8" name="object 23"/>
          <p:cNvSpPr/>
          <p:nvPr/>
        </p:nvSpPr>
        <p:spPr>
          <a:xfrm>
            <a:off x="2688480" y="3762720"/>
            <a:ext cx="2159640" cy="7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1600" spc="-34" strike="noStrike" u="none">
                <a:solidFill>
                  <a:srgbClr val="050505"/>
                </a:solidFill>
                <a:uFillTx/>
                <a:latin typeface="Microsoft Sans Serif"/>
              </a:rPr>
              <a:t>низкий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социально- 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экономический</a:t>
            </a:r>
            <a:r>
              <a:rPr b="0" lang="en-US" sz="1600" spc="-5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статус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9" name="object 24"/>
          <p:cNvSpPr/>
          <p:nvPr/>
        </p:nvSpPr>
        <p:spPr>
          <a:xfrm>
            <a:off x="2685240" y="4555800"/>
            <a:ext cx="139104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у</a:t>
            </a:r>
            <a:r>
              <a:rPr b="0" lang="en-US" sz="1600" spc="-28" strike="noStrike" u="none">
                <a:solidFill>
                  <a:srgbClr val="050505"/>
                </a:solidFill>
                <a:uFillTx/>
                <a:latin typeface="Microsoft Sans Serif"/>
              </a:rPr>
              <a:t>п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о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т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реб</a:t>
            </a:r>
            <a:r>
              <a:rPr b="0" lang="en-US" sz="1600" spc="17" strike="noStrike" u="none">
                <a:solidFill>
                  <a:srgbClr val="050505"/>
                </a:solidFill>
                <a:uFillTx/>
                <a:latin typeface="Microsoft Sans Serif"/>
              </a:rPr>
              <a:t>л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е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ни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е 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алкоголя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0" name="object 25"/>
          <p:cNvGrpSpPr/>
          <p:nvPr/>
        </p:nvGrpSpPr>
        <p:grpSpPr>
          <a:xfrm>
            <a:off x="2145600" y="3700800"/>
            <a:ext cx="4819320" cy="1984320"/>
            <a:chOff x="2145600" y="3700800"/>
            <a:chExt cx="4819320" cy="1984320"/>
          </a:xfrm>
        </p:grpSpPr>
        <p:pic>
          <p:nvPicPr>
            <p:cNvPr id="431" name="object 26" descr=""/>
            <p:cNvPicPr/>
            <p:nvPr/>
          </p:nvPicPr>
          <p:blipFill>
            <a:blip r:embed="rId14"/>
            <a:stretch/>
          </p:blipFill>
          <p:spPr>
            <a:xfrm>
              <a:off x="2145600" y="3700800"/>
              <a:ext cx="472680" cy="634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" name="object 27" descr=""/>
            <p:cNvPicPr/>
            <p:nvPr/>
          </p:nvPicPr>
          <p:blipFill>
            <a:blip r:embed="rId15"/>
            <a:stretch/>
          </p:blipFill>
          <p:spPr>
            <a:xfrm>
              <a:off x="2145600" y="4494600"/>
              <a:ext cx="466200" cy="634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" name="object 28" descr=""/>
            <p:cNvPicPr/>
            <p:nvPr/>
          </p:nvPicPr>
          <p:blipFill>
            <a:blip r:embed="rId16"/>
            <a:stretch/>
          </p:blipFill>
          <p:spPr>
            <a:xfrm>
              <a:off x="2168280" y="5288760"/>
              <a:ext cx="443520" cy="396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4" name="object 29"/>
            <p:cNvSpPr/>
            <p:nvPr/>
          </p:nvSpPr>
          <p:spPr>
            <a:xfrm>
              <a:off x="4917240" y="4017960"/>
              <a:ext cx="1947960" cy="95364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953640"/>
                <a:gd name="textAreaBottom" fmla="*/ 954000 h 953640"/>
              </a:gdLst>
              <a:ahLst/>
              <a:rect l="textAreaLeft" t="textAreaTop" r="textAreaRight" b="textAreaBottom"/>
              <a:pathLst>
                <a:path w="1666239" h="865504">
                  <a:moveTo>
                    <a:pt x="0" y="0"/>
                  </a:moveTo>
                  <a:lnTo>
                    <a:pt x="1665922" y="864997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35" name="object 30"/>
            <p:cNvSpPr/>
            <p:nvPr/>
          </p:nvSpPr>
          <p:spPr>
            <a:xfrm>
              <a:off x="6778080" y="4883400"/>
              <a:ext cx="165960" cy="126360"/>
            </a:xfrm>
            <a:custGeom>
              <a:avLst/>
              <a:gdLst>
                <a:gd name="textAreaLeft" fmla="*/ 0 w 165960"/>
                <a:gd name="textAreaRight" fmla="*/ 166320 w 165960"/>
                <a:gd name="textAreaTop" fmla="*/ 0 h 126360"/>
                <a:gd name="textAreaBottom" fmla="*/ 126720 h 126360"/>
              </a:gdLst>
              <a:ahLst/>
              <a:rect l="textAreaLeft" t="textAreaTop" r="textAreaRight" b="textAreaBottom"/>
              <a:pathLst>
                <a:path w="142239" h="114935">
                  <a:moveTo>
                    <a:pt x="58521" y="0"/>
                  </a:moveTo>
                  <a:lnTo>
                    <a:pt x="74345" y="79768"/>
                  </a:lnTo>
                  <a:lnTo>
                    <a:pt x="0" y="112712"/>
                  </a:lnTo>
                  <a:lnTo>
                    <a:pt x="141973" y="114884"/>
                  </a:lnTo>
                  <a:lnTo>
                    <a:pt x="58521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36" name="object 31"/>
            <p:cNvSpPr/>
            <p:nvPr/>
          </p:nvSpPr>
          <p:spPr>
            <a:xfrm>
              <a:off x="4183920" y="4235760"/>
              <a:ext cx="2693520" cy="576360"/>
            </a:xfrm>
            <a:custGeom>
              <a:avLst/>
              <a:gdLst>
                <a:gd name="textAreaLeft" fmla="*/ 0 w 2693520"/>
                <a:gd name="textAreaRight" fmla="*/ 2693880 w 2693520"/>
                <a:gd name="textAreaTop" fmla="*/ 0 h 576360"/>
                <a:gd name="textAreaBottom" fmla="*/ 576720 h 576360"/>
              </a:gdLst>
              <a:ahLst/>
              <a:rect l="textAreaLeft" t="textAreaTop" r="textAreaRight" b="textAreaBottom"/>
              <a:pathLst>
                <a:path w="2303779" h="523239">
                  <a:moveTo>
                    <a:pt x="0" y="522884"/>
                  </a:moveTo>
                  <a:lnTo>
                    <a:pt x="2303767" y="0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37" name="object 32"/>
            <p:cNvSpPr/>
            <p:nvPr/>
          </p:nvSpPr>
          <p:spPr>
            <a:xfrm>
              <a:off x="6803280" y="4179960"/>
              <a:ext cx="161640" cy="13680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136800"/>
                <a:gd name="textAreaBottom" fmla="*/ 137160 h 136800"/>
              </a:gdLst>
              <a:ahLst/>
              <a:rect l="textAreaLeft" t="textAreaTop" r="textAreaRight" b="textAreaBottom"/>
              <a:pathLst>
                <a:path w="138429" h="124460">
                  <a:moveTo>
                    <a:pt x="0" y="0"/>
                  </a:moveTo>
                  <a:lnTo>
                    <a:pt x="63601" y="50673"/>
                  </a:lnTo>
                  <a:lnTo>
                    <a:pt x="28117" y="123837"/>
                  </a:lnTo>
                  <a:lnTo>
                    <a:pt x="137909" y="33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38" name="object 33"/>
            <p:cNvSpPr/>
            <p:nvPr/>
          </p:nvSpPr>
          <p:spPr>
            <a:xfrm>
              <a:off x="4917240" y="4017960"/>
              <a:ext cx="1959120" cy="190800"/>
            </a:xfrm>
            <a:custGeom>
              <a:avLst/>
              <a:gdLst>
                <a:gd name="textAreaLeft" fmla="*/ 0 w 1959120"/>
                <a:gd name="textAreaRight" fmla="*/ 1959480 w 1959120"/>
                <a:gd name="textAreaTop" fmla="*/ 0 h 190800"/>
                <a:gd name="textAreaBottom" fmla="*/ 191160 h 190800"/>
              </a:gdLst>
              <a:ahLst/>
              <a:rect l="textAreaLeft" t="textAreaTop" r="textAreaRight" b="textAreaBottom"/>
              <a:pathLst>
                <a:path w="1675764" h="173354">
                  <a:moveTo>
                    <a:pt x="0" y="0"/>
                  </a:moveTo>
                  <a:lnTo>
                    <a:pt x="1675218" y="173139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39" name="object 34"/>
            <p:cNvSpPr/>
            <p:nvPr/>
          </p:nvSpPr>
          <p:spPr>
            <a:xfrm>
              <a:off x="6809040" y="4133160"/>
              <a:ext cx="155520" cy="138960"/>
            </a:xfrm>
            <a:custGeom>
              <a:avLst/>
              <a:gdLst>
                <a:gd name="textAreaLeft" fmla="*/ 0 w 155520"/>
                <a:gd name="textAreaRight" fmla="*/ 155880 w 155520"/>
                <a:gd name="textAreaTop" fmla="*/ 0 h 138960"/>
                <a:gd name="textAreaBottom" fmla="*/ 139320 h 138960"/>
              </a:gdLst>
              <a:ahLst/>
              <a:rect l="textAreaLeft" t="textAreaTop" r="textAreaRight" b="textAreaBottom"/>
              <a:pathLst>
                <a:path w="133350" h="126364">
                  <a:moveTo>
                    <a:pt x="13055" y="0"/>
                  </a:moveTo>
                  <a:lnTo>
                    <a:pt x="57061" y="68389"/>
                  </a:lnTo>
                  <a:lnTo>
                    <a:pt x="0" y="126326"/>
                  </a:lnTo>
                  <a:lnTo>
                    <a:pt x="132854" y="76225"/>
                  </a:lnTo>
                  <a:lnTo>
                    <a:pt x="13055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0" name="object 35"/>
            <p:cNvSpPr/>
            <p:nvPr/>
          </p:nvSpPr>
          <p:spPr>
            <a:xfrm>
              <a:off x="4183920" y="4812120"/>
              <a:ext cx="2671200" cy="191520"/>
            </a:xfrm>
            <a:custGeom>
              <a:avLst/>
              <a:gdLst>
                <a:gd name="textAreaLeft" fmla="*/ 0 w 2671200"/>
                <a:gd name="textAreaRight" fmla="*/ 2671560 w 2671200"/>
                <a:gd name="textAreaTop" fmla="*/ 0 h 191520"/>
                <a:gd name="textAreaBottom" fmla="*/ 191880 h 191520"/>
              </a:gdLst>
              <a:ahLst/>
              <a:rect l="textAreaLeft" t="textAreaTop" r="textAreaRight" b="textAreaBottom"/>
              <a:pathLst>
                <a:path w="2284729" h="173989">
                  <a:moveTo>
                    <a:pt x="0" y="0"/>
                  </a:moveTo>
                  <a:lnTo>
                    <a:pt x="2284628" y="173609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1" name="object 36"/>
            <p:cNvSpPr/>
            <p:nvPr/>
          </p:nvSpPr>
          <p:spPr>
            <a:xfrm>
              <a:off x="6790320" y="4929480"/>
              <a:ext cx="154080" cy="139680"/>
            </a:xfrm>
            <a:custGeom>
              <a:avLst/>
              <a:gdLst>
                <a:gd name="textAreaLeft" fmla="*/ 0 w 154080"/>
                <a:gd name="textAreaRight" fmla="*/ 154440 w 154080"/>
                <a:gd name="textAreaTop" fmla="*/ 0 h 139680"/>
                <a:gd name="textAreaBottom" fmla="*/ 140040 h 139680"/>
              </a:gdLst>
              <a:ahLst/>
              <a:rect l="textAreaLeft" t="textAreaTop" r="textAreaRight" b="textAreaBottom"/>
              <a:pathLst>
                <a:path w="132079" h="127000">
                  <a:moveTo>
                    <a:pt x="9639" y="0"/>
                  </a:moveTo>
                  <a:lnTo>
                    <a:pt x="55473" y="67170"/>
                  </a:lnTo>
                  <a:lnTo>
                    <a:pt x="0" y="126631"/>
                  </a:lnTo>
                  <a:lnTo>
                    <a:pt x="131457" y="72948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2" name="object 37"/>
            <p:cNvSpPr/>
            <p:nvPr/>
          </p:nvSpPr>
          <p:spPr>
            <a:xfrm>
              <a:off x="3426480" y="5022000"/>
              <a:ext cx="3429360" cy="463680"/>
            </a:xfrm>
            <a:custGeom>
              <a:avLst/>
              <a:gdLst>
                <a:gd name="textAreaLeft" fmla="*/ 0 w 3429360"/>
                <a:gd name="textAreaRight" fmla="*/ 3429720 w 3429360"/>
                <a:gd name="textAreaTop" fmla="*/ 0 h 463680"/>
                <a:gd name="textAreaBottom" fmla="*/ 464040 h 463680"/>
              </a:gdLst>
              <a:ahLst/>
              <a:rect l="textAreaLeft" t="textAreaTop" r="textAreaRight" b="textAreaBottom"/>
              <a:pathLst>
                <a:path w="2933065" h="421004">
                  <a:moveTo>
                    <a:pt x="0" y="420979"/>
                  </a:moveTo>
                  <a:lnTo>
                    <a:pt x="2932887" y="0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3" name="object 38"/>
            <p:cNvSpPr/>
            <p:nvPr/>
          </p:nvSpPr>
          <p:spPr>
            <a:xfrm>
              <a:off x="6786720" y="4960800"/>
              <a:ext cx="157680" cy="13824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38240"/>
                <a:gd name="textAreaBottom" fmla="*/ 138600 h 138240"/>
              </a:gdLst>
              <a:ahLst/>
              <a:rect l="textAreaLeft" t="textAreaTop" r="textAreaRight" b="textAreaBottom"/>
              <a:pathLst>
                <a:path w="135254" h="125729">
                  <a:moveTo>
                    <a:pt x="0" y="0"/>
                  </a:moveTo>
                  <a:lnTo>
                    <a:pt x="59309" y="55638"/>
                  </a:lnTo>
                  <a:lnTo>
                    <a:pt x="18046" y="125717"/>
                  </a:lnTo>
                  <a:lnTo>
                    <a:pt x="134734" y="44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4" name="object 39"/>
            <p:cNvSpPr/>
            <p:nvPr/>
          </p:nvSpPr>
          <p:spPr>
            <a:xfrm>
              <a:off x="3426480" y="4247280"/>
              <a:ext cx="3454560" cy="1238760"/>
            </a:xfrm>
            <a:custGeom>
              <a:avLst/>
              <a:gdLst>
                <a:gd name="textAreaLeft" fmla="*/ 0 w 3454560"/>
                <a:gd name="textAreaRight" fmla="*/ 3454920 w 3454560"/>
                <a:gd name="textAreaTop" fmla="*/ 0 h 1238760"/>
                <a:gd name="textAreaBottom" fmla="*/ 1239120 h 1238760"/>
              </a:gdLst>
              <a:ahLst/>
              <a:rect l="textAreaLeft" t="textAreaTop" r="textAreaRight" b="textAreaBottom"/>
              <a:pathLst>
                <a:path w="2954654" h="1123950">
                  <a:moveTo>
                    <a:pt x="0" y="1123848"/>
                  </a:moveTo>
                  <a:lnTo>
                    <a:pt x="2954553" y="0"/>
                  </a:lnTo>
                </a:path>
              </a:pathLst>
            </a:custGeom>
            <a:noFill/>
            <a:ln w="12700">
              <a:solidFill>
                <a:srgbClr val="d163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45" name="object 40"/>
            <p:cNvSpPr/>
            <p:nvPr/>
          </p:nvSpPr>
          <p:spPr>
            <a:xfrm>
              <a:off x="6799320" y="4201560"/>
              <a:ext cx="165240" cy="130680"/>
            </a:xfrm>
            <a:custGeom>
              <a:avLst/>
              <a:gdLst>
                <a:gd name="textAreaLeft" fmla="*/ 0 w 165240"/>
                <a:gd name="textAreaRight" fmla="*/ 165600 w 165240"/>
                <a:gd name="textAreaTop" fmla="*/ 0 h 130680"/>
                <a:gd name="textAreaBottom" fmla="*/ 131040 h 130680"/>
              </a:gdLst>
              <a:ahLst/>
              <a:rect l="textAreaLeft" t="textAreaTop" r="textAreaRight" b="textAreaBottom"/>
              <a:pathLst>
                <a:path w="141604" h="118745">
                  <a:moveTo>
                    <a:pt x="0" y="0"/>
                  </a:moveTo>
                  <a:lnTo>
                    <a:pt x="70053" y="41287"/>
                  </a:lnTo>
                  <a:lnTo>
                    <a:pt x="45148" y="118706"/>
                  </a:lnTo>
                  <a:lnTo>
                    <a:pt x="141274" y="1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46" name="object 41"/>
          <p:cNvSpPr/>
          <p:nvPr/>
        </p:nvSpPr>
        <p:spPr>
          <a:xfrm>
            <a:off x="7196400" y="4079160"/>
            <a:ext cx="281304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trike="noStrike" u="none">
                <a:solidFill>
                  <a:srgbClr val="050505"/>
                </a:solidFill>
                <a:uFillTx/>
                <a:latin typeface="Arial"/>
              </a:rPr>
              <a:t>психические</a:t>
            </a:r>
            <a:r>
              <a:rPr b="1" lang="en-US" sz="1600" spc="-79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050505"/>
                </a:solidFill>
                <a:uFillTx/>
                <a:latin typeface="Arial"/>
              </a:rPr>
              <a:t>расстройства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7" name="object 42"/>
          <p:cNvSpPr/>
          <p:nvPr/>
        </p:nvSpPr>
        <p:spPr>
          <a:xfrm>
            <a:off x="542880" y="6767280"/>
            <a:ext cx="97506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По</a:t>
            </a:r>
            <a:r>
              <a:rPr b="0" lang="en-US" sz="1600" spc="49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прогнозу,</a:t>
            </a:r>
            <a:r>
              <a:rPr b="0" lang="en-US" sz="1600" spc="50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совокупный</a:t>
            </a:r>
            <a:r>
              <a:rPr b="0" lang="en-US" sz="1600" spc="49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экономический</a:t>
            </a:r>
            <a:r>
              <a:rPr b="0" lang="en-US" sz="1600" spc="50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ущерб</a:t>
            </a:r>
            <a:r>
              <a:rPr b="0" lang="en-US" sz="1600" spc="502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от</a:t>
            </a:r>
            <a:r>
              <a:rPr b="0" lang="en-US" sz="1600" spc="49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психических</a:t>
            </a:r>
            <a:r>
              <a:rPr b="0" lang="en-US" sz="1600" spc="479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нарушений</a:t>
            </a:r>
            <a:r>
              <a:rPr b="0" lang="en-US" sz="1600" spc="49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составит</a:t>
            </a:r>
            <a:r>
              <a:rPr b="0" lang="en-US" sz="1600" spc="49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в</a:t>
            </a:r>
            <a:r>
              <a:rPr b="0" lang="en-US" sz="1600" spc="49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период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" name="object 43"/>
          <p:cNvSpPr/>
          <p:nvPr/>
        </p:nvSpPr>
        <p:spPr>
          <a:xfrm>
            <a:off x="698040" y="7057080"/>
            <a:ext cx="35175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600" spc="40" strike="noStrike" u="none">
                <a:solidFill>
                  <a:srgbClr val="050505"/>
                </a:solidFill>
                <a:uFillTx/>
                <a:latin typeface="Microsoft Sans Serif"/>
              </a:rPr>
              <a:t>2011–2030</a:t>
            </a:r>
            <a:r>
              <a:rPr b="0" lang="en-US" sz="1600" spc="-34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г.г.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16,3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млрд.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 долларов.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" name="object 44"/>
          <p:cNvSpPr/>
          <p:nvPr/>
        </p:nvSpPr>
        <p:spPr>
          <a:xfrm>
            <a:off x="725760" y="5010120"/>
            <a:ext cx="9283320" cy="17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9360" bIns="0" anchor="t">
            <a:spAutoFit/>
          </a:bodyPr>
          <a:p>
            <a:pPr marL="2450160" defTabSz="457200">
              <a:lnSpc>
                <a:spcPct val="100000"/>
              </a:lnSpc>
              <a:spcBef>
                <a:spcPts val="782"/>
              </a:spcBef>
            </a:pP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стресс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66"/>
              </a:spcBef>
            </a:pPr>
            <a:r>
              <a:rPr b="1" lang="en-US" sz="1600" strike="noStrike" u="none">
                <a:solidFill>
                  <a:srgbClr val="050505"/>
                </a:solidFill>
                <a:uFillTx/>
                <a:latin typeface="Arial"/>
              </a:rPr>
              <a:t>По</a:t>
            </a:r>
            <a:r>
              <a:rPr b="1" lang="en-US" sz="1600" spc="-40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50505"/>
                </a:solidFill>
                <a:uFillTx/>
                <a:latin typeface="Arial"/>
              </a:rPr>
              <a:t>данным</a:t>
            </a:r>
            <a:r>
              <a:rPr b="1" lang="en-US" sz="1600" spc="-34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201</a:t>
            </a:r>
            <a:r>
              <a:rPr b="1" lang="ru-RU" sz="1600" spc="-6" strike="noStrike" u="none">
                <a:solidFill>
                  <a:srgbClr val="050505"/>
                </a:solidFill>
                <a:uFillTx/>
                <a:latin typeface="Arial"/>
              </a:rPr>
              <a:t>8</a:t>
            </a:r>
            <a:r>
              <a:rPr b="1" lang="en-US" sz="1600" spc="-40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года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indent="522000" algn="just" defTabSz="457200">
              <a:lnSpc>
                <a:spcPct val="100000"/>
              </a:lnSpc>
              <a:spcBef>
                <a:spcPts val="737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Все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вместе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психические, неврологические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и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вызванные 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токсикоманией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расстройства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составляют 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13%</a:t>
            </a:r>
            <a:r>
              <a:rPr b="0" lang="en-US" sz="1600" spc="25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от</a:t>
            </a:r>
            <a:r>
              <a:rPr b="0" lang="en-US" sz="1600" spc="66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общего</a:t>
            </a:r>
            <a:r>
              <a:rPr b="0" lang="en-US" sz="1600" spc="63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числа</a:t>
            </a:r>
            <a:r>
              <a:rPr b="0" lang="en-US" sz="1600" spc="66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глобального</a:t>
            </a:r>
            <a:r>
              <a:rPr b="0" lang="en-US" sz="1600" spc="66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rgbClr val="050505"/>
                </a:solidFill>
                <a:uFillTx/>
                <a:latin typeface="Microsoft Sans Serif"/>
              </a:rPr>
              <a:t>груза</a:t>
            </a:r>
            <a:r>
              <a:rPr b="0" lang="en-US" sz="1600" spc="66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болезней,</a:t>
            </a:r>
            <a:r>
              <a:rPr b="0" lang="en-US" sz="1600" spc="672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а</a:t>
            </a:r>
            <a:r>
              <a:rPr b="0" lang="en-US" sz="1600" spc="655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депрессия,</a:t>
            </a:r>
            <a:r>
              <a:rPr b="0" lang="en-US" sz="1600" spc="68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в</a:t>
            </a:r>
            <a:r>
              <a:rPr b="0" lang="en-US" sz="1600" spc="66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том</a:t>
            </a:r>
            <a:r>
              <a:rPr b="0" lang="en-US" sz="1600" spc="655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числе,</a:t>
            </a:r>
            <a:r>
              <a:rPr b="0" lang="en-US" sz="1600" spc="68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составляет</a:t>
            </a:r>
            <a:r>
              <a:rPr b="0" lang="en-US" sz="1600" spc="66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4,3% </a:t>
            </a:r>
            <a:r>
              <a:rPr b="0" lang="en-US" sz="1600" spc="-41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и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является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одной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34" strike="noStrike" u="none">
                <a:solidFill>
                  <a:srgbClr val="050505"/>
                </a:solidFill>
                <a:uFillTx/>
                <a:latin typeface="Microsoft Sans Serif"/>
              </a:rPr>
              <a:t>из</a:t>
            </a:r>
            <a:r>
              <a:rPr b="0" lang="en-US" sz="1600" spc="-2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причин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 инвалидности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 во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всем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 мире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 (11%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 всех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лет,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прожитых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в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состоянии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 инвалидности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на глобальном</a:t>
            </a:r>
            <a:r>
              <a:rPr b="0" lang="en-US" sz="1600" spc="-34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уровне),</a:t>
            </a:r>
            <a:r>
              <a:rPr b="0" lang="en-US" sz="1600" spc="1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особенно</a:t>
            </a:r>
            <a:r>
              <a:rPr b="0" lang="en-US" sz="1600" spc="-45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rgbClr val="050505"/>
                </a:solidFill>
                <a:uFillTx/>
                <a:latin typeface="Microsoft Sans Serif"/>
              </a:rPr>
              <a:t>среди</a:t>
            </a:r>
            <a:r>
              <a:rPr b="0" lang="en-US" sz="16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женщин.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5120" y="2102400"/>
            <a:ext cx="9221400" cy="1460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1440" rIns="91440" tIns="45720" bIns="45720" anchor="ctr">
            <a:no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4900" strike="noStrike" u="none">
                <a:solidFill>
                  <a:srgbClr val="000066"/>
                </a:solidFill>
                <a:uFillTx/>
                <a:latin typeface="Times New Roman"/>
              </a:rPr>
              <a:t>НАПРЯЖЕННОСТЬ ТРУДА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5120" y="3563640"/>
            <a:ext cx="9221400" cy="28684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66"/>
            </a:outerShdw>
          </a:effectLst>
        </p:spPr>
        <p:txBody>
          <a:bodyPr lIns="91440" rIns="91440" tIns="45720" bIns="45720" anchor="t">
            <a:noAutofit/>
          </a:bodyPr>
          <a:p>
            <a:pPr marL="252000" indent="-252000" algn="ctr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Характеристика трудового процесса, отражающая нагрузку преимущественно на ЦНС, органы чувств, эмоциональную сферу работника.  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18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object 3"/>
          <p:cNvGrpSpPr/>
          <p:nvPr/>
        </p:nvGrpSpPr>
        <p:grpSpPr>
          <a:xfrm>
            <a:off x="0" y="0"/>
            <a:ext cx="10691280" cy="7076160"/>
            <a:chOff x="0" y="0"/>
            <a:chExt cx="10691280" cy="7076160"/>
          </a:xfrm>
        </p:grpSpPr>
        <p:pic>
          <p:nvPicPr>
            <p:cNvPr id="451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52" name="object 6" descr=""/>
            <p:cNvPicPr/>
            <p:nvPr/>
          </p:nvPicPr>
          <p:blipFill>
            <a:blip r:embed="rId2"/>
            <a:stretch/>
          </p:blipFill>
          <p:spPr>
            <a:xfrm>
              <a:off x="2459520" y="2033280"/>
              <a:ext cx="5772600" cy="5042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53" name="object 7" descr=""/>
            <p:cNvPicPr/>
            <p:nvPr/>
          </p:nvPicPr>
          <p:blipFill>
            <a:blip r:embed="rId3"/>
            <a:stretch/>
          </p:blipFill>
          <p:spPr>
            <a:xfrm>
              <a:off x="50040" y="1557360"/>
              <a:ext cx="4950000" cy="2171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54" name="object 8"/>
            <p:cNvSpPr/>
            <p:nvPr/>
          </p:nvSpPr>
          <p:spPr>
            <a:xfrm>
              <a:off x="125640" y="3223440"/>
              <a:ext cx="4732920" cy="397800"/>
            </a:xfrm>
            <a:custGeom>
              <a:avLst/>
              <a:gdLst>
                <a:gd name="textAreaLeft" fmla="*/ 0 w 4732920"/>
                <a:gd name="textAreaRight" fmla="*/ 4733280 w 4732920"/>
                <a:gd name="textAreaTop" fmla="*/ 0 h 397800"/>
                <a:gd name="textAreaBottom" fmla="*/ 398160 h 397800"/>
              </a:gdLst>
              <a:ahLst/>
              <a:rect l="textAreaLeft" t="textAreaTop" r="textAreaRight" b="textAreaBottom"/>
              <a:pathLst>
                <a:path w="4048125" h="361314">
                  <a:moveTo>
                    <a:pt x="4047667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4047667" y="360845"/>
                  </a:lnTo>
                  <a:lnTo>
                    <a:pt x="4047667" y="0"/>
                  </a:lnTo>
                  <a:close/>
                </a:path>
              </a:pathLst>
            </a:custGeom>
            <a:solidFill>
              <a:srgbClr val="dfe1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55" name="object 9"/>
          <p:cNvSpPr/>
          <p:nvPr/>
        </p:nvSpPr>
        <p:spPr>
          <a:xfrm>
            <a:off x="10284120" y="7091640"/>
            <a:ext cx="1562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trike="noStrike" u="none">
                <a:solidFill>
                  <a:srgbClr val="3d3a33"/>
                </a:solidFill>
                <a:uFillTx/>
                <a:latin typeface="Verdana"/>
              </a:rPr>
              <a:t>4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6" name="object 10"/>
          <p:cNvSpPr/>
          <p:nvPr/>
        </p:nvSpPr>
        <p:spPr>
          <a:xfrm>
            <a:off x="125640" y="3283920"/>
            <a:ext cx="473292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232560" defTabSz="457200">
              <a:lnSpc>
                <a:spcPct val="100000"/>
              </a:lnSpc>
              <a:spcBef>
                <a:spcPts val="119"/>
              </a:spcBef>
            </a:pP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составляет</a:t>
            </a:r>
            <a:r>
              <a:rPr b="1" lang="en-US" sz="1600" spc="-17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стресс,</a:t>
            </a:r>
            <a:r>
              <a:rPr b="1" lang="en-US" sz="1600" spc="-23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связанный</a:t>
            </a:r>
            <a:r>
              <a:rPr b="1" lang="en-US" sz="1600" spc="-28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с</a:t>
            </a:r>
            <a:r>
              <a:rPr b="1" lang="en-US" sz="1600" spc="-28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работой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7" name="object 11"/>
          <p:cNvSpPr/>
          <p:nvPr/>
        </p:nvSpPr>
        <p:spPr>
          <a:xfrm>
            <a:off x="125640" y="1628640"/>
            <a:ext cx="4732920" cy="567360"/>
          </a:xfrm>
          <a:custGeom>
            <a:avLst/>
            <a:gdLst>
              <a:gd name="textAreaLeft" fmla="*/ 0 w 4732920"/>
              <a:gd name="textAreaRight" fmla="*/ 4733280 w 4732920"/>
              <a:gd name="textAreaTop" fmla="*/ 0 h 567360"/>
              <a:gd name="textAreaBottom" fmla="*/ 567720 h 567360"/>
            </a:gdLst>
            <a:ahLst/>
            <a:rect l="textAreaLeft" t="textAreaTop" r="textAreaRight" b="textAreaBottom"/>
            <a:pathLst>
              <a:path w="4048125" h="514985">
                <a:moveTo>
                  <a:pt x="4047667" y="0"/>
                </a:moveTo>
                <a:lnTo>
                  <a:pt x="0" y="0"/>
                </a:lnTo>
                <a:lnTo>
                  <a:pt x="0" y="514743"/>
                </a:lnTo>
                <a:lnTo>
                  <a:pt x="4047667" y="514743"/>
                </a:lnTo>
                <a:lnTo>
                  <a:pt x="4047667" y="0"/>
                </a:lnTo>
                <a:close/>
              </a:path>
            </a:pathLst>
          </a:custGeom>
          <a:solidFill>
            <a:srgbClr val="dfe1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8" name="object 12"/>
          <p:cNvSpPr/>
          <p:nvPr/>
        </p:nvSpPr>
        <p:spPr>
          <a:xfrm>
            <a:off x="125640" y="1691640"/>
            <a:ext cx="473292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" algn="ctr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Согласно</a:t>
            </a:r>
            <a:r>
              <a:rPr b="1" lang="en-US" sz="1400" spc="-5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данным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Европейского</a:t>
            </a:r>
            <a:r>
              <a:rPr b="1" lang="en-US" sz="1400" spc="6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регионального</a:t>
            </a:r>
            <a:r>
              <a:rPr b="1" lang="en-US" sz="1400" spc="6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бюро</a:t>
            </a:r>
            <a:r>
              <a:rPr b="1" lang="en-US" sz="1400" spc="6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ВОЗ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 в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Европе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9" name="object 13"/>
          <p:cNvSpPr/>
          <p:nvPr/>
        </p:nvSpPr>
        <p:spPr>
          <a:xfrm>
            <a:off x="1942200" y="2223360"/>
            <a:ext cx="2687400" cy="974520"/>
          </a:xfrm>
          <a:custGeom>
            <a:avLst/>
            <a:gdLst>
              <a:gd name="textAreaLeft" fmla="*/ 0 w 2687400"/>
              <a:gd name="textAreaRight" fmla="*/ 2687760 w 2687400"/>
              <a:gd name="textAreaTop" fmla="*/ 0 h 974520"/>
              <a:gd name="textAreaBottom" fmla="*/ 974880 h 974520"/>
            </a:gdLst>
            <a:ahLst/>
            <a:rect l="textAreaLeft" t="textAreaTop" r="textAreaRight" b="textAreaBottom"/>
            <a:pathLst>
              <a:path w="2298700" h="884555">
                <a:moveTo>
                  <a:pt x="2298179" y="0"/>
                </a:moveTo>
                <a:lnTo>
                  <a:pt x="0" y="0"/>
                </a:lnTo>
                <a:lnTo>
                  <a:pt x="0" y="884072"/>
                </a:lnTo>
                <a:lnTo>
                  <a:pt x="2298179" y="884072"/>
                </a:lnTo>
                <a:lnTo>
                  <a:pt x="2298179" y="0"/>
                </a:lnTo>
                <a:close/>
              </a:path>
            </a:pathLst>
          </a:custGeom>
          <a:solidFill>
            <a:srgbClr val="dfe1e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0" name="object 14"/>
          <p:cNvSpPr/>
          <p:nvPr/>
        </p:nvSpPr>
        <p:spPr>
          <a:xfrm>
            <a:off x="1942200" y="2291760"/>
            <a:ext cx="268740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" algn="ctr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3200" spc="210" strike="noStrike" u="none">
                <a:solidFill>
                  <a:srgbClr val="050505"/>
                </a:solidFill>
                <a:uFillTx/>
                <a:latin typeface="Microsoft Sans Serif"/>
              </a:rPr>
              <a:t>3–4%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28"/>
              </a:spcBef>
            </a:pPr>
            <a:r>
              <a:rPr b="0" lang="en-US" sz="2200" spc="-6" strike="noStrike" u="none">
                <a:solidFill>
                  <a:srgbClr val="050505"/>
                </a:solidFill>
                <a:uFillTx/>
                <a:latin typeface="Microsoft Sans Serif"/>
              </a:rPr>
              <a:t>от</a:t>
            </a:r>
            <a:r>
              <a:rPr b="0" lang="en-US" sz="22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200" spc="-11" strike="noStrike" u="none">
                <a:solidFill>
                  <a:srgbClr val="050505"/>
                </a:solidFill>
                <a:uFillTx/>
                <a:latin typeface="Microsoft Sans Serif"/>
              </a:rPr>
              <a:t>ВСЕХ</a:t>
            </a:r>
            <a:r>
              <a:rPr b="0" lang="en-US" sz="2200" spc="1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200" spc="-17" strike="noStrike" u="none">
                <a:solidFill>
                  <a:srgbClr val="050505"/>
                </a:solidFill>
                <a:uFillTx/>
                <a:latin typeface="Microsoft Sans Serif"/>
              </a:rPr>
              <a:t>болезней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61" name="object 15"/>
          <p:cNvGrpSpPr/>
          <p:nvPr/>
        </p:nvGrpSpPr>
        <p:grpSpPr>
          <a:xfrm>
            <a:off x="354960" y="1557360"/>
            <a:ext cx="10336320" cy="2171880"/>
            <a:chOff x="354960" y="1557360"/>
            <a:chExt cx="10336320" cy="2171880"/>
          </a:xfrm>
        </p:grpSpPr>
        <p:pic>
          <p:nvPicPr>
            <p:cNvPr id="462" name="object 16" descr=""/>
            <p:cNvPicPr/>
            <p:nvPr/>
          </p:nvPicPr>
          <p:blipFill>
            <a:blip r:embed="rId4"/>
            <a:stretch/>
          </p:blipFill>
          <p:spPr>
            <a:xfrm>
              <a:off x="354960" y="2232000"/>
              <a:ext cx="1436760" cy="97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63" name="object 17" descr=""/>
            <p:cNvPicPr/>
            <p:nvPr/>
          </p:nvPicPr>
          <p:blipFill>
            <a:blip r:embed="rId5"/>
            <a:stretch/>
          </p:blipFill>
          <p:spPr>
            <a:xfrm>
              <a:off x="5016240" y="1557360"/>
              <a:ext cx="5675040" cy="2171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4" name="object 18"/>
            <p:cNvSpPr/>
            <p:nvPr/>
          </p:nvSpPr>
          <p:spPr>
            <a:xfrm>
              <a:off x="5093280" y="1628640"/>
              <a:ext cx="5472360" cy="567360"/>
            </a:xfrm>
            <a:custGeom>
              <a:avLst/>
              <a:gdLst>
                <a:gd name="textAreaLeft" fmla="*/ 0 w 5472360"/>
                <a:gd name="textAreaRight" fmla="*/ 5472720 w 5472360"/>
                <a:gd name="textAreaTop" fmla="*/ 0 h 567360"/>
                <a:gd name="textAreaBottom" fmla="*/ 567720 h 567360"/>
              </a:gdLst>
              <a:ahLst/>
              <a:rect l="textAreaLeft" t="textAreaTop" r="textAreaRight" b="textAreaBottom"/>
              <a:pathLst>
                <a:path w="4680584" h="514985">
                  <a:moveTo>
                    <a:pt x="4680521" y="0"/>
                  </a:moveTo>
                  <a:lnTo>
                    <a:pt x="0" y="0"/>
                  </a:lnTo>
                  <a:lnTo>
                    <a:pt x="0" y="514743"/>
                  </a:lnTo>
                  <a:lnTo>
                    <a:pt x="4680521" y="514743"/>
                  </a:lnTo>
                  <a:lnTo>
                    <a:pt x="4680521" y="0"/>
                  </a:lnTo>
                  <a:close/>
                </a:path>
              </a:pathLst>
            </a:custGeom>
            <a:solidFill>
              <a:srgbClr val="adbe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65" name="object 19"/>
          <p:cNvSpPr/>
          <p:nvPr/>
        </p:nvSpPr>
        <p:spPr>
          <a:xfrm>
            <a:off x="5093280" y="1691640"/>
            <a:ext cx="547236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832680" indent="1350000" defTabSz="4572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По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данным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Информационного</a:t>
            </a:r>
            <a:r>
              <a:rPr b="1" lang="en-US" sz="1400" spc="68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бюллетеня</a:t>
            </a:r>
            <a:r>
              <a:rPr b="1" lang="en-US" sz="1400" spc="-1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ВОЗ</a:t>
            </a:r>
            <a:r>
              <a:rPr b="1" lang="en-US" sz="1400" spc="1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20</a:t>
            </a:r>
            <a:r>
              <a:rPr b="1" lang="ru-RU" sz="1400" strike="noStrike" u="none">
                <a:solidFill>
                  <a:srgbClr val="050505"/>
                </a:solidFill>
                <a:uFillTx/>
                <a:latin typeface="Arial"/>
              </a:rPr>
              <a:t>20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г.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6" name="object 20"/>
          <p:cNvSpPr/>
          <p:nvPr/>
        </p:nvSpPr>
        <p:spPr>
          <a:xfrm>
            <a:off x="5093280" y="2273400"/>
            <a:ext cx="5472360" cy="872640"/>
          </a:xfrm>
          <a:custGeom>
            <a:avLst/>
            <a:gdLst>
              <a:gd name="textAreaLeft" fmla="*/ 0 w 5472360"/>
              <a:gd name="textAreaRight" fmla="*/ 5472720 w 5472360"/>
              <a:gd name="textAreaTop" fmla="*/ 0 h 872640"/>
              <a:gd name="textAreaBottom" fmla="*/ 873000 h 872640"/>
            </a:gdLst>
            <a:ahLst/>
            <a:rect l="textAreaLeft" t="textAreaTop" r="textAreaRight" b="textAreaBottom"/>
            <a:pathLst>
              <a:path w="4680584" h="791844">
                <a:moveTo>
                  <a:pt x="4680521" y="0"/>
                </a:moveTo>
                <a:lnTo>
                  <a:pt x="0" y="0"/>
                </a:lnTo>
                <a:lnTo>
                  <a:pt x="0" y="791730"/>
                </a:lnTo>
                <a:lnTo>
                  <a:pt x="4680521" y="791730"/>
                </a:lnTo>
                <a:lnTo>
                  <a:pt x="4680521" y="0"/>
                </a:lnTo>
                <a:close/>
              </a:path>
            </a:pathLst>
          </a:custGeom>
          <a:solidFill>
            <a:srgbClr val="adbe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7" name="object 21"/>
          <p:cNvSpPr/>
          <p:nvPr/>
        </p:nvSpPr>
        <p:spPr>
          <a:xfrm>
            <a:off x="5093280" y="2334600"/>
            <a:ext cx="5472360" cy="7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36864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800" spc="-28" strike="noStrike" u="none">
                <a:solidFill>
                  <a:srgbClr val="050505"/>
                </a:solidFill>
                <a:uFillTx/>
                <a:latin typeface="Microsoft Sans Serif"/>
              </a:rPr>
              <a:t>около</a:t>
            </a:r>
            <a:r>
              <a:rPr b="0" lang="en-US" sz="1800" spc="2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700" spc="-6" strike="noStrike" u="none">
                <a:solidFill>
                  <a:srgbClr val="050505"/>
                </a:solidFill>
                <a:uFillTx/>
                <a:latin typeface="Microsoft Sans Serif"/>
              </a:rPr>
              <a:t>18%</a:t>
            </a:r>
            <a:r>
              <a:rPr b="0" lang="en-US" sz="2700" spc="34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800" spc="-6" strike="noStrike" u="none">
                <a:solidFill>
                  <a:srgbClr val="050505"/>
                </a:solidFill>
                <a:uFillTx/>
                <a:latin typeface="Microsoft Sans Serif"/>
              </a:rPr>
              <a:t>всех</a:t>
            </a:r>
            <a:r>
              <a:rPr b="0" lang="en-US" sz="1800" spc="23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-23" strike="noStrike" u="none">
                <a:solidFill>
                  <a:srgbClr val="050505"/>
                </a:solidFill>
                <a:uFillTx/>
                <a:latin typeface="Microsoft Sans Serif"/>
              </a:rPr>
              <a:t>ПРОБЛЕМ</a:t>
            </a:r>
            <a:r>
              <a:rPr b="0" lang="en-US" sz="2100" spc="34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800" spc="-11" strike="noStrike" u="none">
                <a:solidFill>
                  <a:srgbClr val="050505"/>
                </a:solidFill>
                <a:uFillTx/>
                <a:latin typeface="Microsoft Sans Serif"/>
              </a:rPr>
              <a:t>нарушений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7760" defTabSz="457200">
              <a:lnSpc>
                <a:spcPct val="100000"/>
              </a:lnSpc>
              <a:spcBef>
                <a:spcPts val="11"/>
              </a:spcBef>
            </a:pPr>
            <a:r>
              <a:rPr b="0" lang="en-US" sz="2100" spc="-34" strike="noStrike" u="none">
                <a:solidFill>
                  <a:srgbClr val="050505"/>
                </a:solidFill>
                <a:uFillTx/>
                <a:latin typeface="Microsoft Sans Serif"/>
              </a:rPr>
              <a:t>ЗДОРОВЬЯ</a:t>
            </a:r>
            <a:r>
              <a:rPr b="0" lang="en-US" sz="2100" spc="-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6" strike="noStrike" u="none">
                <a:solidFill>
                  <a:srgbClr val="050505"/>
                </a:solidFill>
                <a:uFillTx/>
                <a:latin typeface="Microsoft Sans Serif"/>
              </a:rPr>
              <a:t>РАБОТАЮЩЕГО</a:t>
            </a:r>
            <a:r>
              <a:rPr b="0" lang="en-US" sz="2100" spc="-2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800" spc="-6" strike="noStrike" u="none">
                <a:solidFill>
                  <a:srgbClr val="050505"/>
                </a:solidFill>
                <a:uFillTx/>
                <a:latin typeface="Microsoft Sans Serif"/>
              </a:rPr>
              <a:t>населения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8" name="object 22"/>
          <p:cNvSpPr/>
          <p:nvPr/>
        </p:nvSpPr>
        <p:spPr>
          <a:xfrm>
            <a:off x="5093280" y="3223440"/>
            <a:ext cx="5472360" cy="397800"/>
          </a:xfrm>
          <a:custGeom>
            <a:avLst/>
            <a:gdLst>
              <a:gd name="textAreaLeft" fmla="*/ 0 w 5472360"/>
              <a:gd name="textAreaRight" fmla="*/ 5472720 w 5472360"/>
              <a:gd name="textAreaTop" fmla="*/ 0 h 397800"/>
              <a:gd name="textAreaBottom" fmla="*/ 398160 h 397800"/>
            </a:gdLst>
            <a:ahLst/>
            <a:rect l="textAreaLeft" t="textAreaTop" r="textAreaRight" b="textAreaBottom"/>
            <a:pathLst>
              <a:path w="4680584" h="361314">
                <a:moveTo>
                  <a:pt x="4680521" y="0"/>
                </a:moveTo>
                <a:lnTo>
                  <a:pt x="0" y="0"/>
                </a:lnTo>
                <a:lnTo>
                  <a:pt x="0" y="360845"/>
                </a:lnTo>
                <a:lnTo>
                  <a:pt x="4680521" y="360845"/>
                </a:lnTo>
                <a:lnTo>
                  <a:pt x="4680521" y="0"/>
                </a:lnTo>
                <a:close/>
              </a:path>
            </a:pathLst>
          </a:custGeom>
          <a:solidFill>
            <a:srgbClr val="adbe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9" name="object 23"/>
          <p:cNvSpPr/>
          <p:nvPr/>
        </p:nvSpPr>
        <p:spPr>
          <a:xfrm>
            <a:off x="5093280" y="3283920"/>
            <a:ext cx="547236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23840" defTabSz="457200">
              <a:lnSpc>
                <a:spcPct val="100000"/>
              </a:lnSpc>
              <a:spcBef>
                <a:spcPts val="119"/>
              </a:spcBef>
            </a:pP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приходится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на</a:t>
            </a:r>
            <a:r>
              <a:rPr b="1" lang="en-US" sz="1600" spc="-17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стресс,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депрессию</a:t>
            </a:r>
            <a:r>
              <a:rPr b="1" lang="en-US" sz="1600" spc="-17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и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беспокойство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70" name="object 24"/>
          <p:cNvGrpSpPr/>
          <p:nvPr/>
        </p:nvGrpSpPr>
        <p:grpSpPr>
          <a:xfrm>
            <a:off x="50040" y="3917520"/>
            <a:ext cx="4884120" cy="3300840"/>
            <a:chOff x="50040" y="3917520"/>
            <a:chExt cx="4884120" cy="3300840"/>
          </a:xfrm>
        </p:grpSpPr>
        <p:pic>
          <p:nvPicPr>
            <p:cNvPr id="471" name="object 25" descr=""/>
            <p:cNvPicPr/>
            <p:nvPr/>
          </p:nvPicPr>
          <p:blipFill>
            <a:blip r:embed="rId6"/>
            <a:stretch/>
          </p:blipFill>
          <p:spPr>
            <a:xfrm>
              <a:off x="50040" y="3917520"/>
              <a:ext cx="4884120" cy="3300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72" name="object 26"/>
            <p:cNvSpPr/>
            <p:nvPr/>
          </p:nvSpPr>
          <p:spPr>
            <a:xfrm>
              <a:off x="125640" y="3990240"/>
              <a:ext cx="4732920" cy="567360"/>
            </a:xfrm>
            <a:custGeom>
              <a:avLst/>
              <a:gdLst>
                <a:gd name="textAreaLeft" fmla="*/ 0 w 4732920"/>
                <a:gd name="textAreaRight" fmla="*/ 4733280 w 4732920"/>
                <a:gd name="textAreaTop" fmla="*/ 0 h 567360"/>
                <a:gd name="textAreaBottom" fmla="*/ 567720 h 567360"/>
              </a:gdLst>
              <a:ahLst/>
              <a:rect l="textAreaLeft" t="textAreaTop" r="textAreaRight" b="textAreaBottom"/>
              <a:pathLst>
                <a:path w="4048125" h="514985">
                  <a:moveTo>
                    <a:pt x="4047667" y="0"/>
                  </a:moveTo>
                  <a:lnTo>
                    <a:pt x="0" y="0"/>
                  </a:lnTo>
                  <a:lnTo>
                    <a:pt x="0" y="514743"/>
                  </a:lnTo>
                  <a:lnTo>
                    <a:pt x="4047667" y="514743"/>
                  </a:lnTo>
                  <a:lnTo>
                    <a:pt x="4047667" y="0"/>
                  </a:lnTo>
                  <a:close/>
                </a:path>
              </a:pathLst>
            </a:custGeom>
            <a:solidFill>
              <a:srgbClr val="e8efe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73" name="object 27"/>
          <p:cNvSpPr/>
          <p:nvPr/>
        </p:nvSpPr>
        <p:spPr>
          <a:xfrm>
            <a:off x="125640" y="4053240"/>
            <a:ext cx="473292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819800" indent="1440" algn="ctr" defTabSz="4572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По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д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а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нным  ВОЗ</a:t>
            </a:r>
            <a:r>
              <a:rPr b="1" lang="en-US" sz="1400" spc="-45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201</a:t>
            </a:r>
            <a:r>
              <a:rPr b="1" lang="ru-RU" sz="1400" strike="noStrike" u="none">
                <a:solidFill>
                  <a:srgbClr val="050505"/>
                </a:solidFill>
                <a:uFillTx/>
                <a:latin typeface="Arial"/>
              </a:rPr>
              <a:t>8</a:t>
            </a:r>
            <a:r>
              <a:rPr b="1" lang="en-US" sz="1400" spc="-5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г.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4" name="object 28"/>
          <p:cNvSpPr/>
          <p:nvPr/>
        </p:nvSpPr>
        <p:spPr>
          <a:xfrm>
            <a:off x="125640" y="4612320"/>
            <a:ext cx="4732920" cy="1313640"/>
          </a:xfrm>
          <a:custGeom>
            <a:avLst/>
            <a:gdLst>
              <a:gd name="textAreaLeft" fmla="*/ 0 w 4732920"/>
              <a:gd name="textAreaRight" fmla="*/ 4733280 w 4732920"/>
              <a:gd name="textAreaTop" fmla="*/ 0 h 1313640"/>
              <a:gd name="textAreaBottom" fmla="*/ 1314000 h 1313640"/>
            </a:gdLst>
            <a:ahLst/>
            <a:rect l="textAreaLeft" t="textAreaTop" r="textAreaRight" b="textAreaBottom"/>
            <a:pathLst>
              <a:path w="4048125" h="1191895">
                <a:moveTo>
                  <a:pt x="4047667" y="0"/>
                </a:moveTo>
                <a:lnTo>
                  <a:pt x="0" y="0"/>
                </a:lnTo>
                <a:lnTo>
                  <a:pt x="0" y="1191844"/>
                </a:lnTo>
                <a:lnTo>
                  <a:pt x="4047667" y="1191844"/>
                </a:lnTo>
                <a:lnTo>
                  <a:pt x="4047667" y="0"/>
                </a:lnTo>
                <a:close/>
              </a:path>
            </a:pathLst>
          </a:custGeom>
          <a:solidFill>
            <a:srgbClr val="e8ef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5" name="object 29"/>
          <p:cNvSpPr/>
          <p:nvPr/>
        </p:nvSpPr>
        <p:spPr>
          <a:xfrm>
            <a:off x="125640" y="4673880"/>
            <a:ext cx="4732920" cy="15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75920" algn="ctr" defTabSz="457200">
              <a:lnSpc>
                <a:spcPct val="100000"/>
              </a:lnSpc>
              <a:spcBef>
                <a:spcPts val="96"/>
              </a:spcBef>
            </a:pPr>
            <a:r>
              <a:rPr b="0" lang="en-US" sz="3200" spc="-6" strike="noStrike" u="none">
                <a:solidFill>
                  <a:srgbClr val="050505"/>
                </a:solidFill>
                <a:uFillTx/>
                <a:latin typeface="Microsoft Sans Serif"/>
              </a:rPr>
              <a:t>8%</a:t>
            </a:r>
            <a:r>
              <a:rPr b="0" lang="en-US" sz="3200" spc="23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-6" strike="noStrike" u="none">
                <a:solidFill>
                  <a:srgbClr val="050505"/>
                </a:solidFill>
                <a:uFillTx/>
                <a:latin typeface="Microsoft Sans Serif"/>
              </a:rPr>
              <a:t>от</a:t>
            </a:r>
            <a:r>
              <a:rPr b="0" lang="en-US" sz="2100" spc="17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-11" strike="noStrike" u="none">
                <a:solidFill>
                  <a:srgbClr val="050505"/>
                </a:solidFill>
                <a:uFillTx/>
                <a:latin typeface="Microsoft Sans Serif"/>
              </a:rPr>
              <a:t>глобального</a:t>
            </a:r>
            <a:r>
              <a:rPr b="0" lang="en-US" sz="2100" spc="1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-17" strike="noStrike" u="none">
                <a:solidFill>
                  <a:srgbClr val="050505"/>
                </a:solidFill>
                <a:uFillTx/>
                <a:latin typeface="Microsoft Sans Serif"/>
              </a:rPr>
              <a:t>бремени </a:t>
            </a:r>
            <a:r>
              <a:rPr b="0" lang="en-US" sz="2100" spc="-530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300" spc="-34" strike="noStrike" u="none">
                <a:solidFill>
                  <a:srgbClr val="050505"/>
                </a:solidFill>
                <a:uFillTx/>
                <a:latin typeface="Microsoft Sans Serif"/>
              </a:rPr>
              <a:t>НЕИНФЕКЦИОННЫХ </a:t>
            </a:r>
            <a:r>
              <a:rPr b="0" lang="en-US" sz="2300" spc="-28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300" spc="-17" strike="noStrike" u="none">
                <a:solidFill>
                  <a:srgbClr val="050505"/>
                </a:solidFill>
                <a:uFillTx/>
                <a:latin typeface="Microsoft Sans Serif"/>
              </a:rPr>
              <a:t>ЗАБОЛЕВАНИЙ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6" name="object 30"/>
          <p:cNvSpPr/>
          <p:nvPr/>
        </p:nvSpPr>
        <p:spPr>
          <a:xfrm>
            <a:off x="125640" y="6003360"/>
            <a:ext cx="4732920" cy="1110600"/>
          </a:xfrm>
          <a:custGeom>
            <a:avLst/>
            <a:gdLst>
              <a:gd name="textAreaLeft" fmla="*/ 0 w 4732920"/>
              <a:gd name="textAreaRight" fmla="*/ 4733280 w 4732920"/>
              <a:gd name="textAreaTop" fmla="*/ 0 h 1110600"/>
              <a:gd name="textAreaBottom" fmla="*/ 1110960 h 1110600"/>
            </a:gdLst>
            <a:ahLst/>
            <a:rect l="textAreaLeft" t="textAreaTop" r="textAreaRight" b="textAreaBottom"/>
            <a:pathLst>
              <a:path w="4048125" h="1007745">
                <a:moveTo>
                  <a:pt x="4047667" y="0"/>
                </a:moveTo>
                <a:lnTo>
                  <a:pt x="0" y="0"/>
                </a:lnTo>
                <a:lnTo>
                  <a:pt x="0" y="1007186"/>
                </a:lnTo>
                <a:lnTo>
                  <a:pt x="4047667" y="1007186"/>
                </a:lnTo>
                <a:lnTo>
                  <a:pt x="4047667" y="0"/>
                </a:lnTo>
                <a:close/>
              </a:path>
            </a:pathLst>
          </a:custGeom>
          <a:solidFill>
            <a:srgbClr val="e8ef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7" name="object 31"/>
          <p:cNvSpPr/>
          <p:nvPr/>
        </p:nvSpPr>
        <p:spPr>
          <a:xfrm>
            <a:off x="125640" y="6067440"/>
            <a:ext cx="47329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496800" algn="ctr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составляет депрессия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в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результате </a:t>
            </a:r>
            <a:r>
              <a:rPr b="1" lang="en-US" sz="1600" spc="-428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воздействия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комплекса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факторов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 производственной</a:t>
            </a:r>
            <a:r>
              <a:rPr b="1" lang="en-US" sz="1600" spc="-28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среды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"/>
              </a:spcBef>
            </a:pP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и</a:t>
            </a:r>
            <a:r>
              <a:rPr b="1" lang="en-US" sz="1600" spc="-34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трудового</a:t>
            </a:r>
            <a:r>
              <a:rPr b="1" lang="en-US" sz="1600" spc="17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процесса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78" name="object 32"/>
          <p:cNvGrpSpPr/>
          <p:nvPr/>
        </p:nvGrpSpPr>
        <p:grpSpPr>
          <a:xfrm>
            <a:off x="5000040" y="3707640"/>
            <a:ext cx="5691240" cy="1926360"/>
            <a:chOff x="5000040" y="3707640"/>
            <a:chExt cx="5691240" cy="1926360"/>
          </a:xfrm>
        </p:grpSpPr>
        <p:pic>
          <p:nvPicPr>
            <p:cNvPr id="479" name="object 33" descr=""/>
            <p:cNvPicPr/>
            <p:nvPr/>
          </p:nvPicPr>
          <p:blipFill>
            <a:blip r:embed="rId7"/>
            <a:stretch/>
          </p:blipFill>
          <p:spPr>
            <a:xfrm>
              <a:off x="5000040" y="3707640"/>
              <a:ext cx="5691240" cy="1926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80" name="object 34"/>
            <p:cNvSpPr/>
            <p:nvPr/>
          </p:nvSpPr>
          <p:spPr>
            <a:xfrm>
              <a:off x="5093280" y="5128200"/>
              <a:ext cx="5472360" cy="397800"/>
            </a:xfrm>
            <a:custGeom>
              <a:avLst/>
              <a:gdLst>
                <a:gd name="textAreaLeft" fmla="*/ 0 w 5472360"/>
                <a:gd name="textAreaRight" fmla="*/ 5472720 w 5472360"/>
                <a:gd name="textAreaTop" fmla="*/ 0 h 397800"/>
                <a:gd name="textAreaBottom" fmla="*/ 398160 h 397800"/>
              </a:gdLst>
              <a:ahLst/>
              <a:rect l="textAreaLeft" t="textAreaTop" r="textAreaRight" b="textAreaBottom"/>
              <a:pathLst>
                <a:path w="4680584" h="361314">
                  <a:moveTo>
                    <a:pt x="4680521" y="0"/>
                  </a:moveTo>
                  <a:lnTo>
                    <a:pt x="0" y="0"/>
                  </a:lnTo>
                  <a:lnTo>
                    <a:pt x="0" y="360845"/>
                  </a:lnTo>
                  <a:lnTo>
                    <a:pt x="4680521" y="360845"/>
                  </a:lnTo>
                  <a:lnTo>
                    <a:pt x="4680521" y="0"/>
                  </a:lnTo>
                  <a:close/>
                </a:path>
              </a:pathLst>
            </a:custGeom>
            <a:solidFill>
              <a:srgbClr val="fff8c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81" name="object 35"/>
          <p:cNvSpPr/>
          <p:nvPr/>
        </p:nvSpPr>
        <p:spPr>
          <a:xfrm>
            <a:off x="5093280" y="5189040"/>
            <a:ext cx="547236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0512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указывают</a:t>
            </a:r>
            <a:r>
              <a:rPr b="1" lang="en-US" sz="1600" spc="28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на</a:t>
            </a:r>
            <a:r>
              <a:rPr b="1" lang="en-US" sz="1600" spc="-6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наличие</a:t>
            </a:r>
            <a:r>
              <a:rPr b="1" lang="en-US" sz="1600" spc="-40" strike="noStrike" u="none">
                <a:solidFill>
                  <a:srgbClr val="4b5064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стресс-факторов</a:t>
            </a:r>
            <a:r>
              <a:rPr b="1" lang="en-US" sz="1600" strike="noStrike" u="none">
                <a:solidFill>
                  <a:srgbClr val="4b5064"/>
                </a:solidFill>
                <a:uFillTx/>
                <a:latin typeface="Arial"/>
              </a:rPr>
              <a:t> на</a:t>
            </a:r>
            <a:r>
              <a:rPr b="1" lang="en-US" sz="1600" spc="-11" strike="noStrike" u="none">
                <a:solidFill>
                  <a:srgbClr val="4b5064"/>
                </a:solidFill>
                <a:uFillTx/>
                <a:latin typeface="Arial"/>
              </a:rPr>
              <a:t> работе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object 36"/>
          <p:cNvSpPr/>
          <p:nvPr/>
        </p:nvSpPr>
        <p:spPr>
          <a:xfrm>
            <a:off x="5093280" y="3780000"/>
            <a:ext cx="5472360" cy="567360"/>
          </a:xfrm>
          <a:custGeom>
            <a:avLst/>
            <a:gdLst>
              <a:gd name="textAreaLeft" fmla="*/ 0 w 5472360"/>
              <a:gd name="textAreaRight" fmla="*/ 5472720 w 5472360"/>
              <a:gd name="textAreaTop" fmla="*/ 0 h 567360"/>
              <a:gd name="textAreaBottom" fmla="*/ 567720 h 567360"/>
            </a:gdLst>
            <a:ahLst/>
            <a:rect l="textAreaLeft" t="textAreaTop" r="textAreaRight" b="textAreaBottom"/>
            <a:pathLst>
              <a:path w="4680584" h="514985">
                <a:moveTo>
                  <a:pt x="4680521" y="0"/>
                </a:moveTo>
                <a:lnTo>
                  <a:pt x="0" y="0"/>
                </a:lnTo>
                <a:lnTo>
                  <a:pt x="0" y="514743"/>
                </a:lnTo>
                <a:lnTo>
                  <a:pt x="4680521" y="514743"/>
                </a:lnTo>
                <a:lnTo>
                  <a:pt x="4680521" y="0"/>
                </a:lnTo>
                <a:close/>
              </a:path>
            </a:pathLst>
          </a:custGeom>
          <a:solidFill>
            <a:srgbClr val="fff8c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3" name="object 37"/>
          <p:cNvSpPr/>
          <p:nvPr/>
        </p:nvSpPr>
        <p:spPr>
          <a:xfrm>
            <a:off x="5093280" y="3843000"/>
            <a:ext cx="547236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680040" indent="924120" defTabSz="4572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Национальный</a:t>
            </a:r>
            <a:r>
              <a:rPr b="1" lang="en-US" sz="1400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институт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 профессионального</a:t>
            </a:r>
            <a:r>
              <a:rPr b="1" lang="en-US" sz="1400" spc="1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1" strike="noStrike" u="none">
                <a:solidFill>
                  <a:srgbClr val="050505"/>
                </a:solidFill>
                <a:uFillTx/>
                <a:latin typeface="Arial"/>
              </a:rPr>
              <a:t>здоровья</a:t>
            </a:r>
            <a:r>
              <a:rPr b="1" lang="en-US" sz="1400" spc="23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17" strike="noStrike" u="none">
                <a:solidFill>
                  <a:srgbClr val="050505"/>
                </a:solidFill>
                <a:uFillTx/>
                <a:latin typeface="Arial"/>
              </a:rPr>
              <a:t>США</a:t>
            </a:r>
            <a:r>
              <a:rPr b="1" lang="en-US" sz="1400" spc="11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400" spc="-6" strike="noStrike" u="none">
                <a:solidFill>
                  <a:srgbClr val="050505"/>
                </a:solidFill>
                <a:uFillTx/>
                <a:latin typeface="Arial"/>
              </a:rPr>
              <a:t>отмечает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4" name="object 38"/>
          <p:cNvSpPr/>
          <p:nvPr/>
        </p:nvSpPr>
        <p:spPr>
          <a:xfrm>
            <a:off x="5093280" y="4420080"/>
            <a:ext cx="5472360" cy="635040"/>
          </a:xfrm>
          <a:custGeom>
            <a:avLst/>
            <a:gdLst>
              <a:gd name="textAreaLeft" fmla="*/ 0 w 5472360"/>
              <a:gd name="textAreaRight" fmla="*/ 5472720 w 5472360"/>
              <a:gd name="textAreaTop" fmla="*/ 0 h 635040"/>
              <a:gd name="textAreaBottom" fmla="*/ 635400 h 635040"/>
            </a:gdLst>
            <a:ahLst/>
            <a:rect l="textAreaLeft" t="textAreaTop" r="textAreaRight" b="textAreaBottom"/>
            <a:pathLst>
              <a:path w="4680584" h="576579">
                <a:moveTo>
                  <a:pt x="4680521" y="0"/>
                </a:moveTo>
                <a:lnTo>
                  <a:pt x="0" y="0"/>
                </a:lnTo>
                <a:lnTo>
                  <a:pt x="0" y="576287"/>
                </a:lnTo>
                <a:lnTo>
                  <a:pt x="4680521" y="576287"/>
                </a:lnTo>
                <a:lnTo>
                  <a:pt x="4680521" y="0"/>
                </a:lnTo>
                <a:close/>
              </a:path>
            </a:pathLst>
          </a:custGeom>
          <a:solidFill>
            <a:srgbClr val="fff8c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85" name="object 39"/>
          <p:cNvSpPr/>
          <p:nvPr/>
        </p:nvSpPr>
        <p:spPr>
          <a:xfrm>
            <a:off x="5093280" y="4478400"/>
            <a:ext cx="54723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59688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2100" spc="-11" strike="noStrike" u="none">
                <a:solidFill>
                  <a:srgbClr val="050505"/>
                </a:solidFill>
                <a:uFillTx/>
                <a:latin typeface="Microsoft Sans Serif"/>
              </a:rPr>
              <a:t>о</a:t>
            </a:r>
            <a:r>
              <a:rPr b="0" lang="en-US" sz="2100" strike="noStrike" u="none">
                <a:solidFill>
                  <a:srgbClr val="050505"/>
                </a:solidFill>
                <a:uFillTx/>
                <a:latin typeface="Microsoft Sans Serif"/>
              </a:rPr>
              <a:t>т</a:t>
            </a:r>
            <a:r>
              <a:rPr b="0" lang="en-US" sz="2100" spc="34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3200" strike="noStrike" u="none">
                <a:solidFill>
                  <a:srgbClr val="050505"/>
                </a:solidFill>
                <a:uFillTx/>
                <a:latin typeface="Microsoft Sans Serif"/>
              </a:rPr>
              <a:t>2</a:t>
            </a:r>
            <a:r>
              <a:rPr b="0" lang="en-US" sz="3200" spc="-6" strike="noStrike" u="none">
                <a:solidFill>
                  <a:srgbClr val="050505"/>
                </a:solidFill>
                <a:uFillTx/>
                <a:latin typeface="Microsoft Sans Serif"/>
              </a:rPr>
              <a:t>6</a:t>
            </a:r>
            <a:r>
              <a:rPr b="0" lang="en-US" sz="3200" spc="45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100" spc="6" strike="noStrike" u="none">
                <a:solidFill>
                  <a:srgbClr val="050505"/>
                </a:solidFill>
                <a:uFillTx/>
                <a:latin typeface="Microsoft Sans Serif"/>
              </a:rPr>
              <a:t>д</a:t>
            </a:r>
            <a:r>
              <a:rPr b="0" lang="en-US" sz="2100" strike="noStrike" u="none">
                <a:solidFill>
                  <a:srgbClr val="050505"/>
                </a:solidFill>
                <a:uFillTx/>
                <a:latin typeface="Microsoft Sans Serif"/>
              </a:rPr>
              <a:t>о</a:t>
            </a:r>
            <a:r>
              <a:rPr b="0" lang="en-US" sz="2100" spc="6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3200" strike="noStrike" u="none">
                <a:solidFill>
                  <a:srgbClr val="050505"/>
                </a:solidFill>
                <a:uFillTx/>
                <a:latin typeface="Microsoft Sans Serif"/>
              </a:rPr>
              <a:t>40</a:t>
            </a:r>
            <a:r>
              <a:rPr b="0" lang="en-US" sz="3200" spc="-6" strike="noStrike" u="none">
                <a:solidFill>
                  <a:srgbClr val="050505"/>
                </a:solidFill>
                <a:uFillTx/>
                <a:latin typeface="Microsoft Sans Serif"/>
              </a:rPr>
              <a:t>%</a:t>
            </a:r>
            <a:r>
              <a:rPr b="0" lang="en-US" sz="3200" spc="-26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2300" spc="-6" strike="noStrike" u="none">
                <a:solidFill>
                  <a:srgbClr val="050505"/>
                </a:solidFill>
                <a:uFillTx/>
                <a:latin typeface="Microsoft Sans Serif"/>
              </a:rPr>
              <a:t>РА</a:t>
            </a:r>
            <a:r>
              <a:rPr b="0" lang="en-US" sz="2300" spc="6" strike="noStrike" u="none">
                <a:solidFill>
                  <a:srgbClr val="050505"/>
                </a:solidFill>
                <a:uFillTx/>
                <a:latin typeface="Microsoft Sans Serif"/>
              </a:rPr>
              <a:t>Б</a:t>
            </a:r>
            <a:r>
              <a:rPr b="0" lang="en-US" sz="2300" strike="noStrike" u="none">
                <a:solidFill>
                  <a:srgbClr val="050505"/>
                </a:solidFill>
                <a:uFillTx/>
                <a:latin typeface="Microsoft Sans Serif"/>
              </a:rPr>
              <a:t>О</a:t>
            </a:r>
            <a:r>
              <a:rPr b="0" lang="en-US" sz="2300" spc="-6" strike="noStrike" u="none">
                <a:solidFill>
                  <a:srgbClr val="050505"/>
                </a:solidFill>
                <a:uFillTx/>
                <a:latin typeface="Microsoft Sans Serif"/>
              </a:rPr>
              <a:t>Т</a:t>
            </a:r>
            <a:r>
              <a:rPr b="0" lang="en-US" sz="2300" strike="noStrike" u="none">
                <a:solidFill>
                  <a:srgbClr val="050505"/>
                </a:solidFill>
                <a:uFillTx/>
                <a:latin typeface="Microsoft Sans Serif"/>
              </a:rPr>
              <a:t>Н</a:t>
            </a:r>
            <a:r>
              <a:rPr b="0" lang="en-US" sz="2300" spc="-11" strike="noStrike" u="none">
                <a:solidFill>
                  <a:srgbClr val="050505"/>
                </a:solidFill>
                <a:uFillTx/>
                <a:latin typeface="Microsoft Sans Serif"/>
              </a:rPr>
              <a:t>И</a:t>
            </a:r>
            <a:r>
              <a:rPr b="0" lang="en-US" sz="2300" spc="-96" strike="noStrike" u="none">
                <a:solidFill>
                  <a:srgbClr val="050505"/>
                </a:solidFill>
                <a:uFillTx/>
                <a:latin typeface="Microsoft Sans Serif"/>
              </a:rPr>
              <a:t>К</a:t>
            </a:r>
            <a:r>
              <a:rPr b="0" lang="en-US" sz="2300" spc="-102" strike="noStrike" u="none">
                <a:solidFill>
                  <a:srgbClr val="050505"/>
                </a:solidFill>
                <a:uFillTx/>
                <a:latin typeface="Microsoft Sans Serif"/>
              </a:rPr>
              <a:t>О</a:t>
            </a:r>
            <a:r>
              <a:rPr b="0" lang="en-US" sz="2300" strike="noStrike" u="none">
                <a:solidFill>
                  <a:srgbClr val="050505"/>
                </a:solidFill>
                <a:uFillTx/>
                <a:latin typeface="Microsoft Sans Serif"/>
              </a:rPr>
              <a:t>В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6" name="object 40"/>
          <p:cNvSpPr/>
          <p:nvPr/>
        </p:nvSpPr>
        <p:spPr>
          <a:xfrm>
            <a:off x="5563440" y="5653800"/>
            <a:ext cx="4532400" cy="14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Риск развития стресса </a:t>
            </a:r>
            <a:r>
              <a:rPr b="1" lang="en-US" sz="1600" strike="noStrike" u="none">
                <a:solidFill>
                  <a:srgbClr val="050505"/>
                </a:solidFill>
                <a:uFillTx/>
                <a:latin typeface="Arial"/>
              </a:rPr>
              <a:t>и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депрессии </a:t>
            </a:r>
            <a:r>
              <a:rPr b="1" lang="en-US" sz="1600" spc="-428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более</a:t>
            </a:r>
            <a:r>
              <a:rPr b="1" lang="en-US" sz="1600" spc="-28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высок</a:t>
            </a:r>
            <a:r>
              <a:rPr b="1" lang="en-US" sz="1600" spc="-23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для</a:t>
            </a:r>
            <a:r>
              <a:rPr b="1" lang="en-US" sz="1600" spc="-17" strike="noStrike" u="none">
                <a:solidFill>
                  <a:srgbClr val="050505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rgbClr val="050505"/>
                </a:solidFill>
                <a:uFillTx/>
                <a:latin typeface="Arial"/>
              </a:rPr>
              <a:t>профессий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327240" defTabSz="457200">
              <a:lnSpc>
                <a:spcPct val="100000"/>
              </a:lnSpc>
              <a:buClr>
                <a:srgbClr val="050505"/>
              </a:buClr>
              <a:buFont typeface="OpenSymbol"/>
              <a:buChar char="—"/>
              <a:tabLst>
                <a:tab algn="l" pos="342000"/>
              </a:tabLst>
            </a:pP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операторского,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327240" defTabSz="457200">
              <a:lnSpc>
                <a:spcPct val="100000"/>
              </a:lnSpc>
              <a:buClr>
                <a:srgbClr val="050505"/>
              </a:buClr>
              <a:buFont typeface="OpenSymbol"/>
              <a:buChar char="—"/>
              <a:tabLst>
                <a:tab algn="l" pos="342000"/>
              </a:tabLst>
            </a:pP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умственного,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327240" defTabSz="457200">
              <a:lnSpc>
                <a:spcPct val="100000"/>
              </a:lnSpc>
              <a:buClr>
                <a:srgbClr val="050505"/>
              </a:buClr>
              <a:buFont typeface="OpenSymbol"/>
              <a:buChar char="—"/>
              <a:tabLst>
                <a:tab algn="l" pos="342000"/>
              </a:tabLst>
            </a:pPr>
            <a:r>
              <a:rPr b="0" lang="en-US" sz="1600" spc="-17" strike="noStrike" u="none">
                <a:solidFill>
                  <a:srgbClr val="050505"/>
                </a:solidFill>
                <a:uFillTx/>
                <a:latin typeface="Microsoft Sans Serif"/>
              </a:rPr>
              <a:t>управленческого,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327240" defTabSz="457200">
              <a:lnSpc>
                <a:spcPct val="100000"/>
              </a:lnSpc>
              <a:buClr>
                <a:srgbClr val="050505"/>
              </a:buClr>
              <a:buFont typeface="OpenSymbol"/>
              <a:buChar char="—"/>
              <a:tabLst>
                <a:tab algn="l" pos="342000"/>
              </a:tabLst>
            </a:pPr>
            <a:r>
              <a:rPr b="0" lang="en-US" sz="1600" spc="-11" strike="noStrike" u="none">
                <a:solidFill>
                  <a:srgbClr val="050505"/>
                </a:solidFill>
                <a:uFillTx/>
                <a:latin typeface="Microsoft Sans Serif"/>
              </a:rPr>
              <a:t>научного</a:t>
            </a:r>
            <a:r>
              <a:rPr b="0" lang="en-US" sz="1600" spc="-51" strike="noStrike" u="none">
                <a:solidFill>
                  <a:srgbClr val="050505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rgbClr val="050505"/>
                </a:solidFill>
                <a:uFillTx/>
                <a:latin typeface="Microsoft Sans Serif"/>
              </a:rPr>
              <a:t>труда.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Picture 2" descr="https://pptcloud.ru/system/slides/pics/003/804/508/original/Slide5.jpg?1496834175"/>
          <p:cNvPicPr/>
          <p:nvPr/>
        </p:nvPicPr>
        <p:blipFill>
          <a:blip r:embed="rId1"/>
          <a:stretch/>
        </p:blipFill>
        <p:spPr>
          <a:xfrm>
            <a:off x="239040" y="0"/>
            <a:ext cx="10240920" cy="731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8" name="object 5" descr=""/>
          <p:cNvPicPr/>
          <p:nvPr/>
        </p:nvPicPr>
        <p:blipFill>
          <a:blip r:embed="rId2"/>
          <a:stretch/>
        </p:blipFill>
        <p:spPr>
          <a:xfrm>
            <a:off x="0" y="6907320"/>
            <a:ext cx="10691280" cy="63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object 2"/>
          <p:cNvGrpSpPr/>
          <p:nvPr/>
        </p:nvGrpSpPr>
        <p:grpSpPr>
          <a:xfrm>
            <a:off x="0" y="0"/>
            <a:ext cx="10691280" cy="2251800"/>
            <a:chOff x="0" y="0"/>
            <a:chExt cx="10691280" cy="2251800"/>
          </a:xfrm>
        </p:grpSpPr>
        <p:pic>
          <p:nvPicPr>
            <p:cNvPr id="490" name="object 3" descr=""/>
            <p:cNvPicPr/>
            <p:nvPr/>
          </p:nvPicPr>
          <p:blipFill>
            <a:blip r:embed="rId1"/>
            <a:stretch/>
          </p:blipFill>
          <p:spPr>
            <a:xfrm>
              <a:off x="70920" y="956160"/>
              <a:ext cx="319680" cy="472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91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92" name="object 5"/>
            <p:cNvSpPr/>
            <p:nvPr/>
          </p:nvSpPr>
          <p:spPr>
            <a:xfrm>
              <a:off x="167040" y="102384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8609025" y="0"/>
                  </a:moveTo>
                  <a:lnTo>
                    <a:pt x="185724" y="0"/>
                  </a:lnTo>
                  <a:lnTo>
                    <a:pt x="136350" y="6633"/>
                  </a:lnTo>
                  <a:lnTo>
                    <a:pt x="91983" y="25355"/>
                  </a:lnTo>
                  <a:lnTo>
                    <a:pt x="54395" y="54395"/>
                  </a:lnTo>
                  <a:lnTo>
                    <a:pt x="25355" y="91983"/>
                  </a:lnTo>
                  <a:lnTo>
                    <a:pt x="6633" y="136350"/>
                  </a:lnTo>
                  <a:lnTo>
                    <a:pt x="0" y="185724"/>
                  </a:lnTo>
                  <a:lnTo>
                    <a:pt x="0" y="928598"/>
                  </a:lnTo>
                  <a:lnTo>
                    <a:pt x="6633" y="977973"/>
                  </a:lnTo>
                  <a:lnTo>
                    <a:pt x="25355" y="1022339"/>
                  </a:lnTo>
                  <a:lnTo>
                    <a:pt x="54395" y="1059927"/>
                  </a:lnTo>
                  <a:lnTo>
                    <a:pt x="91983" y="1088967"/>
                  </a:lnTo>
                  <a:lnTo>
                    <a:pt x="136350" y="1107689"/>
                  </a:lnTo>
                  <a:lnTo>
                    <a:pt x="185724" y="1114323"/>
                  </a:lnTo>
                  <a:lnTo>
                    <a:pt x="8609025" y="1114323"/>
                  </a:lnTo>
                  <a:lnTo>
                    <a:pt x="8658399" y="1107689"/>
                  </a:lnTo>
                  <a:lnTo>
                    <a:pt x="8702766" y="1088967"/>
                  </a:lnTo>
                  <a:lnTo>
                    <a:pt x="8740354" y="1059927"/>
                  </a:lnTo>
                  <a:lnTo>
                    <a:pt x="8769394" y="1022339"/>
                  </a:lnTo>
                  <a:lnTo>
                    <a:pt x="8788116" y="977973"/>
                  </a:lnTo>
                  <a:lnTo>
                    <a:pt x="8794750" y="928598"/>
                  </a:lnTo>
                  <a:lnTo>
                    <a:pt x="8794750" y="185724"/>
                  </a:lnTo>
                  <a:lnTo>
                    <a:pt x="8788116" y="136350"/>
                  </a:lnTo>
                  <a:lnTo>
                    <a:pt x="8769394" y="91983"/>
                  </a:lnTo>
                  <a:lnTo>
                    <a:pt x="8740354" y="54395"/>
                  </a:lnTo>
                  <a:lnTo>
                    <a:pt x="8702766" y="25355"/>
                  </a:lnTo>
                  <a:lnTo>
                    <a:pt x="8658399" y="6633"/>
                  </a:lnTo>
                  <a:lnTo>
                    <a:pt x="8609025" y="0"/>
                  </a:lnTo>
                  <a:close/>
                </a:path>
              </a:pathLst>
            </a:custGeom>
            <a:solidFill>
              <a:srgbClr val="8fb0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93" name="object 6"/>
            <p:cNvSpPr/>
            <p:nvPr/>
          </p:nvSpPr>
          <p:spPr>
            <a:xfrm>
              <a:off x="167040" y="102384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0" y="185724"/>
                  </a:moveTo>
                  <a:lnTo>
                    <a:pt x="6633" y="136350"/>
                  </a:lnTo>
                  <a:lnTo>
                    <a:pt x="25355" y="91983"/>
                  </a:lnTo>
                  <a:lnTo>
                    <a:pt x="54395" y="54395"/>
                  </a:lnTo>
                  <a:lnTo>
                    <a:pt x="91983" y="25355"/>
                  </a:lnTo>
                  <a:lnTo>
                    <a:pt x="136350" y="6633"/>
                  </a:lnTo>
                  <a:lnTo>
                    <a:pt x="185724" y="0"/>
                  </a:lnTo>
                  <a:lnTo>
                    <a:pt x="8609025" y="0"/>
                  </a:lnTo>
                  <a:lnTo>
                    <a:pt x="8658399" y="6633"/>
                  </a:lnTo>
                  <a:lnTo>
                    <a:pt x="8702766" y="25355"/>
                  </a:lnTo>
                  <a:lnTo>
                    <a:pt x="8740354" y="54395"/>
                  </a:lnTo>
                  <a:lnTo>
                    <a:pt x="8769394" y="91983"/>
                  </a:lnTo>
                  <a:lnTo>
                    <a:pt x="8788116" y="136350"/>
                  </a:lnTo>
                  <a:lnTo>
                    <a:pt x="8794750" y="185724"/>
                  </a:lnTo>
                  <a:lnTo>
                    <a:pt x="8794750" y="928598"/>
                  </a:lnTo>
                  <a:lnTo>
                    <a:pt x="8788116" y="977973"/>
                  </a:lnTo>
                  <a:lnTo>
                    <a:pt x="8769394" y="1022339"/>
                  </a:lnTo>
                  <a:lnTo>
                    <a:pt x="8740354" y="1059927"/>
                  </a:lnTo>
                  <a:lnTo>
                    <a:pt x="8702766" y="1088967"/>
                  </a:lnTo>
                  <a:lnTo>
                    <a:pt x="8658399" y="1107689"/>
                  </a:lnTo>
                  <a:lnTo>
                    <a:pt x="8609025" y="1114323"/>
                  </a:lnTo>
                  <a:lnTo>
                    <a:pt x="185724" y="1114323"/>
                  </a:lnTo>
                  <a:lnTo>
                    <a:pt x="136350" y="1107689"/>
                  </a:lnTo>
                  <a:lnTo>
                    <a:pt x="91983" y="1088967"/>
                  </a:lnTo>
                  <a:lnTo>
                    <a:pt x="54395" y="1059927"/>
                  </a:lnTo>
                  <a:lnTo>
                    <a:pt x="25355" y="1022339"/>
                  </a:lnTo>
                  <a:lnTo>
                    <a:pt x="6633" y="977973"/>
                  </a:lnTo>
                  <a:lnTo>
                    <a:pt x="0" y="928598"/>
                  </a:lnTo>
                  <a:lnTo>
                    <a:pt x="0" y="185724"/>
                  </a:lnTo>
                  <a:close/>
                </a:path>
              </a:pathLst>
            </a:custGeom>
            <a:noFill/>
            <a:ln w="38100">
              <a:solidFill>
                <a:srgbClr val="68806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94" name="object 7"/>
          <p:cNvSpPr/>
          <p:nvPr/>
        </p:nvSpPr>
        <p:spPr>
          <a:xfrm>
            <a:off x="334080" y="1054440"/>
            <a:ext cx="10435320" cy="10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57960" defTabSz="457200">
              <a:lnSpc>
                <a:spcPct val="100000"/>
              </a:lnSpc>
              <a:spcBef>
                <a:spcPts val="490"/>
              </a:spcBef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920" algn="ctr" defTabSz="457200">
              <a:lnSpc>
                <a:spcPct val="100000"/>
              </a:lnSpc>
              <a:spcBef>
                <a:spcPts val="377"/>
              </a:spcBef>
            </a:pPr>
            <a:r>
              <a:rPr b="1" lang="ru-RU" sz="1600" spc="-6" strike="noStrike" u="none">
                <a:solidFill>
                  <a:schemeClr val="dk1"/>
                </a:solidFill>
                <a:uFillTx/>
                <a:latin typeface="Arial"/>
              </a:rPr>
              <a:t>Р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ru-RU" sz="1600" spc="-6" strike="noStrike" u="none">
                <a:solidFill>
                  <a:schemeClr val="dk1"/>
                </a:solidFill>
                <a:uFillTx/>
                <a:latin typeface="Arial"/>
              </a:rPr>
              <a:t>2.2.2006-05</a:t>
            </a:r>
            <a:r>
              <a:rPr b="1" lang="ru-RU" sz="1600" spc="5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23" strike="noStrike" u="none">
                <a:solidFill>
                  <a:schemeClr val="dk1"/>
                </a:solidFill>
                <a:uFillTx/>
                <a:latin typeface="Arial"/>
              </a:rPr>
              <a:t>Руководство</a:t>
            </a:r>
            <a:r>
              <a:rPr b="1" lang="en-US" sz="1600" spc="62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по</a:t>
            </a:r>
            <a:r>
              <a:rPr b="0" lang="en-US" sz="16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гигиенической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оценке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факторов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рабочей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среды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1600" spc="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трудового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процесса.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Критерии </a:t>
            </a:r>
            <a:r>
              <a:rPr b="0" lang="en-US" sz="1600" spc="-4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классификация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условий</a:t>
            </a:r>
            <a:r>
              <a:rPr b="0" lang="en-US" sz="1600" spc="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труда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"/>
              </a:spcBef>
            </a:pPr>
            <a:r>
              <a:rPr b="0" i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(данные</a:t>
            </a:r>
            <a:r>
              <a:rPr b="0" i="1" lang="en-US" sz="1600" spc="-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en-US" sz="1600" spc="-11" strike="noStrike" u="none">
                <a:solidFill>
                  <a:schemeClr val="dk1"/>
                </a:solidFill>
                <a:uFillTx/>
                <a:latin typeface="Arial"/>
              </a:rPr>
              <a:t>основаны</a:t>
            </a:r>
            <a:r>
              <a:rPr b="0" i="1" lang="en-US" sz="1600" spc="-23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на физиологических</a:t>
            </a:r>
            <a:r>
              <a:rPr b="0" i="1" lang="en-US" sz="1600" spc="-5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i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исследованиях)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95" name="object 8"/>
          <p:cNvGrpSpPr/>
          <p:nvPr/>
        </p:nvGrpSpPr>
        <p:grpSpPr>
          <a:xfrm>
            <a:off x="167040" y="2677320"/>
            <a:ext cx="10283040" cy="1227960"/>
            <a:chOff x="167040" y="2677320"/>
            <a:chExt cx="10283040" cy="1227960"/>
          </a:xfrm>
        </p:grpSpPr>
        <p:sp>
          <p:nvSpPr>
            <p:cNvPr id="496" name="object 9"/>
            <p:cNvSpPr/>
            <p:nvPr/>
          </p:nvSpPr>
          <p:spPr>
            <a:xfrm>
              <a:off x="167040" y="267732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8609025" y="0"/>
                  </a:moveTo>
                  <a:lnTo>
                    <a:pt x="185724" y="0"/>
                  </a:lnTo>
                  <a:lnTo>
                    <a:pt x="136350" y="6633"/>
                  </a:lnTo>
                  <a:lnTo>
                    <a:pt x="91983" y="25355"/>
                  </a:lnTo>
                  <a:lnTo>
                    <a:pt x="54395" y="54395"/>
                  </a:lnTo>
                  <a:lnTo>
                    <a:pt x="25355" y="91983"/>
                  </a:lnTo>
                  <a:lnTo>
                    <a:pt x="6633" y="136350"/>
                  </a:lnTo>
                  <a:lnTo>
                    <a:pt x="0" y="185724"/>
                  </a:lnTo>
                  <a:lnTo>
                    <a:pt x="0" y="928598"/>
                  </a:lnTo>
                  <a:lnTo>
                    <a:pt x="6633" y="977973"/>
                  </a:lnTo>
                  <a:lnTo>
                    <a:pt x="25355" y="1022339"/>
                  </a:lnTo>
                  <a:lnTo>
                    <a:pt x="54395" y="1059927"/>
                  </a:lnTo>
                  <a:lnTo>
                    <a:pt x="91983" y="1088967"/>
                  </a:lnTo>
                  <a:lnTo>
                    <a:pt x="136350" y="1107689"/>
                  </a:lnTo>
                  <a:lnTo>
                    <a:pt x="185724" y="1114323"/>
                  </a:lnTo>
                  <a:lnTo>
                    <a:pt x="8609025" y="1114323"/>
                  </a:lnTo>
                  <a:lnTo>
                    <a:pt x="8658399" y="1107689"/>
                  </a:lnTo>
                  <a:lnTo>
                    <a:pt x="8702766" y="1088967"/>
                  </a:lnTo>
                  <a:lnTo>
                    <a:pt x="8740354" y="1059927"/>
                  </a:lnTo>
                  <a:lnTo>
                    <a:pt x="8769394" y="1022339"/>
                  </a:lnTo>
                  <a:lnTo>
                    <a:pt x="8788116" y="977973"/>
                  </a:lnTo>
                  <a:lnTo>
                    <a:pt x="8794750" y="928598"/>
                  </a:lnTo>
                  <a:lnTo>
                    <a:pt x="8794750" y="185724"/>
                  </a:lnTo>
                  <a:lnTo>
                    <a:pt x="8788116" y="136350"/>
                  </a:lnTo>
                  <a:lnTo>
                    <a:pt x="8769394" y="91983"/>
                  </a:lnTo>
                  <a:lnTo>
                    <a:pt x="8740354" y="54395"/>
                  </a:lnTo>
                  <a:lnTo>
                    <a:pt x="8702766" y="25355"/>
                  </a:lnTo>
                  <a:lnTo>
                    <a:pt x="8658399" y="6633"/>
                  </a:lnTo>
                  <a:lnTo>
                    <a:pt x="8609025" y="0"/>
                  </a:lnTo>
                  <a:close/>
                </a:path>
              </a:pathLst>
            </a:custGeom>
            <a:solidFill>
              <a:srgbClr val="8fb0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497" name="object 10"/>
            <p:cNvSpPr/>
            <p:nvPr/>
          </p:nvSpPr>
          <p:spPr>
            <a:xfrm>
              <a:off x="167040" y="267732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0" y="185724"/>
                  </a:moveTo>
                  <a:lnTo>
                    <a:pt x="6633" y="136350"/>
                  </a:lnTo>
                  <a:lnTo>
                    <a:pt x="25355" y="91983"/>
                  </a:lnTo>
                  <a:lnTo>
                    <a:pt x="54395" y="54395"/>
                  </a:lnTo>
                  <a:lnTo>
                    <a:pt x="91983" y="25355"/>
                  </a:lnTo>
                  <a:lnTo>
                    <a:pt x="136350" y="6633"/>
                  </a:lnTo>
                  <a:lnTo>
                    <a:pt x="185724" y="0"/>
                  </a:lnTo>
                  <a:lnTo>
                    <a:pt x="8609025" y="0"/>
                  </a:lnTo>
                  <a:lnTo>
                    <a:pt x="8658399" y="6633"/>
                  </a:lnTo>
                  <a:lnTo>
                    <a:pt x="8702766" y="25355"/>
                  </a:lnTo>
                  <a:lnTo>
                    <a:pt x="8740354" y="54395"/>
                  </a:lnTo>
                  <a:lnTo>
                    <a:pt x="8769394" y="91983"/>
                  </a:lnTo>
                  <a:lnTo>
                    <a:pt x="8788116" y="136350"/>
                  </a:lnTo>
                  <a:lnTo>
                    <a:pt x="8794750" y="185724"/>
                  </a:lnTo>
                  <a:lnTo>
                    <a:pt x="8794750" y="928598"/>
                  </a:lnTo>
                  <a:lnTo>
                    <a:pt x="8788116" y="977973"/>
                  </a:lnTo>
                  <a:lnTo>
                    <a:pt x="8769394" y="1022339"/>
                  </a:lnTo>
                  <a:lnTo>
                    <a:pt x="8740354" y="1059927"/>
                  </a:lnTo>
                  <a:lnTo>
                    <a:pt x="8702766" y="1088967"/>
                  </a:lnTo>
                  <a:lnTo>
                    <a:pt x="8658399" y="1107689"/>
                  </a:lnTo>
                  <a:lnTo>
                    <a:pt x="8609025" y="1114323"/>
                  </a:lnTo>
                  <a:lnTo>
                    <a:pt x="185724" y="1114323"/>
                  </a:lnTo>
                  <a:lnTo>
                    <a:pt x="136350" y="1107689"/>
                  </a:lnTo>
                  <a:lnTo>
                    <a:pt x="91983" y="1088967"/>
                  </a:lnTo>
                  <a:lnTo>
                    <a:pt x="54395" y="1059927"/>
                  </a:lnTo>
                  <a:lnTo>
                    <a:pt x="25355" y="1022339"/>
                  </a:lnTo>
                  <a:lnTo>
                    <a:pt x="6633" y="977973"/>
                  </a:lnTo>
                  <a:lnTo>
                    <a:pt x="0" y="928598"/>
                  </a:lnTo>
                  <a:lnTo>
                    <a:pt x="0" y="185724"/>
                  </a:lnTo>
                  <a:close/>
                </a:path>
              </a:pathLst>
            </a:custGeom>
            <a:noFill/>
            <a:ln w="38100">
              <a:solidFill>
                <a:srgbClr val="68806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498" name="object 11"/>
          <p:cNvSpPr/>
          <p:nvPr/>
        </p:nvSpPr>
        <p:spPr>
          <a:xfrm>
            <a:off x="503640" y="2800440"/>
            <a:ext cx="960804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" algn="ctr" defTabSz="457200">
              <a:lnSpc>
                <a:spcPct val="100000"/>
              </a:lnSpc>
              <a:spcBef>
                <a:spcPts val="119"/>
              </a:spcBef>
            </a:pPr>
            <a:r>
              <a:rPr b="1" lang="en-US" sz="1600" spc="-17" strike="noStrike" u="none">
                <a:solidFill>
                  <a:schemeClr val="dk1"/>
                </a:solidFill>
                <a:uFillTx/>
                <a:latin typeface="Arial"/>
              </a:rPr>
              <a:t>Аттестация</a:t>
            </a:r>
            <a:r>
              <a:rPr b="1" lang="en-US" sz="16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chemeClr val="dk1"/>
                </a:solidFill>
                <a:uFillTx/>
                <a:latin typeface="Arial"/>
              </a:rPr>
              <a:t>рабочих</a:t>
            </a:r>
            <a:r>
              <a:rPr b="1" lang="en-US" sz="1600" spc="-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мест</a:t>
            </a:r>
            <a:r>
              <a:rPr b="1" lang="en-US" sz="1600" spc="-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Arial"/>
              </a:rPr>
              <a:t>по</a:t>
            </a:r>
            <a:r>
              <a:rPr b="1" lang="en-US" sz="1600" spc="-17" strike="noStrike" u="none">
                <a:solidFill>
                  <a:schemeClr val="dk1"/>
                </a:solidFill>
                <a:uFillTx/>
                <a:latin typeface="Arial"/>
              </a:rPr>
              <a:t> условиям</a:t>
            </a:r>
            <a:r>
              <a:rPr b="1" lang="en-US" sz="1600" spc="4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34" strike="noStrike" u="none">
                <a:solidFill>
                  <a:schemeClr val="dk1"/>
                </a:solidFill>
                <a:uFillTx/>
                <a:latin typeface="Arial"/>
              </a:rPr>
              <a:t>труда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"/>
              </a:spcBef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algn="ctr" defTabSz="457200">
              <a:lnSpc>
                <a:spcPct val="100000"/>
              </a:lnSpc>
            </a:pPr>
            <a:r>
              <a:rPr b="0" lang="en-US" sz="1600" spc="-28" strike="noStrike" u="none">
                <a:solidFill>
                  <a:schemeClr val="dk1"/>
                </a:solidFill>
                <a:uFillTx/>
                <a:latin typeface="Microsoft Sans Serif"/>
              </a:rPr>
              <a:t>Приказ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Минздравсоцразвития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 России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от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26.04.2011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N</a:t>
            </a:r>
            <a:r>
              <a:rPr b="0" lang="en-US" sz="16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342н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«Об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утверждении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Порядка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проведения </a:t>
            </a:r>
            <a:r>
              <a:rPr b="0" lang="en-US" sz="1600" spc="-40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аттестации</a:t>
            </a:r>
            <a:r>
              <a:rPr b="0" lang="en-US" sz="1600" spc="-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рабочих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мест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по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условиям</a:t>
            </a:r>
            <a:r>
              <a:rPr b="0" lang="en-US" sz="1600" spc="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труда»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99" name="object 12"/>
          <p:cNvGrpSpPr/>
          <p:nvPr/>
        </p:nvGrpSpPr>
        <p:grpSpPr>
          <a:xfrm>
            <a:off x="250560" y="4331160"/>
            <a:ext cx="10283040" cy="1227960"/>
            <a:chOff x="250560" y="4331160"/>
            <a:chExt cx="10283040" cy="1227960"/>
          </a:xfrm>
        </p:grpSpPr>
        <p:sp>
          <p:nvSpPr>
            <p:cNvPr id="500" name="object 13"/>
            <p:cNvSpPr/>
            <p:nvPr/>
          </p:nvSpPr>
          <p:spPr>
            <a:xfrm>
              <a:off x="250560" y="433116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8609012" y="0"/>
                  </a:moveTo>
                  <a:lnTo>
                    <a:pt x="185737" y="0"/>
                  </a:lnTo>
                  <a:lnTo>
                    <a:pt x="136361" y="6634"/>
                  </a:lnTo>
                  <a:lnTo>
                    <a:pt x="91993" y="25359"/>
                  </a:lnTo>
                  <a:lnTo>
                    <a:pt x="54402" y="54402"/>
                  </a:lnTo>
                  <a:lnTo>
                    <a:pt x="25359" y="91993"/>
                  </a:lnTo>
                  <a:lnTo>
                    <a:pt x="6634" y="136361"/>
                  </a:lnTo>
                  <a:lnTo>
                    <a:pt x="0" y="185737"/>
                  </a:lnTo>
                  <a:lnTo>
                    <a:pt x="0" y="928674"/>
                  </a:lnTo>
                  <a:lnTo>
                    <a:pt x="6634" y="978055"/>
                  </a:lnTo>
                  <a:lnTo>
                    <a:pt x="25359" y="1022428"/>
                  </a:lnTo>
                  <a:lnTo>
                    <a:pt x="54402" y="1060021"/>
                  </a:lnTo>
                  <a:lnTo>
                    <a:pt x="91993" y="1089065"/>
                  </a:lnTo>
                  <a:lnTo>
                    <a:pt x="136361" y="1107790"/>
                  </a:lnTo>
                  <a:lnTo>
                    <a:pt x="185737" y="1114425"/>
                  </a:lnTo>
                  <a:lnTo>
                    <a:pt x="8609012" y="1114425"/>
                  </a:lnTo>
                  <a:lnTo>
                    <a:pt x="8658388" y="1107790"/>
                  </a:lnTo>
                  <a:lnTo>
                    <a:pt x="8702756" y="1089065"/>
                  </a:lnTo>
                  <a:lnTo>
                    <a:pt x="8740347" y="1060021"/>
                  </a:lnTo>
                  <a:lnTo>
                    <a:pt x="8769390" y="1022428"/>
                  </a:lnTo>
                  <a:lnTo>
                    <a:pt x="8788115" y="978055"/>
                  </a:lnTo>
                  <a:lnTo>
                    <a:pt x="8794750" y="928674"/>
                  </a:lnTo>
                  <a:lnTo>
                    <a:pt x="8794750" y="185737"/>
                  </a:lnTo>
                  <a:lnTo>
                    <a:pt x="8788115" y="136361"/>
                  </a:lnTo>
                  <a:lnTo>
                    <a:pt x="8769390" y="91993"/>
                  </a:lnTo>
                  <a:lnTo>
                    <a:pt x="8740347" y="54402"/>
                  </a:lnTo>
                  <a:lnTo>
                    <a:pt x="8702756" y="25359"/>
                  </a:lnTo>
                  <a:lnTo>
                    <a:pt x="8658388" y="6634"/>
                  </a:lnTo>
                  <a:lnTo>
                    <a:pt x="8609012" y="0"/>
                  </a:lnTo>
                  <a:close/>
                </a:path>
              </a:pathLst>
            </a:custGeom>
            <a:solidFill>
              <a:srgbClr val="8fb0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01" name="object 14"/>
            <p:cNvSpPr/>
            <p:nvPr/>
          </p:nvSpPr>
          <p:spPr>
            <a:xfrm>
              <a:off x="250560" y="4331160"/>
              <a:ext cx="10283040" cy="122796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1227960"/>
                <a:gd name="textAreaBottom" fmla="*/ 1228320 h 1227960"/>
              </a:gdLst>
              <a:ahLst/>
              <a:rect l="textAreaLeft" t="textAreaTop" r="textAreaRight" b="textAreaBottom"/>
              <a:pathLst>
                <a:path w="8794750" h="1114425">
                  <a:moveTo>
                    <a:pt x="0" y="185737"/>
                  </a:moveTo>
                  <a:lnTo>
                    <a:pt x="6634" y="136361"/>
                  </a:lnTo>
                  <a:lnTo>
                    <a:pt x="25359" y="91993"/>
                  </a:lnTo>
                  <a:lnTo>
                    <a:pt x="54402" y="54402"/>
                  </a:lnTo>
                  <a:lnTo>
                    <a:pt x="91993" y="25359"/>
                  </a:lnTo>
                  <a:lnTo>
                    <a:pt x="136361" y="6634"/>
                  </a:lnTo>
                  <a:lnTo>
                    <a:pt x="185737" y="0"/>
                  </a:lnTo>
                  <a:lnTo>
                    <a:pt x="8609012" y="0"/>
                  </a:lnTo>
                  <a:lnTo>
                    <a:pt x="8658388" y="6634"/>
                  </a:lnTo>
                  <a:lnTo>
                    <a:pt x="8702756" y="25359"/>
                  </a:lnTo>
                  <a:lnTo>
                    <a:pt x="8740347" y="54402"/>
                  </a:lnTo>
                  <a:lnTo>
                    <a:pt x="8769390" y="91993"/>
                  </a:lnTo>
                  <a:lnTo>
                    <a:pt x="8788115" y="136361"/>
                  </a:lnTo>
                  <a:lnTo>
                    <a:pt x="8794750" y="185737"/>
                  </a:lnTo>
                  <a:lnTo>
                    <a:pt x="8794750" y="928674"/>
                  </a:lnTo>
                  <a:lnTo>
                    <a:pt x="8788115" y="978055"/>
                  </a:lnTo>
                  <a:lnTo>
                    <a:pt x="8769390" y="1022428"/>
                  </a:lnTo>
                  <a:lnTo>
                    <a:pt x="8740347" y="1060021"/>
                  </a:lnTo>
                  <a:lnTo>
                    <a:pt x="8702756" y="1089065"/>
                  </a:lnTo>
                  <a:lnTo>
                    <a:pt x="8658388" y="1107790"/>
                  </a:lnTo>
                  <a:lnTo>
                    <a:pt x="8609012" y="1114425"/>
                  </a:lnTo>
                  <a:lnTo>
                    <a:pt x="185737" y="1114425"/>
                  </a:lnTo>
                  <a:lnTo>
                    <a:pt x="136361" y="1107790"/>
                  </a:lnTo>
                  <a:lnTo>
                    <a:pt x="91993" y="1089065"/>
                  </a:lnTo>
                  <a:lnTo>
                    <a:pt x="54402" y="1060021"/>
                  </a:lnTo>
                  <a:lnTo>
                    <a:pt x="25359" y="1022428"/>
                  </a:lnTo>
                  <a:lnTo>
                    <a:pt x="6634" y="978055"/>
                  </a:lnTo>
                  <a:lnTo>
                    <a:pt x="0" y="928674"/>
                  </a:lnTo>
                  <a:lnTo>
                    <a:pt x="0" y="185737"/>
                  </a:lnTo>
                  <a:close/>
                </a:path>
              </a:pathLst>
            </a:custGeom>
            <a:noFill/>
            <a:ln w="38100">
              <a:solidFill>
                <a:srgbClr val="68806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02" name="object 15"/>
          <p:cNvSpPr/>
          <p:nvPr/>
        </p:nvSpPr>
        <p:spPr>
          <a:xfrm>
            <a:off x="916920" y="4454280"/>
            <a:ext cx="895104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algn="ctr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Специальная</a:t>
            </a:r>
            <a:r>
              <a:rPr b="1" lang="en-US" sz="1600" spc="-4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Arial"/>
              </a:rPr>
              <a:t>оценка</a:t>
            </a:r>
            <a:r>
              <a:rPr b="1" lang="en-US" sz="1600" spc="-23" strike="noStrike" u="none">
                <a:solidFill>
                  <a:schemeClr val="dk1"/>
                </a:solidFill>
                <a:uFillTx/>
                <a:latin typeface="Arial"/>
              </a:rPr>
              <a:t> условий</a:t>
            </a:r>
            <a:r>
              <a:rPr b="1" lang="en-US" sz="16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34" strike="noStrike" u="none">
                <a:solidFill>
                  <a:schemeClr val="dk1"/>
                </a:solidFill>
                <a:uFillTx/>
                <a:latin typeface="Arial"/>
              </a:rPr>
              <a:t>труда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7"/>
              </a:spcBef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algn="ctr" defTabSz="457200">
              <a:lnSpc>
                <a:spcPct val="100000"/>
              </a:lnSpc>
            </a:pP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Федеральный </a:t>
            </a:r>
            <a:r>
              <a:rPr b="0" lang="en-US" sz="1600" spc="-34" strike="noStrike" u="none">
                <a:solidFill>
                  <a:schemeClr val="dk1"/>
                </a:solidFill>
                <a:uFillTx/>
                <a:latin typeface="Microsoft Sans Serif"/>
              </a:rPr>
              <a:t>закон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от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28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декабря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2013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08" strike="noStrike" u="none">
                <a:solidFill>
                  <a:schemeClr val="dk1"/>
                </a:solidFill>
                <a:uFillTx/>
                <a:latin typeface="Microsoft Sans Serif"/>
              </a:rPr>
              <a:t>г.</a:t>
            </a:r>
            <a:r>
              <a:rPr b="0" lang="en-US" sz="1600" spc="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N</a:t>
            </a:r>
            <a:r>
              <a:rPr b="0" lang="en-US" sz="16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34" strike="noStrike" u="none">
                <a:solidFill>
                  <a:schemeClr val="dk1"/>
                </a:solidFill>
                <a:uFillTx/>
                <a:latin typeface="Microsoft Sans Serif"/>
              </a:rPr>
              <a:t>426-ФЗ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 «О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специальной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оценке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условий</a:t>
            </a:r>
            <a:r>
              <a:rPr b="0" lang="en-US" sz="16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7" strike="noStrike" u="none">
                <a:solidFill>
                  <a:schemeClr val="dk1"/>
                </a:solidFill>
                <a:uFillTx/>
                <a:latin typeface="Microsoft Sans Serif"/>
              </a:rPr>
              <a:t>труда» </a:t>
            </a:r>
            <a:r>
              <a:rPr b="0" lang="en-US" sz="1600" spc="-40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Вступил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в</a:t>
            </a:r>
            <a:r>
              <a:rPr b="0" lang="en-US" sz="16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силу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Microsoft Sans Serif"/>
              </a:rPr>
              <a:t>с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01.01.2014</a:t>
            </a:r>
            <a:r>
              <a:rPr b="0" lang="en-US" sz="1600" spc="-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08" strike="noStrike" u="none">
                <a:solidFill>
                  <a:schemeClr val="dk1"/>
                </a:solidFill>
                <a:uFillTx/>
                <a:latin typeface="Microsoft Sans Serif"/>
              </a:rPr>
              <a:t>г.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03" name="object 16"/>
          <p:cNvGrpSpPr/>
          <p:nvPr/>
        </p:nvGrpSpPr>
        <p:grpSpPr>
          <a:xfrm>
            <a:off x="250560" y="6221160"/>
            <a:ext cx="10283040" cy="965520"/>
            <a:chOff x="250560" y="6221160"/>
            <a:chExt cx="10283040" cy="965520"/>
          </a:xfrm>
        </p:grpSpPr>
        <p:sp>
          <p:nvSpPr>
            <p:cNvPr id="504" name="object 17"/>
            <p:cNvSpPr/>
            <p:nvPr/>
          </p:nvSpPr>
          <p:spPr>
            <a:xfrm>
              <a:off x="250560" y="6221160"/>
              <a:ext cx="10283040" cy="96552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965520"/>
                <a:gd name="textAreaBottom" fmla="*/ 965880 h 965520"/>
              </a:gdLst>
              <a:ahLst/>
              <a:rect l="textAreaLeft" t="textAreaTop" r="textAreaRight" b="textAreaBottom"/>
              <a:pathLst>
                <a:path w="8794750" h="876300">
                  <a:moveTo>
                    <a:pt x="8648750" y="0"/>
                  </a:moveTo>
                  <a:lnTo>
                    <a:pt x="145999" y="0"/>
                  </a:lnTo>
                  <a:lnTo>
                    <a:pt x="99852" y="7443"/>
                  </a:lnTo>
                  <a:lnTo>
                    <a:pt x="59774" y="28169"/>
                  </a:lnTo>
                  <a:lnTo>
                    <a:pt x="28169" y="59774"/>
                  </a:lnTo>
                  <a:lnTo>
                    <a:pt x="7443" y="99852"/>
                  </a:lnTo>
                  <a:lnTo>
                    <a:pt x="0" y="145999"/>
                  </a:lnTo>
                  <a:lnTo>
                    <a:pt x="0" y="729970"/>
                  </a:lnTo>
                  <a:lnTo>
                    <a:pt x="7443" y="776117"/>
                  </a:lnTo>
                  <a:lnTo>
                    <a:pt x="28169" y="816195"/>
                  </a:lnTo>
                  <a:lnTo>
                    <a:pt x="59774" y="847800"/>
                  </a:lnTo>
                  <a:lnTo>
                    <a:pt x="99852" y="868526"/>
                  </a:lnTo>
                  <a:lnTo>
                    <a:pt x="145999" y="875969"/>
                  </a:lnTo>
                  <a:lnTo>
                    <a:pt x="8648750" y="875969"/>
                  </a:lnTo>
                  <a:lnTo>
                    <a:pt x="8694897" y="868526"/>
                  </a:lnTo>
                  <a:lnTo>
                    <a:pt x="8734975" y="847800"/>
                  </a:lnTo>
                  <a:lnTo>
                    <a:pt x="8766580" y="816195"/>
                  </a:lnTo>
                  <a:lnTo>
                    <a:pt x="8787306" y="776117"/>
                  </a:lnTo>
                  <a:lnTo>
                    <a:pt x="8794750" y="729970"/>
                  </a:lnTo>
                  <a:lnTo>
                    <a:pt x="8794750" y="145999"/>
                  </a:lnTo>
                  <a:lnTo>
                    <a:pt x="8787306" y="99852"/>
                  </a:lnTo>
                  <a:lnTo>
                    <a:pt x="8766580" y="59774"/>
                  </a:lnTo>
                  <a:lnTo>
                    <a:pt x="8734975" y="28169"/>
                  </a:lnTo>
                  <a:lnTo>
                    <a:pt x="8694897" y="7443"/>
                  </a:lnTo>
                  <a:lnTo>
                    <a:pt x="8648750" y="0"/>
                  </a:lnTo>
                  <a:close/>
                </a:path>
              </a:pathLst>
            </a:custGeom>
            <a:solidFill>
              <a:srgbClr val="8fb0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05" name="object 18"/>
            <p:cNvSpPr/>
            <p:nvPr/>
          </p:nvSpPr>
          <p:spPr>
            <a:xfrm>
              <a:off x="250560" y="6221160"/>
              <a:ext cx="10283040" cy="965520"/>
            </a:xfrm>
            <a:custGeom>
              <a:avLst/>
              <a:gdLst>
                <a:gd name="textAreaLeft" fmla="*/ 0 w 10283040"/>
                <a:gd name="textAreaRight" fmla="*/ 10283400 w 10283040"/>
                <a:gd name="textAreaTop" fmla="*/ 0 h 965520"/>
                <a:gd name="textAreaBottom" fmla="*/ 965880 h 965520"/>
              </a:gdLst>
              <a:ahLst/>
              <a:rect l="textAreaLeft" t="textAreaTop" r="textAreaRight" b="textAreaBottom"/>
              <a:pathLst>
                <a:path w="8794750" h="876300">
                  <a:moveTo>
                    <a:pt x="0" y="145999"/>
                  </a:moveTo>
                  <a:lnTo>
                    <a:pt x="7443" y="99852"/>
                  </a:lnTo>
                  <a:lnTo>
                    <a:pt x="28169" y="59774"/>
                  </a:lnTo>
                  <a:lnTo>
                    <a:pt x="59774" y="28169"/>
                  </a:lnTo>
                  <a:lnTo>
                    <a:pt x="99852" y="7443"/>
                  </a:lnTo>
                  <a:lnTo>
                    <a:pt x="145999" y="0"/>
                  </a:lnTo>
                  <a:lnTo>
                    <a:pt x="8648750" y="0"/>
                  </a:lnTo>
                  <a:lnTo>
                    <a:pt x="8694897" y="7443"/>
                  </a:lnTo>
                  <a:lnTo>
                    <a:pt x="8734975" y="28169"/>
                  </a:lnTo>
                  <a:lnTo>
                    <a:pt x="8766580" y="59774"/>
                  </a:lnTo>
                  <a:lnTo>
                    <a:pt x="8787306" y="99852"/>
                  </a:lnTo>
                  <a:lnTo>
                    <a:pt x="8794750" y="145999"/>
                  </a:lnTo>
                  <a:lnTo>
                    <a:pt x="8794750" y="729970"/>
                  </a:lnTo>
                  <a:lnTo>
                    <a:pt x="8787306" y="776117"/>
                  </a:lnTo>
                  <a:lnTo>
                    <a:pt x="8766580" y="816195"/>
                  </a:lnTo>
                  <a:lnTo>
                    <a:pt x="8734975" y="847800"/>
                  </a:lnTo>
                  <a:lnTo>
                    <a:pt x="8694897" y="868526"/>
                  </a:lnTo>
                  <a:lnTo>
                    <a:pt x="8648750" y="875969"/>
                  </a:lnTo>
                  <a:lnTo>
                    <a:pt x="145999" y="875969"/>
                  </a:lnTo>
                  <a:lnTo>
                    <a:pt x="99852" y="868526"/>
                  </a:lnTo>
                  <a:lnTo>
                    <a:pt x="59774" y="847800"/>
                  </a:lnTo>
                  <a:lnTo>
                    <a:pt x="28169" y="816195"/>
                  </a:lnTo>
                  <a:lnTo>
                    <a:pt x="7443" y="776117"/>
                  </a:lnTo>
                  <a:lnTo>
                    <a:pt x="0" y="729970"/>
                  </a:lnTo>
                  <a:lnTo>
                    <a:pt x="0" y="145999"/>
                  </a:lnTo>
                  <a:close/>
                </a:path>
              </a:pathLst>
            </a:custGeom>
            <a:noFill/>
            <a:ln w="38100">
              <a:solidFill>
                <a:srgbClr val="68806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06" name="object 19"/>
          <p:cNvSpPr/>
          <p:nvPr/>
        </p:nvSpPr>
        <p:spPr>
          <a:xfrm>
            <a:off x="872640" y="6330240"/>
            <a:ext cx="903924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algn="ctr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Arial"/>
              </a:rPr>
              <a:t>Приказы </a:t>
            </a:r>
            <a:r>
              <a:rPr b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Министерства</a:t>
            </a:r>
            <a:r>
              <a:rPr b="1" lang="en-US" sz="1600" spc="-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34" strike="noStrike" u="none">
                <a:solidFill>
                  <a:schemeClr val="dk1"/>
                </a:solidFill>
                <a:uFillTx/>
                <a:latin typeface="Arial"/>
              </a:rPr>
              <a:t>труда</a:t>
            </a:r>
            <a:r>
              <a:rPr b="1" lang="en-US" sz="1600" spc="6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lang="en-US" sz="16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социальной</a:t>
            </a:r>
            <a:r>
              <a:rPr b="1" lang="en-US" sz="1600" spc="-1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chemeClr val="dk1"/>
                </a:solidFill>
                <a:uFillTx/>
                <a:latin typeface="Arial"/>
              </a:rPr>
              <a:t>защиты</a:t>
            </a:r>
            <a:r>
              <a:rPr b="1" lang="en-US" sz="16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1600" spc="-11" strike="noStrike" u="none">
                <a:solidFill>
                  <a:schemeClr val="dk1"/>
                </a:solidFill>
                <a:uFillTx/>
                <a:latin typeface="Arial"/>
              </a:rPr>
              <a:t>Российской </a:t>
            </a:r>
            <a:r>
              <a:rPr b="1" lang="en-US" sz="1600" spc="-6" strike="noStrike" u="none">
                <a:solidFill>
                  <a:schemeClr val="dk1"/>
                </a:solidFill>
                <a:uFillTx/>
                <a:latin typeface="Arial"/>
              </a:rPr>
              <a:t>Федерации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7"/>
              </a:spcBef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«Особенности</a:t>
            </a:r>
            <a:r>
              <a:rPr b="0" lang="en-US" sz="1600" spc="-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проведения</a:t>
            </a:r>
            <a:r>
              <a:rPr b="0" lang="en-US" sz="1600" spc="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специальной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оценки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условий</a:t>
            </a:r>
            <a:r>
              <a:rPr b="0" lang="en-US" sz="1600" spc="45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23" strike="noStrike" u="none">
                <a:solidFill>
                  <a:schemeClr val="dk1"/>
                </a:solidFill>
                <a:uFillTx/>
                <a:latin typeface="Microsoft Sans Serif"/>
              </a:rPr>
              <a:t>труда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на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рабочих</a:t>
            </a:r>
            <a:r>
              <a:rPr b="0" lang="en-US" sz="1600" spc="17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Microsoft Sans Serif"/>
              </a:rPr>
              <a:t>местах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1600" spc="462" strike="noStrike" u="none">
                <a:solidFill>
                  <a:schemeClr val="dk1"/>
                </a:solidFill>
                <a:uFillTx/>
                <a:latin typeface="Microsoft Sans Serif"/>
              </a:rPr>
              <a:t>………….»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07" name="object 20"/>
          <p:cNvGrpSpPr/>
          <p:nvPr/>
        </p:nvGrpSpPr>
        <p:grpSpPr>
          <a:xfrm>
            <a:off x="5267880" y="2205000"/>
            <a:ext cx="156240" cy="4008240"/>
            <a:chOff x="5267880" y="2205000"/>
            <a:chExt cx="156240" cy="4008240"/>
          </a:xfrm>
        </p:grpSpPr>
        <p:sp>
          <p:nvSpPr>
            <p:cNvPr id="508" name="object 21"/>
            <p:cNvSpPr/>
            <p:nvPr/>
          </p:nvSpPr>
          <p:spPr>
            <a:xfrm>
              <a:off x="5346000" y="2205000"/>
              <a:ext cx="1080" cy="463680"/>
            </a:xfrm>
            <a:custGeom>
              <a:avLst/>
              <a:gdLst>
                <a:gd name="textAreaLeft" fmla="*/ 0 w 1080"/>
                <a:gd name="textAreaRight" fmla="*/ 1440 w 1080"/>
                <a:gd name="textAreaTop" fmla="*/ 0 h 463680"/>
                <a:gd name="textAreaBottom" fmla="*/ 464040 h 463680"/>
              </a:gdLst>
              <a:ahLst/>
              <a:rect l="textAreaLeft" t="textAreaTop" r="textAreaRight" b="textAreaBottom"/>
              <a:pathLst>
                <a:path w="1270" h="421005">
                  <a:moveTo>
                    <a:pt x="723" y="0"/>
                  </a:moveTo>
                  <a:lnTo>
                    <a:pt x="0" y="420382"/>
                  </a:lnTo>
                </a:path>
              </a:pathLst>
            </a:custGeom>
            <a:noFill/>
            <a:ln w="38099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09" name="object 22"/>
            <p:cNvSpPr/>
            <p:nvPr/>
          </p:nvSpPr>
          <p:spPr>
            <a:xfrm>
              <a:off x="5268240" y="2542320"/>
              <a:ext cx="155520" cy="126360"/>
            </a:xfrm>
            <a:custGeom>
              <a:avLst/>
              <a:gdLst>
                <a:gd name="textAreaLeft" fmla="*/ 0 w 155520"/>
                <a:gd name="textAreaRight" fmla="*/ 155880 w 155520"/>
                <a:gd name="textAreaTop" fmla="*/ 0 h 126360"/>
                <a:gd name="textAreaBottom" fmla="*/ 126720 h 126360"/>
              </a:gdLst>
              <a:ahLst/>
              <a:rect l="textAreaLeft" t="textAreaTop" r="textAreaRight" b="textAreaBottom"/>
              <a:pathLst>
                <a:path w="133350" h="114935">
                  <a:moveTo>
                    <a:pt x="133350" y="241"/>
                  </a:moveTo>
                  <a:lnTo>
                    <a:pt x="66471" y="114427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10" name="object 23"/>
            <p:cNvSpPr/>
            <p:nvPr/>
          </p:nvSpPr>
          <p:spPr>
            <a:xfrm>
              <a:off x="5346000" y="3858480"/>
              <a:ext cx="1800" cy="43092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430920"/>
                <a:gd name="textAreaBottom" fmla="*/ 431280 h 430920"/>
              </a:gdLst>
              <a:ahLst/>
              <a:rect l="textAreaLeft" t="textAreaTop" r="textAreaRight" b="textAreaBottom"/>
              <a:pathLst>
                <a:path w="1904" h="391160">
                  <a:moveTo>
                    <a:pt x="1447" y="0"/>
                  </a:moveTo>
                  <a:lnTo>
                    <a:pt x="0" y="390906"/>
                  </a:lnTo>
                </a:path>
              </a:pathLst>
            </a:custGeom>
            <a:noFill/>
            <a:ln w="38099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11" name="object 24"/>
            <p:cNvSpPr/>
            <p:nvPr/>
          </p:nvSpPr>
          <p:spPr>
            <a:xfrm>
              <a:off x="5268600" y="4163400"/>
              <a:ext cx="155520" cy="126360"/>
            </a:xfrm>
            <a:custGeom>
              <a:avLst/>
              <a:gdLst>
                <a:gd name="textAreaLeft" fmla="*/ 0 w 155520"/>
                <a:gd name="textAreaRight" fmla="*/ 155880 w 155520"/>
                <a:gd name="textAreaTop" fmla="*/ 0 h 126360"/>
                <a:gd name="textAreaBottom" fmla="*/ 126720 h 126360"/>
              </a:gdLst>
              <a:ahLst/>
              <a:rect l="textAreaLeft" t="textAreaTop" r="textAreaRight" b="textAreaBottom"/>
              <a:pathLst>
                <a:path w="133350" h="114935">
                  <a:moveTo>
                    <a:pt x="133350" y="495"/>
                  </a:moveTo>
                  <a:lnTo>
                    <a:pt x="66243" y="11454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12" name="object 25"/>
            <p:cNvSpPr/>
            <p:nvPr/>
          </p:nvSpPr>
          <p:spPr>
            <a:xfrm>
              <a:off x="5346000" y="5591160"/>
              <a:ext cx="360" cy="62208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0" h="564514">
                  <a:moveTo>
                    <a:pt x="0" y="0"/>
                  </a:moveTo>
                  <a:lnTo>
                    <a:pt x="0" y="563943"/>
                  </a:lnTo>
                </a:path>
              </a:pathLst>
            </a:custGeom>
            <a:noFill/>
            <a:ln w="38100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13" name="object 26"/>
            <p:cNvSpPr/>
            <p:nvPr/>
          </p:nvSpPr>
          <p:spPr>
            <a:xfrm>
              <a:off x="5267880" y="6086520"/>
              <a:ext cx="155520" cy="125640"/>
            </a:xfrm>
            <a:custGeom>
              <a:avLst/>
              <a:gdLst>
                <a:gd name="textAreaLeft" fmla="*/ 0 w 155520"/>
                <a:gd name="textAreaRight" fmla="*/ 155880 w 155520"/>
                <a:gd name="textAreaTop" fmla="*/ 0 h 125640"/>
                <a:gd name="textAreaBottom" fmla="*/ 126000 h 125640"/>
              </a:gdLst>
              <a:ahLst/>
              <a:rect l="textAreaLeft" t="textAreaTop" r="textAreaRight" b="textAreaBottom"/>
              <a:pathLst>
                <a:path w="133350" h="114300">
                  <a:moveTo>
                    <a:pt x="133350" y="0"/>
                  </a:moveTo>
                  <a:lnTo>
                    <a:pt x="66675" y="11429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435e4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14" name="PlaceHolder 1"/>
          <p:cNvSpPr>
            <a:spLocks noGrp="1"/>
          </p:cNvSpPr>
          <p:nvPr>
            <p:ph type="sldNum" idx="43"/>
          </p:nvPr>
        </p:nvSpPr>
        <p:spPr>
          <a:xfrm>
            <a:off x="7551000" y="7092360"/>
            <a:ext cx="2405160" cy="23112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lstStyle>
            <a:lvl1pPr marL="43560" indent="0" algn="r" defTabSz="457200">
              <a:lnSpc>
                <a:spcPct val="100000"/>
              </a:lnSpc>
              <a:spcBef>
                <a:spcPts val="119"/>
              </a:spcBef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marL="43560" indent="0" algn="r" defTabSz="457200">
              <a:lnSpc>
                <a:spcPct val="100000"/>
              </a:lnSpc>
              <a:spcBef>
                <a:spcPts val="119"/>
              </a:spcBef>
              <a:buNone/>
            </a:pPr>
            <a:fld id="{33DE2E6C-5BFE-46BD-9FF4-867773AF27E8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2" descr="https://pptcloud.ru/system/slides/pics/003/804/530/original/Slide27.jpg?1496834178"/>
          <p:cNvPicPr/>
          <p:nvPr/>
        </p:nvPicPr>
        <p:blipFill>
          <a:blip r:embed="rId1"/>
          <a:stretch/>
        </p:blipFill>
        <p:spPr>
          <a:xfrm>
            <a:off x="773640" y="147240"/>
            <a:ext cx="9213840" cy="785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Picture 2" descr="https://pptcloud.ru/system/slides/pics/003/804/563/original/Slide60.jpg?1496834184"/>
          <p:cNvPicPr/>
          <p:nvPr/>
        </p:nvPicPr>
        <p:blipFill>
          <a:blip r:embed="rId1"/>
          <a:stretch/>
        </p:blipFill>
        <p:spPr>
          <a:xfrm>
            <a:off x="905400" y="478440"/>
            <a:ext cx="8499240" cy="637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2" descr="https://pptcloud.ru/system/slides/pics/003/804/559/original/Slide56.jpg?1496834184"/>
          <p:cNvPicPr/>
          <p:nvPr/>
        </p:nvPicPr>
        <p:blipFill>
          <a:blip r:embed="rId1"/>
          <a:stretch/>
        </p:blipFill>
        <p:spPr>
          <a:xfrm>
            <a:off x="141120" y="0"/>
            <a:ext cx="10057680" cy="75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object 2"/>
          <p:cNvGrpSpPr/>
          <p:nvPr/>
        </p:nvGrpSpPr>
        <p:grpSpPr>
          <a:xfrm>
            <a:off x="0" y="-44280"/>
            <a:ext cx="10691280" cy="7045920"/>
            <a:chOff x="0" y="-44280"/>
            <a:chExt cx="10691280" cy="7045920"/>
          </a:xfrm>
        </p:grpSpPr>
        <p:pic>
          <p:nvPicPr>
            <p:cNvPr id="519" name="object 4" descr=""/>
            <p:cNvPicPr/>
            <p:nvPr/>
          </p:nvPicPr>
          <p:blipFill>
            <a:blip r:embed="rId1"/>
            <a:stretch/>
          </p:blipFill>
          <p:spPr>
            <a:xfrm>
              <a:off x="0" y="-4428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0" name="object 5" descr=""/>
            <p:cNvPicPr/>
            <p:nvPr/>
          </p:nvPicPr>
          <p:blipFill>
            <a:blip r:embed="rId2"/>
            <a:stretch/>
          </p:blipFill>
          <p:spPr>
            <a:xfrm>
              <a:off x="2213640" y="1558800"/>
              <a:ext cx="5886000" cy="5442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21" name="object 6"/>
          <p:cNvSpPr/>
          <p:nvPr/>
        </p:nvSpPr>
        <p:spPr>
          <a:xfrm>
            <a:off x="4102560" y="4203360"/>
            <a:ext cx="2026800" cy="3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711360" indent="-697320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1" lang="en-US" sz="1300" spc="-6" strike="noStrike" u="none">
                <a:solidFill>
                  <a:srgbClr val="ffffff"/>
                </a:solidFill>
                <a:uFillTx/>
                <a:latin typeface="Arial"/>
              </a:rPr>
              <a:t>Профессиографический </a:t>
            </a:r>
            <a:r>
              <a:rPr b="1" lang="en-US" sz="1300" spc="-337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1300" strike="noStrike" u="none">
                <a:solidFill>
                  <a:srgbClr val="ffffff"/>
                </a:solidFill>
                <a:uFillTx/>
                <a:latin typeface="Arial"/>
              </a:rPr>
              <a:t>анализ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2" name="object 7"/>
          <p:cNvSpPr/>
          <p:nvPr/>
        </p:nvSpPr>
        <p:spPr>
          <a:xfrm>
            <a:off x="4701960" y="1832760"/>
            <a:ext cx="907560" cy="5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indent="-720" algn="ctr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Высокая 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34" strike="noStrike" u="none">
                <a:solidFill>
                  <a:srgbClr val="ffffff"/>
                </a:solidFill>
                <a:uFillTx/>
                <a:latin typeface="Microsoft Sans Serif"/>
              </a:rPr>
              <a:t>з</a:t>
            </a:r>
            <a:r>
              <a:rPr b="0" lang="en-US" sz="1300" spc="-28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а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чи</a:t>
            </a:r>
            <a:r>
              <a:rPr b="0" lang="en-US" sz="1300" spc="-40" strike="noStrike" u="none">
                <a:solidFill>
                  <a:srgbClr val="ffffff"/>
                </a:solidFill>
                <a:uFillTx/>
                <a:latin typeface="Microsoft Sans Serif"/>
              </a:rPr>
              <a:t>м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ость  </a:t>
            </a: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ошибок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3" name="object 8"/>
          <p:cNvSpPr/>
          <p:nvPr/>
        </p:nvSpPr>
        <p:spPr>
          <a:xfrm>
            <a:off x="6486480" y="2606400"/>
            <a:ext cx="985680" cy="10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indent="-720" algn="ctr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Высокая 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от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етс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о 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сть </a:t>
            </a:r>
            <a:r>
              <a:rPr b="0" lang="en-US" sz="1300" spc="-34" strike="noStrike" u="none">
                <a:solidFill>
                  <a:srgbClr val="ffffff"/>
                </a:solidFill>
                <a:uFillTx/>
                <a:latin typeface="Microsoft Sans Serif"/>
              </a:rPr>
              <a:t>за </a:t>
            </a:r>
            <a:r>
              <a:rPr b="0" lang="en-US" sz="1300" spc="-28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б</a:t>
            </a:r>
            <a:r>
              <a:rPr b="0" lang="en-US" sz="1300" spc="-34" strike="noStrike" u="none">
                <a:solidFill>
                  <a:srgbClr val="ffffff"/>
                </a:solidFill>
                <a:uFillTx/>
                <a:latin typeface="Microsoft Sans Serif"/>
              </a:rPr>
              <a:t>ез</a:t>
            </a: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п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аснос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т 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ь</a:t>
            </a:r>
            <a:r>
              <a:rPr b="0" lang="en-US" sz="1300" spc="-4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других</a:t>
            </a:r>
            <a:r>
              <a:rPr b="0" lang="en-US" sz="1300" spc="-4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лиц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4" name="object 9"/>
          <p:cNvSpPr/>
          <p:nvPr/>
        </p:nvSpPr>
        <p:spPr>
          <a:xfrm>
            <a:off x="7020000" y="4579200"/>
            <a:ext cx="90468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indent="2160" algn="ctr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Высокий 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23" strike="noStrike" u="none">
                <a:solidFill>
                  <a:srgbClr val="ffffff"/>
                </a:solidFill>
                <a:uFillTx/>
                <a:latin typeface="Microsoft Sans Serif"/>
              </a:rPr>
              <a:t>риск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6" strike="noStrike" u="none">
                <a:solidFill>
                  <a:srgbClr val="ffffff"/>
                </a:solidFill>
                <a:uFillTx/>
                <a:latin typeface="Microsoft Sans Serif"/>
              </a:rPr>
              <a:t>для </a:t>
            </a:r>
            <a:r>
              <a:rPr b="0" lang="en-US" sz="1300" spc="11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с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бс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т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о  й </a:t>
            </a:r>
            <a:r>
              <a:rPr b="0" lang="en-US" sz="1300" spc="-23" strike="noStrike" u="none">
                <a:solidFill>
                  <a:srgbClr val="ffffff"/>
                </a:solidFill>
                <a:uFillTx/>
                <a:latin typeface="Microsoft Sans Serif"/>
              </a:rPr>
              <a:t>жизни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5" name="object 10"/>
          <p:cNvSpPr/>
          <p:nvPr/>
        </p:nvSpPr>
        <p:spPr>
          <a:xfrm>
            <a:off x="5748480" y="5961240"/>
            <a:ext cx="842400" cy="8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indent="-2880" algn="ctr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23" strike="noStrike" u="none">
                <a:solidFill>
                  <a:srgbClr val="ffffff"/>
                </a:solidFill>
                <a:uFillTx/>
                <a:latin typeface="Microsoft Sans Serif"/>
              </a:rPr>
              <a:t>Возникнов </a:t>
            </a:r>
            <a:r>
              <a:rPr b="0" lang="en-US" sz="1300" spc="-32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ение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45" strike="noStrike" u="none">
                <a:solidFill>
                  <a:srgbClr val="ffffff"/>
                </a:solidFill>
                <a:uFillTx/>
                <a:latin typeface="Microsoft Sans Serif"/>
              </a:rPr>
              <a:t>ко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ф</a:t>
            </a:r>
            <a:r>
              <a:rPr b="0" lang="en-US" sz="1300" spc="17" strike="noStrike" u="none">
                <a:solidFill>
                  <a:srgbClr val="ffffff"/>
                </a:solidFill>
                <a:uFillTx/>
                <a:latin typeface="Microsoft Sans Serif"/>
              </a:rPr>
              <a:t>л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и</a:t>
            </a:r>
            <a:r>
              <a:rPr b="0" lang="en-US" sz="1300" spc="-45" strike="noStrike" u="none">
                <a:solidFill>
                  <a:srgbClr val="ffffff"/>
                </a:solidFill>
                <a:uFillTx/>
                <a:latin typeface="Microsoft Sans Serif"/>
              </a:rPr>
              <a:t>кт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н 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ых </a:t>
            </a:r>
            <a:r>
              <a:rPr b="0" lang="en-US" sz="1300" spc="6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ситуаций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6" name="object 11"/>
          <p:cNvSpPr/>
          <p:nvPr/>
        </p:nvSpPr>
        <p:spPr>
          <a:xfrm>
            <a:off x="3661920" y="5961240"/>
            <a:ext cx="880920" cy="10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3680" indent="-1440" algn="ctr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Единичное </a:t>
            </a:r>
            <a:r>
              <a:rPr b="0" lang="en-US" sz="1300" spc="-32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р</a:t>
            </a: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у</a:t>
            </a:r>
            <a:r>
              <a:rPr b="0" lang="en-US" sz="1300" spc="-85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дс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тв 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о в </a:t>
            </a:r>
            <a:r>
              <a:rPr b="0" lang="en-US" sz="1300" spc="6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сложных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ситуациях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7" name="object 12"/>
          <p:cNvSpPr/>
          <p:nvPr/>
        </p:nvSpPr>
        <p:spPr>
          <a:xfrm>
            <a:off x="2509920" y="4631400"/>
            <a:ext cx="79416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indent="39960" algn="just" defTabSz="457200">
              <a:lnSpc>
                <a:spcPts val="1301"/>
              </a:lnSpc>
              <a:spcBef>
                <a:spcPts val="332"/>
              </a:spcBef>
              <a:tabLst>
                <a:tab algn="l" pos="0"/>
              </a:tabLst>
            </a:pP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Работа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 </a:t>
            </a:r>
            <a:r>
              <a:rPr b="0" lang="en-US" sz="1300" spc="-320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условиях </a:t>
            </a:r>
            <a:r>
              <a:rPr b="0" lang="en-US" sz="1300" spc="6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д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ф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и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ц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ит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а  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времени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8" name="object 13"/>
          <p:cNvSpPr/>
          <p:nvPr/>
        </p:nvSpPr>
        <p:spPr>
          <a:xfrm>
            <a:off x="2907360" y="2769480"/>
            <a:ext cx="848880" cy="86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2120" bIns="0" anchor="t">
            <a:spAutoFit/>
          </a:bodyPr>
          <a:p>
            <a:pPr marL="14400" algn="ctr" defTabSz="457200">
              <a:lnSpc>
                <a:spcPts val="1301"/>
              </a:lnSpc>
              <a:spcBef>
                <a:spcPts val="332"/>
              </a:spcBef>
            </a:pPr>
            <a:r>
              <a:rPr b="0" lang="en-US" sz="1300" spc="-108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1300" spc="-34" strike="noStrike" u="none">
                <a:solidFill>
                  <a:srgbClr val="ffffff"/>
                </a:solidFill>
                <a:uFillTx/>
                <a:latin typeface="Microsoft Sans Serif"/>
              </a:rPr>
              <a:t>м</a:t>
            </a:r>
            <a:r>
              <a:rPr b="0" lang="en-US" sz="1300" spc="-23" strike="noStrike" u="none">
                <a:solidFill>
                  <a:srgbClr val="ffffff"/>
                </a:solidFill>
                <a:uFillTx/>
                <a:latin typeface="Microsoft Sans Serif"/>
              </a:rPr>
              <a:t>п</a:t>
            </a:r>
            <a:r>
              <a:rPr b="0" lang="en-US" sz="1300" spc="17" strike="noStrike" u="none">
                <a:solidFill>
                  <a:srgbClr val="ffffff"/>
                </a:solidFill>
                <a:uFillTx/>
                <a:latin typeface="Microsoft Sans Serif"/>
              </a:rPr>
              <a:t>л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1300" spc="-45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1300" spc="-40" strike="noStrike" u="none">
                <a:solidFill>
                  <a:srgbClr val="ffffff"/>
                </a:solidFill>
                <a:uFillTx/>
                <a:latin typeface="Microsoft Sans Serif"/>
              </a:rPr>
              <a:t>с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н  ая </a:t>
            </a:r>
            <a:r>
              <a:rPr b="0" lang="en-US" sz="1300" spc="-17" strike="noStrike" u="none">
                <a:solidFill>
                  <a:srgbClr val="ffffff"/>
                </a:solidFill>
                <a:uFillTx/>
                <a:latin typeface="Microsoft Sans Serif"/>
              </a:rPr>
              <a:t>оценка </a:t>
            </a:r>
            <a:r>
              <a:rPr b="0" lang="en-US" sz="1300" spc="-11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trike="noStrike" u="none">
                <a:solidFill>
                  <a:srgbClr val="ffffff"/>
                </a:solidFill>
                <a:uFillTx/>
                <a:latin typeface="Microsoft Sans Serif"/>
              </a:rPr>
              <a:t>всех </a:t>
            </a:r>
            <a:r>
              <a:rPr b="0" lang="en-US" sz="1300" spc="6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1300" spc="-6" strike="noStrike" u="none">
                <a:solidFill>
                  <a:srgbClr val="ffffff"/>
                </a:solidFill>
                <a:uFillTx/>
                <a:latin typeface="Microsoft Sans Serif"/>
              </a:rPr>
              <a:t>сигналов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9" name="object 14"/>
          <p:cNvSpPr/>
          <p:nvPr/>
        </p:nvSpPr>
        <p:spPr>
          <a:xfrm>
            <a:off x="10284120" y="7091640"/>
            <a:ext cx="1562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trike="noStrike" u="none">
                <a:solidFill>
                  <a:srgbClr val="3d3a33"/>
                </a:solidFill>
                <a:uFillTx/>
                <a:latin typeface="Verdana"/>
              </a:rPr>
              <a:t>9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0" name="object 16"/>
          <p:cNvSpPr/>
          <p:nvPr/>
        </p:nvSpPr>
        <p:spPr>
          <a:xfrm>
            <a:off x="70920" y="726120"/>
            <a:ext cx="10346040" cy="87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Verdana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3"/>
              </a:spcBef>
            </a:pP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en-US" sz="2300" spc="-11" strike="noStrike" u="none">
                <a:solidFill>
                  <a:schemeClr val="dk1"/>
                </a:solidFill>
                <a:uFillTx/>
                <a:latin typeface="Arial"/>
              </a:rPr>
              <a:t>НАПРЯЖЕННОСТЬ</a:t>
            </a:r>
            <a:r>
              <a:rPr b="1" lang="en-US" sz="2300" spc="-4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pc="-23" strike="noStrike" u="none">
                <a:solidFill>
                  <a:schemeClr val="dk1"/>
                </a:solidFill>
                <a:uFillTx/>
                <a:latin typeface="Arial"/>
              </a:rPr>
              <a:t>ТРУДОВОГО</a:t>
            </a:r>
            <a:r>
              <a:rPr b="1" lang="en-US" sz="2300" spc="-68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pc="-11" strike="noStrike" u="none">
                <a:solidFill>
                  <a:schemeClr val="dk1"/>
                </a:solidFill>
                <a:uFillTx/>
                <a:latin typeface="Arial"/>
              </a:rPr>
              <a:t>ПРОЦЕССА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object 3"/>
          <p:cNvGrpSpPr/>
          <p:nvPr/>
        </p:nvGrpSpPr>
        <p:grpSpPr>
          <a:xfrm>
            <a:off x="0" y="0"/>
            <a:ext cx="10713960" cy="7228080"/>
            <a:chOff x="0" y="0"/>
            <a:chExt cx="10713960" cy="7228080"/>
          </a:xfrm>
        </p:grpSpPr>
        <p:pic>
          <p:nvPicPr>
            <p:cNvPr id="532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3" name="object 6" descr=""/>
            <p:cNvPicPr/>
            <p:nvPr/>
          </p:nvPicPr>
          <p:blipFill>
            <a:blip r:embed="rId2"/>
            <a:stretch/>
          </p:blipFill>
          <p:spPr>
            <a:xfrm>
              <a:off x="8640" y="2446920"/>
              <a:ext cx="10705320" cy="4781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184040" y="1353960"/>
            <a:ext cx="8820000" cy="86940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14400" indent="0" defTabSz="1007640">
              <a:lnSpc>
                <a:spcPct val="100000"/>
              </a:lnSpc>
              <a:spcBef>
                <a:spcPts val="119"/>
              </a:spcBef>
              <a:buNone/>
              <a:tabLst>
                <a:tab algn="l" pos="1940760"/>
              </a:tabLst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 Light"/>
              </a:rPr>
              <a:t>ОСНОВНЫЕ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 Light"/>
              </a:rPr>
              <a:t>	</a:t>
            </a:r>
            <a:r>
              <a:rPr b="1" lang="en-US" sz="2800" spc="-6" strike="noStrike" u="none">
                <a:solidFill>
                  <a:schemeClr val="dk1"/>
                </a:solidFill>
                <a:uFillTx/>
                <a:latin typeface="Calibri Light"/>
              </a:rPr>
              <a:t>ФАКТОРЫ</a:t>
            </a:r>
            <a:r>
              <a:rPr b="1" lang="en-US" sz="2800" spc="-57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 Light"/>
              </a:rPr>
              <a:t>РИСКА</a:t>
            </a:r>
            <a:r>
              <a:rPr b="1" lang="en-US" sz="2800" spc="-28" strike="noStrike" u="none">
                <a:solidFill>
                  <a:schemeClr val="dk1"/>
                </a:solidFill>
                <a:uFillTx/>
                <a:latin typeface="Calibri Light"/>
              </a:rPr>
              <a:t> РАЗВИТИЯ</a:t>
            </a:r>
            <a:r>
              <a:rPr b="1" lang="en-US" sz="28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6" strike="noStrike" u="none">
                <a:solidFill>
                  <a:schemeClr val="dk1"/>
                </a:solidFill>
                <a:uFillTx/>
                <a:latin typeface="Calibri Light"/>
              </a:rPr>
              <a:t>УТОМЛЕНИЯ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35" name="object 8"/>
          <p:cNvSpPr/>
          <p:nvPr/>
        </p:nvSpPr>
        <p:spPr>
          <a:xfrm>
            <a:off x="4163760" y="2895840"/>
            <a:ext cx="15634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8680" bIns="0" anchor="t">
            <a:spAutoFit/>
          </a:bodyPr>
          <a:p>
            <a:pPr marL="142560" indent="-128880" defTabSz="457200">
              <a:lnSpc>
                <a:spcPts val="2132"/>
              </a:lnSpc>
              <a:spcBef>
                <a:spcPts val="462"/>
              </a:spcBef>
              <a:tabLst>
                <a:tab algn="l" pos="0"/>
              </a:tabLst>
            </a:pP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i="1" lang="en-US" sz="2100" spc="-34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я</a:t>
            </a:r>
            <a:r>
              <a:rPr b="1" i="1" lang="en-US" sz="2100" spc="6" strike="noStrike" u="none">
                <a:solidFill>
                  <a:schemeClr val="dk1"/>
                </a:solidFill>
                <a:uFillTx/>
                <a:latin typeface="Arial"/>
              </a:rPr>
              <a:t>н</a:t>
            </a: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ие  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здоровья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6" name="object 9"/>
          <p:cNvSpPr/>
          <p:nvPr/>
        </p:nvSpPr>
        <p:spPr>
          <a:xfrm>
            <a:off x="7536240" y="4624200"/>
            <a:ext cx="1881000" cy="3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Дефицит</a:t>
            </a:r>
            <a:r>
              <a:rPr b="1" i="1" lang="en-US" sz="2100" spc="-102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сна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7" name="object 10"/>
          <p:cNvSpPr/>
          <p:nvPr/>
        </p:nvSpPr>
        <p:spPr>
          <a:xfrm>
            <a:off x="4287960" y="6139080"/>
            <a:ext cx="134640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8680" bIns="0" anchor="t">
            <a:spAutoFit/>
          </a:bodyPr>
          <a:p>
            <a:pPr marL="116640" indent="-102960" defTabSz="457200">
              <a:lnSpc>
                <a:spcPts val="2132"/>
              </a:lnSpc>
              <a:spcBef>
                <a:spcPts val="462"/>
              </a:spcBef>
              <a:tabLst>
                <a:tab algn="l" pos="0"/>
              </a:tabLst>
            </a:pP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Х</a:t>
            </a:r>
            <a:r>
              <a:rPr b="1" i="1" lang="en-US" sz="2100" spc="-11" strike="noStrike" u="none">
                <a:solidFill>
                  <a:schemeClr val="dk1"/>
                </a:solidFill>
                <a:uFillTx/>
                <a:latin typeface="Arial"/>
              </a:rPr>
              <a:t>а</a:t>
            </a:r>
            <a:r>
              <a:rPr b="1" i="1" lang="en-US" sz="2100" strike="noStrike" u="none">
                <a:solidFill>
                  <a:schemeClr val="dk1"/>
                </a:solidFill>
                <a:uFillTx/>
                <a:latin typeface="Arial"/>
              </a:rPr>
              <a:t>р</a:t>
            </a:r>
            <a:r>
              <a:rPr b="1" i="1" lang="en-US" sz="2100" spc="-11" strike="noStrike" u="none">
                <a:solidFill>
                  <a:schemeClr val="dk1"/>
                </a:solidFill>
                <a:uFillTx/>
                <a:latin typeface="Arial"/>
              </a:rPr>
              <a:t>а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к</a:t>
            </a:r>
            <a:r>
              <a:rPr b="1" i="1" lang="en-US" sz="2100" spc="-34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i="1" lang="en-US" sz="2100" spc="-11" strike="noStrike" u="none">
                <a:solidFill>
                  <a:schemeClr val="dk1"/>
                </a:solidFill>
                <a:uFillTx/>
                <a:latin typeface="Arial"/>
              </a:rPr>
              <a:t>ер  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работы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8" name="object 11"/>
          <p:cNvSpPr/>
          <p:nvPr/>
        </p:nvSpPr>
        <p:spPr>
          <a:xfrm>
            <a:off x="596880" y="4466520"/>
            <a:ext cx="258804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7960" bIns="0" anchor="t">
            <a:spAutoFit/>
          </a:bodyPr>
          <a:p>
            <a:pPr marL="14400" indent="512640" defTabSz="457200">
              <a:lnSpc>
                <a:spcPts val="2132"/>
              </a:lnSpc>
              <a:spcBef>
                <a:spcPts val="456"/>
              </a:spcBef>
              <a:tabLst>
                <a:tab algn="l" pos="0"/>
              </a:tabLst>
            </a:pPr>
            <a:r>
              <a:rPr b="1" i="1" lang="en-US" sz="2100" spc="-11" strike="noStrike" u="none">
                <a:solidFill>
                  <a:schemeClr val="dk1"/>
                </a:solidFill>
                <a:uFillTx/>
                <a:latin typeface="Arial"/>
              </a:rPr>
              <a:t>Нарушение </a:t>
            </a:r>
            <a:r>
              <a:rPr b="1" i="1" lang="en-US" sz="2100" spc="-6" strike="noStrike" u="none">
                <a:solidFill>
                  <a:schemeClr val="dk1"/>
                </a:solidFill>
                <a:uFillTx/>
                <a:latin typeface="Arial"/>
              </a:rPr>
              <a:t> циркадного</a:t>
            </a:r>
            <a:r>
              <a:rPr b="1" i="1" lang="en-US" sz="2100" spc="-9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100" spc="-11" strike="noStrike" u="none">
                <a:solidFill>
                  <a:schemeClr val="dk1"/>
                </a:solidFill>
                <a:uFillTx/>
                <a:latin typeface="Arial"/>
              </a:rPr>
              <a:t>ритма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object 3"/>
          <p:cNvGrpSpPr/>
          <p:nvPr/>
        </p:nvGrpSpPr>
        <p:grpSpPr>
          <a:xfrm>
            <a:off x="0" y="0"/>
            <a:ext cx="10691280" cy="7206840"/>
            <a:chOff x="0" y="0"/>
            <a:chExt cx="10691280" cy="7206840"/>
          </a:xfrm>
        </p:grpSpPr>
        <p:pic>
          <p:nvPicPr>
            <p:cNvPr id="540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41" name="object 6"/>
            <p:cNvSpPr/>
            <p:nvPr/>
          </p:nvSpPr>
          <p:spPr>
            <a:xfrm>
              <a:off x="4161600" y="5070240"/>
              <a:ext cx="2266560" cy="2136600"/>
            </a:xfrm>
            <a:custGeom>
              <a:avLst/>
              <a:gdLst>
                <a:gd name="textAreaLeft" fmla="*/ 0 w 2266560"/>
                <a:gd name="textAreaRight" fmla="*/ 2266920 w 2266560"/>
                <a:gd name="textAreaTop" fmla="*/ 0 h 2136600"/>
                <a:gd name="textAreaBottom" fmla="*/ 2136960 h 2136600"/>
              </a:gdLst>
              <a:ahLst/>
              <a:rect l="textAreaLeft" t="textAreaTop" r="textAreaRight" b="textAreaBottom"/>
              <a:pathLst>
                <a:path w="1938654" h="1938654">
                  <a:moveTo>
                    <a:pt x="969124" y="0"/>
                  </a:moveTo>
                  <a:lnTo>
                    <a:pt x="920755" y="1186"/>
                  </a:lnTo>
                  <a:lnTo>
                    <a:pt x="873000" y="4707"/>
                  </a:lnTo>
                  <a:lnTo>
                    <a:pt x="825915" y="10507"/>
                  </a:lnTo>
                  <a:lnTo>
                    <a:pt x="779554" y="18532"/>
                  </a:lnTo>
                  <a:lnTo>
                    <a:pt x="733974" y="28725"/>
                  </a:lnTo>
                  <a:lnTo>
                    <a:pt x="689229" y="41032"/>
                  </a:lnTo>
                  <a:lnTo>
                    <a:pt x="645376" y="55395"/>
                  </a:lnTo>
                  <a:lnTo>
                    <a:pt x="602470" y="71761"/>
                  </a:lnTo>
                  <a:lnTo>
                    <a:pt x="560567" y="90073"/>
                  </a:lnTo>
                  <a:lnTo>
                    <a:pt x="519722" y="110276"/>
                  </a:lnTo>
                  <a:lnTo>
                    <a:pt x="479990" y="132314"/>
                  </a:lnTo>
                  <a:lnTo>
                    <a:pt x="441427" y="156132"/>
                  </a:lnTo>
                  <a:lnTo>
                    <a:pt x="404089" y="181675"/>
                  </a:lnTo>
                  <a:lnTo>
                    <a:pt x="368031" y="208886"/>
                  </a:lnTo>
                  <a:lnTo>
                    <a:pt x="333309" y="237711"/>
                  </a:lnTo>
                  <a:lnTo>
                    <a:pt x="299977" y="268093"/>
                  </a:lnTo>
                  <a:lnTo>
                    <a:pt x="268093" y="299977"/>
                  </a:lnTo>
                  <a:lnTo>
                    <a:pt x="237711" y="333309"/>
                  </a:lnTo>
                  <a:lnTo>
                    <a:pt x="208886" y="368031"/>
                  </a:lnTo>
                  <a:lnTo>
                    <a:pt x="181675" y="404089"/>
                  </a:lnTo>
                  <a:lnTo>
                    <a:pt x="156132" y="441427"/>
                  </a:lnTo>
                  <a:lnTo>
                    <a:pt x="132314" y="479990"/>
                  </a:lnTo>
                  <a:lnTo>
                    <a:pt x="110276" y="519722"/>
                  </a:lnTo>
                  <a:lnTo>
                    <a:pt x="90073" y="560567"/>
                  </a:lnTo>
                  <a:lnTo>
                    <a:pt x="71761" y="602470"/>
                  </a:lnTo>
                  <a:lnTo>
                    <a:pt x="55395" y="645376"/>
                  </a:lnTo>
                  <a:lnTo>
                    <a:pt x="41032" y="689229"/>
                  </a:lnTo>
                  <a:lnTo>
                    <a:pt x="28725" y="733974"/>
                  </a:lnTo>
                  <a:lnTo>
                    <a:pt x="18532" y="779554"/>
                  </a:lnTo>
                  <a:lnTo>
                    <a:pt x="10507" y="825915"/>
                  </a:lnTo>
                  <a:lnTo>
                    <a:pt x="4707" y="873000"/>
                  </a:lnTo>
                  <a:lnTo>
                    <a:pt x="1186" y="920755"/>
                  </a:lnTo>
                  <a:lnTo>
                    <a:pt x="0" y="969124"/>
                  </a:lnTo>
                  <a:lnTo>
                    <a:pt x="1186" y="1017493"/>
                  </a:lnTo>
                  <a:lnTo>
                    <a:pt x="4707" y="1065247"/>
                  </a:lnTo>
                  <a:lnTo>
                    <a:pt x="10507" y="1112333"/>
                  </a:lnTo>
                  <a:lnTo>
                    <a:pt x="18532" y="1158694"/>
                  </a:lnTo>
                  <a:lnTo>
                    <a:pt x="28725" y="1204274"/>
                  </a:lnTo>
                  <a:lnTo>
                    <a:pt x="41032" y="1249018"/>
                  </a:lnTo>
                  <a:lnTo>
                    <a:pt x="55395" y="1292871"/>
                  </a:lnTo>
                  <a:lnTo>
                    <a:pt x="71761" y="1335777"/>
                  </a:lnTo>
                  <a:lnTo>
                    <a:pt x="90073" y="1377681"/>
                  </a:lnTo>
                  <a:lnTo>
                    <a:pt x="110276" y="1418526"/>
                  </a:lnTo>
                  <a:lnTo>
                    <a:pt x="132314" y="1458258"/>
                  </a:lnTo>
                  <a:lnTo>
                    <a:pt x="156132" y="1496820"/>
                  </a:lnTo>
                  <a:lnTo>
                    <a:pt x="181675" y="1534159"/>
                  </a:lnTo>
                  <a:lnTo>
                    <a:pt x="208886" y="1570217"/>
                  </a:lnTo>
                  <a:lnTo>
                    <a:pt x="237711" y="1604939"/>
                  </a:lnTo>
                  <a:lnTo>
                    <a:pt x="268093" y="1638270"/>
                  </a:lnTo>
                  <a:lnTo>
                    <a:pt x="299977" y="1670155"/>
                  </a:lnTo>
                  <a:lnTo>
                    <a:pt x="333309" y="1700537"/>
                  </a:lnTo>
                  <a:lnTo>
                    <a:pt x="368031" y="1729362"/>
                  </a:lnTo>
                  <a:lnTo>
                    <a:pt x="404089" y="1756573"/>
                  </a:lnTo>
                  <a:lnTo>
                    <a:pt x="441427" y="1782115"/>
                  </a:lnTo>
                  <a:lnTo>
                    <a:pt x="479990" y="1805933"/>
                  </a:lnTo>
                  <a:lnTo>
                    <a:pt x="519722" y="1827972"/>
                  </a:lnTo>
                  <a:lnTo>
                    <a:pt x="560567" y="1848175"/>
                  </a:lnTo>
                  <a:lnTo>
                    <a:pt x="602470" y="1866487"/>
                  </a:lnTo>
                  <a:lnTo>
                    <a:pt x="645376" y="1882852"/>
                  </a:lnTo>
                  <a:lnTo>
                    <a:pt x="689229" y="1897216"/>
                  </a:lnTo>
                  <a:lnTo>
                    <a:pt x="733974" y="1909522"/>
                  </a:lnTo>
                  <a:lnTo>
                    <a:pt x="779554" y="1919715"/>
                  </a:lnTo>
                  <a:lnTo>
                    <a:pt x="825915" y="1927740"/>
                  </a:lnTo>
                  <a:lnTo>
                    <a:pt x="873000" y="1933541"/>
                  </a:lnTo>
                  <a:lnTo>
                    <a:pt x="920755" y="1937062"/>
                  </a:lnTo>
                  <a:lnTo>
                    <a:pt x="969124" y="1938248"/>
                  </a:lnTo>
                  <a:lnTo>
                    <a:pt x="1017493" y="1937062"/>
                  </a:lnTo>
                  <a:lnTo>
                    <a:pt x="1065247" y="1933541"/>
                  </a:lnTo>
                  <a:lnTo>
                    <a:pt x="1112333" y="1927740"/>
                  </a:lnTo>
                  <a:lnTo>
                    <a:pt x="1158693" y="1919715"/>
                  </a:lnTo>
                  <a:lnTo>
                    <a:pt x="1204273" y="1909522"/>
                  </a:lnTo>
                  <a:lnTo>
                    <a:pt x="1249017" y="1897216"/>
                  </a:lnTo>
                  <a:lnTo>
                    <a:pt x="1292870" y="1882852"/>
                  </a:lnTo>
                  <a:lnTo>
                    <a:pt x="1335775" y="1866487"/>
                  </a:lnTo>
                  <a:lnTo>
                    <a:pt x="1377678" y="1848175"/>
                  </a:lnTo>
                  <a:lnTo>
                    <a:pt x="1418523" y="1827972"/>
                  </a:lnTo>
                  <a:lnTo>
                    <a:pt x="1458254" y="1805933"/>
                  </a:lnTo>
                  <a:lnTo>
                    <a:pt x="1496817" y="1782115"/>
                  </a:lnTo>
                  <a:lnTo>
                    <a:pt x="1534154" y="1756573"/>
                  </a:lnTo>
                  <a:lnTo>
                    <a:pt x="1570212" y="1729362"/>
                  </a:lnTo>
                  <a:lnTo>
                    <a:pt x="1604934" y="1700537"/>
                  </a:lnTo>
                  <a:lnTo>
                    <a:pt x="1638264" y="1670155"/>
                  </a:lnTo>
                  <a:lnTo>
                    <a:pt x="1670148" y="1638270"/>
                  </a:lnTo>
                  <a:lnTo>
                    <a:pt x="1700530" y="1604939"/>
                  </a:lnTo>
                  <a:lnTo>
                    <a:pt x="1729354" y="1570217"/>
                  </a:lnTo>
                  <a:lnTo>
                    <a:pt x="1756564" y="1534159"/>
                  </a:lnTo>
                  <a:lnTo>
                    <a:pt x="1782106" y="1496820"/>
                  </a:lnTo>
                  <a:lnTo>
                    <a:pt x="1805924" y="1458258"/>
                  </a:lnTo>
                  <a:lnTo>
                    <a:pt x="1827962" y="1418526"/>
                  </a:lnTo>
                  <a:lnTo>
                    <a:pt x="1848164" y="1377681"/>
                  </a:lnTo>
                  <a:lnTo>
                    <a:pt x="1866476" y="1335777"/>
                  </a:lnTo>
                  <a:lnTo>
                    <a:pt x="1882841" y="1292871"/>
                  </a:lnTo>
                  <a:lnTo>
                    <a:pt x="1897204" y="1249018"/>
                  </a:lnTo>
                  <a:lnTo>
                    <a:pt x="1909510" y="1204274"/>
                  </a:lnTo>
                  <a:lnTo>
                    <a:pt x="1919703" y="1158694"/>
                  </a:lnTo>
                  <a:lnTo>
                    <a:pt x="1927728" y="1112333"/>
                  </a:lnTo>
                  <a:lnTo>
                    <a:pt x="1933528" y="1065247"/>
                  </a:lnTo>
                  <a:lnTo>
                    <a:pt x="1937049" y="1017493"/>
                  </a:lnTo>
                  <a:lnTo>
                    <a:pt x="1938235" y="969124"/>
                  </a:lnTo>
                  <a:lnTo>
                    <a:pt x="1937049" y="920755"/>
                  </a:lnTo>
                  <a:lnTo>
                    <a:pt x="1933528" y="873000"/>
                  </a:lnTo>
                  <a:lnTo>
                    <a:pt x="1927728" y="825915"/>
                  </a:lnTo>
                  <a:lnTo>
                    <a:pt x="1919703" y="779554"/>
                  </a:lnTo>
                  <a:lnTo>
                    <a:pt x="1909510" y="733974"/>
                  </a:lnTo>
                  <a:lnTo>
                    <a:pt x="1897204" y="689229"/>
                  </a:lnTo>
                  <a:lnTo>
                    <a:pt x="1882841" y="645376"/>
                  </a:lnTo>
                  <a:lnTo>
                    <a:pt x="1866476" y="602470"/>
                  </a:lnTo>
                  <a:lnTo>
                    <a:pt x="1848164" y="560567"/>
                  </a:lnTo>
                  <a:lnTo>
                    <a:pt x="1827962" y="519722"/>
                  </a:lnTo>
                  <a:lnTo>
                    <a:pt x="1805924" y="479990"/>
                  </a:lnTo>
                  <a:lnTo>
                    <a:pt x="1782106" y="441427"/>
                  </a:lnTo>
                  <a:lnTo>
                    <a:pt x="1756564" y="404089"/>
                  </a:lnTo>
                  <a:lnTo>
                    <a:pt x="1729354" y="368031"/>
                  </a:lnTo>
                  <a:lnTo>
                    <a:pt x="1700530" y="333309"/>
                  </a:lnTo>
                  <a:lnTo>
                    <a:pt x="1670148" y="299977"/>
                  </a:lnTo>
                  <a:lnTo>
                    <a:pt x="1638264" y="268093"/>
                  </a:lnTo>
                  <a:lnTo>
                    <a:pt x="1604934" y="237711"/>
                  </a:lnTo>
                  <a:lnTo>
                    <a:pt x="1570212" y="208886"/>
                  </a:lnTo>
                  <a:lnTo>
                    <a:pt x="1534154" y="181675"/>
                  </a:lnTo>
                  <a:lnTo>
                    <a:pt x="1496817" y="156132"/>
                  </a:lnTo>
                  <a:lnTo>
                    <a:pt x="1458254" y="132314"/>
                  </a:lnTo>
                  <a:lnTo>
                    <a:pt x="1418523" y="110276"/>
                  </a:lnTo>
                  <a:lnTo>
                    <a:pt x="1377678" y="90073"/>
                  </a:lnTo>
                  <a:lnTo>
                    <a:pt x="1335775" y="71761"/>
                  </a:lnTo>
                  <a:lnTo>
                    <a:pt x="1292870" y="55395"/>
                  </a:lnTo>
                  <a:lnTo>
                    <a:pt x="1249017" y="41032"/>
                  </a:lnTo>
                  <a:lnTo>
                    <a:pt x="1204273" y="28725"/>
                  </a:lnTo>
                  <a:lnTo>
                    <a:pt x="1158693" y="18532"/>
                  </a:lnTo>
                  <a:lnTo>
                    <a:pt x="1112333" y="10507"/>
                  </a:lnTo>
                  <a:lnTo>
                    <a:pt x="1065247" y="4707"/>
                  </a:lnTo>
                  <a:lnTo>
                    <a:pt x="1017493" y="1186"/>
                  </a:lnTo>
                  <a:lnTo>
                    <a:pt x="969124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42" name="object 7"/>
            <p:cNvSpPr/>
            <p:nvPr/>
          </p:nvSpPr>
          <p:spPr>
            <a:xfrm>
              <a:off x="4161600" y="5070240"/>
              <a:ext cx="2266560" cy="2136600"/>
            </a:xfrm>
            <a:custGeom>
              <a:avLst/>
              <a:gdLst>
                <a:gd name="textAreaLeft" fmla="*/ 0 w 2266560"/>
                <a:gd name="textAreaRight" fmla="*/ 2266920 w 2266560"/>
                <a:gd name="textAreaTop" fmla="*/ 0 h 2136600"/>
                <a:gd name="textAreaBottom" fmla="*/ 2136960 h 2136600"/>
              </a:gdLst>
              <a:ahLst/>
              <a:rect l="textAreaLeft" t="textAreaTop" r="textAreaRight" b="textAreaBottom"/>
              <a:pathLst>
                <a:path w="1938654" h="1938654">
                  <a:moveTo>
                    <a:pt x="0" y="969124"/>
                  </a:moveTo>
                  <a:lnTo>
                    <a:pt x="1186" y="920755"/>
                  </a:lnTo>
                  <a:lnTo>
                    <a:pt x="4707" y="873000"/>
                  </a:lnTo>
                  <a:lnTo>
                    <a:pt x="10507" y="825915"/>
                  </a:lnTo>
                  <a:lnTo>
                    <a:pt x="18532" y="779554"/>
                  </a:lnTo>
                  <a:lnTo>
                    <a:pt x="28725" y="733974"/>
                  </a:lnTo>
                  <a:lnTo>
                    <a:pt x="41032" y="689229"/>
                  </a:lnTo>
                  <a:lnTo>
                    <a:pt x="55395" y="645376"/>
                  </a:lnTo>
                  <a:lnTo>
                    <a:pt x="71761" y="602470"/>
                  </a:lnTo>
                  <a:lnTo>
                    <a:pt x="90073" y="560567"/>
                  </a:lnTo>
                  <a:lnTo>
                    <a:pt x="110276" y="519722"/>
                  </a:lnTo>
                  <a:lnTo>
                    <a:pt x="132314" y="479990"/>
                  </a:lnTo>
                  <a:lnTo>
                    <a:pt x="156132" y="441427"/>
                  </a:lnTo>
                  <a:lnTo>
                    <a:pt x="181675" y="404089"/>
                  </a:lnTo>
                  <a:lnTo>
                    <a:pt x="208886" y="368031"/>
                  </a:lnTo>
                  <a:lnTo>
                    <a:pt x="237711" y="333309"/>
                  </a:lnTo>
                  <a:lnTo>
                    <a:pt x="268093" y="299977"/>
                  </a:lnTo>
                  <a:lnTo>
                    <a:pt x="299977" y="268093"/>
                  </a:lnTo>
                  <a:lnTo>
                    <a:pt x="333309" y="237711"/>
                  </a:lnTo>
                  <a:lnTo>
                    <a:pt x="368031" y="208886"/>
                  </a:lnTo>
                  <a:lnTo>
                    <a:pt x="404089" y="181675"/>
                  </a:lnTo>
                  <a:lnTo>
                    <a:pt x="441427" y="156132"/>
                  </a:lnTo>
                  <a:lnTo>
                    <a:pt x="479990" y="132314"/>
                  </a:lnTo>
                  <a:lnTo>
                    <a:pt x="519722" y="110276"/>
                  </a:lnTo>
                  <a:lnTo>
                    <a:pt x="560567" y="90073"/>
                  </a:lnTo>
                  <a:lnTo>
                    <a:pt x="602470" y="71761"/>
                  </a:lnTo>
                  <a:lnTo>
                    <a:pt x="645376" y="55395"/>
                  </a:lnTo>
                  <a:lnTo>
                    <a:pt x="689229" y="41032"/>
                  </a:lnTo>
                  <a:lnTo>
                    <a:pt x="733974" y="28725"/>
                  </a:lnTo>
                  <a:lnTo>
                    <a:pt x="779554" y="18532"/>
                  </a:lnTo>
                  <a:lnTo>
                    <a:pt x="825915" y="10507"/>
                  </a:lnTo>
                  <a:lnTo>
                    <a:pt x="873000" y="4707"/>
                  </a:lnTo>
                  <a:lnTo>
                    <a:pt x="920755" y="1186"/>
                  </a:lnTo>
                  <a:lnTo>
                    <a:pt x="969124" y="0"/>
                  </a:lnTo>
                  <a:lnTo>
                    <a:pt x="1017493" y="1186"/>
                  </a:lnTo>
                  <a:lnTo>
                    <a:pt x="1065247" y="4707"/>
                  </a:lnTo>
                  <a:lnTo>
                    <a:pt x="1112333" y="10507"/>
                  </a:lnTo>
                  <a:lnTo>
                    <a:pt x="1158693" y="18532"/>
                  </a:lnTo>
                  <a:lnTo>
                    <a:pt x="1204273" y="28725"/>
                  </a:lnTo>
                  <a:lnTo>
                    <a:pt x="1249017" y="41032"/>
                  </a:lnTo>
                  <a:lnTo>
                    <a:pt x="1292870" y="55395"/>
                  </a:lnTo>
                  <a:lnTo>
                    <a:pt x="1335775" y="71761"/>
                  </a:lnTo>
                  <a:lnTo>
                    <a:pt x="1377678" y="90073"/>
                  </a:lnTo>
                  <a:lnTo>
                    <a:pt x="1418523" y="110276"/>
                  </a:lnTo>
                  <a:lnTo>
                    <a:pt x="1458254" y="132314"/>
                  </a:lnTo>
                  <a:lnTo>
                    <a:pt x="1496817" y="156132"/>
                  </a:lnTo>
                  <a:lnTo>
                    <a:pt x="1534154" y="181675"/>
                  </a:lnTo>
                  <a:lnTo>
                    <a:pt x="1570212" y="208886"/>
                  </a:lnTo>
                  <a:lnTo>
                    <a:pt x="1604934" y="237711"/>
                  </a:lnTo>
                  <a:lnTo>
                    <a:pt x="1638264" y="268093"/>
                  </a:lnTo>
                  <a:lnTo>
                    <a:pt x="1670148" y="299977"/>
                  </a:lnTo>
                  <a:lnTo>
                    <a:pt x="1700530" y="333309"/>
                  </a:lnTo>
                  <a:lnTo>
                    <a:pt x="1729354" y="368031"/>
                  </a:lnTo>
                  <a:lnTo>
                    <a:pt x="1756564" y="404089"/>
                  </a:lnTo>
                  <a:lnTo>
                    <a:pt x="1782106" y="441427"/>
                  </a:lnTo>
                  <a:lnTo>
                    <a:pt x="1805924" y="479990"/>
                  </a:lnTo>
                  <a:lnTo>
                    <a:pt x="1827962" y="519722"/>
                  </a:lnTo>
                  <a:lnTo>
                    <a:pt x="1848164" y="560567"/>
                  </a:lnTo>
                  <a:lnTo>
                    <a:pt x="1866476" y="602470"/>
                  </a:lnTo>
                  <a:lnTo>
                    <a:pt x="1882841" y="645376"/>
                  </a:lnTo>
                  <a:lnTo>
                    <a:pt x="1897204" y="689229"/>
                  </a:lnTo>
                  <a:lnTo>
                    <a:pt x="1909510" y="733974"/>
                  </a:lnTo>
                  <a:lnTo>
                    <a:pt x="1919703" y="779554"/>
                  </a:lnTo>
                  <a:lnTo>
                    <a:pt x="1927728" y="825915"/>
                  </a:lnTo>
                  <a:lnTo>
                    <a:pt x="1933528" y="873000"/>
                  </a:lnTo>
                  <a:lnTo>
                    <a:pt x="1937049" y="920755"/>
                  </a:lnTo>
                  <a:lnTo>
                    <a:pt x="1938235" y="969124"/>
                  </a:lnTo>
                  <a:lnTo>
                    <a:pt x="1937049" y="1017493"/>
                  </a:lnTo>
                  <a:lnTo>
                    <a:pt x="1933528" y="1065247"/>
                  </a:lnTo>
                  <a:lnTo>
                    <a:pt x="1927728" y="1112333"/>
                  </a:lnTo>
                  <a:lnTo>
                    <a:pt x="1919703" y="1158694"/>
                  </a:lnTo>
                  <a:lnTo>
                    <a:pt x="1909510" y="1204274"/>
                  </a:lnTo>
                  <a:lnTo>
                    <a:pt x="1897204" y="1249018"/>
                  </a:lnTo>
                  <a:lnTo>
                    <a:pt x="1882841" y="1292871"/>
                  </a:lnTo>
                  <a:lnTo>
                    <a:pt x="1866476" y="1335777"/>
                  </a:lnTo>
                  <a:lnTo>
                    <a:pt x="1848164" y="1377681"/>
                  </a:lnTo>
                  <a:lnTo>
                    <a:pt x="1827962" y="1418526"/>
                  </a:lnTo>
                  <a:lnTo>
                    <a:pt x="1805924" y="1458258"/>
                  </a:lnTo>
                  <a:lnTo>
                    <a:pt x="1782106" y="1496820"/>
                  </a:lnTo>
                  <a:lnTo>
                    <a:pt x="1756564" y="1534159"/>
                  </a:lnTo>
                  <a:lnTo>
                    <a:pt x="1729354" y="1570217"/>
                  </a:lnTo>
                  <a:lnTo>
                    <a:pt x="1700530" y="1604939"/>
                  </a:lnTo>
                  <a:lnTo>
                    <a:pt x="1670148" y="1638270"/>
                  </a:lnTo>
                  <a:lnTo>
                    <a:pt x="1638264" y="1670155"/>
                  </a:lnTo>
                  <a:lnTo>
                    <a:pt x="1604934" y="1700537"/>
                  </a:lnTo>
                  <a:lnTo>
                    <a:pt x="1570212" y="1729362"/>
                  </a:lnTo>
                  <a:lnTo>
                    <a:pt x="1534154" y="1756573"/>
                  </a:lnTo>
                  <a:lnTo>
                    <a:pt x="1496817" y="1782115"/>
                  </a:lnTo>
                  <a:lnTo>
                    <a:pt x="1458254" y="1805933"/>
                  </a:lnTo>
                  <a:lnTo>
                    <a:pt x="1418523" y="1827972"/>
                  </a:lnTo>
                  <a:lnTo>
                    <a:pt x="1377678" y="1848175"/>
                  </a:lnTo>
                  <a:lnTo>
                    <a:pt x="1335775" y="1866487"/>
                  </a:lnTo>
                  <a:lnTo>
                    <a:pt x="1292870" y="1882852"/>
                  </a:lnTo>
                  <a:lnTo>
                    <a:pt x="1249017" y="1897216"/>
                  </a:lnTo>
                  <a:lnTo>
                    <a:pt x="1204273" y="1909522"/>
                  </a:lnTo>
                  <a:lnTo>
                    <a:pt x="1158693" y="1919715"/>
                  </a:lnTo>
                  <a:lnTo>
                    <a:pt x="1112333" y="1927740"/>
                  </a:lnTo>
                  <a:lnTo>
                    <a:pt x="1065247" y="1933541"/>
                  </a:lnTo>
                  <a:lnTo>
                    <a:pt x="1017493" y="1937062"/>
                  </a:lnTo>
                  <a:lnTo>
                    <a:pt x="969124" y="1938248"/>
                  </a:lnTo>
                  <a:lnTo>
                    <a:pt x="920755" y="1937062"/>
                  </a:lnTo>
                  <a:lnTo>
                    <a:pt x="873000" y="1933541"/>
                  </a:lnTo>
                  <a:lnTo>
                    <a:pt x="825915" y="1927740"/>
                  </a:lnTo>
                  <a:lnTo>
                    <a:pt x="779554" y="1919715"/>
                  </a:lnTo>
                  <a:lnTo>
                    <a:pt x="733974" y="1909522"/>
                  </a:lnTo>
                  <a:lnTo>
                    <a:pt x="689229" y="1897216"/>
                  </a:lnTo>
                  <a:lnTo>
                    <a:pt x="645376" y="1882852"/>
                  </a:lnTo>
                  <a:lnTo>
                    <a:pt x="602470" y="1866487"/>
                  </a:lnTo>
                  <a:lnTo>
                    <a:pt x="560567" y="1848175"/>
                  </a:lnTo>
                  <a:lnTo>
                    <a:pt x="519722" y="1827972"/>
                  </a:lnTo>
                  <a:lnTo>
                    <a:pt x="479990" y="1805933"/>
                  </a:lnTo>
                  <a:lnTo>
                    <a:pt x="441427" y="1782115"/>
                  </a:lnTo>
                  <a:lnTo>
                    <a:pt x="404089" y="1756573"/>
                  </a:lnTo>
                  <a:lnTo>
                    <a:pt x="368031" y="1729362"/>
                  </a:lnTo>
                  <a:lnTo>
                    <a:pt x="333309" y="1700537"/>
                  </a:lnTo>
                  <a:lnTo>
                    <a:pt x="299977" y="1670155"/>
                  </a:lnTo>
                  <a:lnTo>
                    <a:pt x="268093" y="1638270"/>
                  </a:lnTo>
                  <a:lnTo>
                    <a:pt x="237711" y="1604939"/>
                  </a:lnTo>
                  <a:lnTo>
                    <a:pt x="208886" y="1570217"/>
                  </a:lnTo>
                  <a:lnTo>
                    <a:pt x="181675" y="1534159"/>
                  </a:lnTo>
                  <a:lnTo>
                    <a:pt x="156132" y="1496820"/>
                  </a:lnTo>
                  <a:lnTo>
                    <a:pt x="132314" y="1458258"/>
                  </a:lnTo>
                  <a:lnTo>
                    <a:pt x="110276" y="1418526"/>
                  </a:lnTo>
                  <a:lnTo>
                    <a:pt x="90073" y="1377681"/>
                  </a:lnTo>
                  <a:lnTo>
                    <a:pt x="71761" y="1335777"/>
                  </a:lnTo>
                  <a:lnTo>
                    <a:pt x="55395" y="1292871"/>
                  </a:lnTo>
                  <a:lnTo>
                    <a:pt x="41032" y="1249018"/>
                  </a:lnTo>
                  <a:lnTo>
                    <a:pt x="28725" y="1204274"/>
                  </a:lnTo>
                  <a:lnTo>
                    <a:pt x="18532" y="1158694"/>
                  </a:lnTo>
                  <a:lnTo>
                    <a:pt x="10507" y="1112333"/>
                  </a:lnTo>
                  <a:lnTo>
                    <a:pt x="4707" y="1065247"/>
                  </a:lnTo>
                  <a:lnTo>
                    <a:pt x="1186" y="1017493"/>
                  </a:lnTo>
                  <a:lnTo>
                    <a:pt x="0" y="96912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43" name="object 8"/>
          <p:cNvSpPr/>
          <p:nvPr/>
        </p:nvSpPr>
        <p:spPr>
          <a:xfrm>
            <a:off x="4577400" y="5639400"/>
            <a:ext cx="1434960" cy="12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4400" algn="ctr" defTabSz="457200">
              <a:lnSpc>
                <a:spcPct val="86000"/>
              </a:lnSpc>
              <a:spcBef>
                <a:spcPts val="490"/>
              </a:spcBef>
            </a:pP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С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2300" spc="-45" strike="noStrike" u="none">
                <a:solidFill>
                  <a:srgbClr val="ffffff"/>
                </a:solidFill>
                <a:uFillTx/>
                <a:latin typeface="Microsoft Sans Serif"/>
              </a:rPr>
              <a:t>и</a:t>
            </a:r>
            <a:r>
              <a:rPr b="0" lang="en-US" sz="2300" spc="-51" strike="noStrike" u="none">
                <a:solidFill>
                  <a:srgbClr val="ffffff"/>
                </a:solidFill>
                <a:uFillTx/>
                <a:latin typeface="Microsoft Sans Serif"/>
              </a:rPr>
              <a:t>ж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ие  </a:t>
            </a:r>
            <a:r>
              <a:rPr b="0" lang="en-US" sz="2300" spc="-34" strike="noStrike" u="none">
                <a:solidFill>
                  <a:srgbClr val="ffffff"/>
                </a:solidFill>
                <a:uFillTx/>
                <a:latin typeface="Microsoft Sans Serif"/>
              </a:rPr>
              <a:t>функции </a:t>
            </a:r>
            <a:r>
              <a:rPr b="0" lang="en-US" sz="2300" spc="-28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ЦНС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44" name="object 9"/>
          <p:cNvGrpSpPr/>
          <p:nvPr/>
        </p:nvGrpSpPr>
        <p:grpSpPr>
          <a:xfrm>
            <a:off x="1042920" y="3504240"/>
            <a:ext cx="3159720" cy="2143440"/>
            <a:chOff x="1042920" y="3504240"/>
            <a:chExt cx="3159720" cy="2143440"/>
          </a:xfrm>
        </p:grpSpPr>
        <p:sp>
          <p:nvSpPr>
            <p:cNvPr id="545" name="object 10"/>
            <p:cNvSpPr/>
            <p:nvPr/>
          </p:nvSpPr>
          <p:spPr>
            <a:xfrm>
              <a:off x="2157480" y="4309560"/>
              <a:ext cx="2045160" cy="1338120"/>
            </a:xfrm>
            <a:custGeom>
              <a:avLst/>
              <a:gdLst>
                <a:gd name="textAreaLeft" fmla="*/ 0 w 2045160"/>
                <a:gd name="textAreaRight" fmla="*/ 2045520 w 2045160"/>
                <a:gd name="textAreaTop" fmla="*/ 0 h 1338120"/>
                <a:gd name="textAreaBottom" fmla="*/ 1338480 h 1338120"/>
              </a:gdLst>
              <a:ahLst/>
              <a:rect l="textAreaLeft" t="textAreaTop" r="textAreaRight" b="textAreaBottom"/>
              <a:pathLst>
                <a:path w="1749425" h="1214120">
                  <a:moveTo>
                    <a:pt x="166954" y="0"/>
                  </a:moveTo>
                  <a:lnTo>
                    <a:pt x="0" y="286308"/>
                  </a:lnTo>
                  <a:lnTo>
                    <a:pt x="1426959" y="1118374"/>
                  </a:lnTo>
                  <a:lnTo>
                    <a:pt x="1371307" y="1213815"/>
                  </a:lnTo>
                  <a:lnTo>
                    <a:pt x="1749031" y="1114348"/>
                  </a:lnTo>
                  <a:lnTo>
                    <a:pt x="1649564" y="736625"/>
                  </a:lnTo>
                  <a:lnTo>
                    <a:pt x="1593913" y="832065"/>
                  </a:lnTo>
                  <a:lnTo>
                    <a:pt x="16695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46" name="object 11"/>
            <p:cNvSpPr/>
            <p:nvPr/>
          </p:nvSpPr>
          <p:spPr>
            <a:xfrm>
              <a:off x="1042920" y="3504240"/>
              <a:ext cx="2423880" cy="1926720"/>
            </a:xfrm>
            <a:custGeom>
              <a:avLst/>
              <a:gdLst>
                <a:gd name="textAreaLeft" fmla="*/ 0 w 2423880"/>
                <a:gd name="textAreaRight" fmla="*/ 2424240 w 2423880"/>
                <a:gd name="textAreaTop" fmla="*/ 0 h 1926720"/>
                <a:gd name="textAreaBottom" fmla="*/ 1927080 h 1926720"/>
              </a:gdLst>
              <a:ahLst/>
              <a:rect l="textAreaLeft" t="textAreaTop" r="textAreaRight" b="textAreaBottom"/>
              <a:pathLst>
                <a:path w="2073275" h="1748154">
                  <a:moveTo>
                    <a:pt x="1898370" y="0"/>
                  </a:moveTo>
                  <a:lnTo>
                    <a:pt x="174764" y="0"/>
                  </a:lnTo>
                  <a:lnTo>
                    <a:pt x="128305" y="6242"/>
                  </a:lnTo>
                  <a:lnTo>
                    <a:pt x="86557" y="23860"/>
                  </a:lnTo>
                  <a:lnTo>
                    <a:pt x="51187" y="51187"/>
                  </a:lnTo>
                  <a:lnTo>
                    <a:pt x="23860" y="86557"/>
                  </a:lnTo>
                  <a:lnTo>
                    <a:pt x="6242" y="128305"/>
                  </a:lnTo>
                  <a:lnTo>
                    <a:pt x="0" y="174764"/>
                  </a:lnTo>
                  <a:lnTo>
                    <a:pt x="0" y="1572895"/>
                  </a:lnTo>
                  <a:lnTo>
                    <a:pt x="6242" y="1619354"/>
                  </a:lnTo>
                  <a:lnTo>
                    <a:pt x="23860" y="1661102"/>
                  </a:lnTo>
                  <a:lnTo>
                    <a:pt x="51187" y="1696472"/>
                  </a:lnTo>
                  <a:lnTo>
                    <a:pt x="86557" y="1723799"/>
                  </a:lnTo>
                  <a:lnTo>
                    <a:pt x="128305" y="1741416"/>
                  </a:lnTo>
                  <a:lnTo>
                    <a:pt x="174764" y="1747659"/>
                  </a:lnTo>
                  <a:lnTo>
                    <a:pt x="1898370" y="1747659"/>
                  </a:lnTo>
                  <a:lnTo>
                    <a:pt x="1944830" y="1741416"/>
                  </a:lnTo>
                  <a:lnTo>
                    <a:pt x="1986577" y="1723799"/>
                  </a:lnTo>
                  <a:lnTo>
                    <a:pt x="2021947" y="1696472"/>
                  </a:lnTo>
                  <a:lnTo>
                    <a:pt x="2049274" y="1661102"/>
                  </a:lnTo>
                  <a:lnTo>
                    <a:pt x="2066892" y="1619354"/>
                  </a:lnTo>
                  <a:lnTo>
                    <a:pt x="2073135" y="1572895"/>
                  </a:lnTo>
                  <a:lnTo>
                    <a:pt x="2073135" y="174764"/>
                  </a:lnTo>
                  <a:lnTo>
                    <a:pt x="2066892" y="128305"/>
                  </a:lnTo>
                  <a:lnTo>
                    <a:pt x="2049274" y="86557"/>
                  </a:lnTo>
                  <a:lnTo>
                    <a:pt x="2021947" y="51187"/>
                  </a:lnTo>
                  <a:lnTo>
                    <a:pt x="1986577" y="23860"/>
                  </a:lnTo>
                  <a:lnTo>
                    <a:pt x="1944830" y="6242"/>
                  </a:lnTo>
                  <a:lnTo>
                    <a:pt x="1898370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47" name="object 12"/>
            <p:cNvSpPr/>
            <p:nvPr/>
          </p:nvSpPr>
          <p:spPr>
            <a:xfrm>
              <a:off x="1042920" y="3504240"/>
              <a:ext cx="2423880" cy="1926720"/>
            </a:xfrm>
            <a:custGeom>
              <a:avLst/>
              <a:gdLst>
                <a:gd name="textAreaLeft" fmla="*/ 0 w 2423880"/>
                <a:gd name="textAreaRight" fmla="*/ 2424240 w 2423880"/>
                <a:gd name="textAreaTop" fmla="*/ 0 h 1926720"/>
                <a:gd name="textAreaBottom" fmla="*/ 1927080 h 1926720"/>
              </a:gdLst>
              <a:ahLst/>
              <a:rect l="textAreaLeft" t="textAreaTop" r="textAreaRight" b="textAreaBottom"/>
              <a:pathLst>
                <a:path w="2073275" h="1748154">
                  <a:moveTo>
                    <a:pt x="0" y="174764"/>
                  </a:moveTo>
                  <a:lnTo>
                    <a:pt x="6242" y="128305"/>
                  </a:lnTo>
                  <a:lnTo>
                    <a:pt x="23860" y="86557"/>
                  </a:lnTo>
                  <a:lnTo>
                    <a:pt x="51187" y="51187"/>
                  </a:lnTo>
                  <a:lnTo>
                    <a:pt x="86557" y="23860"/>
                  </a:lnTo>
                  <a:lnTo>
                    <a:pt x="128305" y="6242"/>
                  </a:lnTo>
                  <a:lnTo>
                    <a:pt x="174764" y="0"/>
                  </a:lnTo>
                  <a:lnTo>
                    <a:pt x="1898370" y="0"/>
                  </a:lnTo>
                  <a:lnTo>
                    <a:pt x="1944830" y="6242"/>
                  </a:lnTo>
                  <a:lnTo>
                    <a:pt x="1986577" y="23860"/>
                  </a:lnTo>
                  <a:lnTo>
                    <a:pt x="2021947" y="51187"/>
                  </a:lnTo>
                  <a:lnTo>
                    <a:pt x="2049274" y="86557"/>
                  </a:lnTo>
                  <a:lnTo>
                    <a:pt x="2066892" y="128305"/>
                  </a:lnTo>
                  <a:lnTo>
                    <a:pt x="2073135" y="174764"/>
                  </a:lnTo>
                  <a:lnTo>
                    <a:pt x="2073135" y="1572895"/>
                  </a:lnTo>
                  <a:lnTo>
                    <a:pt x="2066892" y="1619354"/>
                  </a:lnTo>
                  <a:lnTo>
                    <a:pt x="2049274" y="1661102"/>
                  </a:lnTo>
                  <a:lnTo>
                    <a:pt x="2021947" y="1696472"/>
                  </a:lnTo>
                  <a:lnTo>
                    <a:pt x="1986577" y="1723799"/>
                  </a:lnTo>
                  <a:lnTo>
                    <a:pt x="1944830" y="1741416"/>
                  </a:lnTo>
                  <a:lnTo>
                    <a:pt x="1898370" y="1747659"/>
                  </a:lnTo>
                  <a:lnTo>
                    <a:pt x="174764" y="1747659"/>
                  </a:lnTo>
                  <a:lnTo>
                    <a:pt x="128305" y="1741416"/>
                  </a:lnTo>
                  <a:lnTo>
                    <a:pt x="86557" y="1723799"/>
                  </a:lnTo>
                  <a:lnTo>
                    <a:pt x="51187" y="1696472"/>
                  </a:lnTo>
                  <a:lnTo>
                    <a:pt x="23860" y="1661102"/>
                  </a:lnTo>
                  <a:lnTo>
                    <a:pt x="6242" y="1619354"/>
                  </a:lnTo>
                  <a:lnTo>
                    <a:pt x="0" y="1572895"/>
                  </a:lnTo>
                  <a:lnTo>
                    <a:pt x="0" y="17476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48" name="object 13"/>
          <p:cNvSpPr/>
          <p:nvPr/>
        </p:nvSpPr>
        <p:spPr>
          <a:xfrm>
            <a:off x="1275120" y="3968280"/>
            <a:ext cx="1959840" cy="12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4400" indent="-720" algn="ctr" defTabSz="457200">
              <a:lnSpc>
                <a:spcPct val="86000"/>
              </a:lnSpc>
              <a:spcBef>
                <a:spcPts val="490"/>
              </a:spcBef>
              <a:tabLst>
                <a:tab algn="l" pos="0"/>
              </a:tabLst>
            </a:pPr>
            <a:r>
              <a:rPr b="0" lang="en-US" sz="2300" spc="-23" strike="noStrike" u="none">
                <a:solidFill>
                  <a:srgbClr val="ffffff"/>
                </a:solidFill>
                <a:uFillTx/>
                <a:latin typeface="Microsoft Sans Serif"/>
              </a:rPr>
              <a:t>Уменьшение 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pc="-119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о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н</a:t>
            </a:r>
            <a:r>
              <a:rPr b="0" lang="en-US" sz="2300" spc="-28" strike="noStrike" u="none">
                <a:solidFill>
                  <a:srgbClr val="ffffff"/>
                </a:solidFill>
                <a:uFillTx/>
                <a:latin typeface="Microsoft Sans Serif"/>
              </a:rPr>
              <a:t>ц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е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нт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рац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и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и  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внимания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49" name="object 14"/>
          <p:cNvGrpSpPr/>
          <p:nvPr/>
        </p:nvGrpSpPr>
        <p:grpSpPr>
          <a:xfrm>
            <a:off x="3830400" y="2526120"/>
            <a:ext cx="2928600" cy="2448720"/>
            <a:chOff x="3830400" y="2526120"/>
            <a:chExt cx="2928600" cy="2448720"/>
          </a:xfrm>
        </p:grpSpPr>
        <p:sp>
          <p:nvSpPr>
            <p:cNvPr id="550" name="object 15"/>
            <p:cNvSpPr/>
            <p:nvPr/>
          </p:nvSpPr>
          <p:spPr>
            <a:xfrm>
              <a:off x="4971960" y="3337920"/>
              <a:ext cx="645480" cy="1636920"/>
            </a:xfrm>
            <a:custGeom>
              <a:avLst/>
              <a:gdLst>
                <a:gd name="textAreaLeft" fmla="*/ 0 w 645480"/>
                <a:gd name="textAreaRight" fmla="*/ 645840 w 645480"/>
                <a:gd name="textAreaTop" fmla="*/ 0 h 1636920"/>
                <a:gd name="textAreaBottom" fmla="*/ 1637280 h 1636920"/>
              </a:gdLst>
              <a:ahLst/>
              <a:rect l="textAreaLeft" t="textAreaTop" r="textAreaRight" b="textAreaBottom"/>
              <a:pathLst>
                <a:path w="552450" h="1485264">
                  <a:moveTo>
                    <a:pt x="441921" y="0"/>
                  </a:moveTo>
                  <a:lnTo>
                    <a:pt x="110477" y="0"/>
                  </a:lnTo>
                  <a:lnTo>
                    <a:pt x="110477" y="1208684"/>
                  </a:lnTo>
                  <a:lnTo>
                    <a:pt x="0" y="1208684"/>
                  </a:lnTo>
                  <a:lnTo>
                    <a:pt x="276199" y="1484883"/>
                  </a:lnTo>
                  <a:lnTo>
                    <a:pt x="552399" y="1208684"/>
                  </a:lnTo>
                  <a:lnTo>
                    <a:pt x="441921" y="1208684"/>
                  </a:lnTo>
                  <a:lnTo>
                    <a:pt x="441921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51" name="object 16"/>
            <p:cNvSpPr/>
            <p:nvPr/>
          </p:nvSpPr>
          <p:spPr>
            <a:xfrm>
              <a:off x="3830400" y="2526120"/>
              <a:ext cx="2928600" cy="1623600"/>
            </a:xfrm>
            <a:custGeom>
              <a:avLst/>
              <a:gdLst>
                <a:gd name="textAreaLeft" fmla="*/ 0 w 2928600"/>
                <a:gd name="textAreaRight" fmla="*/ 2928960 w 2928600"/>
                <a:gd name="textAreaTop" fmla="*/ 0 h 1623600"/>
                <a:gd name="textAreaBottom" fmla="*/ 1623960 h 1623600"/>
              </a:gdLst>
              <a:ahLst/>
              <a:rect l="textAreaLeft" t="textAreaTop" r="textAreaRight" b="textAreaBottom"/>
              <a:pathLst>
                <a:path w="2505075" h="1473200">
                  <a:moveTo>
                    <a:pt x="2357628" y="0"/>
                  </a:moveTo>
                  <a:lnTo>
                    <a:pt x="147307" y="0"/>
                  </a:lnTo>
                  <a:lnTo>
                    <a:pt x="100746" y="7509"/>
                  </a:lnTo>
                  <a:lnTo>
                    <a:pt x="60309" y="28421"/>
                  </a:lnTo>
                  <a:lnTo>
                    <a:pt x="28421" y="60309"/>
                  </a:lnTo>
                  <a:lnTo>
                    <a:pt x="7509" y="100746"/>
                  </a:lnTo>
                  <a:lnTo>
                    <a:pt x="0" y="147307"/>
                  </a:lnTo>
                  <a:lnTo>
                    <a:pt x="0" y="1325752"/>
                  </a:lnTo>
                  <a:lnTo>
                    <a:pt x="7509" y="1372313"/>
                  </a:lnTo>
                  <a:lnTo>
                    <a:pt x="28421" y="1412751"/>
                  </a:lnTo>
                  <a:lnTo>
                    <a:pt x="60309" y="1444638"/>
                  </a:lnTo>
                  <a:lnTo>
                    <a:pt x="100746" y="1465550"/>
                  </a:lnTo>
                  <a:lnTo>
                    <a:pt x="147307" y="1473060"/>
                  </a:lnTo>
                  <a:lnTo>
                    <a:pt x="2357628" y="1473060"/>
                  </a:lnTo>
                  <a:lnTo>
                    <a:pt x="2404188" y="1465550"/>
                  </a:lnTo>
                  <a:lnTo>
                    <a:pt x="2444626" y="1444638"/>
                  </a:lnTo>
                  <a:lnTo>
                    <a:pt x="2476513" y="1412751"/>
                  </a:lnTo>
                  <a:lnTo>
                    <a:pt x="2497425" y="1372313"/>
                  </a:lnTo>
                  <a:lnTo>
                    <a:pt x="2504935" y="1325752"/>
                  </a:lnTo>
                  <a:lnTo>
                    <a:pt x="2504935" y="147307"/>
                  </a:lnTo>
                  <a:lnTo>
                    <a:pt x="2497425" y="100746"/>
                  </a:lnTo>
                  <a:lnTo>
                    <a:pt x="2476513" y="60309"/>
                  </a:lnTo>
                  <a:lnTo>
                    <a:pt x="2444626" y="28421"/>
                  </a:lnTo>
                  <a:lnTo>
                    <a:pt x="2404188" y="7509"/>
                  </a:lnTo>
                  <a:lnTo>
                    <a:pt x="2357628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52" name="object 17"/>
            <p:cNvSpPr/>
            <p:nvPr/>
          </p:nvSpPr>
          <p:spPr>
            <a:xfrm>
              <a:off x="3830400" y="2526120"/>
              <a:ext cx="2928600" cy="1623600"/>
            </a:xfrm>
            <a:custGeom>
              <a:avLst/>
              <a:gdLst>
                <a:gd name="textAreaLeft" fmla="*/ 0 w 2928600"/>
                <a:gd name="textAreaRight" fmla="*/ 2928960 w 2928600"/>
                <a:gd name="textAreaTop" fmla="*/ 0 h 1623600"/>
                <a:gd name="textAreaBottom" fmla="*/ 1623960 h 1623600"/>
              </a:gdLst>
              <a:ahLst/>
              <a:rect l="textAreaLeft" t="textAreaTop" r="textAreaRight" b="textAreaBottom"/>
              <a:pathLst>
                <a:path w="2505075" h="1473200">
                  <a:moveTo>
                    <a:pt x="0" y="147307"/>
                  </a:moveTo>
                  <a:lnTo>
                    <a:pt x="7509" y="100746"/>
                  </a:lnTo>
                  <a:lnTo>
                    <a:pt x="28421" y="60309"/>
                  </a:lnTo>
                  <a:lnTo>
                    <a:pt x="60309" y="28421"/>
                  </a:lnTo>
                  <a:lnTo>
                    <a:pt x="100746" y="7509"/>
                  </a:lnTo>
                  <a:lnTo>
                    <a:pt x="147307" y="0"/>
                  </a:lnTo>
                  <a:lnTo>
                    <a:pt x="2357628" y="0"/>
                  </a:lnTo>
                  <a:lnTo>
                    <a:pt x="2404188" y="7509"/>
                  </a:lnTo>
                  <a:lnTo>
                    <a:pt x="2444626" y="28421"/>
                  </a:lnTo>
                  <a:lnTo>
                    <a:pt x="2476513" y="60309"/>
                  </a:lnTo>
                  <a:lnTo>
                    <a:pt x="2497425" y="100746"/>
                  </a:lnTo>
                  <a:lnTo>
                    <a:pt x="2504935" y="147307"/>
                  </a:lnTo>
                  <a:lnTo>
                    <a:pt x="2504935" y="1325752"/>
                  </a:lnTo>
                  <a:lnTo>
                    <a:pt x="2497425" y="1372313"/>
                  </a:lnTo>
                  <a:lnTo>
                    <a:pt x="2476513" y="1412751"/>
                  </a:lnTo>
                  <a:lnTo>
                    <a:pt x="2444626" y="1444638"/>
                  </a:lnTo>
                  <a:lnTo>
                    <a:pt x="2404188" y="1465550"/>
                  </a:lnTo>
                  <a:lnTo>
                    <a:pt x="2357628" y="1473060"/>
                  </a:lnTo>
                  <a:lnTo>
                    <a:pt x="147307" y="1473060"/>
                  </a:lnTo>
                  <a:lnTo>
                    <a:pt x="100746" y="1465550"/>
                  </a:lnTo>
                  <a:lnTo>
                    <a:pt x="60309" y="1444638"/>
                  </a:lnTo>
                  <a:lnTo>
                    <a:pt x="28421" y="1412751"/>
                  </a:lnTo>
                  <a:lnTo>
                    <a:pt x="7509" y="1372313"/>
                  </a:lnTo>
                  <a:lnTo>
                    <a:pt x="0" y="1325752"/>
                  </a:lnTo>
                  <a:lnTo>
                    <a:pt x="0" y="147307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53" name="object 18"/>
          <p:cNvSpPr/>
          <p:nvPr/>
        </p:nvSpPr>
        <p:spPr>
          <a:xfrm>
            <a:off x="4074480" y="2838960"/>
            <a:ext cx="2439360" cy="9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4400" indent="720" algn="ctr" defTabSz="457200">
              <a:lnSpc>
                <a:spcPct val="86000"/>
              </a:lnSpc>
              <a:spcBef>
                <a:spcPts val="490"/>
              </a:spcBef>
              <a:tabLst>
                <a:tab algn="l" pos="0"/>
              </a:tabLst>
            </a:pPr>
            <a:r>
              <a:rPr b="0" lang="en-US" sz="2300" spc="-23" strike="noStrike" u="none">
                <a:solidFill>
                  <a:srgbClr val="ffffff"/>
                </a:solidFill>
                <a:uFillTx/>
                <a:latin typeface="Microsoft Sans Serif"/>
              </a:rPr>
              <a:t>Уменьшение 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pc="-147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р</a:t>
            </a:r>
            <a:r>
              <a:rPr b="0" lang="en-US" sz="2300" spc="-57" strike="noStrike" u="none">
                <a:solidFill>
                  <a:srgbClr val="ffffff"/>
                </a:solidFill>
                <a:uFillTx/>
                <a:latin typeface="Microsoft Sans Serif"/>
              </a:rPr>
              <a:t>а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т</a:t>
            </a:r>
            <a:r>
              <a:rPr b="0" lang="en-US" sz="2300" spc="-119" strike="noStrike" u="none">
                <a:solidFill>
                  <a:srgbClr val="ffffff"/>
                </a:solidFill>
                <a:uFillTx/>
                <a:latin typeface="Microsoft Sans Serif"/>
              </a:rPr>
              <a:t>к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ов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реме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нн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ой  </a:t>
            </a:r>
            <a:r>
              <a:rPr b="0" lang="en-US" sz="2300" spc="-23" strike="noStrike" u="none">
                <a:solidFill>
                  <a:srgbClr val="ffffff"/>
                </a:solidFill>
                <a:uFillTx/>
                <a:latin typeface="Microsoft Sans Serif"/>
              </a:rPr>
              <a:t>памяти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54" name="object 19"/>
          <p:cNvGrpSpPr/>
          <p:nvPr/>
        </p:nvGrpSpPr>
        <p:grpSpPr>
          <a:xfrm>
            <a:off x="6391440" y="3504240"/>
            <a:ext cx="3225240" cy="2149920"/>
            <a:chOff x="6391440" y="3504240"/>
            <a:chExt cx="3225240" cy="2149920"/>
          </a:xfrm>
        </p:grpSpPr>
        <p:sp>
          <p:nvSpPr>
            <p:cNvPr id="555" name="object 20"/>
            <p:cNvSpPr/>
            <p:nvPr/>
          </p:nvSpPr>
          <p:spPr>
            <a:xfrm>
              <a:off x="6391440" y="4309200"/>
              <a:ext cx="2074320" cy="1344960"/>
            </a:xfrm>
            <a:custGeom>
              <a:avLst/>
              <a:gdLst>
                <a:gd name="textAreaLeft" fmla="*/ 0 w 2074320"/>
                <a:gd name="textAreaRight" fmla="*/ 2074680 w 2074320"/>
                <a:gd name="textAreaTop" fmla="*/ 0 h 1344960"/>
                <a:gd name="textAreaBottom" fmla="*/ 1345320 h 1344960"/>
              </a:gdLst>
              <a:ahLst/>
              <a:rect l="textAreaLeft" t="textAreaTop" r="textAreaRight" b="textAreaBottom"/>
              <a:pathLst>
                <a:path w="1774190" h="1220470">
                  <a:moveTo>
                    <a:pt x="1608277" y="0"/>
                  </a:moveTo>
                  <a:lnTo>
                    <a:pt x="156489" y="837095"/>
                  </a:lnTo>
                  <a:lnTo>
                    <a:pt x="101307" y="741387"/>
                  </a:lnTo>
                  <a:lnTo>
                    <a:pt x="0" y="1118628"/>
                  </a:lnTo>
                  <a:lnTo>
                    <a:pt x="377240" y="1219936"/>
                  </a:lnTo>
                  <a:lnTo>
                    <a:pt x="322046" y="1124229"/>
                  </a:lnTo>
                  <a:lnTo>
                    <a:pt x="1773834" y="287121"/>
                  </a:lnTo>
                  <a:lnTo>
                    <a:pt x="160827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56" name="object 21"/>
            <p:cNvSpPr/>
            <p:nvPr/>
          </p:nvSpPr>
          <p:spPr>
            <a:xfrm>
              <a:off x="7121520" y="3504240"/>
              <a:ext cx="2495160" cy="1926720"/>
            </a:xfrm>
            <a:custGeom>
              <a:avLst/>
              <a:gdLst>
                <a:gd name="textAreaLeft" fmla="*/ 0 w 2495160"/>
                <a:gd name="textAreaRight" fmla="*/ 2495520 w 2495160"/>
                <a:gd name="textAreaTop" fmla="*/ 0 h 1926720"/>
                <a:gd name="textAreaBottom" fmla="*/ 1927080 h 1926720"/>
              </a:gdLst>
              <a:ahLst/>
              <a:rect l="textAreaLeft" t="textAreaTop" r="textAreaRight" b="textAreaBottom"/>
              <a:pathLst>
                <a:path w="2134234" h="1748154">
                  <a:moveTo>
                    <a:pt x="1958962" y="0"/>
                  </a:moveTo>
                  <a:lnTo>
                    <a:pt x="174764" y="0"/>
                  </a:lnTo>
                  <a:lnTo>
                    <a:pt x="128305" y="6242"/>
                  </a:lnTo>
                  <a:lnTo>
                    <a:pt x="86557" y="23860"/>
                  </a:lnTo>
                  <a:lnTo>
                    <a:pt x="51187" y="51187"/>
                  </a:lnTo>
                  <a:lnTo>
                    <a:pt x="23860" y="86557"/>
                  </a:lnTo>
                  <a:lnTo>
                    <a:pt x="6242" y="128305"/>
                  </a:lnTo>
                  <a:lnTo>
                    <a:pt x="0" y="174764"/>
                  </a:lnTo>
                  <a:lnTo>
                    <a:pt x="0" y="1572895"/>
                  </a:lnTo>
                  <a:lnTo>
                    <a:pt x="6242" y="1619354"/>
                  </a:lnTo>
                  <a:lnTo>
                    <a:pt x="23860" y="1661102"/>
                  </a:lnTo>
                  <a:lnTo>
                    <a:pt x="51187" y="1696472"/>
                  </a:lnTo>
                  <a:lnTo>
                    <a:pt x="86557" y="1723799"/>
                  </a:lnTo>
                  <a:lnTo>
                    <a:pt x="128305" y="1741416"/>
                  </a:lnTo>
                  <a:lnTo>
                    <a:pt x="174764" y="1747659"/>
                  </a:lnTo>
                  <a:lnTo>
                    <a:pt x="1958962" y="1747659"/>
                  </a:lnTo>
                  <a:lnTo>
                    <a:pt x="2005421" y="1741416"/>
                  </a:lnTo>
                  <a:lnTo>
                    <a:pt x="2047169" y="1723799"/>
                  </a:lnTo>
                  <a:lnTo>
                    <a:pt x="2082539" y="1696472"/>
                  </a:lnTo>
                  <a:lnTo>
                    <a:pt x="2109866" y="1661102"/>
                  </a:lnTo>
                  <a:lnTo>
                    <a:pt x="2127484" y="1619354"/>
                  </a:lnTo>
                  <a:lnTo>
                    <a:pt x="2133727" y="1572895"/>
                  </a:lnTo>
                  <a:lnTo>
                    <a:pt x="2133727" y="174764"/>
                  </a:lnTo>
                  <a:lnTo>
                    <a:pt x="2127484" y="128305"/>
                  </a:lnTo>
                  <a:lnTo>
                    <a:pt x="2109866" y="86557"/>
                  </a:lnTo>
                  <a:lnTo>
                    <a:pt x="2082539" y="51187"/>
                  </a:lnTo>
                  <a:lnTo>
                    <a:pt x="2047169" y="23860"/>
                  </a:lnTo>
                  <a:lnTo>
                    <a:pt x="2005421" y="6242"/>
                  </a:lnTo>
                  <a:lnTo>
                    <a:pt x="1958962" y="0"/>
                  </a:lnTo>
                  <a:close/>
                </a:path>
              </a:pathLst>
            </a:custGeom>
            <a:solidFill>
              <a:srgbClr val="d1634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57" name="object 22"/>
            <p:cNvSpPr/>
            <p:nvPr/>
          </p:nvSpPr>
          <p:spPr>
            <a:xfrm>
              <a:off x="7121520" y="3504240"/>
              <a:ext cx="2495160" cy="1926720"/>
            </a:xfrm>
            <a:custGeom>
              <a:avLst/>
              <a:gdLst>
                <a:gd name="textAreaLeft" fmla="*/ 0 w 2495160"/>
                <a:gd name="textAreaRight" fmla="*/ 2495520 w 2495160"/>
                <a:gd name="textAreaTop" fmla="*/ 0 h 1926720"/>
                <a:gd name="textAreaBottom" fmla="*/ 1927080 h 1926720"/>
              </a:gdLst>
              <a:ahLst/>
              <a:rect l="textAreaLeft" t="textAreaTop" r="textAreaRight" b="textAreaBottom"/>
              <a:pathLst>
                <a:path w="2134234" h="1748154">
                  <a:moveTo>
                    <a:pt x="0" y="174764"/>
                  </a:moveTo>
                  <a:lnTo>
                    <a:pt x="6242" y="128305"/>
                  </a:lnTo>
                  <a:lnTo>
                    <a:pt x="23860" y="86557"/>
                  </a:lnTo>
                  <a:lnTo>
                    <a:pt x="51187" y="51187"/>
                  </a:lnTo>
                  <a:lnTo>
                    <a:pt x="86557" y="23860"/>
                  </a:lnTo>
                  <a:lnTo>
                    <a:pt x="128305" y="6242"/>
                  </a:lnTo>
                  <a:lnTo>
                    <a:pt x="174764" y="0"/>
                  </a:lnTo>
                  <a:lnTo>
                    <a:pt x="1958962" y="0"/>
                  </a:lnTo>
                  <a:lnTo>
                    <a:pt x="2005421" y="6242"/>
                  </a:lnTo>
                  <a:lnTo>
                    <a:pt x="2047169" y="23860"/>
                  </a:lnTo>
                  <a:lnTo>
                    <a:pt x="2082539" y="51187"/>
                  </a:lnTo>
                  <a:lnTo>
                    <a:pt x="2109866" y="86557"/>
                  </a:lnTo>
                  <a:lnTo>
                    <a:pt x="2127484" y="128305"/>
                  </a:lnTo>
                  <a:lnTo>
                    <a:pt x="2133727" y="174764"/>
                  </a:lnTo>
                  <a:lnTo>
                    <a:pt x="2133727" y="1572895"/>
                  </a:lnTo>
                  <a:lnTo>
                    <a:pt x="2127484" y="1619354"/>
                  </a:lnTo>
                  <a:lnTo>
                    <a:pt x="2109866" y="1661102"/>
                  </a:lnTo>
                  <a:lnTo>
                    <a:pt x="2082539" y="1696472"/>
                  </a:lnTo>
                  <a:lnTo>
                    <a:pt x="2047169" y="1723799"/>
                  </a:lnTo>
                  <a:lnTo>
                    <a:pt x="2005421" y="1741416"/>
                  </a:lnTo>
                  <a:lnTo>
                    <a:pt x="1958962" y="1747659"/>
                  </a:lnTo>
                  <a:lnTo>
                    <a:pt x="174764" y="1747659"/>
                  </a:lnTo>
                  <a:lnTo>
                    <a:pt x="128305" y="1741416"/>
                  </a:lnTo>
                  <a:lnTo>
                    <a:pt x="86557" y="1723799"/>
                  </a:lnTo>
                  <a:lnTo>
                    <a:pt x="51187" y="1696472"/>
                  </a:lnTo>
                  <a:lnTo>
                    <a:pt x="23860" y="1661102"/>
                  </a:lnTo>
                  <a:lnTo>
                    <a:pt x="6242" y="1619354"/>
                  </a:lnTo>
                  <a:lnTo>
                    <a:pt x="0" y="1572895"/>
                  </a:lnTo>
                  <a:lnTo>
                    <a:pt x="0" y="17476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58" name="object 23"/>
          <p:cNvSpPr/>
          <p:nvPr/>
        </p:nvSpPr>
        <p:spPr>
          <a:xfrm>
            <a:off x="7424640" y="3533400"/>
            <a:ext cx="1887120" cy="18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4400" indent="1440" algn="ctr" defTabSz="457200">
              <a:lnSpc>
                <a:spcPct val="86000"/>
              </a:lnSpc>
              <a:spcBef>
                <a:spcPts val="490"/>
              </a:spcBef>
              <a:tabLst>
                <a:tab algn="l" pos="0"/>
              </a:tabLst>
            </a:pPr>
            <a:r>
              <a:rPr b="0" lang="en-US" sz="2300" spc="-23" strike="noStrike" u="none">
                <a:solidFill>
                  <a:srgbClr val="ffffff"/>
                </a:solidFill>
                <a:uFillTx/>
                <a:latin typeface="Microsoft Sans Serif"/>
              </a:rPr>
              <a:t>Уменьшение </a:t>
            </a:r>
            <a:r>
              <a:rPr b="0" lang="en-US" sz="2300" spc="-17" strike="noStrike" u="none">
                <a:solidFill>
                  <a:srgbClr val="ffffff"/>
                </a:solidFill>
                <a:uFillTx/>
                <a:latin typeface="Microsoft Sans Serif"/>
              </a:rPr>
              <a:t> скорости </a:t>
            </a:r>
            <a:r>
              <a:rPr b="0" lang="en-US" sz="2300" spc="-11" strike="noStrike" u="none">
                <a:solidFill>
                  <a:srgbClr val="ffffff"/>
                </a:solidFill>
                <a:uFillTx/>
                <a:latin typeface="Microsoft Sans Serif"/>
              </a:rPr>
              <a:t> восприятия 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pc="-23" strike="noStrike" u="none">
                <a:solidFill>
                  <a:srgbClr val="ffffff"/>
                </a:solidFill>
                <a:uFillTx/>
                <a:latin typeface="Microsoft Sans Serif"/>
              </a:rPr>
              <a:t>зрительных</a:t>
            </a:r>
            <a:r>
              <a:rPr b="0" lang="en-US" sz="2300" spc="-62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и </a:t>
            </a:r>
            <a:r>
              <a:rPr b="0" lang="en-US" sz="2300" spc="-592" strike="noStrike" u="none">
                <a:solidFill>
                  <a:srgbClr val="ffffff"/>
                </a:solidFill>
                <a:uFillTx/>
                <a:latin typeface="Microsoft Sans Serif"/>
              </a:rPr>
              <a:t> </a:t>
            </a:r>
            <a:r>
              <a:rPr b="0" lang="en-US" sz="2300" spc="-6" strike="noStrike" u="none">
                <a:solidFill>
                  <a:srgbClr val="ffffff"/>
                </a:solidFill>
                <a:uFillTx/>
                <a:latin typeface="Microsoft Sans Serif"/>
              </a:rPr>
              <a:t>слуховых </a:t>
            </a:r>
            <a:r>
              <a:rPr b="0" lang="en-US" sz="2300" strike="noStrike" u="none">
                <a:solidFill>
                  <a:srgbClr val="ffffff"/>
                </a:solidFill>
                <a:uFillTx/>
                <a:latin typeface="Microsoft Sans Serif"/>
              </a:rPr>
              <a:t> сигналов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9" name="PlaceHolder 1"/>
          <p:cNvSpPr>
            <a:spLocks noGrp="1"/>
          </p:cNvSpPr>
          <p:nvPr>
            <p:ph type="sldNum" idx="44"/>
          </p:nvPr>
        </p:nvSpPr>
        <p:spPr>
          <a:xfrm>
            <a:off x="10127880" y="7090200"/>
            <a:ext cx="342000" cy="2926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lstStyle>
            <a:lvl1pPr marL="43560" indent="0" algn="r" defTabSz="457200">
              <a:lnSpc>
                <a:spcPct val="100000"/>
              </a:lnSpc>
              <a:spcBef>
                <a:spcPts val="119"/>
              </a:spcBef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marL="43560" indent="0" algn="r" defTabSz="457200">
              <a:lnSpc>
                <a:spcPct val="100000"/>
              </a:lnSpc>
              <a:spcBef>
                <a:spcPts val="119"/>
              </a:spcBef>
              <a:buNone/>
            </a:pPr>
            <a:fld id="{3815E72A-C442-4F67-BEB7-2D4E0062252F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title"/>
          </p:nvPr>
        </p:nvSpPr>
        <p:spPr>
          <a:xfrm>
            <a:off x="632160" y="1223280"/>
            <a:ext cx="9495360" cy="100044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2160" indent="0" algn="ctr" defTabSz="1007640">
              <a:lnSpc>
                <a:spcPct val="100000"/>
              </a:lnSpc>
              <a:spcBef>
                <a:spcPts val="119"/>
              </a:spcBef>
              <a:buNone/>
            </a:pPr>
            <a:r>
              <a:rPr b="1" lang="en-US" sz="3200" spc="-11" strike="noStrike" u="none">
                <a:solidFill>
                  <a:schemeClr val="dk1"/>
                </a:solidFill>
                <a:uFillTx/>
                <a:latin typeface="Calibri Light"/>
              </a:rPr>
              <a:t>ПОСЛЕДСТВИЯ</a:t>
            </a:r>
            <a:r>
              <a:rPr b="1" lang="en-US" sz="3200" spc="-68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3200" spc="-6" strike="noStrike" u="none">
                <a:solidFill>
                  <a:schemeClr val="dk1"/>
                </a:solidFill>
                <a:uFillTx/>
                <a:latin typeface="Calibri Light"/>
              </a:rPr>
              <a:t>УТОМЛЕНИЕ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160" indent="0" algn="ctr" defTabSz="1007640">
              <a:lnSpc>
                <a:spcPct val="100000"/>
              </a:lnSpc>
              <a:buNone/>
            </a:pPr>
            <a:r>
              <a:rPr b="1" lang="en-US" sz="3200" strike="noStrike" u="none">
                <a:solidFill>
                  <a:schemeClr val="dk1"/>
                </a:solidFill>
                <a:uFillTx/>
                <a:latin typeface="Calibri Light"/>
              </a:rPr>
              <a:t>У</a:t>
            </a:r>
            <a:r>
              <a:rPr b="1" lang="en-US" sz="3200" spc="-23" strike="noStrike" u="none">
                <a:solidFill>
                  <a:schemeClr val="dk1"/>
                </a:solidFill>
                <a:uFillTx/>
                <a:latin typeface="Calibri Light"/>
              </a:rPr>
              <a:t> РАБОТНИКОВ</a:t>
            </a:r>
            <a:r>
              <a:rPr b="1" lang="en-US" sz="32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3200" spc="-6" strike="noStrike" u="none">
                <a:solidFill>
                  <a:schemeClr val="dk1"/>
                </a:solidFill>
                <a:uFillTx/>
                <a:latin typeface="Calibri Light"/>
              </a:rPr>
              <a:t>ИНТЕЛЛЕКТУАЛЬНОГО</a:t>
            </a:r>
            <a:r>
              <a:rPr b="1" lang="en-US" sz="3200" spc="-45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3200" spc="-28" strike="noStrike" u="none">
                <a:solidFill>
                  <a:schemeClr val="dk1"/>
                </a:solidFill>
                <a:uFillTx/>
                <a:latin typeface="Calibri Light"/>
              </a:rPr>
              <a:t>ТРУДА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object 3"/>
          <p:cNvGrpSpPr/>
          <p:nvPr/>
        </p:nvGrpSpPr>
        <p:grpSpPr>
          <a:xfrm>
            <a:off x="0" y="0"/>
            <a:ext cx="10691280" cy="5220000"/>
            <a:chOff x="0" y="0"/>
            <a:chExt cx="10691280" cy="5220000"/>
          </a:xfrm>
        </p:grpSpPr>
        <p:pic>
          <p:nvPicPr>
            <p:cNvPr id="562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63" name="object 6"/>
            <p:cNvSpPr/>
            <p:nvPr/>
          </p:nvSpPr>
          <p:spPr>
            <a:xfrm>
              <a:off x="3480480" y="3174480"/>
              <a:ext cx="3031200" cy="2045520"/>
            </a:xfrm>
            <a:custGeom>
              <a:avLst/>
              <a:gdLst>
                <a:gd name="textAreaLeft" fmla="*/ 0 w 3031200"/>
                <a:gd name="textAreaRight" fmla="*/ 3031560 w 3031200"/>
                <a:gd name="textAreaTop" fmla="*/ 0 h 2045520"/>
                <a:gd name="textAreaBottom" fmla="*/ 2045880 h 2045520"/>
              </a:gdLst>
              <a:ahLst/>
              <a:rect l="textAreaLeft" t="textAreaTop" r="textAreaRight" b="textAreaBottom"/>
              <a:pathLst>
                <a:path w="2592704" h="1856104">
                  <a:moveTo>
                    <a:pt x="2160320" y="0"/>
                  </a:moveTo>
                  <a:lnTo>
                    <a:pt x="432066" y="0"/>
                  </a:lnTo>
                  <a:lnTo>
                    <a:pt x="0" y="927900"/>
                  </a:lnTo>
                  <a:lnTo>
                    <a:pt x="432066" y="1855800"/>
                  </a:lnTo>
                  <a:lnTo>
                    <a:pt x="2160320" y="1855800"/>
                  </a:lnTo>
                  <a:lnTo>
                    <a:pt x="2218948" y="1847329"/>
                  </a:lnTo>
                  <a:lnTo>
                    <a:pt x="2275180" y="1822654"/>
                  </a:lnTo>
                  <a:lnTo>
                    <a:pt x="2328499" y="1782880"/>
                  </a:lnTo>
                  <a:lnTo>
                    <a:pt x="2378391" y="1729112"/>
                  </a:lnTo>
                  <a:lnTo>
                    <a:pt x="2401891" y="1697327"/>
                  </a:lnTo>
                  <a:lnTo>
                    <a:pt x="2424342" y="1662458"/>
                  </a:lnTo>
                  <a:lnTo>
                    <a:pt x="2445678" y="1624643"/>
                  </a:lnTo>
                  <a:lnTo>
                    <a:pt x="2465836" y="1584021"/>
                  </a:lnTo>
                  <a:lnTo>
                    <a:pt x="2484751" y="1540730"/>
                  </a:lnTo>
                  <a:lnTo>
                    <a:pt x="2502359" y="1494909"/>
                  </a:lnTo>
                  <a:lnTo>
                    <a:pt x="2518596" y="1446694"/>
                  </a:lnTo>
                  <a:lnTo>
                    <a:pt x="2533396" y="1396225"/>
                  </a:lnTo>
                  <a:lnTo>
                    <a:pt x="2546697" y="1343640"/>
                  </a:lnTo>
                  <a:lnTo>
                    <a:pt x="2558433" y="1289077"/>
                  </a:lnTo>
                  <a:lnTo>
                    <a:pt x="2568539" y="1232674"/>
                  </a:lnTo>
                  <a:lnTo>
                    <a:pt x="2576953" y="1174570"/>
                  </a:lnTo>
                  <a:lnTo>
                    <a:pt x="2583609" y="1114902"/>
                  </a:lnTo>
                  <a:lnTo>
                    <a:pt x="2588443" y="1053809"/>
                  </a:lnTo>
                  <a:lnTo>
                    <a:pt x="2591390" y="991428"/>
                  </a:lnTo>
                  <a:lnTo>
                    <a:pt x="2592387" y="927900"/>
                  </a:lnTo>
                  <a:lnTo>
                    <a:pt x="2591390" y="864371"/>
                  </a:lnTo>
                  <a:lnTo>
                    <a:pt x="2588443" y="801991"/>
                  </a:lnTo>
                  <a:lnTo>
                    <a:pt x="2583609" y="740897"/>
                  </a:lnTo>
                  <a:lnTo>
                    <a:pt x="2576953" y="681230"/>
                  </a:lnTo>
                  <a:lnTo>
                    <a:pt x="2568539" y="623125"/>
                  </a:lnTo>
                  <a:lnTo>
                    <a:pt x="2558433" y="566722"/>
                  </a:lnTo>
                  <a:lnTo>
                    <a:pt x="2546697" y="512159"/>
                  </a:lnTo>
                  <a:lnTo>
                    <a:pt x="2533396" y="459574"/>
                  </a:lnTo>
                  <a:lnTo>
                    <a:pt x="2518596" y="409105"/>
                  </a:lnTo>
                  <a:lnTo>
                    <a:pt x="2502359" y="360891"/>
                  </a:lnTo>
                  <a:lnTo>
                    <a:pt x="2484751" y="315069"/>
                  </a:lnTo>
                  <a:lnTo>
                    <a:pt x="2465836" y="271778"/>
                  </a:lnTo>
                  <a:lnTo>
                    <a:pt x="2445678" y="231156"/>
                  </a:lnTo>
                  <a:lnTo>
                    <a:pt x="2424342" y="193341"/>
                  </a:lnTo>
                  <a:lnTo>
                    <a:pt x="2401891" y="158472"/>
                  </a:lnTo>
                  <a:lnTo>
                    <a:pt x="2378391" y="126687"/>
                  </a:lnTo>
                  <a:lnTo>
                    <a:pt x="2328499" y="72920"/>
                  </a:lnTo>
                  <a:lnTo>
                    <a:pt x="2275180" y="33146"/>
                  </a:lnTo>
                  <a:lnTo>
                    <a:pt x="2218948" y="8470"/>
                  </a:lnTo>
                  <a:lnTo>
                    <a:pt x="2160320" y="0"/>
                  </a:lnTo>
                  <a:close/>
                </a:path>
              </a:pathLst>
            </a:custGeom>
            <a:solidFill>
              <a:srgbClr val="adbec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64" name="object 7"/>
            <p:cNvSpPr/>
            <p:nvPr/>
          </p:nvSpPr>
          <p:spPr>
            <a:xfrm>
              <a:off x="1002240" y="2827800"/>
              <a:ext cx="1512720" cy="811440"/>
            </a:xfrm>
            <a:custGeom>
              <a:avLst/>
              <a:gdLst>
                <a:gd name="textAreaLeft" fmla="*/ 0 w 1512720"/>
                <a:gd name="textAreaRight" fmla="*/ 1513080 w 1512720"/>
                <a:gd name="textAreaTop" fmla="*/ 0 h 811440"/>
                <a:gd name="textAreaBottom" fmla="*/ 811800 h 811440"/>
              </a:gdLst>
              <a:ahLst/>
              <a:rect l="textAreaLeft" t="textAreaTop" r="textAreaRight" b="textAreaBottom"/>
              <a:pathLst>
                <a:path w="1294130" h="736600">
                  <a:moveTo>
                    <a:pt x="646912" y="0"/>
                  </a:moveTo>
                  <a:lnTo>
                    <a:pt x="588030" y="1505"/>
                  </a:lnTo>
                  <a:lnTo>
                    <a:pt x="530630" y="5933"/>
                  </a:lnTo>
                  <a:lnTo>
                    <a:pt x="474938" y="13156"/>
                  </a:lnTo>
                  <a:lnTo>
                    <a:pt x="421185" y="23042"/>
                  </a:lnTo>
                  <a:lnTo>
                    <a:pt x="369597" y="35461"/>
                  </a:lnTo>
                  <a:lnTo>
                    <a:pt x="320405" y="50284"/>
                  </a:lnTo>
                  <a:lnTo>
                    <a:pt x="273835" y="67380"/>
                  </a:lnTo>
                  <a:lnTo>
                    <a:pt x="230116" y="86620"/>
                  </a:lnTo>
                  <a:lnTo>
                    <a:pt x="189477" y="107873"/>
                  </a:lnTo>
                  <a:lnTo>
                    <a:pt x="152146" y="131010"/>
                  </a:lnTo>
                  <a:lnTo>
                    <a:pt x="118352" y="155900"/>
                  </a:lnTo>
                  <a:lnTo>
                    <a:pt x="88323" y="182413"/>
                  </a:lnTo>
                  <a:lnTo>
                    <a:pt x="62287" y="210419"/>
                  </a:lnTo>
                  <a:lnTo>
                    <a:pt x="23108" y="270392"/>
                  </a:lnTo>
                  <a:lnTo>
                    <a:pt x="2643" y="334777"/>
                  </a:lnTo>
                  <a:lnTo>
                    <a:pt x="0" y="368300"/>
                  </a:lnTo>
                  <a:lnTo>
                    <a:pt x="2643" y="401822"/>
                  </a:lnTo>
                  <a:lnTo>
                    <a:pt x="23108" y="466207"/>
                  </a:lnTo>
                  <a:lnTo>
                    <a:pt x="62287" y="526180"/>
                  </a:lnTo>
                  <a:lnTo>
                    <a:pt x="88323" y="554186"/>
                  </a:lnTo>
                  <a:lnTo>
                    <a:pt x="118352" y="580699"/>
                  </a:lnTo>
                  <a:lnTo>
                    <a:pt x="152146" y="605589"/>
                  </a:lnTo>
                  <a:lnTo>
                    <a:pt x="189477" y="628726"/>
                  </a:lnTo>
                  <a:lnTo>
                    <a:pt x="230116" y="649979"/>
                  </a:lnTo>
                  <a:lnTo>
                    <a:pt x="273835" y="669219"/>
                  </a:lnTo>
                  <a:lnTo>
                    <a:pt x="320405" y="686315"/>
                  </a:lnTo>
                  <a:lnTo>
                    <a:pt x="369597" y="701138"/>
                  </a:lnTo>
                  <a:lnTo>
                    <a:pt x="421185" y="713557"/>
                  </a:lnTo>
                  <a:lnTo>
                    <a:pt x="474938" y="723443"/>
                  </a:lnTo>
                  <a:lnTo>
                    <a:pt x="530630" y="730666"/>
                  </a:lnTo>
                  <a:lnTo>
                    <a:pt x="588030" y="735094"/>
                  </a:lnTo>
                  <a:lnTo>
                    <a:pt x="646912" y="736600"/>
                  </a:lnTo>
                  <a:lnTo>
                    <a:pt x="705794" y="735094"/>
                  </a:lnTo>
                  <a:lnTo>
                    <a:pt x="763194" y="730666"/>
                  </a:lnTo>
                  <a:lnTo>
                    <a:pt x="818885" y="723443"/>
                  </a:lnTo>
                  <a:lnTo>
                    <a:pt x="872638" y="713557"/>
                  </a:lnTo>
                  <a:lnTo>
                    <a:pt x="924224" y="701138"/>
                  </a:lnTo>
                  <a:lnTo>
                    <a:pt x="973416" y="686315"/>
                  </a:lnTo>
                  <a:lnTo>
                    <a:pt x="1019985" y="669219"/>
                  </a:lnTo>
                  <a:lnTo>
                    <a:pt x="1063703" y="649979"/>
                  </a:lnTo>
                  <a:lnTo>
                    <a:pt x="1104341" y="628726"/>
                  </a:lnTo>
                  <a:lnTo>
                    <a:pt x="1141670" y="605589"/>
                  </a:lnTo>
                  <a:lnTo>
                    <a:pt x="1175464" y="580699"/>
                  </a:lnTo>
                  <a:lnTo>
                    <a:pt x="1205492" y="554186"/>
                  </a:lnTo>
                  <a:lnTo>
                    <a:pt x="1231527" y="526180"/>
                  </a:lnTo>
                  <a:lnTo>
                    <a:pt x="1270704" y="466207"/>
                  </a:lnTo>
                  <a:lnTo>
                    <a:pt x="1291168" y="401822"/>
                  </a:lnTo>
                  <a:lnTo>
                    <a:pt x="1293812" y="368300"/>
                  </a:lnTo>
                  <a:lnTo>
                    <a:pt x="1291168" y="334777"/>
                  </a:lnTo>
                  <a:lnTo>
                    <a:pt x="1270704" y="270392"/>
                  </a:lnTo>
                  <a:lnTo>
                    <a:pt x="1231527" y="210419"/>
                  </a:lnTo>
                  <a:lnTo>
                    <a:pt x="1205492" y="182413"/>
                  </a:lnTo>
                  <a:lnTo>
                    <a:pt x="1175464" y="155900"/>
                  </a:lnTo>
                  <a:lnTo>
                    <a:pt x="1141670" y="131010"/>
                  </a:lnTo>
                  <a:lnTo>
                    <a:pt x="1104341" y="107873"/>
                  </a:lnTo>
                  <a:lnTo>
                    <a:pt x="1063703" y="86620"/>
                  </a:lnTo>
                  <a:lnTo>
                    <a:pt x="1019985" y="67380"/>
                  </a:lnTo>
                  <a:lnTo>
                    <a:pt x="973416" y="50284"/>
                  </a:lnTo>
                  <a:lnTo>
                    <a:pt x="924224" y="35461"/>
                  </a:lnTo>
                  <a:lnTo>
                    <a:pt x="872638" y="23042"/>
                  </a:lnTo>
                  <a:lnTo>
                    <a:pt x="818885" y="13156"/>
                  </a:lnTo>
                  <a:lnTo>
                    <a:pt x="763194" y="5933"/>
                  </a:lnTo>
                  <a:lnTo>
                    <a:pt x="705794" y="1505"/>
                  </a:lnTo>
                  <a:lnTo>
                    <a:pt x="646912" y="0"/>
                  </a:lnTo>
                  <a:close/>
                </a:path>
              </a:pathLst>
            </a:custGeom>
            <a:solidFill>
              <a:srgbClr val="88a1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8640" y="1238760"/>
            <a:ext cx="9221400" cy="129636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2481120" indent="-1440360" defTabSz="1007640">
              <a:lnSpc>
                <a:spcPct val="100000"/>
              </a:lnSpc>
              <a:spcBef>
                <a:spcPts val="119"/>
              </a:spcBef>
              <a:buNone/>
              <a:tabLst>
                <a:tab algn="l" pos="0"/>
              </a:tabLst>
            </a:pPr>
            <a:r>
              <a:rPr b="1" lang="en-US" sz="2800" spc="-6" strike="noStrike" u="none">
                <a:solidFill>
                  <a:schemeClr val="dk1"/>
                </a:solidFill>
                <a:uFillTx/>
                <a:latin typeface="Calibri Light"/>
              </a:rPr>
              <a:t>УТОМЛЕНИЕ</a:t>
            </a:r>
            <a:r>
              <a:rPr b="1" lang="en-US" sz="28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 Light"/>
              </a:rPr>
              <a:t>—</a:t>
            </a:r>
            <a:r>
              <a:rPr b="1" lang="en-US" sz="2800" spc="-28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6" strike="noStrike" u="none">
                <a:solidFill>
                  <a:schemeClr val="dk1"/>
                </a:solidFill>
                <a:uFillTx/>
                <a:latin typeface="Calibri Light"/>
              </a:rPr>
              <a:t>БИОЛОГИЧЕСКАЯ</a:t>
            </a:r>
            <a:r>
              <a:rPr b="1" lang="en-US" sz="2800" spc="-57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6" strike="noStrike" u="none">
                <a:solidFill>
                  <a:schemeClr val="dk1"/>
                </a:solidFill>
                <a:uFillTx/>
                <a:latin typeface="Calibri Light"/>
              </a:rPr>
              <a:t>ПОТРЕБНОСТЬ</a:t>
            </a:r>
            <a:r>
              <a:rPr b="1" lang="en-US" sz="28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Calibri Light"/>
              </a:rPr>
              <a:t>ДЛЯ </a:t>
            </a:r>
            <a:r>
              <a:rPr b="1" lang="en-US" sz="2800" spc="-615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17" strike="noStrike" u="none">
                <a:solidFill>
                  <a:schemeClr val="dk1"/>
                </a:solidFill>
                <a:uFillTx/>
                <a:latin typeface="Calibri Light"/>
              </a:rPr>
              <a:t>ВОССТАНОВИТЕЛЬНОГО</a:t>
            </a:r>
            <a:r>
              <a:rPr b="1" lang="en-US" sz="2800" spc="-68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2800" spc="-11" strike="noStrike" u="none">
                <a:solidFill>
                  <a:schemeClr val="dk1"/>
                </a:solidFill>
                <a:uFillTx/>
                <a:latin typeface="Calibri Light"/>
              </a:rPr>
              <a:t>ОТДЫХА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6" name="object 9"/>
          <p:cNvSpPr/>
          <p:nvPr/>
        </p:nvSpPr>
        <p:spPr>
          <a:xfrm>
            <a:off x="1410480" y="2981520"/>
            <a:ext cx="695520" cy="7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52200" indent="-38520" defTabSz="457200">
              <a:lnSpc>
                <a:spcPct val="100000"/>
              </a:lnSpc>
              <a:spcBef>
                <a:spcPts val="119"/>
              </a:spcBef>
              <a:tabLst>
                <a:tab algn="l" pos="0"/>
              </a:tabLst>
            </a:pP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ре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мя  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суток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67" name="object 10"/>
          <p:cNvGrpSpPr/>
          <p:nvPr/>
        </p:nvGrpSpPr>
        <p:grpSpPr>
          <a:xfrm>
            <a:off x="458640" y="3543480"/>
            <a:ext cx="8721720" cy="1670760"/>
            <a:chOff x="458640" y="3543480"/>
            <a:chExt cx="8721720" cy="1670760"/>
          </a:xfrm>
        </p:grpSpPr>
        <p:pic>
          <p:nvPicPr>
            <p:cNvPr id="568" name="object 11" descr=""/>
            <p:cNvPicPr/>
            <p:nvPr/>
          </p:nvPicPr>
          <p:blipFill>
            <a:blip r:embed="rId2"/>
            <a:stretch/>
          </p:blipFill>
          <p:spPr>
            <a:xfrm>
              <a:off x="7133400" y="3543480"/>
              <a:ext cx="2046960" cy="1670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69" name="object 12"/>
            <p:cNvSpPr/>
            <p:nvPr/>
          </p:nvSpPr>
          <p:spPr>
            <a:xfrm>
              <a:off x="458640" y="3986280"/>
              <a:ext cx="2600640" cy="1144080"/>
            </a:xfrm>
            <a:custGeom>
              <a:avLst/>
              <a:gdLst>
                <a:gd name="textAreaLeft" fmla="*/ 0 w 2600640"/>
                <a:gd name="textAreaRight" fmla="*/ 2601000 w 2600640"/>
                <a:gd name="textAreaTop" fmla="*/ 0 h 1144080"/>
                <a:gd name="textAreaBottom" fmla="*/ 1144440 h 1144080"/>
              </a:gdLst>
              <a:ahLst/>
              <a:rect l="textAreaLeft" t="textAreaTop" r="textAreaRight" b="textAreaBottom"/>
              <a:pathLst>
                <a:path w="2224405" h="1038225">
                  <a:moveTo>
                    <a:pt x="1112050" y="0"/>
                  </a:moveTo>
                  <a:lnTo>
                    <a:pt x="1048945" y="821"/>
                  </a:lnTo>
                  <a:lnTo>
                    <a:pt x="986764" y="3257"/>
                  </a:lnTo>
                  <a:lnTo>
                    <a:pt x="925601" y="7264"/>
                  </a:lnTo>
                  <a:lnTo>
                    <a:pt x="865548" y="12797"/>
                  </a:lnTo>
                  <a:lnTo>
                    <a:pt x="806701" y="19813"/>
                  </a:lnTo>
                  <a:lnTo>
                    <a:pt x="749153" y="28268"/>
                  </a:lnTo>
                  <a:lnTo>
                    <a:pt x="692998" y="38118"/>
                  </a:lnTo>
                  <a:lnTo>
                    <a:pt x="638330" y="49319"/>
                  </a:lnTo>
                  <a:lnTo>
                    <a:pt x="585242" y="61828"/>
                  </a:lnTo>
                  <a:lnTo>
                    <a:pt x="533829" y="75601"/>
                  </a:lnTo>
                  <a:lnTo>
                    <a:pt x="484185" y="90594"/>
                  </a:lnTo>
                  <a:lnTo>
                    <a:pt x="436402" y="106763"/>
                  </a:lnTo>
                  <a:lnTo>
                    <a:pt x="390576" y="124064"/>
                  </a:lnTo>
                  <a:lnTo>
                    <a:pt x="346800" y="142453"/>
                  </a:lnTo>
                  <a:lnTo>
                    <a:pt x="305168" y="161887"/>
                  </a:lnTo>
                  <a:lnTo>
                    <a:pt x="265773" y="182322"/>
                  </a:lnTo>
                  <a:lnTo>
                    <a:pt x="228711" y="203714"/>
                  </a:lnTo>
                  <a:lnTo>
                    <a:pt x="194074" y="226019"/>
                  </a:lnTo>
                  <a:lnTo>
                    <a:pt x="161956" y="249194"/>
                  </a:lnTo>
                  <a:lnTo>
                    <a:pt x="105654" y="297975"/>
                  </a:lnTo>
                  <a:lnTo>
                    <a:pt x="60557" y="349708"/>
                  </a:lnTo>
                  <a:lnTo>
                    <a:pt x="27415" y="404043"/>
                  </a:lnTo>
                  <a:lnTo>
                    <a:pt x="6978" y="460627"/>
                  </a:lnTo>
                  <a:lnTo>
                    <a:pt x="0" y="519112"/>
                  </a:lnTo>
                  <a:lnTo>
                    <a:pt x="1760" y="548570"/>
                  </a:lnTo>
                  <a:lnTo>
                    <a:pt x="15561" y="606148"/>
                  </a:lnTo>
                  <a:lnTo>
                    <a:pt x="42444" y="661652"/>
                  </a:lnTo>
                  <a:lnTo>
                    <a:pt x="81658" y="714729"/>
                  </a:lnTo>
                  <a:lnTo>
                    <a:pt x="132452" y="765031"/>
                  </a:lnTo>
                  <a:lnTo>
                    <a:pt x="194074" y="812205"/>
                  </a:lnTo>
                  <a:lnTo>
                    <a:pt x="228711" y="834510"/>
                  </a:lnTo>
                  <a:lnTo>
                    <a:pt x="265773" y="855902"/>
                  </a:lnTo>
                  <a:lnTo>
                    <a:pt x="305168" y="876337"/>
                  </a:lnTo>
                  <a:lnTo>
                    <a:pt x="346800" y="895771"/>
                  </a:lnTo>
                  <a:lnTo>
                    <a:pt x="390576" y="914160"/>
                  </a:lnTo>
                  <a:lnTo>
                    <a:pt x="436402" y="931461"/>
                  </a:lnTo>
                  <a:lnTo>
                    <a:pt x="484185" y="947630"/>
                  </a:lnTo>
                  <a:lnTo>
                    <a:pt x="533829" y="962623"/>
                  </a:lnTo>
                  <a:lnTo>
                    <a:pt x="585242" y="976396"/>
                  </a:lnTo>
                  <a:lnTo>
                    <a:pt x="638330" y="988905"/>
                  </a:lnTo>
                  <a:lnTo>
                    <a:pt x="692998" y="1000106"/>
                  </a:lnTo>
                  <a:lnTo>
                    <a:pt x="749153" y="1009956"/>
                  </a:lnTo>
                  <a:lnTo>
                    <a:pt x="806701" y="1018411"/>
                  </a:lnTo>
                  <a:lnTo>
                    <a:pt x="865548" y="1025427"/>
                  </a:lnTo>
                  <a:lnTo>
                    <a:pt x="925601" y="1030960"/>
                  </a:lnTo>
                  <a:lnTo>
                    <a:pt x="986764" y="1034967"/>
                  </a:lnTo>
                  <a:lnTo>
                    <a:pt x="1048945" y="1037403"/>
                  </a:lnTo>
                  <a:lnTo>
                    <a:pt x="1112050" y="1038225"/>
                  </a:lnTo>
                  <a:lnTo>
                    <a:pt x="1175153" y="1037403"/>
                  </a:lnTo>
                  <a:lnTo>
                    <a:pt x="1237333" y="1034967"/>
                  </a:lnTo>
                  <a:lnTo>
                    <a:pt x="1298495" y="1030960"/>
                  </a:lnTo>
                  <a:lnTo>
                    <a:pt x="1358546" y="1025427"/>
                  </a:lnTo>
                  <a:lnTo>
                    <a:pt x="1417393" y="1018411"/>
                  </a:lnTo>
                  <a:lnTo>
                    <a:pt x="1474940" y="1009956"/>
                  </a:lnTo>
                  <a:lnTo>
                    <a:pt x="1531094" y="1000106"/>
                  </a:lnTo>
                  <a:lnTo>
                    <a:pt x="1585762" y="988905"/>
                  </a:lnTo>
                  <a:lnTo>
                    <a:pt x="1638848" y="976396"/>
                  </a:lnTo>
                  <a:lnTo>
                    <a:pt x="1690261" y="962623"/>
                  </a:lnTo>
                  <a:lnTo>
                    <a:pt x="1739905" y="947630"/>
                  </a:lnTo>
                  <a:lnTo>
                    <a:pt x="1787687" y="931461"/>
                  </a:lnTo>
                  <a:lnTo>
                    <a:pt x="1833513" y="914160"/>
                  </a:lnTo>
                  <a:lnTo>
                    <a:pt x="1877288" y="895771"/>
                  </a:lnTo>
                  <a:lnTo>
                    <a:pt x="1918920" y="876337"/>
                  </a:lnTo>
                  <a:lnTo>
                    <a:pt x="1958314" y="855902"/>
                  </a:lnTo>
                  <a:lnTo>
                    <a:pt x="1995377" y="834510"/>
                  </a:lnTo>
                  <a:lnTo>
                    <a:pt x="2030014" y="812205"/>
                  </a:lnTo>
                  <a:lnTo>
                    <a:pt x="2062131" y="789030"/>
                  </a:lnTo>
                  <a:lnTo>
                    <a:pt x="2118432" y="740249"/>
                  </a:lnTo>
                  <a:lnTo>
                    <a:pt x="2163530" y="688516"/>
                  </a:lnTo>
                  <a:lnTo>
                    <a:pt x="2196672" y="634181"/>
                  </a:lnTo>
                  <a:lnTo>
                    <a:pt x="2217108" y="577597"/>
                  </a:lnTo>
                  <a:lnTo>
                    <a:pt x="2224087" y="519112"/>
                  </a:lnTo>
                  <a:lnTo>
                    <a:pt x="2222327" y="489654"/>
                  </a:lnTo>
                  <a:lnTo>
                    <a:pt x="2208525" y="432076"/>
                  </a:lnTo>
                  <a:lnTo>
                    <a:pt x="2181642" y="376572"/>
                  </a:lnTo>
                  <a:lnTo>
                    <a:pt x="2142429" y="323495"/>
                  </a:lnTo>
                  <a:lnTo>
                    <a:pt x="2091635" y="273193"/>
                  </a:lnTo>
                  <a:lnTo>
                    <a:pt x="2030014" y="226019"/>
                  </a:lnTo>
                  <a:lnTo>
                    <a:pt x="1995377" y="203714"/>
                  </a:lnTo>
                  <a:lnTo>
                    <a:pt x="1958314" y="182322"/>
                  </a:lnTo>
                  <a:lnTo>
                    <a:pt x="1918920" y="161887"/>
                  </a:lnTo>
                  <a:lnTo>
                    <a:pt x="1877288" y="142453"/>
                  </a:lnTo>
                  <a:lnTo>
                    <a:pt x="1833513" y="124064"/>
                  </a:lnTo>
                  <a:lnTo>
                    <a:pt x="1787687" y="106763"/>
                  </a:lnTo>
                  <a:lnTo>
                    <a:pt x="1739905" y="90594"/>
                  </a:lnTo>
                  <a:lnTo>
                    <a:pt x="1690261" y="75601"/>
                  </a:lnTo>
                  <a:lnTo>
                    <a:pt x="1638848" y="61828"/>
                  </a:lnTo>
                  <a:lnTo>
                    <a:pt x="1585762" y="49319"/>
                  </a:lnTo>
                  <a:lnTo>
                    <a:pt x="1531094" y="38118"/>
                  </a:lnTo>
                  <a:lnTo>
                    <a:pt x="1474940" y="28268"/>
                  </a:lnTo>
                  <a:lnTo>
                    <a:pt x="1417393" y="19813"/>
                  </a:lnTo>
                  <a:lnTo>
                    <a:pt x="1358546" y="12797"/>
                  </a:lnTo>
                  <a:lnTo>
                    <a:pt x="1298495" y="7264"/>
                  </a:lnTo>
                  <a:lnTo>
                    <a:pt x="1237333" y="3257"/>
                  </a:lnTo>
                  <a:lnTo>
                    <a:pt x="1175153" y="821"/>
                  </a:lnTo>
                  <a:lnTo>
                    <a:pt x="1112050" y="0"/>
                  </a:lnTo>
                  <a:close/>
                </a:path>
              </a:pathLst>
            </a:custGeom>
            <a:solidFill>
              <a:srgbClr val="88a1a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70" name="object 13"/>
          <p:cNvSpPr/>
          <p:nvPr/>
        </p:nvSpPr>
        <p:spPr>
          <a:xfrm>
            <a:off x="933120" y="4188600"/>
            <a:ext cx="1651680" cy="7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3680" indent="-720" algn="ctr" defTabSz="4572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Длительность 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бодр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т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вов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а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ия  и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сна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1" name="object 14"/>
          <p:cNvSpPr/>
          <p:nvPr/>
        </p:nvSpPr>
        <p:spPr>
          <a:xfrm>
            <a:off x="792720" y="5240880"/>
            <a:ext cx="1932480" cy="1144080"/>
          </a:xfrm>
          <a:custGeom>
            <a:avLst/>
            <a:gdLst>
              <a:gd name="textAreaLeft" fmla="*/ 0 w 1932480"/>
              <a:gd name="textAreaRight" fmla="*/ 1932840 w 1932480"/>
              <a:gd name="textAreaTop" fmla="*/ 0 h 1144080"/>
              <a:gd name="textAreaBottom" fmla="*/ 1144440 h 1144080"/>
            </a:gdLst>
            <a:ahLst/>
            <a:rect l="textAreaLeft" t="textAreaTop" r="textAreaRight" b="textAreaBottom"/>
            <a:pathLst>
              <a:path w="1652905" h="1038225">
                <a:moveTo>
                  <a:pt x="826300" y="0"/>
                </a:moveTo>
                <a:lnTo>
                  <a:pt x="767288" y="1303"/>
                </a:lnTo>
                <a:lnTo>
                  <a:pt x="709396" y="5154"/>
                </a:lnTo>
                <a:lnTo>
                  <a:pt x="652763" y="11466"/>
                </a:lnTo>
                <a:lnTo>
                  <a:pt x="597531" y="20151"/>
                </a:lnTo>
                <a:lnTo>
                  <a:pt x="543838" y="31120"/>
                </a:lnTo>
                <a:lnTo>
                  <a:pt x="491824" y="44286"/>
                </a:lnTo>
                <a:lnTo>
                  <a:pt x="441630" y="59561"/>
                </a:lnTo>
                <a:lnTo>
                  <a:pt x="393394" y="76857"/>
                </a:lnTo>
                <a:lnTo>
                  <a:pt x="347257" y="96087"/>
                </a:lnTo>
                <a:lnTo>
                  <a:pt x="303358" y="117162"/>
                </a:lnTo>
                <a:lnTo>
                  <a:pt x="261838" y="139994"/>
                </a:lnTo>
                <a:lnTo>
                  <a:pt x="222836" y="164497"/>
                </a:lnTo>
                <a:lnTo>
                  <a:pt x="186492" y="190581"/>
                </a:lnTo>
                <a:lnTo>
                  <a:pt x="152946" y="218160"/>
                </a:lnTo>
                <a:lnTo>
                  <a:pt x="122338" y="247145"/>
                </a:lnTo>
                <a:lnTo>
                  <a:pt x="94806" y="277448"/>
                </a:lnTo>
                <a:lnTo>
                  <a:pt x="70492" y="308983"/>
                </a:lnTo>
                <a:lnTo>
                  <a:pt x="49535" y="341659"/>
                </a:lnTo>
                <a:lnTo>
                  <a:pt x="18252" y="410090"/>
                </a:lnTo>
                <a:lnTo>
                  <a:pt x="2074" y="482039"/>
                </a:lnTo>
                <a:lnTo>
                  <a:pt x="0" y="519112"/>
                </a:lnTo>
                <a:lnTo>
                  <a:pt x="2074" y="556185"/>
                </a:lnTo>
                <a:lnTo>
                  <a:pt x="18252" y="628134"/>
                </a:lnTo>
                <a:lnTo>
                  <a:pt x="49535" y="696565"/>
                </a:lnTo>
                <a:lnTo>
                  <a:pt x="70492" y="729241"/>
                </a:lnTo>
                <a:lnTo>
                  <a:pt x="94806" y="760776"/>
                </a:lnTo>
                <a:lnTo>
                  <a:pt x="122338" y="791079"/>
                </a:lnTo>
                <a:lnTo>
                  <a:pt x="152946" y="820064"/>
                </a:lnTo>
                <a:lnTo>
                  <a:pt x="186492" y="847643"/>
                </a:lnTo>
                <a:lnTo>
                  <a:pt x="222836" y="873727"/>
                </a:lnTo>
                <a:lnTo>
                  <a:pt x="261838" y="898230"/>
                </a:lnTo>
                <a:lnTo>
                  <a:pt x="303358" y="921062"/>
                </a:lnTo>
                <a:lnTo>
                  <a:pt x="347257" y="942137"/>
                </a:lnTo>
                <a:lnTo>
                  <a:pt x="393394" y="961367"/>
                </a:lnTo>
                <a:lnTo>
                  <a:pt x="441630" y="978663"/>
                </a:lnTo>
                <a:lnTo>
                  <a:pt x="491824" y="993938"/>
                </a:lnTo>
                <a:lnTo>
                  <a:pt x="543838" y="1007104"/>
                </a:lnTo>
                <a:lnTo>
                  <a:pt x="597531" y="1018073"/>
                </a:lnTo>
                <a:lnTo>
                  <a:pt x="652763" y="1026758"/>
                </a:lnTo>
                <a:lnTo>
                  <a:pt x="709396" y="1033070"/>
                </a:lnTo>
                <a:lnTo>
                  <a:pt x="767288" y="1036921"/>
                </a:lnTo>
                <a:lnTo>
                  <a:pt x="826300" y="1038225"/>
                </a:lnTo>
                <a:lnTo>
                  <a:pt x="885310" y="1036921"/>
                </a:lnTo>
                <a:lnTo>
                  <a:pt x="943201" y="1033070"/>
                </a:lnTo>
                <a:lnTo>
                  <a:pt x="999831" y="1026758"/>
                </a:lnTo>
                <a:lnTo>
                  <a:pt x="1055063" y="1018073"/>
                </a:lnTo>
                <a:lnTo>
                  <a:pt x="1108755" y="1007104"/>
                </a:lnTo>
                <a:lnTo>
                  <a:pt x="1160767" y="993938"/>
                </a:lnTo>
                <a:lnTo>
                  <a:pt x="1210961" y="978663"/>
                </a:lnTo>
                <a:lnTo>
                  <a:pt x="1259196" y="961367"/>
                </a:lnTo>
                <a:lnTo>
                  <a:pt x="1305332" y="942137"/>
                </a:lnTo>
                <a:lnTo>
                  <a:pt x="1349230" y="921062"/>
                </a:lnTo>
                <a:lnTo>
                  <a:pt x="1390750" y="898230"/>
                </a:lnTo>
                <a:lnTo>
                  <a:pt x="1429751" y="873727"/>
                </a:lnTo>
                <a:lnTo>
                  <a:pt x="1466095" y="847643"/>
                </a:lnTo>
                <a:lnTo>
                  <a:pt x="1499641" y="820064"/>
                </a:lnTo>
                <a:lnTo>
                  <a:pt x="1530249" y="791079"/>
                </a:lnTo>
                <a:lnTo>
                  <a:pt x="1557780" y="760776"/>
                </a:lnTo>
                <a:lnTo>
                  <a:pt x="1582094" y="729241"/>
                </a:lnTo>
                <a:lnTo>
                  <a:pt x="1603051" y="696565"/>
                </a:lnTo>
                <a:lnTo>
                  <a:pt x="1634335" y="628134"/>
                </a:lnTo>
                <a:lnTo>
                  <a:pt x="1650512" y="556185"/>
                </a:lnTo>
                <a:lnTo>
                  <a:pt x="1652587" y="519112"/>
                </a:lnTo>
                <a:lnTo>
                  <a:pt x="1650512" y="482039"/>
                </a:lnTo>
                <a:lnTo>
                  <a:pt x="1634335" y="410090"/>
                </a:lnTo>
                <a:lnTo>
                  <a:pt x="1603051" y="341659"/>
                </a:lnTo>
                <a:lnTo>
                  <a:pt x="1582094" y="308983"/>
                </a:lnTo>
                <a:lnTo>
                  <a:pt x="1557780" y="277448"/>
                </a:lnTo>
                <a:lnTo>
                  <a:pt x="1530249" y="247145"/>
                </a:lnTo>
                <a:lnTo>
                  <a:pt x="1499641" y="218160"/>
                </a:lnTo>
                <a:lnTo>
                  <a:pt x="1466095" y="190581"/>
                </a:lnTo>
                <a:lnTo>
                  <a:pt x="1429751" y="164497"/>
                </a:lnTo>
                <a:lnTo>
                  <a:pt x="1390750" y="139994"/>
                </a:lnTo>
                <a:lnTo>
                  <a:pt x="1349230" y="117162"/>
                </a:lnTo>
                <a:lnTo>
                  <a:pt x="1305332" y="96087"/>
                </a:lnTo>
                <a:lnTo>
                  <a:pt x="1259196" y="76857"/>
                </a:lnTo>
                <a:lnTo>
                  <a:pt x="1210961" y="59561"/>
                </a:lnTo>
                <a:lnTo>
                  <a:pt x="1160767" y="44286"/>
                </a:lnTo>
                <a:lnTo>
                  <a:pt x="1108755" y="31120"/>
                </a:lnTo>
                <a:lnTo>
                  <a:pt x="1055063" y="20151"/>
                </a:lnTo>
                <a:lnTo>
                  <a:pt x="999831" y="11466"/>
                </a:lnTo>
                <a:lnTo>
                  <a:pt x="943201" y="5154"/>
                </a:lnTo>
                <a:lnTo>
                  <a:pt x="885310" y="1303"/>
                </a:lnTo>
                <a:lnTo>
                  <a:pt x="826300" y="0"/>
                </a:lnTo>
                <a:close/>
              </a:path>
            </a:pathLst>
          </a:custGeom>
          <a:solidFill>
            <a:srgbClr val="88a1a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2" name="object 15"/>
          <p:cNvSpPr/>
          <p:nvPr/>
        </p:nvSpPr>
        <p:spPr>
          <a:xfrm>
            <a:off x="1168560" y="5443200"/>
            <a:ext cx="1180080" cy="74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3680" indent="-2160" algn="ctr" defTabSz="4572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Факторы, 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яза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нн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ые  с</a:t>
            </a:r>
            <a:r>
              <a:rPr b="0" lang="en-US" sz="1600" spc="-57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работой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3" name="object 16"/>
          <p:cNvSpPr/>
          <p:nvPr/>
        </p:nvSpPr>
        <p:spPr>
          <a:xfrm>
            <a:off x="4406040" y="3582000"/>
            <a:ext cx="11786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Уто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м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ле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74" name="object 17"/>
          <p:cNvGrpSpPr/>
          <p:nvPr/>
        </p:nvGrpSpPr>
        <p:grpSpPr>
          <a:xfrm>
            <a:off x="3870360" y="3888360"/>
            <a:ext cx="2250000" cy="958680"/>
            <a:chOff x="3870360" y="3888360"/>
            <a:chExt cx="2250000" cy="958680"/>
          </a:xfrm>
        </p:grpSpPr>
        <p:pic>
          <p:nvPicPr>
            <p:cNvPr id="575" name="object 18" descr=""/>
            <p:cNvPicPr/>
            <p:nvPr/>
          </p:nvPicPr>
          <p:blipFill>
            <a:blip r:embed="rId3"/>
            <a:stretch/>
          </p:blipFill>
          <p:spPr>
            <a:xfrm>
              <a:off x="3870360" y="4331160"/>
              <a:ext cx="2249640" cy="515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76" name="object 19" descr=""/>
            <p:cNvPicPr/>
            <p:nvPr/>
          </p:nvPicPr>
          <p:blipFill>
            <a:blip r:embed="rId4"/>
            <a:stretch/>
          </p:blipFill>
          <p:spPr>
            <a:xfrm>
              <a:off x="4946040" y="3888360"/>
              <a:ext cx="30240" cy="28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77" name="object 20" descr=""/>
            <p:cNvPicPr/>
            <p:nvPr/>
          </p:nvPicPr>
          <p:blipFill>
            <a:blip r:embed="rId5"/>
            <a:stretch/>
          </p:blipFill>
          <p:spPr>
            <a:xfrm>
              <a:off x="4937760" y="4006440"/>
              <a:ext cx="60480" cy="56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78" name="object 21" descr=""/>
            <p:cNvPicPr/>
            <p:nvPr/>
          </p:nvPicPr>
          <p:blipFill>
            <a:blip r:embed="rId6"/>
            <a:stretch/>
          </p:blipFill>
          <p:spPr>
            <a:xfrm>
              <a:off x="4930560" y="4153680"/>
              <a:ext cx="90720" cy="85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79" name="object 22"/>
            <p:cNvSpPr/>
            <p:nvPr/>
          </p:nvSpPr>
          <p:spPr>
            <a:xfrm>
              <a:off x="3870360" y="4331520"/>
              <a:ext cx="2250000" cy="515520"/>
            </a:xfrm>
            <a:custGeom>
              <a:avLst/>
              <a:gdLst>
                <a:gd name="textAreaLeft" fmla="*/ 0 w 2250000"/>
                <a:gd name="textAreaRight" fmla="*/ 2250360 w 2250000"/>
                <a:gd name="textAreaTop" fmla="*/ 0 h 515520"/>
                <a:gd name="textAreaBottom" fmla="*/ 515880 h 515520"/>
              </a:gdLst>
              <a:ahLst/>
              <a:rect l="textAreaLeft" t="textAreaTop" r="textAreaRight" b="textAreaBottom"/>
              <a:pathLst>
                <a:path w="1924685" h="467995">
                  <a:moveTo>
                    <a:pt x="173844" y="153908"/>
                  </a:moveTo>
                  <a:lnTo>
                    <a:pt x="186319" y="109130"/>
                  </a:lnTo>
                  <a:lnTo>
                    <a:pt x="253902" y="71851"/>
                  </a:lnTo>
                  <a:lnTo>
                    <a:pt x="304492" y="57705"/>
                  </a:lnTo>
                  <a:lnTo>
                    <a:pt x="364220" y="47453"/>
                  </a:lnTo>
                  <a:lnTo>
                    <a:pt x="431540" y="41767"/>
                  </a:lnTo>
                  <a:lnTo>
                    <a:pt x="481643" y="40905"/>
                  </a:lnTo>
                  <a:lnTo>
                    <a:pt x="531146" y="42789"/>
                  </a:lnTo>
                  <a:lnTo>
                    <a:pt x="579029" y="47349"/>
                  </a:lnTo>
                  <a:lnTo>
                    <a:pt x="624275" y="54517"/>
                  </a:lnTo>
                  <a:lnTo>
                    <a:pt x="655391" y="39543"/>
                  </a:lnTo>
                  <a:lnTo>
                    <a:pt x="694659" y="27681"/>
                  </a:lnTo>
                  <a:lnTo>
                    <a:pt x="740148" y="19126"/>
                  </a:lnTo>
                  <a:lnTo>
                    <a:pt x="789929" y="14075"/>
                  </a:lnTo>
                  <a:lnTo>
                    <a:pt x="842074" y="12724"/>
                  </a:lnTo>
                  <a:lnTo>
                    <a:pt x="894653" y="15268"/>
                  </a:lnTo>
                  <a:lnTo>
                    <a:pt x="945737" y="21904"/>
                  </a:lnTo>
                  <a:lnTo>
                    <a:pt x="988294" y="31487"/>
                  </a:lnTo>
                  <a:lnTo>
                    <a:pt x="1000982" y="35340"/>
                  </a:lnTo>
                  <a:lnTo>
                    <a:pt x="1037305" y="18578"/>
                  </a:lnTo>
                  <a:lnTo>
                    <a:pt x="1085861" y="6830"/>
                  </a:lnTo>
                  <a:lnTo>
                    <a:pt x="1142352" y="573"/>
                  </a:lnTo>
                  <a:lnTo>
                    <a:pt x="1202479" y="283"/>
                  </a:lnTo>
                  <a:lnTo>
                    <a:pt x="1261942" y="6435"/>
                  </a:lnTo>
                  <a:lnTo>
                    <a:pt x="1281233" y="10092"/>
                  </a:lnTo>
                  <a:lnTo>
                    <a:pt x="1299084" y="14441"/>
                  </a:lnTo>
                  <a:lnTo>
                    <a:pt x="1315329" y="19435"/>
                  </a:lnTo>
                  <a:lnTo>
                    <a:pt x="1329798" y="25028"/>
                  </a:lnTo>
                  <a:lnTo>
                    <a:pt x="1372913" y="12179"/>
                  </a:lnTo>
                  <a:lnTo>
                    <a:pt x="1423003" y="3810"/>
                  </a:lnTo>
                  <a:lnTo>
                    <a:pt x="1477159" y="0"/>
                  </a:lnTo>
                  <a:lnTo>
                    <a:pt x="1532473" y="827"/>
                  </a:lnTo>
                  <a:lnTo>
                    <a:pt x="1586036" y="6370"/>
                  </a:lnTo>
                  <a:lnTo>
                    <a:pt x="1634941" y="16710"/>
                  </a:lnTo>
                  <a:lnTo>
                    <a:pt x="1682520" y="35545"/>
                  </a:lnTo>
                  <a:lnTo>
                    <a:pt x="1708029" y="58581"/>
                  </a:lnTo>
                  <a:lnTo>
                    <a:pt x="1777341" y="69002"/>
                  </a:lnTo>
                  <a:lnTo>
                    <a:pt x="1831439" y="85485"/>
                  </a:lnTo>
                  <a:lnTo>
                    <a:pt x="1867573" y="106437"/>
                  </a:lnTo>
                  <a:lnTo>
                    <a:pt x="1882992" y="130262"/>
                  </a:lnTo>
                  <a:lnTo>
                    <a:pt x="1874945" y="155368"/>
                  </a:lnTo>
                  <a:lnTo>
                    <a:pt x="1872037" y="158899"/>
                  </a:lnTo>
                  <a:lnTo>
                    <a:pt x="1868405" y="162353"/>
                  </a:lnTo>
                  <a:lnTo>
                    <a:pt x="1864049" y="165719"/>
                  </a:lnTo>
                  <a:lnTo>
                    <a:pt x="1904398" y="188966"/>
                  </a:lnTo>
                  <a:lnTo>
                    <a:pt x="1924199" y="214039"/>
                  </a:lnTo>
                  <a:lnTo>
                    <a:pt x="1923980" y="239602"/>
                  </a:lnTo>
                  <a:lnTo>
                    <a:pt x="1904271" y="264320"/>
                  </a:lnTo>
                  <a:lnTo>
                    <a:pt x="1865601" y="286857"/>
                  </a:lnTo>
                  <a:lnTo>
                    <a:pt x="1808499" y="305876"/>
                  </a:lnTo>
                  <a:lnTo>
                    <a:pt x="1741733" y="318722"/>
                  </a:lnTo>
                  <a:lnTo>
                    <a:pt x="1667300" y="325548"/>
                  </a:lnTo>
                  <a:lnTo>
                    <a:pt x="1657539" y="348192"/>
                  </a:lnTo>
                  <a:lnTo>
                    <a:pt x="1590313" y="385648"/>
                  </a:lnTo>
                  <a:lnTo>
                    <a:pt x="1537802" y="398845"/>
                  </a:lnTo>
                  <a:lnTo>
                    <a:pt x="1475995" y="407279"/>
                  </a:lnTo>
                  <a:lnTo>
                    <a:pt x="1407369" y="410143"/>
                  </a:lnTo>
                  <a:lnTo>
                    <a:pt x="1371962" y="409241"/>
                  </a:lnTo>
                  <a:lnTo>
                    <a:pt x="1337424" y="406754"/>
                  </a:lnTo>
                  <a:lnTo>
                    <a:pt x="1304239" y="402726"/>
                  </a:lnTo>
                  <a:lnTo>
                    <a:pt x="1272889" y="397202"/>
                  </a:lnTo>
                  <a:lnTo>
                    <a:pt x="1249459" y="415883"/>
                  </a:lnTo>
                  <a:lnTo>
                    <a:pt x="1174927" y="445716"/>
                  </a:lnTo>
                  <a:lnTo>
                    <a:pt x="1126844" y="456331"/>
                  </a:lnTo>
                  <a:lnTo>
                    <a:pt x="1073562" y="463722"/>
                  </a:lnTo>
                  <a:lnTo>
                    <a:pt x="1016591" y="467619"/>
                  </a:lnTo>
                  <a:lnTo>
                    <a:pt x="957439" y="467756"/>
                  </a:lnTo>
                  <a:lnTo>
                    <a:pt x="897617" y="463864"/>
                  </a:lnTo>
                  <a:lnTo>
                    <a:pt x="849464" y="457479"/>
                  </a:lnTo>
                  <a:lnTo>
                    <a:pt x="805632" y="448517"/>
                  </a:lnTo>
                  <a:lnTo>
                    <a:pt x="767042" y="437205"/>
                  </a:lnTo>
                  <a:lnTo>
                    <a:pt x="734612" y="423770"/>
                  </a:lnTo>
                  <a:lnTo>
                    <a:pt x="684455" y="432040"/>
                  </a:lnTo>
                  <a:lnTo>
                    <a:pt x="632356" y="437390"/>
                  </a:lnTo>
                  <a:lnTo>
                    <a:pt x="579289" y="439901"/>
                  </a:lnTo>
                  <a:lnTo>
                    <a:pt x="526226" y="439651"/>
                  </a:lnTo>
                  <a:lnTo>
                    <a:pt x="474140" y="436722"/>
                  </a:lnTo>
                  <a:lnTo>
                    <a:pt x="424003" y="431195"/>
                  </a:lnTo>
                  <a:lnTo>
                    <a:pt x="376786" y="423149"/>
                  </a:lnTo>
                  <a:lnTo>
                    <a:pt x="333463" y="412665"/>
                  </a:lnTo>
                  <a:lnTo>
                    <a:pt x="295007" y="399824"/>
                  </a:lnTo>
                  <a:lnTo>
                    <a:pt x="259950" y="383333"/>
                  </a:lnTo>
                  <a:lnTo>
                    <a:pt x="258756" y="382647"/>
                  </a:lnTo>
                  <a:lnTo>
                    <a:pt x="196591" y="381761"/>
                  </a:lnTo>
                  <a:lnTo>
                    <a:pt x="140390" y="374767"/>
                  </a:lnTo>
                  <a:lnTo>
                    <a:pt x="93703" y="362593"/>
                  </a:lnTo>
                  <a:lnTo>
                    <a:pt x="43085" y="326412"/>
                  </a:lnTo>
                  <a:lnTo>
                    <a:pt x="42757" y="312417"/>
                  </a:lnTo>
                  <a:lnTo>
                    <a:pt x="51481" y="298884"/>
                  </a:lnTo>
                  <a:lnTo>
                    <a:pt x="68790" y="286285"/>
                  </a:lnTo>
                  <a:lnTo>
                    <a:pt x="94215" y="275091"/>
                  </a:lnTo>
                  <a:lnTo>
                    <a:pt x="36853" y="258040"/>
                  </a:lnTo>
                  <a:lnTo>
                    <a:pt x="4705" y="235769"/>
                  </a:lnTo>
                  <a:lnTo>
                    <a:pt x="0" y="211112"/>
                  </a:lnTo>
                  <a:lnTo>
                    <a:pt x="24962" y="186902"/>
                  </a:lnTo>
                  <a:lnTo>
                    <a:pt x="52493" y="174797"/>
                  </a:lnTo>
                  <a:lnTo>
                    <a:pt x="87265" y="165282"/>
                  </a:lnTo>
                  <a:lnTo>
                    <a:pt x="127700" y="158693"/>
                  </a:lnTo>
                  <a:lnTo>
                    <a:pt x="172218" y="155368"/>
                  </a:lnTo>
                  <a:lnTo>
                    <a:pt x="173844" y="15390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80" name="object 23"/>
            <p:cNvSpPr/>
            <p:nvPr/>
          </p:nvSpPr>
          <p:spPr>
            <a:xfrm>
              <a:off x="4946040" y="3888360"/>
              <a:ext cx="30240" cy="28440"/>
            </a:xfrm>
            <a:custGeom>
              <a:avLst/>
              <a:gdLst>
                <a:gd name="textAreaLeft" fmla="*/ 0 w 30240"/>
                <a:gd name="textAreaRight" fmla="*/ 30600 w 30240"/>
                <a:gd name="textAreaTop" fmla="*/ 0 h 28440"/>
                <a:gd name="textAreaBottom" fmla="*/ 28800 h 28440"/>
              </a:gdLst>
              <a:ahLst/>
              <a:rect l="textAreaLeft" t="textAreaTop" r="textAreaRight" b="textAreaBottom"/>
              <a:pathLst>
                <a:path w="26035" h="26035">
                  <a:moveTo>
                    <a:pt x="26022" y="13004"/>
                  </a:moveTo>
                  <a:lnTo>
                    <a:pt x="26022" y="20193"/>
                  </a:lnTo>
                  <a:lnTo>
                    <a:pt x="20192" y="26009"/>
                  </a:lnTo>
                  <a:lnTo>
                    <a:pt x="13017" y="26009"/>
                  </a:lnTo>
                  <a:lnTo>
                    <a:pt x="5829" y="26009"/>
                  </a:lnTo>
                  <a:lnTo>
                    <a:pt x="0" y="20193"/>
                  </a:lnTo>
                  <a:lnTo>
                    <a:pt x="0" y="13004"/>
                  </a:lnTo>
                  <a:lnTo>
                    <a:pt x="0" y="5816"/>
                  </a:lnTo>
                  <a:lnTo>
                    <a:pt x="5829" y="0"/>
                  </a:lnTo>
                  <a:lnTo>
                    <a:pt x="13017" y="0"/>
                  </a:lnTo>
                  <a:lnTo>
                    <a:pt x="20192" y="0"/>
                  </a:lnTo>
                  <a:lnTo>
                    <a:pt x="26022" y="5816"/>
                  </a:lnTo>
                  <a:lnTo>
                    <a:pt x="26022" y="1300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81" name="object 24"/>
            <p:cNvSpPr/>
            <p:nvPr/>
          </p:nvSpPr>
          <p:spPr>
            <a:xfrm>
              <a:off x="4937760" y="4006440"/>
              <a:ext cx="60480" cy="5688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56880"/>
                <a:gd name="textAreaBottom" fmla="*/ 57240 h 56880"/>
              </a:gdLst>
              <a:ahLst/>
              <a:rect l="textAreaLeft" t="textAreaTop" r="textAreaRight" b="textAreaBottom"/>
              <a:pathLst>
                <a:path w="52070" h="52070">
                  <a:moveTo>
                    <a:pt x="52031" y="26022"/>
                  </a:moveTo>
                  <a:lnTo>
                    <a:pt x="49987" y="36147"/>
                  </a:lnTo>
                  <a:lnTo>
                    <a:pt x="44411" y="44419"/>
                  </a:lnTo>
                  <a:lnTo>
                    <a:pt x="36140" y="49998"/>
                  </a:lnTo>
                  <a:lnTo>
                    <a:pt x="26009" y="52044"/>
                  </a:lnTo>
                  <a:lnTo>
                    <a:pt x="15885" y="49998"/>
                  </a:lnTo>
                  <a:lnTo>
                    <a:pt x="7618" y="44419"/>
                  </a:lnTo>
                  <a:lnTo>
                    <a:pt x="2044" y="36147"/>
                  </a:lnTo>
                  <a:lnTo>
                    <a:pt x="0" y="26022"/>
                  </a:lnTo>
                  <a:lnTo>
                    <a:pt x="2044" y="15896"/>
                  </a:lnTo>
                  <a:lnTo>
                    <a:pt x="7618" y="7624"/>
                  </a:lnTo>
                  <a:lnTo>
                    <a:pt x="15885" y="2046"/>
                  </a:lnTo>
                  <a:lnTo>
                    <a:pt x="26009" y="0"/>
                  </a:lnTo>
                  <a:lnTo>
                    <a:pt x="36140" y="2046"/>
                  </a:lnTo>
                  <a:lnTo>
                    <a:pt x="44411" y="7624"/>
                  </a:lnTo>
                  <a:lnTo>
                    <a:pt x="49987" y="15896"/>
                  </a:lnTo>
                  <a:lnTo>
                    <a:pt x="52031" y="2602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pic>
          <p:nvPicPr>
            <p:cNvPr id="582" name="object 25" descr=""/>
            <p:cNvPicPr/>
            <p:nvPr/>
          </p:nvPicPr>
          <p:blipFill>
            <a:blip r:embed="rId7"/>
            <a:stretch/>
          </p:blipFill>
          <p:spPr>
            <a:xfrm>
              <a:off x="4925160" y="4148280"/>
              <a:ext cx="101880" cy="96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3" name="object 26"/>
            <p:cNvSpPr/>
            <p:nvPr/>
          </p:nvSpPr>
          <p:spPr>
            <a:xfrm>
              <a:off x="4073400" y="4357440"/>
              <a:ext cx="1975320" cy="439200"/>
            </a:xfrm>
            <a:custGeom>
              <a:avLst/>
              <a:gdLst>
                <a:gd name="textAreaLeft" fmla="*/ 0 w 1975320"/>
                <a:gd name="textAreaRight" fmla="*/ 1975680 w 197532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689735" h="398779">
                  <a:moveTo>
                    <a:pt x="134962" y="352958"/>
                  </a:moveTo>
                  <a:lnTo>
                    <a:pt x="122946" y="354391"/>
                  </a:lnTo>
                  <a:lnTo>
                    <a:pt x="110682" y="355561"/>
                  </a:lnTo>
                  <a:lnTo>
                    <a:pt x="98210" y="356465"/>
                  </a:lnTo>
                  <a:lnTo>
                    <a:pt x="85572" y="357098"/>
                  </a:lnTo>
                </a:path>
                <a:path w="1689735" h="398779">
                  <a:moveTo>
                    <a:pt x="560654" y="398386"/>
                  </a:moveTo>
                  <a:lnTo>
                    <a:pt x="552084" y="393875"/>
                  </a:lnTo>
                  <a:lnTo>
                    <a:pt x="544256" y="389223"/>
                  </a:lnTo>
                  <a:lnTo>
                    <a:pt x="537188" y="384438"/>
                  </a:lnTo>
                  <a:lnTo>
                    <a:pt x="530898" y="379526"/>
                  </a:lnTo>
                </a:path>
                <a:path w="1689735" h="398779">
                  <a:moveTo>
                    <a:pt x="1111110" y="351358"/>
                  </a:moveTo>
                  <a:lnTo>
                    <a:pt x="1109357" y="358368"/>
                  </a:lnTo>
                  <a:lnTo>
                    <a:pt x="1105382" y="365315"/>
                  </a:lnTo>
                  <a:lnTo>
                    <a:pt x="1099235" y="372046"/>
                  </a:lnTo>
                </a:path>
                <a:path w="1689735" h="398779">
                  <a:moveTo>
                    <a:pt x="1347457" y="223469"/>
                  </a:moveTo>
                  <a:lnTo>
                    <a:pt x="1407905" y="237004"/>
                  </a:lnTo>
                  <a:lnTo>
                    <a:pt x="1453722" y="255217"/>
                  </a:lnTo>
                  <a:lnTo>
                    <a:pt x="1482640" y="276895"/>
                  </a:lnTo>
                  <a:lnTo>
                    <a:pt x="1492389" y="300824"/>
                  </a:lnTo>
                </a:path>
                <a:path w="1689735" h="398779">
                  <a:moveTo>
                    <a:pt x="1689303" y="141084"/>
                  </a:moveTo>
                  <a:lnTo>
                    <a:pt x="1677045" y="149227"/>
                  </a:lnTo>
                  <a:lnTo>
                    <a:pt x="1662095" y="156825"/>
                  </a:lnTo>
                  <a:lnTo>
                    <a:pt x="1644613" y="163804"/>
                  </a:lnTo>
                  <a:lnTo>
                    <a:pt x="1624761" y="170091"/>
                  </a:lnTo>
                </a:path>
                <a:path w="1689735" h="398779">
                  <a:moveTo>
                    <a:pt x="1534439" y="33451"/>
                  </a:moveTo>
                  <a:lnTo>
                    <a:pt x="1536903" y="37973"/>
                  </a:lnTo>
                  <a:lnTo>
                    <a:pt x="1538046" y="42557"/>
                  </a:lnTo>
                  <a:lnTo>
                    <a:pt x="1537855" y="47155"/>
                  </a:lnTo>
                </a:path>
                <a:path w="1689735" h="398779">
                  <a:moveTo>
                    <a:pt x="1122299" y="17475"/>
                  </a:moveTo>
                  <a:lnTo>
                    <a:pt x="1129111" y="12817"/>
                  </a:lnTo>
                  <a:lnTo>
                    <a:pt x="1136915" y="8342"/>
                  </a:lnTo>
                  <a:lnTo>
                    <a:pt x="1145678" y="4064"/>
                  </a:lnTo>
                  <a:lnTo>
                    <a:pt x="1155369" y="0"/>
                  </a:lnTo>
                </a:path>
                <a:path w="1689735" h="398779">
                  <a:moveTo>
                    <a:pt x="813092" y="25806"/>
                  </a:moveTo>
                  <a:lnTo>
                    <a:pt x="816521" y="20574"/>
                  </a:lnTo>
                  <a:lnTo>
                    <a:pt x="821893" y="15519"/>
                  </a:lnTo>
                  <a:lnTo>
                    <a:pt x="829094" y="10731"/>
                  </a:lnTo>
                </a:path>
                <a:path w="1689735" h="398779">
                  <a:moveTo>
                    <a:pt x="450202" y="30911"/>
                  </a:moveTo>
                  <a:lnTo>
                    <a:pt x="465673" y="34129"/>
                  </a:lnTo>
                  <a:lnTo>
                    <a:pt x="480514" y="37644"/>
                  </a:lnTo>
                  <a:lnTo>
                    <a:pt x="494682" y="41447"/>
                  </a:lnTo>
                  <a:lnTo>
                    <a:pt x="508139" y="45529"/>
                  </a:lnTo>
                </a:path>
                <a:path w="1689735" h="398779">
                  <a:moveTo>
                    <a:pt x="10109" y="145796"/>
                  </a:moveTo>
                  <a:lnTo>
                    <a:pt x="5524" y="140766"/>
                  </a:lnTo>
                  <a:lnTo>
                    <a:pt x="2146" y="135623"/>
                  </a:lnTo>
                  <a:lnTo>
                    <a:pt x="0" y="1304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584" name="object 27"/>
          <p:cNvSpPr/>
          <p:nvPr/>
        </p:nvSpPr>
        <p:spPr>
          <a:xfrm>
            <a:off x="3967920" y="4442040"/>
            <a:ext cx="158868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  <a:tabLst>
                <a:tab algn="l" pos="311400"/>
              </a:tabLst>
            </a:pPr>
            <a:r>
              <a:rPr b="0" lang="en-US" sz="1600" strike="noStrike" u="heavy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</a:t>
            </a:r>
            <a:r>
              <a:rPr b="0" lang="en-US" sz="1600" spc="-187" strike="noStrike" u="heavy">
                <a:solidFill>
                  <a:schemeClr val="dk1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Со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ли</a:t>
            </a:r>
            <a:r>
              <a:rPr b="0" lang="en-US" sz="1600" spc="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600" spc="-11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ть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5" name="object 28"/>
          <p:cNvSpPr/>
          <p:nvPr/>
        </p:nvSpPr>
        <p:spPr>
          <a:xfrm>
            <a:off x="7859160" y="3917880"/>
            <a:ext cx="71604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От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дых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6" name="object 29"/>
          <p:cNvSpPr/>
          <p:nvPr/>
        </p:nvSpPr>
        <p:spPr>
          <a:xfrm>
            <a:off x="7785000" y="4490280"/>
            <a:ext cx="766800" cy="545760"/>
          </a:xfrm>
          <a:custGeom>
            <a:avLst/>
            <a:gdLst>
              <a:gd name="textAreaLeft" fmla="*/ 0 w 766800"/>
              <a:gd name="textAreaRight" fmla="*/ 767160 w 766800"/>
              <a:gd name="textAreaTop" fmla="*/ 0 h 545760"/>
              <a:gd name="textAreaBottom" fmla="*/ 546120 h 545760"/>
            </a:gdLst>
            <a:ahLst/>
            <a:rect l="textAreaLeft" t="textAreaTop" r="textAreaRight" b="textAreaBottom"/>
            <a:pathLst>
              <a:path w="655954" h="495300">
                <a:moveTo>
                  <a:pt x="0" y="247650"/>
                </a:moveTo>
                <a:lnTo>
                  <a:pt x="62611" y="94589"/>
                </a:lnTo>
                <a:lnTo>
                  <a:pt x="226517" y="0"/>
                </a:lnTo>
                <a:lnTo>
                  <a:pt x="429120" y="0"/>
                </a:lnTo>
                <a:lnTo>
                  <a:pt x="593026" y="94589"/>
                </a:lnTo>
                <a:lnTo>
                  <a:pt x="655637" y="247650"/>
                </a:lnTo>
                <a:lnTo>
                  <a:pt x="593026" y="400710"/>
                </a:lnTo>
                <a:lnTo>
                  <a:pt x="429120" y="495300"/>
                </a:lnTo>
                <a:lnTo>
                  <a:pt x="226517" y="495300"/>
                </a:lnTo>
                <a:lnTo>
                  <a:pt x="62611" y="400710"/>
                </a:lnTo>
                <a:lnTo>
                  <a:pt x="0" y="24765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7" name="object 30"/>
          <p:cNvSpPr/>
          <p:nvPr/>
        </p:nvSpPr>
        <p:spPr>
          <a:xfrm>
            <a:off x="7951320" y="4629240"/>
            <a:ext cx="43560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Сон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8" name="object 31"/>
          <p:cNvSpPr/>
          <p:nvPr/>
        </p:nvSpPr>
        <p:spPr>
          <a:xfrm>
            <a:off x="3630600" y="6385320"/>
            <a:ext cx="4488120" cy="53784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123840" indent="444600" defTabSz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uFillTx/>
                <a:latin typeface="Verdana"/>
              </a:rPr>
              <a:t>Снижение работоспособности, </a:t>
            </a:r>
            <a:r>
              <a:rPr b="0" lang="en-US" sz="1600" spc="6" strike="noStrike" u="none">
                <a:solidFill>
                  <a:srgbClr val="ffffff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rgbClr val="ffffff"/>
                </a:solidFill>
                <a:uFillTx/>
                <a:latin typeface="Verdana"/>
              </a:rPr>
              <a:t>вызывающее</a:t>
            </a:r>
            <a:r>
              <a:rPr b="0" lang="en-US" sz="1600" spc="-79" strike="noStrike" u="none">
                <a:solidFill>
                  <a:srgbClr val="ffffff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rgbClr val="ffffff"/>
                </a:solidFill>
                <a:uFillTx/>
                <a:latin typeface="Verdana"/>
              </a:rPr>
              <a:t>нарушения</a:t>
            </a:r>
            <a:r>
              <a:rPr b="0" lang="en-US" sz="1600" spc="-79" strike="noStrike" u="none">
                <a:solidFill>
                  <a:srgbClr val="ffffff"/>
                </a:solidFill>
                <a:uFillTx/>
                <a:latin typeface="Verdana"/>
              </a:rPr>
              <a:t> </a:t>
            </a:r>
            <a:r>
              <a:rPr b="0" lang="en-US" sz="1600" strike="noStrike" u="none">
                <a:solidFill>
                  <a:srgbClr val="ffffff"/>
                </a:solidFill>
                <a:uFillTx/>
                <a:latin typeface="Verdana"/>
              </a:rPr>
              <a:t>деятельности</a:t>
            </a:r>
            <a:endParaRPr b="0" lang="ru-RU" sz="16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9" name="object 32"/>
          <p:cNvSpPr/>
          <p:nvPr/>
        </p:nvSpPr>
        <p:spPr>
          <a:xfrm>
            <a:off x="8217360" y="5337360"/>
            <a:ext cx="1843200" cy="951480"/>
          </a:xfrm>
          <a:custGeom>
            <a:avLst/>
            <a:gdLst>
              <a:gd name="textAreaLeft" fmla="*/ 0 w 1843200"/>
              <a:gd name="textAreaRight" fmla="*/ 1843560 w 1843200"/>
              <a:gd name="textAreaTop" fmla="*/ 0 h 951480"/>
              <a:gd name="textAreaBottom" fmla="*/ 951840 h 951480"/>
            </a:gdLst>
            <a:ahLst/>
            <a:rect l="textAreaLeft" t="textAreaTop" r="textAreaRight" b="textAreaBottom"/>
            <a:pathLst>
              <a:path w="1576704" h="863600">
                <a:moveTo>
                  <a:pt x="516547" y="0"/>
                </a:moveTo>
                <a:lnTo>
                  <a:pt x="543331" y="212902"/>
                </a:lnTo>
                <a:lnTo>
                  <a:pt x="234988" y="178193"/>
                </a:lnTo>
                <a:lnTo>
                  <a:pt x="357454" y="292455"/>
                </a:lnTo>
                <a:lnTo>
                  <a:pt x="36703" y="325323"/>
                </a:lnTo>
                <a:lnTo>
                  <a:pt x="291401" y="418807"/>
                </a:lnTo>
                <a:lnTo>
                  <a:pt x="0" y="531355"/>
                </a:lnTo>
                <a:lnTo>
                  <a:pt x="347599" y="517436"/>
                </a:lnTo>
                <a:lnTo>
                  <a:pt x="252145" y="723455"/>
                </a:lnTo>
                <a:lnTo>
                  <a:pt x="553186" y="578015"/>
                </a:lnTo>
                <a:lnTo>
                  <a:pt x="609600" y="789114"/>
                </a:lnTo>
                <a:lnTo>
                  <a:pt x="807745" y="597115"/>
                </a:lnTo>
                <a:lnTo>
                  <a:pt x="957135" y="863600"/>
                </a:lnTo>
                <a:lnTo>
                  <a:pt x="1013333" y="624789"/>
                </a:lnTo>
                <a:lnTo>
                  <a:pt x="1228852" y="704354"/>
                </a:lnTo>
                <a:lnTo>
                  <a:pt x="1162799" y="557212"/>
                </a:lnTo>
                <a:lnTo>
                  <a:pt x="1566532" y="583209"/>
                </a:lnTo>
                <a:lnTo>
                  <a:pt x="1304747" y="470776"/>
                </a:lnTo>
                <a:lnTo>
                  <a:pt x="1576387" y="344436"/>
                </a:lnTo>
                <a:lnTo>
                  <a:pt x="1238694" y="304533"/>
                </a:lnTo>
                <a:lnTo>
                  <a:pt x="1549374" y="91757"/>
                </a:lnTo>
                <a:lnTo>
                  <a:pt x="1042746" y="252679"/>
                </a:lnTo>
                <a:lnTo>
                  <a:pt x="966851" y="91757"/>
                </a:lnTo>
                <a:lnTo>
                  <a:pt x="788187" y="231889"/>
                </a:lnTo>
                <a:lnTo>
                  <a:pt x="516547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0" name="object 33"/>
          <p:cNvSpPr/>
          <p:nvPr/>
        </p:nvSpPr>
        <p:spPr>
          <a:xfrm>
            <a:off x="8745840" y="5650560"/>
            <a:ext cx="810360" cy="2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Ав</a:t>
            </a:r>
            <a:r>
              <a:rPr b="0" lang="en-US" sz="1600" spc="-6" strike="noStrike" u="none">
                <a:solidFill>
                  <a:schemeClr val="dk1"/>
                </a:solidFill>
                <a:uFillTx/>
                <a:latin typeface="Verdana"/>
              </a:rPr>
              <a:t>а</a:t>
            </a:r>
            <a:r>
              <a:rPr b="0" lang="en-US" sz="1600" strike="noStrike" u="none">
                <a:solidFill>
                  <a:schemeClr val="dk1"/>
                </a:solidFill>
                <a:uFillTx/>
                <a:latin typeface="Verdana"/>
              </a:rPr>
              <a:t>рия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1" name="object 34"/>
          <p:cNvSpPr/>
          <p:nvPr/>
        </p:nvSpPr>
        <p:spPr>
          <a:xfrm>
            <a:off x="7912800" y="2862720"/>
            <a:ext cx="173772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indent="128160" defTabSz="457200">
              <a:lnSpc>
                <a:spcPct val="100000"/>
              </a:lnSpc>
              <a:spcBef>
                <a:spcPts val="119"/>
              </a:spcBef>
              <a:tabLst>
                <a:tab algn="l" pos="0"/>
              </a:tabLst>
            </a:pPr>
            <a:r>
              <a:rPr b="0" i="1" lang="en-US" sz="1300" strike="noStrike" u="none">
                <a:solidFill>
                  <a:schemeClr val="dk1"/>
                </a:solidFill>
                <a:uFillTx/>
                <a:latin typeface="Verdana"/>
              </a:rPr>
              <a:t>(Восстановление </a:t>
            </a:r>
            <a:r>
              <a:rPr b="0" i="1" lang="en-US" sz="13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i="1" lang="en-US" sz="1300" spc="-6" strike="noStrike" u="none">
                <a:solidFill>
                  <a:schemeClr val="dk1"/>
                </a:solidFill>
                <a:uFillTx/>
                <a:latin typeface="Verdana"/>
              </a:rPr>
              <a:t>ра</a:t>
            </a:r>
            <a:r>
              <a:rPr b="0" i="1" lang="en-US" sz="1300" spc="6" strike="noStrike" u="none">
                <a:solidFill>
                  <a:schemeClr val="dk1"/>
                </a:solidFill>
                <a:uFillTx/>
                <a:latin typeface="Verdana"/>
              </a:rPr>
              <a:t>б</a:t>
            </a:r>
            <a:r>
              <a:rPr b="0" i="1" lang="en-US" sz="1300" strike="noStrike" u="none">
                <a:solidFill>
                  <a:schemeClr val="dk1"/>
                </a:solidFill>
                <a:uFillTx/>
                <a:latin typeface="Verdana"/>
              </a:rPr>
              <a:t>ото</a:t>
            </a:r>
            <a:r>
              <a:rPr b="0" i="1" lang="en-US" sz="1300" spc="-6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i="1" lang="en-US" sz="1300" spc="11" strike="noStrike" u="none">
                <a:solidFill>
                  <a:schemeClr val="dk1"/>
                </a:solidFill>
                <a:uFillTx/>
                <a:latin typeface="Verdana"/>
              </a:rPr>
              <a:t>п</a:t>
            </a:r>
            <a:r>
              <a:rPr b="0" i="1" lang="en-US" sz="1300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i="1" lang="en-US" sz="1300" spc="-6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i="1" lang="en-US" sz="1300" spc="6" strike="noStrike" u="none">
                <a:solidFill>
                  <a:schemeClr val="dk1"/>
                </a:solidFill>
                <a:uFillTx/>
                <a:latin typeface="Verdana"/>
              </a:rPr>
              <a:t>об</a:t>
            </a:r>
            <a:r>
              <a:rPr b="0" i="1" lang="en-US" sz="1300" spc="-11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i="1" lang="en-US" sz="1300" spc="-6" strike="noStrike" u="none">
                <a:solidFill>
                  <a:schemeClr val="dk1"/>
                </a:solidFill>
                <a:uFillTx/>
                <a:latin typeface="Verdana"/>
              </a:rPr>
              <a:t>ос</a:t>
            </a:r>
            <a:r>
              <a:rPr b="0" i="1" lang="en-US" sz="1300" spc="6" strike="noStrike" u="none">
                <a:solidFill>
                  <a:schemeClr val="dk1"/>
                </a:solidFill>
                <a:uFillTx/>
                <a:latin typeface="Verdana"/>
              </a:rPr>
              <a:t>т</a:t>
            </a:r>
            <a:r>
              <a:rPr b="0" i="1" lang="en-US" sz="1300" spc="-6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i="1" lang="en-US" sz="1300" strike="noStrike" u="none">
                <a:solidFill>
                  <a:schemeClr val="dk1"/>
                </a:solidFill>
                <a:uFillTx/>
                <a:latin typeface="Verdana"/>
              </a:rPr>
              <a:t>)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92" name="object 35"/>
          <p:cNvGrpSpPr/>
          <p:nvPr/>
        </p:nvGrpSpPr>
        <p:grpSpPr>
          <a:xfrm>
            <a:off x="2515320" y="3233880"/>
            <a:ext cx="6865560" cy="3440160"/>
            <a:chOff x="2515320" y="3233880"/>
            <a:chExt cx="6865560" cy="3440160"/>
          </a:xfrm>
        </p:grpSpPr>
        <p:sp>
          <p:nvSpPr>
            <p:cNvPr id="593" name="object 36"/>
            <p:cNvSpPr/>
            <p:nvPr/>
          </p:nvSpPr>
          <p:spPr>
            <a:xfrm>
              <a:off x="2515320" y="3233880"/>
              <a:ext cx="1175760" cy="461520"/>
            </a:xfrm>
            <a:custGeom>
              <a:avLst/>
              <a:gdLst>
                <a:gd name="textAreaLeft" fmla="*/ 0 w 1175760"/>
                <a:gd name="textAreaRight" fmla="*/ 1176120 w 1175760"/>
                <a:gd name="textAreaTop" fmla="*/ 0 h 461520"/>
                <a:gd name="textAreaBottom" fmla="*/ 461880 h 461520"/>
              </a:gdLst>
              <a:ahLst/>
              <a:rect l="textAreaLeft" t="textAreaTop" r="textAreaRight" b="textAreaBottom"/>
              <a:pathLst>
                <a:path w="1005839" h="419100">
                  <a:moveTo>
                    <a:pt x="0" y="0"/>
                  </a:moveTo>
                  <a:lnTo>
                    <a:pt x="1005611" y="4186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4" name="object 37"/>
            <p:cNvSpPr/>
            <p:nvPr/>
          </p:nvSpPr>
          <p:spPr>
            <a:xfrm>
              <a:off x="3646440" y="3645720"/>
              <a:ext cx="99000" cy="7740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7400"/>
                <a:gd name="textAreaBottom" fmla="*/ 77760 h 77400"/>
              </a:gdLst>
              <a:ahLst/>
              <a:rect l="textAreaLeft" t="textAreaTop" r="textAreaRight" b="textAreaBottom"/>
              <a:pathLst>
                <a:path w="85089" h="70485">
                  <a:moveTo>
                    <a:pt x="29286" y="0"/>
                  </a:moveTo>
                  <a:lnTo>
                    <a:pt x="38087" y="44932"/>
                  </a:lnTo>
                  <a:lnTo>
                    <a:pt x="0" y="70345"/>
                  </a:lnTo>
                  <a:lnTo>
                    <a:pt x="84988" y="64452"/>
                  </a:lnTo>
                  <a:lnTo>
                    <a:pt x="292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5" name="object 38"/>
            <p:cNvSpPr/>
            <p:nvPr/>
          </p:nvSpPr>
          <p:spPr>
            <a:xfrm>
              <a:off x="3058920" y="4233960"/>
              <a:ext cx="377640" cy="324360"/>
            </a:xfrm>
            <a:custGeom>
              <a:avLst/>
              <a:gdLst>
                <a:gd name="textAreaLeft" fmla="*/ 0 w 377640"/>
                <a:gd name="textAreaRight" fmla="*/ 378000 w 377640"/>
                <a:gd name="textAreaTop" fmla="*/ 0 h 324360"/>
                <a:gd name="textAreaBottom" fmla="*/ 324720 h 324360"/>
              </a:gdLst>
              <a:ahLst/>
              <a:rect l="textAreaLeft" t="textAreaTop" r="textAreaRight" b="textAreaBottom"/>
              <a:pathLst>
                <a:path w="323214" h="294639">
                  <a:moveTo>
                    <a:pt x="0" y="294386"/>
                  </a:moveTo>
                  <a:lnTo>
                    <a:pt x="32282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6" name="object 39"/>
            <p:cNvSpPr/>
            <p:nvPr/>
          </p:nvSpPr>
          <p:spPr>
            <a:xfrm>
              <a:off x="3384720" y="4196160"/>
              <a:ext cx="96120" cy="8784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87840"/>
                <a:gd name="textAreaBottom" fmla="*/ 88200 h 87840"/>
              </a:gdLst>
              <a:ahLst/>
              <a:rect l="textAreaLeft" t="textAreaTop" r="textAreaRight" b="textAreaBottom"/>
              <a:pathLst>
                <a:path w="82550" h="80010">
                  <a:moveTo>
                    <a:pt x="81978" y="0"/>
                  </a:moveTo>
                  <a:lnTo>
                    <a:pt x="0" y="23190"/>
                  </a:lnTo>
                  <a:lnTo>
                    <a:pt x="44437" y="34226"/>
                  </a:lnTo>
                  <a:lnTo>
                    <a:pt x="51346" y="79489"/>
                  </a:lnTo>
                  <a:lnTo>
                    <a:pt x="819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7" name="object 40"/>
            <p:cNvSpPr/>
            <p:nvPr/>
          </p:nvSpPr>
          <p:spPr>
            <a:xfrm>
              <a:off x="2724840" y="5239800"/>
              <a:ext cx="1220400" cy="573480"/>
            </a:xfrm>
            <a:custGeom>
              <a:avLst/>
              <a:gdLst>
                <a:gd name="textAreaLeft" fmla="*/ 0 w 1220400"/>
                <a:gd name="textAreaRight" fmla="*/ 1220760 w 1220400"/>
                <a:gd name="textAreaTop" fmla="*/ 0 h 573480"/>
                <a:gd name="textAreaBottom" fmla="*/ 573840 h 573480"/>
              </a:gdLst>
              <a:ahLst/>
              <a:rect l="textAreaLeft" t="textAreaTop" r="textAreaRight" b="textAreaBottom"/>
              <a:pathLst>
                <a:path w="1043939" h="520700">
                  <a:moveTo>
                    <a:pt x="0" y="520255"/>
                  </a:moveTo>
                  <a:lnTo>
                    <a:pt x="1043559" y="0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8" name="object 41"/>
            <p:cNvSpPr/>
            <p:nvPr/>
          </p:nvSpPr>
          <p:spPr>
            <a:xfrm>
              <a:off x="3898800" y="5214600"/>
              <a:ext cx="99720" cy="7524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75240"/>
                <a:gd name="textAreaBottom" fmla="*/ 75600 h 75240"/>
              </a:gdLst>
              <a:ahLst/>
              <a:rect l="textAreaLeft" t="textAreaTop" r="textAreaRight" b="textAreaBottom"/>
              <a:pathLst>
                <a:path w="85725" h="68579">
                  <a:moveTo>
                    <a:pt x="0" y="0"/>
                  </a:moveTo>
                  <a:lnTo>
                    <a:pt x="39725" y="22758"/>
                  </a:lnTo>
                  <a:lnTo>
                    <a:pt x="33997" y="68186"/>
                  </a:lnTo>
                  <a:lnTo>
                    <a:pt x="8519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599" name="object 42"/>
            <p:cNvSpPr/>
            <p:nvPr/>
          </p:nvSpPr>
          <p:spPr>
            <a:xfrm>
              <a:off x="6511680" y="4196160"/>
              <a:ext cx="565560" cy="165600"/>
            </a:xfrm>
            <a:custGeom>
              <a:avLst/>
              <a:gdLst>
                <a:gd name="textAreaLeft" fmla="*/ 0 w 565560"/>
                <a:gd name="textAreaRight" fmla="*/ 565920 w 565560"/>
                <a:gd name="textAreaTop" fmla="*/ 0 h 165600"/>
                <a:gd name="textAreaBottom" fmla="*/ 165960 h 165600"/>
              </a:gdLst>
              <a:ahLst/>
              <a:rect l="textAreaLeft" t="textAreaTop" r="textAreaRight" b="textAreaBottom"/>
              <a:pathLst>
                <a:path w="483870" h="150495">
                  <a:moveTo>
                    <a:pt x="0" y="0"/>
                  </a:moveTo>
                  <a:lnTo>
                    <a:pt x="483298" y="15003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0" name="object 43"/>
            <p:cNvSpPr/>
            <p:nvPr/>
          </p:nvSpPr>
          <p:spPr>
            <a:xfrm>
              <a:off x="7035120" y="4313160"/>
              <a:ext cx="98280" cy="8028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80280"/>
                <a:gd name="textAreaBottom" fmla="*/ 80640 h 80280"/>
              </a:gdLst>
              <a:ahLst/>
              <a:rect l="textAreaLeft" t="textAreaTop" r="textAreaRight" b="textAreaBottom"/>
              <a:pathLst>
                <a:path w="84454" h="73025">
                  <a:moveTo>
                    <a:pt x="22606" y="0"/>
                  </a:moveTo>
                  <a:lnTo>
                    <a:pt x="35560" y="43916"/>
                  </a:lnTo>
                  <a:lnTo>
                    <a:pt x="0" y="72770"/>
                  </a:lnTo>
                  <a:lnTo>
                    <a:pt x="84074" y="58978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1" name="object 44"/>
            <p:cNvSpPr/>
            <p:nvPr/>
          </p:nvSpPr>
          <p:spPr>
            <a:xfrm>
              <a:off x="8519400" y="3303720"/>
              <a:ext cx="262440" cy="204120"/>
            </a:xfrm>
            <a:custGeom>
              <a:avLst/>
              <a:gdLst>
                <a:gd name="textAreaLeft" fmla="*/ 0 w 262440"/>
                <a:gd name="textAreaRight" fmla="*/ 262800 w 262440"/>
                <a:gd name="textAreaTop" fmla="*/ 0 h 204120"/>
                <a:gd name="textAreaBottom" fmla="*/ 204480 h 204120"/>
              </a:gdLst>
              <a:ahLst/>
              <a:rect l="textAreaLeft" t="textAreaTop" r="textAreaRight" b="textAreaBottom"/>
              <a:pathLst>
                <a:path w="224790" h="185419">
                  <a:moveTo>
                    <a:pt x="224345" y="0"/>
                  </a:moveTo>
                  <a:lnTo>
                    <a:pt x="0" y="185153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2" name="object 45"/>
            <p:cNvSpPr/>
            <p:nvPr/>
          </p:nvSpPr>
          <p:spPr>
            <a:xfrm>
              <a:off x="8473680" y="3457800"/>
              <a:ext cx="96840" cy="8568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85680"/>
                <a:gd name="textAreaBottom" fmla="*/ 86040 h 85680"/>
              </a:gdLst>
              <a:ahLst/>
              <a:rect l="textAreaLeft" t="textAreaTop" r="textAreaRight" b="textAreaBottom"/>
              <a:pathLst>
                <a:path w="83184" h="78105">
                  <a:moveTo>
                    <a:pt x="34518" y="0"/>
                  </a:moveTo>
                  <a:lnTo>
                    <a:pt x="0" y="77889"/>
                  </a:lnTo>
                  <a:lnTo>
                    <a:pt x="83019" y="58775"/>
                  </a:lnTo>
                  <a:lnTo>
                    <a:pt x="39179" y="45554"/>
                  </a:lnTo>
                  <a:lnTo>
                    <a:pt x="345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3" name="object 46"/>
            <p:cNvSpPr/>
            <p:nvPr/>
          </p:nvSpPr>
          <p:spPr>
            <a:xfrm>
              <a:off x="4996800" y="5220000"/>
              <a:ext cx="843840" cy="1119600"/>
            </a:xfrm>
            <a:custGeom>
              <a:avLst/>
              <a:gdLst>
                <a:gd name="textAreaLeft" fmla="*/ 0 w 843840"/>
                <a:gd name="textAreaRight" fmla="*/ 844200 w 843840"/>
                <a:gd name="textAreaTop" fmla="*/ 0 h 1119600"/>
                <a:gd name="textAreaBottom" fmla="*/ 1119960 h 1119600"/>
              </a:gdLst>
              <a:ahLst/>
              <a:rect l="textAreaLeft" t="textAreaTop" r="textAreaRight" b="textAreaBottom"/>
              <a:pathLst>
                <a:path w="721995" h="1016000">
                  <a:moveTo>
                    <a:pt x="0" y="0"/>
                  </a:moveTo>
                  <a:lnTo>
                    <a:pt x="721474" y="101586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4" name="object 47"/>
            <p:cNvSpPr/>
            <p:nvPr/>
          </p:nvSpPr>
          <p:spPr>
            <a:xfrm>
              <a:off x="5787000" y="6292800"/>
              <a:ext cx="87840" cy="92880"/>
            </a:xfrm>
            <a:custGeom>
              <a:avLst/>
              <a:gdLst>
                <a:gd name="textAreaLeft" fmla="*/ 0 w 87840"/>
                <a:gd name="textAreaRight" fmla="*/ 88200 w 87840"/>
                <a:gd name="textAreaTop" fmla="*/ 0 h 92880"/>
                <a:gd name="textAreaBottom" fmla="*/ 93240 h 92880"/>
              </a:gdLst>
              <a:ahLst/>
              <a:rect l="textAreaLeft" t="textAreaTop" r="textAreaRight" b="textAreaBottom"/>
              <a:pathLst>
                <a:path w="75564" h="84454">
                  <a:moveTo>
                    <a:pt x="62128" y="0"/>
                  </a:moveTo>
                  <a:lnTo>
                    <a:pt x="45770" y="42773"/>
                  </a:lnTo>
                  <a:lnTo>
                    <a:pt x="0" y="44119"/>
                  </a:lnTo>
                  <a:lnTo>
                    <a:pt x="75183" y="84188"/>
                  </a:lnTo>
                  <a:lnTo>
                    <a:pt x="621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5" name="object 48"/>
            <p:cNvSpPr/>
            <p:nvPr/>
          </p:nvSpPr>
          <p:spPr>
            <a:xfrm>
              <a:off x="8119080" y="6345360"/>
              <a:ext cx="1217160" cy="328680"/>
            </a:xfrm>
            <a:custGeom>
              <a:avLst/>
              <a:gdLst>
                <a:gd name="textAreaLeft" fmla="*/ 0 w 1217160"/>
                <a:gd name="textAreaRight" fmla="*/ 1217520 w 1217160"/>
                <a:gd name="textAreaTop" fmla="*/ 0 h 328680"/>
                <a:gd name="textAreaBottom" fmla="*/ 329040 h 328680"/>
              </a:gdLst>
              <a:ahLst/>
              <a:rect l="textAreaLeft" t="textAreaTop" r="textAreaRight" b="textAreaBottom"/>
              <a:pathLst>
                <a:path w="1041400" h="298450">
                  <a:moveTo>
                    <a:pt x="0" y="298450"/>
                  </a:moveTo>
                  <a:lnTo>
                    <a:pt x="1041400" y="298450"/>
                  </a:lnTo>
                  <a:lnTo>
                    <a:pt x="104140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06" name="object 49"/>
            <p:cNvSpPr/>
            <p:nvPr/>
          </p:nvSpPr>
          <p:spPr>
            <a:xfrm>
              <a:off x="9292320" y="6289200"/>
              <a:ext cx="88560" cy="8352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38100" y="508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607" name="PlaceHolder 2"/>
          <p:cNvSpPr>
            <a:spLocks noGrp="1"/>
          </p:cNvSpPr>
          <p:nvPr>
            <p:ph type="sldNum" idx="45"/>
          </p:nvPr>
        </p:nvSpPr>
        <p:spPr>
          <a:xfrm>
            <a:off x="10127880" y="7090200"/>
            <a:ext cx="342000" cy="2926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lstStyle>
            <a:lvl1pPr marL="43560" indent="0" algn="r" defTabSz="457200">
              <a:lnSpc>
                <a:spcPct val="100000"/>
              </a:lnSpc>
              <a:spcBef>
                <a:spcPts val="119"/>
              </a:spcBef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marL="43560" indent="0" algn="r" defTabSz="457200">
              <a:lnSpc>
                <a:spcPct val="100000"/>
              </a:lnSpc>
              <a:spcBef>
                <a:spcPts val="119"/>
              </a:spcBef>
              <a:buNone/>
            </a:pPr>
            <a:fld id="{4B3ACDED-5E30-41A8-8C1E-CF589EDBA193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35120" y="2021760"/>
            <a:ext cx="9221400" cy="1460880"/>
          </a:xfrm>
          <a:prstGeom prst="rect">
            <a:avLst/>
          </a:prstGeom>
          <a:noFill/>
          <a:ln w="0">
            <a:noFill/>
          </a:ln>
          <a:effectLst>
            <a:outerShdw dist="12600" dir="0" blurRad="0" rotWithShape="0">
              <a:srgbClr val="ff6600"/>
            </a:outerShdw>
          </a:effectLst>
        </p:spPr>
        <p:txBody>
          <a:bodyPr lIns="91440" rIns="91440" tIns="45720" bIns="45720" anchor="ctr">
            <a:norm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3200" strike="noStrike" u="none">
                <a:solidFill>
                  <a:srgbClr val="000066"/>
                </a:solidFill>
                <a:uFillTx/>
                <a:latin typeface="Times New Roman"/>
              </a:rPr>
              <a:t>ОПАСНЫЙ ФАКТОР РАБОЧЕЙ СРЕДЫ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47560" y="3722760"/>
            <a:ext cx="9622440" cy="2650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66"/>
            </a:outerShdw>
          </a:effectLst>
        </p:spPr>
        <p:txBody>
          <a:bodyPr lIns="91440" rIns="91440" tIns="45720" bIns="45720" anchor="t">
            <a:noAutofit/>
          </a:bodyPr>
          <a:p>
            <a:pPr marL="252000" indent="-252000" algn="ctr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Фактор среды и трудового процесса, который может быть причиной острого заболевания или внезапного резкого ухудшения здоровья, смерти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1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" name="object 5"/>
          <p:cNvGraphicFramePr/>
          <p:nvPr/>
        </p:nvGraphicFramePr>
        <p:xfrm>
          <a:off x="371160" y="3614040"/>
          <a:ext cx="9934920" cy="1655640"/>
        </p:xfrm>
        <a:graphic>
          <a:graphicData uri="http://schemas.openxmlformats.org/drawingml/2006/table">
            <a:tbl>
              <a:tblPr/>
              <a:tblGrid>
                <a:gridCol w="1842840"/>
                <a:gridCol w="1155960"/>
                <a:gridCol w="1155960"/>
                <a:gridCol w="1155960"/>
                <a:gridCol w="1155960"/>
                <a:gridCol w="1155960"/>
                <a:gridCol w="1155960"/>
                <a:gridCol w="1155960"/>
              </a:tblGrid>
              <a:tr h="705240"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6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Часы</a:t>
                      </a:r>
                      <a:r>
                        <a:rPr b="1" lang="en-US" sz="2000" spc="-74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 </a:t>
                      </a:r>
                      <a:r>
                        <a:rPr b="1" lang="en-US" sz="2000" spc="-6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сна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144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i="1" lang="en-US" sz="20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&lt;</a:t>
                      </a: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5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144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5–5.9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6–6.9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7–7.9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8–8.9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9–9.9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00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1" i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&lt;</a:t>
                      </a:r>
                      <a:r>
                        <a:rPr b="1" lang="en-US" sz="2000" spc="-11" strike="noStrike" u="none">
                          <a:solidFill>
                            <a:srgbClr val="ffffff"/>
                          </a:solidFill>
                          <a:uFillTx/>
                          <a:latin typeface="Arial"/>
                        </a:rPr>
                        <a:t>10</a:t>
                      </a:r>
                      <a:endParaRPr b="0" lang="ru-RU" sz="2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d16349"/>
                    </a:solidFill>
                  </a:tcPr>
                </a:tc>
              </a:tr>
              <a:tr h="950400">
                <a:tc>
                  <a:txBody>
                    <a:bodyPr lIns="0" rIns="0" tIns="43200" bIns="0" anchor="t">
                      <a:noAutofit/>
                    </a:bodyPr>
                    <a:p>
                      <a:pPr marL="9000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26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Уровень </a:t>
                      </a:r>
                      <a:r>
                        <a:rPr b="0" lang="en-US" sz="2000" spc="-20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 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т</a:t>
                      </a:r>
                      <a:r>
                        <a:rPr b="0" lang="en-US" sz="2000" spc="-6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ра</a:t>
                      </a:r>
                      <a:r>
                        <a:rPr b="0" lang="en-US" sz="2000" spc="-26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в</a:t>
                      </a:r>
                      <a:r>
                        <a:rPr b="0" lang="en-US" sz="2000" spc="-6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м</a:t>
                      </a:r>
                      <a:r>
                        <a:rPr b="0" lang="en-US" sz="2000" spc="-45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а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тиз</a:t>
                      </a:r>
                      <a:r>
                        <a:rPr b="0" lang="en-US" sz="2000" spc="-6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м</a:t>
                      </a: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а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00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7.89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5.21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3.62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2.27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2.50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2.22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 lIns="0" rIns="0" tIns="43200" bIns="0" anchor="t">
                      <a:noAutofit/>
                    </a:bodyPr>
                    <a:p>
                      <a:pPr marL="90720" defTabSz="10076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en-US" sz="2000" spc="-11" strike="noStrike" u="none">
                          <a:solidFill>
                            <a:srgbClr val="000000"/>
                          </a:solidFill>
                          <a:uFillTx/>
                          <a:latin typeface="Microsoft Sans Serif"/>
                        </a:rPr>
                        <a:t>4.72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sp>
        <p:nvSpPr>
          <p:cNvPr id="609" name="object 6"/>
          <p:cNvSpPr/>
          <p:nvPr/>
        </p:nvSpPr>
        <p:spPr>
          <a:xfrm>
            <a:off x="487800" y="2253960"/>
            <a:ext cx="9713520" cy="77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2160" algn="ctr" defTabSz="457200">
              <a:lnSpc>
                <a:spcPct val="100000"/>
              </a:lnSpc>
              <a:spcBef>
                <a:spcPts val="108"/>
              </a:spcBef>
            </a:pP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Анализ</a:t>
            </a:r>
            <a:r>
              <a:rPr b="1" lang="en-US" sz="2500" spc="-17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риска</a:t>
            </a:r>
            <a:r>
              <a:rPr b="1" lang="en-US" sz="2500" spc="-11" strike="noStrike" u="none">
                <a:solidFill>
                  <a:srgbClr val="646b86"/>
                </a:solidFill>
                <a:uFillTx/>
                <a:latin typeface="Arial"/>
              </a:rPr>
              <a:t> аварий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(на</a:t>
            </a:r>
            <a:r>
              <a:rPr b="1" lang="en-US" sz="2500" spc="6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100</a:t>
            </a:r>
            <a:r>
              <a:rPr b="1" lang="en-US" sz="2500" spc="6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11" strike="noStrike" u="none">
                <a:solidFill>
                  <a:srgbClr val="646b86"/>
                </a:solidFill>
                <a:uFillTx/>
                <a:latin typeface="Arial"/>
              </a:rPr>
              <a:t>работников)</a:t>
            </a:r>
            <a:r>
              <a:rPr b="1" lang="en-US" sz="2500" spc="74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в</a:t>
            </a:r>
            <a:r>
              <a:rPr b="1" lang="en-US" sz="2500" spc="6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11" strike="noStrike" u="none">
                <a:solidFill>
                  <a:srgbClr val="646b86"/>
                </a:solidFill>
                <a:uFillTx/>
                <a:latin typeface="Arial"/>
              </a:rPr>
              <a:t>зависимости</a:t>
            </a:r>
            <a:r>
              <a:rPr b="1" lang="en-US" sz="2500" spc="62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от</a:t>
            </a:r>
            <a:r>
              <a:rPr b="1" lang="en-US" sz="2500" spc="17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0" lang="en-US" sz="2500" spc="-23" strike="noStrike" u="none">
                <a:solidFill>
                  <a:srgbClr val="646b86"/>
                </a:solidFill>
                <a:uFillTx/>
                <a:latin typeface="Microsoft Sans Serif"/>
              </a:rPr>
              <a:t>количества</a:t>
            </a:r>
            <a:r>
              <a:rPr b="0" lang="en-US" sz="2500" spc="68" strike="noStrike" u="none">
                <a:solidFill>
                  <a:srgbClr val="646b86"/>
                </a:solidFill>
                <a:uFillTx/>
                <a:latin typeface="Microsoft Sans Serif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часов</a:t>
            </a:r>
            <a:r>
              <a:rPr b="1" lang="en-US" sz="2500" spc="28" strike="noStrike" u="none">
                <a:solidFill>
                  <a:srgbClr val="646b86"/>
                </a:solidFill>
                <a:uFillTx/>
                <a:latin typeface="Arial"/>
              </a:rPr>
              <a:t> </a:t>
            </a:r>
            <a:r>
              <a:rPr b="1" lang="en-US" sz="2500" spc="-6" strike="noStrike" u="none">
                <a:solidFill>
                  <a:srgbClr val="646b86"/>
                </a:solidFill>
                <a:uFillTx/>
                <a:latin typeface="Arial"/>
              </a:rPr>
              <a:t>сна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0" name="object 7"/>
          <p:cNvSpPr/>
          <p:nvPr/>
        </p:nvSpPr>
        <p:spPr>
          <a:xfrm>
            <a:off x="448200" y="5356440"/>
            <a:ext cx="357624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  <a:tabLst>
                <a:tab algn="l" pos="535320"/>
              </a:tabLst>
            </a:pPr>
            <a:r>
              <a:rPr b="0" lang="en-US" sz="2700" strike="noStrike" u="none">
                <a:solidFill>
                  <a:srgbClr val="002060"/>
                </a:solidFill>
                <a:uFillTx/>
                <a:latin typeface="Wingdings"/>
              </a:rPr>
              <a:t></a:t>
            </a:r>
            <a:r>
              <a:rPr b="0" lang="en-US" sz="2700" strike="noStrike" u="none">
                <a:solidFill>
                  <a:srgbClr val="002060"/>
                </a:solidFill>
                <a:uFillTx/>
                <a:latin typeface="Times New Roman"/>
              </a:rPr>
              <a:t>	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Предшествующее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1" name="object 8"/>
          <p:cNvSpPr/>
          <p:nvPr/>
        </p:nvSpPr>
        <p:spPr>
          <a:xfrm>
            <a:off x="4867200" y="5356440"/>
            <a:ext cx="295704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  <a:tabLst>
                <a:tab algn="l" pos="2311560"/>
              </a:tabLst>
            </a:pPr>
            <a:r>
              <a:rPr b="0" lang="en-US" sz="2700" spc="34" strike="noStrike" u="none">
                <a:solidFill>
                  <a:schemeClr val="dk1"/>
                </a:solidFill>
                <a:uFillTx/>
                <a:latin typeface="Microsoft Sans Serif"/>
              </a:rPr>
              <a:t>л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ш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е</a:t>
            </a:r>
            <a:r>
              <a:rPr b="0" lang="en-US" sz="2700" spc="-23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е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с</a:t>
            </a:r>
            <a:r>
              <a:rPr b="0" lang="en-US" sz="2700" spc="-17" strike="noStrike" u="none">
                <a:solidFill>
                  <a:schemeClr val="dk1"/>
                </a:solidFill>
                <a:uFillTx/>
                <a:latin typeface="Microsoft Sans Serif"/>
              </a:rPr>
              <a:t>на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2" name="object 9"/>
          <p:cNvSpPr/>
          <p:nvPr/>
        </p:nvSpPr>
        <p:spPr>
          <a:xfrm>
            <a:off x="8666640" y="5356440"/>
            <a:ext cx="157752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приводит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3" name="object 10"/>
          <p:cNvSpPr/>
          <p:nvPr/>
        </p:nvSpPr>
        <p:spPr>
          <a:xfrm>
            <a:off x="448200" y="5675400"/>
            <a:ext cx="9794520" cy="14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15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799"/>
              </a:spcBef>
            </a:pPr>
            <a:r>
              <a:rPr b="0" lang="en-US" sz="2700" spc="-170" strike="noStrike" u="none">
                <a:solidFill>
                  <a:schemeClr val="dk1"/>
                </a:solidFill>
                <a:uFillTx/>
                <a:latin typeface="Microsoft Sans Serif"/>
              </a:rPr>
              <a:t>к</a:t>
            </a:r>
            <a:r>
              <a:rPr b="0" lang="en-US" sz="2700" spc="28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увеличению</a:t>
            </a:r>
            <a:r>
              <a:rPr b="0" lang="en-US" sz="27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700" spc="-40" strike="noStrike" u="none">
                <a:solidFill>
                  <a:schemeClr val="dk1"/>
                </a:solidFill>
                <a:uFillTx/>
                <a:latin typeface="Microsoft Sans Serif"/>
              </a:rPr>
              <a:t>риска</a:t>
            </a:r>
            <a:r>
              <a:rPr b="0" lang="en-US" sz="2700" spc="23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700" spc="-23" strike="noStrike" u="none">
                <a:solidFill>
                  <a:schemeClr val="dk1"/>
                </a:solidFill>
                <a:uFillTx/>
                <a:latin typeface="Microsoft Sans Serif"/>
              </a:rPr>
              <a:t>дорожных</a:t>
            </a:r>
            <a:r>
              <a:rPr b="0" lang="en-US" sz="2700" spc="34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аварий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  <a:spcBef>
                <a:spcPts val="683"/>
              </a:spcBef>
              <a:tabLst>
                <a:tab algn="l" pos="535320"/>
                <a:tab algn="l" pos="1557720"/>
                <a:tab algn="l" pos="3506040"/>
                <a:tab algn="l" pos="5010840"/>
                <a:tab algn="l" pos="7849800"/>
              </a:tabLst>
            </a:pPr>
            <a:r>
              <a:rPr b="0" lang="en-US" sz="2700" strike="noStrike" u="none">
                <a:solidFill>
                  <a:srgbClr val="002060"/>
                </a:solidFill>
                <a:uFillTx/>
                <a:latin typeface="Wingdings"/>
              </a:rPr>
              <a:t></a:t>
            </a:r>
            <a:r>
              <a:rPr b="0" lang="en-US" sz="2700" strike="noStrike" u="none">
                <a:solidFill>
                  <a:srgbClr val="002060"/>
                </a:solidFill>
                <a:uFillTx/>
                <a:latin typeface="Times New Roman"/>
              </a:rPr>
              <a:t>	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Пр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с</a:t>
            </a:r>
            <a:r>
              <a:rPr b="0" lang="en-US" sz="2700" spc="-23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28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pc="-108" strike="noStrike" u="none">
                <a:solidFill>
                  <a:schemeClr val="dk1"/>
                </a:solidFill>
                <a:uFillTx/>
                <a:latin typeface="Microsoft Sans Serif"/>
              </a:rPr>
              <a:t>ж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е</a:t>
            </a:r>
            <a:r>
              <a:rPr b="0" lang="en-US" sz="2700" spc="-23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у</a:t>
            </a:r>
            <a:r>
              <a:rPr b="0" lang="en-US" sz="2700" spc="-17" strike="noStrike" u="none">
                <a:solidFill>
                  <a:schemeClr val="dk1"/>
                </a:solidFill>
                <a:uFillTx/>
                <a:latin typeface="Microsoft Sans Serif"/>
              </a:rPr>
              <a:t>р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ов</a:t>
            </a:r>
            <a:r>
              <a:rPr b="0" lang="en-US" sz="2700" spc="-17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я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б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о</a:t>
            </a:r>
            <a:r>
              <a:rPr b="0" lang="en-US" sz="2700" spc="17" strike="noStrike" u="none">
                <a:solidFill>
                  <a:schemeClr val="dk1"/>
                </a:solidFill>
                <a:uFillTx/>
                <a:latin typeface="Microsoft Sans Serif"/>
              </a:rPr>
              <a:t>д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рс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т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во</a:t>
            </a:r>
            <a:r>
              <a:rPr b="0" lang="en-US" sz="2700" spc="6" strike="noStrike" u="none">
                <a:solidFill>
                  <a:schemeClr val="dk1"/>
                </a:solidFill>
                <a:uFillTx/>
                <a:latin typeface="Microsoft Sans Serif"/>
              </a:rPr>
              <a:t>в</a:t>
            </a:r>
            <a:r>
              <a:rPr b="0" lang="en-US" sz="2700" spc="-11" strike="noStrike" u="none">
                <a:solidFill>
                  <a:schemeClr val="dk1"/>
                </a:solidFill>
                <a:uFillTx/>
                <a:latin typeface="Microsoft Sans Serif"/>
              </a:rPr>
              <a:t>а</a:t>
            </a:r>
            <a:r>
              <a:rPr b="0" lang="en-US" sz="2700" spc="-17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ия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	</a:t>
            </a:r>
            <a:r>
              <a:rPr b="0" lang="en-US" sz="2700" spc="-45" strike="noStrike" u="none">
                <a:solidFill>
                  <a:schemeClr val="dk1"/>
                </a:solidFill>
                <a:uFillTx/>
                <a:latin typeface="Microsoft Sans Serif"/>
              </a:rPr>
              <a:t>во</a:t>
            </a:r>
            <a:r>
              <a:rPr b="0" lang="en-US" sz="2700" spc="-40" strike="noStrike" u="none">
                <a:solidFill>
                  <a:schemeClr val="dk1"/>
                </a:solidFill>
                <a:uFillTx/>
                <a:latin typeface="Microsoft Sans Serif"/>
              </a:rPr>
              <a:t>з</a:t>
            </a:r>
            <a:r>
              <a:rPr b="0" lang="en-US" sz="2700" spc="-23" strike="noStrike" u="none">
                <a:solidFill>
                  <a:schemeClr val="dk1"/>
                </a:solidFill>
                <a:uFillTx/>
                <a:latin typeface="Microsoft Sans Serif"/>
              </a:rPr>
              <a:t>н</a:t>
            </a:r>
            <a:r>
              <a:rPr b="0" lang="en-US" sz="2700" spc="-6" strike="noStrike" u="none">
                <a:solidFill>
                  <a:schemeClr val="dk1"/>
                </a:solidFill>
                <a:uFillTx/>
                <a:latin typeface="Microsoft Sans Serif"/>
              </a:rPr>
              <a:t>и</a:t>
            </a:r>
            <a:r>
              <a:rPr b="0" lang="en-US" sz="2700" spc="-164" strike="noStrike" u="none">
                <a:solidFill>
                  <a:schemeClr val="dk1"/>
                </a:solidFill>
                <a:uFillTx/>
                <a:latin typeface="Microsoft Sans Serif"/>
              </a:rPr>
              <a:t>к</a:t>
            </a:r>
            <a:r>
              <a:rPr b="0" lang="en-US" sz="2700" strike="noStrike" u="none">
                <a:solidFill>
                  <a:schemeClr val="dk1"/>
                </a:solidFill>
                <a:uFillTx/>
                <a:latin typeface="Microsoft Sans Serif"/>
              </a:rPr>
              <a:t>ают  </a:t>
            </a:r>
            <a:r>
              <a:rPr b="0" lang="en-US" sz="2700" spc="-28" strike="noStrike" u="none">
                <a:solidFill>
                  <a:schemeClr val="dk1"/>
                </a:solidFill>
                <a:uFillTx/>
                <a:latin typeface="Microsoft Sans Serif"/>
              </a:rPr>
              <a:t>поведенческие</a:t>
            </a:r>
            <a:r>
              <a:rPr b="0" lang="en-US" sz="2700" spc="40" strike="noStrike" u="none">
                <a:solidFill>
                  <a:schemeClr val="dk1"/>
                </a:solidFill>
                <a:uFillTx/>
                <a:latin typeface="Microsoft Sans Serif"/>
              </a:rPr>
              <a:t> </a:t>
            </a:r>
            <a:r>
              <a:rPr b="0" lang="en-US" sz="2700" spc="-34" strike="noStrike" u="none">
                <a:solidFill>
                  <a:schemeClr val="dk1"/>
                </a:solidFill>
                <a:uFillTx/>
                <a:latin typeface="Microsoft Sans Serif"/>
              </a:rPr>
              <a:t>ошибки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4" name="object 11"/>
          <p:cNvSpPr/>
          <p:nvPr/>
        </p:nvSpPr>
        <p:spPr>
          <a:xfrm>
            <a:off x="378720" y="999720"/>
            <a:ext cx="10346040" cy="8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88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933"/>
              </a:spcBef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Verdana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1179"/>
              </a:spcBef>
            </a:pP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ДЕФИЦИТ</a:t>
            </a:r>
            <a:r>
              <a:rPr b="1" lang="en-US" sz="2300" spc="-57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СНА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5" name="object 12"/>
          <p:cNvSpPr/>
          <p:nvPr/>
        </p:nvSpPr>
        <p:spPr>
          <a:xfrm>
            <a:off x="10314720" y="33840"/>
            <a:ext cx="28260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3"/>
              </a:spcBef>
            </a:pPr>
            <a:r>
              <a:rPr b="1" lang="en-US" sz="1400" spc="-6" strike="noStrike" u="none">
                <a:solidFill>
                  <a:srgbClr val="3d3a33"/>
                </a:solidFill>
                <a:uFillTx/>
                <a:latin typeface="Verdana"/>
              </a:rPr>
              <a:t>16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6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object 3"/>
          <p:cNvGrpSpPr/>
          <p:nvPr/>
        </p:nvGrpSpPr>
        <p:grpSpPr>
          <a:xfrm>
            <a:off x="0" y="0"/>
            <a:ext cx="10691280" cy="2871000"/>
            <a:chOff x="0" y="0"/>
            <a:chExt cx="10691280" cy="2871000"/>
          </a:xfrm>
        </p:grpSpPr>
        <p:pic>
          <p:nvPicPr>
            <p:cNvPr id="618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19" name="object 6"/>
            <p:cNvSpPr/>
            <p:nvPr/>
          </p:nvSpPr>
          <p:spPr>
            <a:xfrm>
              <a:off x="209880" y="2168640"/>
              <a:ext cx="2340720" cy="702360"/>
            </a:xfrm>
            <a:custGeom>
              <a:avLst/>
              <a:gdLst>
                <a:gd name="textAreaLeft" fmla="*/ 0 w 2340720"/>
                <a:gd name="textAreaRight" fmla="*/ 2341080 w 2340720"/>
                <a:gd name="textAreaTop" fmla="*/ 0 h 702360"/>
                <a:gd name="textAreaBottom" fmla="*/ 702720 h 702360"/>
              </a:gdLst>
              <a:ahLst/>
              <a:rect l="textAreaLeft" t="textAreaTop" r="textAreaRight" b="textAreaBottom"/>
              <a:pathLst>
                <a:path w="2002155" h="637539">
                  <a:moveTo>
                    <a:pt x="1000861" y="0"/>
                  </a:moveTo>
                  <a:lnTo>
                    <a:pt x="932335" y="735"/>
                  </a:lnTo>
                  <a:lnTo>
                    <a:pt x="865049" y="2908"/>
                  </a:lnTo>
                  <a:lnTo>
                    <a:pt x="799151" y="6473"/>
                  </a:lnTo>
                  <a:lnTo>
                    <a:pt x="734790" y="11382"/>
                  </a:lnTo>
                  <a:lnTo>
                    <a:pt x="672116" y="17586"/>
                  </a:lnTo>
                  <a:lnTo>
                    <a:pt x="611278" y="25040"/>
                  </a:lnTo>
                  <a:lnTo>
                    <a:pt x="552424" y="33694"/>
                  </a:lnTo>
                  <a:lnTo>
                    <a:pt x="495704" y="43503"/>
                  </a:lnTo>
                  <a:lnTo>
                    <a:pt x="441267" y="54417"/>
                  </a:lnTo>
                  <a:lnTo>
                    <a:pt x="389261" y="66391"/>
                  </a:lnTo>
                  <a:lnTo>
                    <a:pt x="339837" y="79376"/>
                  </a:lnTo>
                  <a:lnTo>
                    <a:pt x="293142" y="93325"/>
                  </a:lnTo>
                  <a:lnTo>
                    <a:pt x="249327" y="108191"/>
                  </a:lnTo>
                  <a:lnTo>
                    <a:pt x="208539" y="123926"/>
                  </a:lnTo>
                  <a:lnTo>
                    <a:pt x="170929" y="140482"/>
                  </a:lnTo>
                  <a:lnTo>
                    <a:pt x="136645" y="157813"/>
                  </a:lnTo>
                  <a:lnTo>
                    <a:pt x="78651" y="194606"/>
                  </a:lnTo>
                  <a:lnTo>
                    <a:pt x="35751" y="233926"/>
                  </a:lnTo>
                  <a:lnTo>
                    <a:pt x="9136" y="275394"/>
                  </a:lnTo>
                  <a:lnTo>
                    <a:pt x="0" y="318630"/>
                  </a:lnTo>
                  <a:lnTo>
                    <a:pt x="2308" y="340445"/>
                  </a:lnTo>
                  <a:lnTo>
                    <a:pt x="20333" y="382844"/>
                  </a:lnTo>
                  <a:lnTo>
                    <a:pt x="55240" y="423286"/>
                  </a:lnTo>
                  <a:lnTo>
                    <a:pt x="105836" y="461390"/>
                  </a:lnTo>
                  <a:lnTo>
                    <a:pt x="170929" y="496778"/>
                  </a:lnTo>
                  <a:lnTo>
                    <a:pt x="208539" y="513334"/>
                  </a:lnTo>
                  <a:lnTo>
                    <a:pt x="249327" y="529069"/>
                  </a:lnTo>
                  <a:lnTo>
                    <a:pt x="293142" y="543934"/>
                  </a:lnTo>
                  <a:lnTo>
                    <a:pt x="339837" y="557883"/>
                  </a:lnTo>
                  <a:lnTo>
                    <a:pt x="389261" y="570868"/>
                  </a:lnTo>
                  <a:lnTo>
                    <a:pt x="441267" y="582842"/>
                  </a:lnTo>
                  <a:lnTo>
                    <a:pt x="495704" y="593757"/>
                  </a:lnTo>
                  <a:lnTo>
                    <a:pt x="552424" y="603565"/>
                  </a:lnTo>
                  <a:lnTo>
                    <a:pt x="611278" y="612220"/>
                  </a:lnTo>
                  <a:lnTo>
                    <a:pt x="672116" y="619673"/>
                  </a:lnTo>
                  <a:lnTo>
                    <a:pt x="734790" y="625878"/>
                  </a:lnTo>
                  <a:lnTo>
                    <a:pt x="799151" y="630787"/>
                  </a:lnTo>
                  <a:lnTo>
                    <a:pt x="865049" y="634351"/>
                  </a:lnTo>
                  <a:lnTo>
                    <a:pt x="932335" y="636525"/>
                  </a:lnTo>
                  <a:lnTo>
                    <a:pt x="1000861" y="637260"/>
                  </a:lnTo>
                  <a:lnTo>
                    <a:pt x="1069385" y="636525"/>
                  </a:lnTo>
                  <a:lnTo>
                    <a:pt x="1136671" y="634351"/>
                  </a:lnTo>
                  <a:lnTo>
                    <a:pt x="1202567" y="630787"/>
                  </a:lnTo>
                  <a:lnTo>
                    <a:pt x="1266927" y="625878"/>
                  </a:lnTo>
                  <a:lnTo>
                    <a:pt x="1329600" y="619673"/>
                  </a:lnTo>
                  <a:lnTo>
                    <a:pt x="1390437" y="612220"/>
                  </a:lnTo>
                  <a:lnTo>
                    <a:pt x="1449290" y="603565"/>
                  </a:lnTo>
                  <a:lnTo>
                    <a:pt x="1506009" y="593757"/>
                  </a:lnTo>
                  <a:lnTo>
                    <a:pt x="1560446" y="582842"/>
                  </a:lnTo>
                  <a:lnTo>
                    <a:pt x="1612451" y="570868"/>
                  </a:lnTo>
                  <a:lnTo>
                    <a:pt x="1661875" y="557883"/>
                  </a:lnTo>
                  <a:lnTo>
                    <a:pt x="1708569" y="543934"/>
                  </a:lnTo>
                  <a:lnTo>
                    <a:pt x="1752384" y="529069"/>
                  </a:lnTo>
                  <a:lnTo>
                    <a:pt x="1793171" y="513334"/>
                  </a:lnTo>
                  <a:lnTo>
                    <a:pt x="1830781" y="496778"/>
                  </a:lnTo>
                  <a:lnTo>
                    <a:pt x="1865065" y="479447"/>
                  </a:lnTo>
                  <a:lnTo>
                    <a:pt x="1923059" y="442654"/>
                  </a:lnTo>
                  <a:lnTo>
                    <a:pt x="1965959" y="403333"/>
                  </a:lnTo>
                  <a:lnTo>
                    <a:pt x="1992573" y="361865"/>
                  </a:lnTo>
                  <a:lnTo>
                    <a:pt x="2001710" y="318630"/>
                  </a:lnTo>
                  <a:lnTo>
                    <a:pt x="1999401" y="296815"/>
                  </a:lnTo>
                  <a:lnTo>
                    <a:pt x="1981376" y="254416"/>
                  </a:lnTo>
                  <a:lnTo>
                    <a:pt x="1946470" y="213974"/>
                  </a:lnTo>
                  <a:lnTo>
                    <a:pt x="1895874" y="175870"/>
                  </a:lnTo>
                  <a:lnTo>
                    <a:pt x="1830781" y="140482"/>
                  </a:lnTo>
                  <a:lnTo>
                    <a:pt x="1793171" y="123926"/>
                  </a:lnTo>
                  <a:lnTo>
                    <a:pt x="1752384" y="108191"/>
                  </a:lnTo>
                  <a:lnTo>
                    <a:pt x="1708569" y="93325"/>
                  </a:lnTo>
                  <a:lnTo>
                    <a:pt x="1661875" y="79376"/>
                  </a:lnTo>
                  <a:lnTo>
                    <a:pt x="1612451" y="66391"/>
                  </a:lnTo>
                  <a:lnTo>
                    <a:pt x="1560446" y="54417"/>
                  </a:lnTo>
                  <a:lnTo>
                    <a:pt x="1506009" y="43503"/>
                  </a:lnTo>
                  <a:lnTo>
                    <a:pt x="1449290" y="33694"/>
                  </a:lnTo>
                  <a:lnTo>
                    <a:pt x="1390437" y="25040"/>
                  </a:lnTo>
                  <a:lnTo>
                    <a:pt x="1329600" y="17586"/>
                  </a:lnTo>
                  <a:lnTo>
                    <a:pt x="1266927" y="11382"/>
                  </a:lnTo>
                  <a:lnTo>
                    <a:pt x="1202567" y="6473"/>
                  </a:lnTo>
                  <a:lnTo>
                    <a:pt x="1136671" y="2908"/>
                  </a:lnTo>
                  <a:lnTo>
                    <a:pt x="1069385" y="735"/>
                  </a:lnTo>
                  <a:lnTo>
                    <a:pt x="1000861" y="0"/>
                  </a:lnTo>
                  <a:close/>
                </a:path>
              </a:pathLst>
            </a:custGeom>
            <a:solidFill>
              <a:srgbClr val="dfe1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782280" y="1276560"/>
            <a:ext cx="9127080" cy="838440"/>
          </a:xfrm>
          <a:prstGeom prst="rect">
            <a:avLst/>
          </a:prstGeom>
          <a:noFill/>
          <a:ln w="0">
            <a:noFill/>
          </a:ln>
        </p:spPr>
        <p:txBody>
          <a:bodyPr lIns="0" rIns="0" tIns="14400" bIns="0" anchor="ctr">
            <a:noAutofit/>
          </a:bodyPr>
          <a:p>
            <a:pPr marL="14400" indent="0" algn="ctr" defTabSz="1007640">
              <a:lnSpc>
                <a:spcPct val="100000"/>
              </a:lnSpc>
              <a:spcBef>
                <a:spcPts val="113"/>
              </a:spcBef>
              <a:buNone/>
            </a:pPr>
            <a:r>
              <a:rPr b="1" lang="en-US" sz="2700" spc="-40" strike="noStrike" u="none">
                <a:solidFill>
                  <a:srgbClr val="0070c0"/>
                </a:solidFill>
                <a:uFillTx/>
                <a:latin typeface="Tw Cen MT Condensed Extra Bold"/>
              </a:rPr>
              <a:t>Схема</a:t>
            </a:r>
            <a:r>
              <a:rPr b="1" lang="en-US" sz="2700" spc="28" strike="noStrike" u="none">
                <a:solidFill>
                  <a:srgbClr val="0070c0"/>
                </a:solidFill>
                <a:uFillTx/>
                <a:latin typeface="Tw Cen MT Condensed Extra Bold"/>
              </a:rPr>
              <a:t> </a:t>
            </a:r>
            <a:r>
              <a:rPr b="1" lang="en-US" sz="2700" spc="-6" strike="noStrike" u="none">
                <a:solidFill>
                  <a:srgbClr val="0070c0"/>
                </a:solidFill>
                <a:uFillTx/>
                <a:latin typeface="Tw Cen MT Condensed Extra Bold"/>
              </a:rPr>
              <a:t>программы </a:t>
            </a:r>
            <a:r>
              <a:rPr b="1" lang="en-US" sz="2700" strike="noStrike" u="none">
                <a:solidFill>
                  <a:srgbClr val="0070c0"/>
                </a:solidFill>
                <a:uFillTx/>
                <a:latin typeface="Tw Cen MT Condensed Extra Bold"/>
              </a:rPr>
              <a:t>по</a:t>
            </a:r>
            <a:r>
              <a:rPr b="1" lang="en-US" sz="2700" spc="-11" strike="noStrike" u="none">
                <a:solidFill>
                  <a:srgbClr val="0070c0"/>
                </a:solidFill>
                <a:uFillTx/>
                <a:latin typeface="Tw Cen MT Condensed Extra Bold"/>
              </a:rPr>
              <a:t> </a:t>
            </a:r>
            <a:r>
              <a:rPr b="1" lang="en-US" sz="2700" spc="-17" strike="noStrike" u="none">
                <a:solidFill>
                  <a:srgbClr val="0070c0"/>
                </a:solidFill>
                <a:uFillTx/>
                <a:latin typeface="Tw Cen MT Condensed Extra Bold"/>
              </a:rPr>
              <a:t>управлению</a:t>
            </a:r>
            <a:r>
              <a:rPr b="1" lang="en-US" sz="2700" spc="45" strike="noStrike" u="none">
                <a:solidFill>
                  <a:srgbClr val="0070c0"/>
                </a:solidFill>
                <a:uFillTx/>
                <a:latin typeface="Tw Cen MT Condensed Extra Bold"/>
              </a:rPr>
              <a:t> </a:t>
            </a:r>
            <a:r>
              <a:rPr b="1" lang="en-US" sz="2700" spc="-17" strike="noStrike" u="none">
                <a:solidFill>
                  <a:srgbClr val="0070c0"/>
                </a:solidFill>
                <a:uFillTx/>
                <a:latin typeface="Tw Cen MT Condensed Extra Bold"/>
              </a:rPr>
              <a:t>нарушением</a:t>
            </a:r>
            <a:r>
              <a:rPr b="1" lang="en-US" sz="2700" spc="45" strike="noStrike" u="none">
                <a:solidFill>
                  <a:srgbClr val="0070c0"/>
                </a:solidFill>
                <a:uFillTx/>
                <a:latin typeface="Tw Cen MT Condensed Extra Bold"/>
              </a:rPr>
              <a:t> </a:t>
            </a:r>
            <a:r>
              <a:rPr b="1" lang="en-US" sz="2700" spc="-6" strike="noStrike" u="none">
                <a:solidFill>
                  <a:srgbClr val="0070c0"/>
                </a:solidFill>
                <a:uFillTx/>
                <a:latin typeface="Tw Cen MT Condensed Extra Bold"/>
              </a:rPr>
              <a:t>сна</a:t>
            </a:r>
            <a:endParaRPr b="0" lang="en-US" sz="27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1" name="object 8"/>
          <p:cNvSpPr/>
          <p:nvPr/>
        </p:nvSpPr>
        <p:spPr>
          <a:xfrm>
            <a:off x="651240" y="2334600"/>
            <a:ext cx="14554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Р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а</a:t>
            </a:r>
            <a:r>
              <a:rPr b="0" lang="en-US" sz="2300" spc="6" strike="noStrike" u="none">
                <a:solidFill>
                  <a:schemeClr val="dk1"/>
                </a:solidFill>
                <a:uFillTx/>
                <a:latin typeface="Verdana"/>
              </a:rPr>
              <a:t>б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т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ик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2" name="object 9"/>
          <p:cNvSpPr/>
          <p:nvPr/>
        </p:nvSpPr>
        <p:spPr>
          <a:xfrm>
            <a:off x="3835080" y="2033280"/>
            <a:ext cx="2819520" cy="654120"/>
          </a:xfrm>
          <a:custGeom>
            <a:avLst/>
            <a:gdLst>
              <a:gd name="textAreaLeft" fmla="*/ 0 w 2819520"/>
              <a:gd name="textAreaRight" fmla="*/ 2819880 w 2819520"/>
              <a:gd name="textAreaTop" fmla="*/ 0 h 654120"/>
              <a:gd name="textAreaBottom" fmla="*/ 654480 h 654120"/>
            </a:gdLst>
            <a:ahLst/>
            <a:rect l="textAreaLeft" t="textAreaTop" r="textAreaRight" b="textAreaBottom"/>
            <a:pathLst>
              <a:path w="2411729" h="593725">
                <a:moveTo>
                  <a:pt x="1205712" y="0"/>
                </a:moveTo>
                <a:lnTo>
                  <a:pt x="1132263" y="541"/>
                </a:lnTo>
                <a:lnTo>
                  <a:pt x="1059978" y="2146"/>
                </a:lnTo>
                <a:lnTo>
                  <a:pt x="988983" y="4782"/>
                </a:lnTo>
                <a:lnTo>
                  <a:pt x="919404" y="8419"/>
                </a:lnTo>
                <a:lnTo>
                  <a:pt x="851367" y="13026"/>
                </a:lnTo>
                <a:lnTo>
                  <a:pt x="784999" y="18571"/>
                </a:lnTo>
                <a:lnTo>
                  <a:pt x="720425" y="25024"/>
                </a:lnTo>
                <a:lnTo>
                  <a:pt x="657772" y="32354"/>
                </a:lnTo>
                <a:lnTo>
                  <a:pt x="597165" y="40529"/>
                </a:lnTo>
                <a:lnTo>
                  <a:pt x="538731" y="49518"/>
                </a:lnTo>
                <a:lnTo>
                  <a:pt x="482596" y="59291"/>
                </a:lnTo>
                <a:lnTo>
                  <a:pt x="428886" y="69816"/>
                </a:lnTo>
                <a:lnTo>
                  <a:pt x="377727" y="81063"/>
                </a:lnTo>
                <a:lnTo>
                  <a:pt x="329245" y="93000"/>
                </a:lnTo>
                <a:lnTo>
                  <a:pt x="283567" y="105595"/>
                </a:lnTo>
                <a:lnTo>
                  <a:pt x="240818" y="118820"/>
                </a:lnTo>
                <a:lnTo>
                  <a:pt x="201125" y="132641"/>
                </a:lnTo>
                <a:lnTo>
                  <a:pt x="164614" y="147028"/>
                </a:lnTo>
                <a:lnTo>
                  <a:pt x="101641" y="177376"/>
                </a:lnTo>
                <a:lnTo>
                  <a:pt x="52908" y="209616"/>
                </a:lnTo>
                <a:lnTo>
                  <a:pt x="19425" y="243499"/>
                </a:lnTo>
                <a:lnTo>
                  <a:pt x="2200" y="278778"/>
                </a:lnTo>
                <a:lnTo>
                  <a:pt x="0" y="296862"/>
                </a:lnTo>
                <a:lnTo>
                  <a:pt x="2200" y="314946"/>
                </a:lnTo>
                <a:lnTo>
                  <a:pt x="19425" y="350225"/>
                </a:lnTo>
                <a:lnTo>
                  <a:pt x="52908" y="384108"/>
                </a:lnTo>
                <a:lnTo>
                  <a:pt x="101641" y="416348"/>
                </a:lnTo>
                <a:lnTo>
                  <a:pt x="164614" y="446696"/>
                </a:lnTo>
                <a:lnTo>
                  <a:pt x="201125" y="461083"/>
                </a:lnTo>
                <a:lnTo>
                  <a:pt x="240818" y="474904"/>
                </a:lnTo>
                <a:lnTo>
                  <a:pt x="283567" y="488129"/>
                </a:lnTo>
                <a:lnTo>
                  <a:pt x="329245" y="500724"/>
                </a:lnTo>
                <a:lnTo>
                  <a:pt x="377727" y="512661"/>
                </a:lnTo>
                <a:lnTo>
                  <a:pt x="428886" y="523908"/>
                </a:lnTo>
                <a:lnTo>
                  <a:pt x="482596" y="534433"/>
                </a:lnTo>
                <a:lnTo>
                  <a:pt x="538731" y="544206"/>
                </a:lnTo>
                <a:lnTo>
                  <a:pt x="597165" y="553195"/>
                </a:lnTo>
                <a:lnTo>
                  <a:pt x="657772" y="561370"/>
                </a:lnTo>
                <a:lnTo>
                  <a:pt x="720425" y="568700"/>
                </a:lnTo>
                <a:lnTo>
                  <a:pt x="784999" y="575153"/>
                </a:lnTo>
                <a:lnTo>
                  <a:pt x="851367" y="580698"/>
                </a:lnTo>
                <a:lnTo>
                  <a:pt x="919404" y="585305"/>
                </a:lnTo>
                <a:lnTo>
                  <a:pt x="988983" y="588942"/>
                </a:lnTo>
                <a:lnTo>
                  <a:pt x="1059978" y="591578"/>
                </a:lnTo>
                <a:lnTo>
                  <a:pt x="1132263" y="593183"/>
                </a:lnTo>
                <a:lnTo>
                  <a:pt x="1205712" y="593725"/>
                </a:lnTo>
                <a:lnTo>
                  <a:pt x="1279160" y="593183"/>
                </a:lnTo>
                <a:lnTo>
                  <a:pt x="1351443" y="591578"/>
                </a:lnTo>
                <a:lnTo>
                  <a:pt x="1422437" y="588942"/>
                </a:lnTo>
                <a:lnTo>
                  <a:pt x="1492015" y="585305"/>
                </a:lnTo>
                <a:lnTo>
                  <a:pt x="1560051" y="580698"/>
                </a:lnTo>
                <a:lnTo>
                  <a:pt x="1626419" y="575153"/>
                </a:lnTo>
                <a:lnTo>
                  <a:pt x="1690992" y="568700"/>
                </a:lnTo>
                <a:lnTo>
                  <a:pt x="1753644" y="561370"/>
                </a:lnTo>
                <a:lnTo>
                  <a:pt x="1814250" y="553195"/>
                </a:lnTo>
                <a:lnTo>
                  <a:pt x="1872684" y="544206"/>
                </a:lnTo>
                <a:lnTo>
                  <a:pt x="1928818" y="534433"/>
                </a:lnTo>
                <a:lnTo>
                  <a:pt x="1982528" y="523908"/>
                </a:lnTo>
                <a:lnTo>
                  <a:pt x="2033686" y="512661"/>
                </a:lnTo>
                <a:lnTo>
                  <a:pt x="2082168" y="500724"/>
                </a:lnTo>
                <a:lnTo>
                  <a:pt x="2127845" y="488129"/>
                </a:lnTo>
                <a:lnTo>
                  <a:pt x="2170594" y="474904"/>
                </a:lnTo>
                <a:lnTo>
                  <a:pt x="2210287" y="461083"/>
                </a:lnTo>
                <a:lnTo>
                  <a:pt x="2246798" y="446696"/>
                </a:lnTo>
                <a:lnTo>
                  <a:pt x="2309771" y="416348"/>
                </a:lnTo>
                <a:lnTo>
                  <a:pt x="2358503" y="384108"/>
                </a:lnTo>
                <a:lnTo>
                  <a:pt x="2391986" y="350225"/>
                </a:lnTo>
                <a:lnTo>
                  <a:pt x="2409212" y="314946"/>
                </a:lnTo>
                <a:lnTo>
                  <a:pt x="2411412" y="296862"/>
                </a:lnTo>
                <a:lnTo>
                  <a:pt x="2409212" y="278778"/>
                </a:lnTo>
                <a:lnTo>
                  <a:pt x="2391986" y="243499"/>
                </a:lnTo>
                <a:lnTo>
                  <a:pt x="2358503" y="209616"/>
                </a:lnTo>
                <a:lnTo>
                  <a:pt x="2309771" y="177376"/>
                </a:lnTo>
                <a:lnTo>
                  <a:pt x="2246798" y="147028"/>
                </a:lnTo>
                <a:lnTo>
                  <a:pt x="2210287" y="132641"/>
                </a:lnTo>
                <a:lnTo>
                  <a:pt x="2170594" y="118820"/>
                </a:lnTo>
                <a:lnTo>
                  <a:pt x="2127845" y="105595"/>
                </a:lnTo>
                <a:lnTo>
                  <a:pt x="2082168" y="93000"/>
                </a:lnTo>
                <a:lnTo>
                  <a:pt x="2033686" y="81063"/>
                </a:lnTo>
                <a:lnTo>
                  <a:pt x="1982528" y="69816"/>
                </a:lnTo>
                <a:lnTo>
                  <a:pt x="1928818" y="59291"/>
                </a:lnTo>
                <a:lnTo>
                  <a:pt x="1872684" y="49518"/>
                </a:lnTo>
                <a:lnTo>
                  <a:pt x="1814250" y="40529"/>
                </a:lnTo>
                <a:lnTo>
                  <a:pt x="1753644" y="32354"/>
                </a:lnTo>
                <a:lnTo>
                  <a:pt x="1690992" y="25024"/>
                </a:lnTo>
                <a:lnTo>
                  <a:pt x="1626419" y="18571"/>
                </a:lnTo>
                <a:lnTo>
                  <a:pt x="1560051" y="13026"/>
                </a:lnTo>
                <a:lnTo>
                  <a:pt x="1492015" y="8419"/>
                </a:lnTo>
                <a:lnTo>
                  <a:pt x="1422437" y="4782"/>
                </a:lnTo>
                <a:lnTo>
                  <a:pt x="1351443" y="2146"/>
                </a:lnTo>
                <a:lnTo>
                  <a:pt x="1279160" y="541"/>
                </a:lnTo>
                <a:lnTo>
                  <a:pt x="1205712" y="0"/>
                </a:lnTo>
                <a:close/>
              </a:path>
            </a:pathLst>
          </a:custGeom>
          <a:solidFill>
            <a:srgbClr val="d16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3" name="object 10"/>
          <p:cNvSpPr/>
          <p:nvPr/>
        </p:nvSpPr>
        <p:spPr>
          <a:xfrm>
            <a:off x="4402800" y="2175120"/>
            <a:ext cx="1681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Вопросник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4" name="object 11"/>
          <p:cNvSpPr/>
          <p:nvPr/>
        </p:nvSpPr>
        <p:spPr>
          <a:xfrm>
            <a:off x="0" y="5050440"/>
            <a:ext cx="6966360" cy="2273040"/>
          </a:xfrm>
          <a:custGeom>
            <a:avLst/>
            <a:gdLst>
              <a:gd name="textAreaLeft" fmla="*/ 0 w 6966360"/>
              <a:gd name="textAreaRight" fmla="*/ 6966720 w 6966360"/>
              <a:gd name="textAreaTop" fmla="*/ 0 h 2273040"/>
              <a:gd name="textAreaBottom" fmla="*/ 2273400 h 2273040"/>
            </a:gdLst>
            <a:ahLst/>
            <a:rect l="textAreaLeft" t="textAreaTop" r="textAreaRight" b="textAreaBottom"/>
            <a:pathLst>
              <a:path w="5958205" h="2062479">
                <a:moveTo>
                  <a:pt x="3013075" y="782637"/>
                </a:moveTo>
                <a:lnTo>
                  <a:pt x="2996730" y="735558"/>
                </a:lnTo>
                <a:lnTo>
                  <a:pt x="2968409" y="705332"/>
                </a:lnTo>
                <a:lnTo>
                  <a:pt x="2926956" y="676198"/>
                </a:lnTo>
                <a:lnTo>
                  <a:pt x="2873044" y="648322"/>
                </a:lnTo>
                <a:lnTo>
                  <a:pt x="2807385" y="621830"/>
                </a:lnTo>
                <a:lnTo>
                  <a:pt x="2770352" y="609142"/>
                </a:lnTo>
                <a:lnTo>
                  <a:pt x="2730652" y="596874"/>
                </a:lnTo>
                <a:lnTo>
                  <a:pt x="2688348" y="585012"/>
                </a:lnTo>
                <a:lnTo>
                  <a:pt x="2643543" y="573595"/>
                </a:lnTo>
                <a:lnTo>
                  <a:pt x="2596311" y="562635"/>
                </a:lnTo>
                <a:lnTo>
                  <a:pt x="2546743" y="552157"/>
                </a:lnTo>
                <a:lnTo>
                  <a:pt x="2494927" y="542175"/>
                </a:lnTo>
                <a:lnTo>
                  <a:pt x="2440952" y="532688"/>
                </a:lnTo>
                <a:lnTo>
                  <a:pt x="2384895" y="523748"/>
                </a:lnTo>
                <a:lnTo>
                  <a:pt x="2326856" y="515353"/>
                </a:lnTo>
                <a:lnTo>
                  <a:pt x="2266912" y="507517"/>
                </a:lnTo>
                <a:lnTo>
                  <a:pt x="2205151" y="500265"/>
                </a:lnTo>
                <a:lnTo>
                  <a:pt x="2141651" y="493623"/>
                </a:lnTo>
                <a:lnTo>
                  <a:pt x="2076513" y="487603"/>
                </a:lnTo>
                <a:lnTo>
                  <a:pt x="2009813" y="482231"/>
                </a:lnTo>
                <a:lnTo>
                  <a:pt x="1941639" y="477507"/>
                </a:lnTo>
                <a:lnTo>
                  <a:pt x="1872081" y="473456"/>
                </a:lnTo>
                <a:lnTo>
                  <a:pt x="1801228" y="470103"/>
                </a:lnTo>
                <a:lnTo>
                  <a:pt x="1729155" y="467474"/>
                </a:lnTo>
                <a:lnTo>
                  <a:pt x="1655965" y="465556"/>
                </a:lnTo>
                <a:lnTo>
                  <a:pt x="1581721" y="464400"/>
                </a:lnTo>
                <a:lnTo>
                  <a:pt x="1506537" y="464007"/>
                </a:lnTo>
                <a:lnTo>
                  <a:pt x="1431340" y="464400"/>
                </a:lnTo>
                <a:lnTo>
                  <a:pt x="1357096" y="465556"/>
                </a:lnTo>
                <a:lnTo>
                  <a:pt x="1283906" y="467474"/>
                </a:lnTo>
                <a:lnTo>
                  <a:pt x="1211834" y="470103"/>
                </a:lnTo>
                <a:lnTo>
                  <a:pt x="1140980" y="473456"/>
                </a:lnTo>
                <a:lnTo>
                  <a:pt x="1071422" y="477507"/>
                </a:lnTo>
                <a:lnTo>
                  <a:pt x="1003249" y="482231"/>
                </a:lnTo>
                <a:lnTo>
                  <a:pt x="936548" y="487603"/>
                </a:lnTo>
                <a:lnTo>
                  <a:pt x="871410" y="493623"/>
                </a:lnTo>
                <a:lnTo>
                  <a:pt x="807910" y="500265"/>
                </a:lnTo>
                <a:lnTo>
                  <a:pt x="746150" y="507517"/>
                </a:lnTo>
                <a:lnTo>
                  <a:pt x="686206" y="515353"/>
                </a:lnTo>
                <a:lnTo>
                  <a:pt x="628167" y="523748"/>
                </a:lnTo>
                <a:lnTo>
                  <a:pt x="572109" y="532688"/>
                </a:lnTo>
                <a:lnTo>
                  <a:pt x="518134" y="542175"/>
                </a:lnTo>
                <a:lnTo>
                  <a:pt x="466318" y="552157"/>
                </a:lnTo>
                <a:lnTo>
                  <a:pt x="416750" y="562635"/>
                </a:lnTo>
                <a:lnTo>
                  <a:pt x="369519" y="573595"/>
                </a:lnTo>
                <a:lnTo>
                  <a:pt x="324713" y="585012"/>
                </a:lnTo>
                <a:lnTo>
                  <a:pt x="282409" y="596874"/>
                </a:lnTo>
                <a:lnTo>
                  <a:pt x="242709" y="609142"/>
                </a:lnTo>
                <a:lnTo>
                  <a:pt x="205676" y="621830"/>
                </a:lnTo>
                <a:lnTo>
                  <a:pt x="140017" y="648322"/>
                </a:lnTo>
                <a:lnTo>
                  <a:pt x="86106" y="676198"/>
                </a:lnTo>
                <a:lnTo>
                  <a:pt x="44653" y="705332"/>
                </a:lnTo>
                <a:lnTo>
                  <a:pt x="16332" y="735558"/>
                </a:lnTo>
                <a:lnTo>
                  <a:pt x="0" y="782637"/>
                </a:lnTo>
                <a:lnTo>
                  <a:pt x="1841" y="798550"/>
                </a:lnTo>
                <a:lnTo>
                  <a:pt x="28803" y="844969"/>
                </a:lnTo>
                <a:lnTo>
                  <a:pt x="63779" y="874661"/>
                </a:lnTo>
                <a:lnTo>
                  <a:pt x="111544" y="903185"/>
                </a:lnTo>
                <a:lnTo>
                  <a:pt x="171424" y="930402"/>
                </a:lnTo>
                <a:lnTo>
                  <a:pt x="242709" y="956144"/>
                </a:lnTo>
                <a:lnTo>
                  <a:pt x="282409" y="968413"/>
                </a:lnTo>
                <a:lnTo>
                  <a:pt x="324713" y="980274"/>
                </a:lnTo>
                <a:lnTo>
                  <a:pt x="369519" y="991692"/>
                </a:lnTo>
                <a:lnTo>
                  <a:pt x="416750" y="1002652"/>
                </a:lnTo>
                <a:lnTo>
                  <a:pt x="466318" y="1013129"/>
                </a:lnTo>
                <a:lnTo>
                  <a:pt x="518134" y="1023112"/>
                </a:lnTo>
                <a:lnTo>
                  <a:pt x="572109" y="1032598"/>
                </a:lnTo>
                <a:lnTo>
                  <a:pt x="628167" y="1041539"/>
                </a:lnTo>
                <a:lnTo>
                  <a:pt x="686206" y="1049934"/>
                </a:lnTo>
                <a:lnTo>
                  <a:pt x="746150" y="1057770"/>
                </a:lnTo>
                <a:lnTo>
                  <a:pt x="807910" y="1065022"/>
                </a:lnTo>
                <a:lnTo>
                  <a:pt x="871410" y="1071664"/>
                </a:lnTo>
                <a:lnTo>
                  <a:pt x="936548" y="1077683"/>
                </a:lnTo>
                <a:lnTo>
                  <a:pt x="1003249" y="1083056"/>
                </a:lnTo>
                <a:lnTo>
                  <a:pt x="1071422" y="1087780"/>
                </a:lnTo>
                <a:lnTo>
                  <a:pt x="1140980" y="1091831"/>
                </a:lnTo>
                <a:lnTo>
                  <a:pt x="1211834" y="1095184"/>
                </a:lnTo>
                <a:lnTo>
                  <a:pt x="1283906" y="1097813"/>
                </a:lnTo>
                <a:lnTo>
                  <a:pt x="1357096" y="1099731"/>
                </a:lnTo>
                <a:lnTo>
                  <a:pt x="1431340" y="1100886"/>
                </a:lnTo>
                <a:lnTo>
                  <a:pt x="1506537" y="1101267"/>
                </a:lnTo>
                <a:lnTo>
                  <a:pt x="1581721" y="1100886"/>
                </a:lnTo>
                <a:lnTo>
                  <a:pt x="1655965" y="1099731"/>
                </a:lnTo>
                <a:lnTo>
                  <a:pt x="1729155" y="1097813"/>
                </a:lnTo>
                <a:lnTo>
                  <a:pt x="1801228" y="1095184"/>
                </a:lnTo>
                <a:lnTo>
                  <a:pt x="1872081" y="1091831"/>
                </a:lnTo>
                <a:lnTo>
                  <a:pt x="1941639" y="1087780"/>
                </a:lnTo>
                <a:lnTo>
                  <a:pt x="2009813" y="1083056"/>
                </a:lnTo>
                <a:lnTo>
                  <a:pt x="2076513" y="1077683"/>
                </a:lnTo>
                <a:lnTo>
                  <a:pt x="2141651" y="1071664"/>
                </a:lnTo>
                <a:lnTo>
                  <a:pt x="2205151" y="1065022"/>
                </a:lnTo>
                <a:lnTo>
                  <a:pt x="2266912" y="1057770"/>
                </a:lnTo>
                <a:lnTo>
                  <a:pt x="2326856" y="1049934"/>
                </a:lnTo>
                <a:lnTo>
                  <a:pt x="2384895" y="1041539"/>
                </a:lnTo>
                <a:lnTo>
                  <a:pt x="2440952" y="1032598"/>
                </a:lnTo>
                <a:lnTo>
                  <a:pt x="2494927" y="1023112"/>
                </a:lnTo>
                <a:lnTo>
                  <a:pt x="2546743" y="1013129"/>
                </a:lnTo>
                <a:lnTo>
                  <a:pt x="2596311" y="1002652"/>
                </a:lnTo>
                <a:lnTo>
                  <a:pt x="2643543" y="991692"/>
                </a:lnTo>
                <a:lnTo>
                  <a:pt x="2688348" y="980274"/>
                </a:lnTo>
                <a:lnTo>
                  <a:pt x="2730652" y="968413"/>
                </a:lnTo>
                <a:lnTo>
                  <a:pt x="2770352" y="956144"/>
                </a:lnTo>
                <a:lnTo>
                  <a:pt x="2807385" y="943457"/>
                </a:lnTo>
                <a:lnTo>
                  <a:pt x="2873044" y="916965"/>
                </a:lnTo>
                <a:lnTo>
                  <a:pt x="2926956" y="889088"/>
                </a:lnTo>
                <a:lnTo>
                  <a:pt x="2968409" y="859955"/>
                </a:lnTo>
                <a:lnTo>
                  <a:pt x="2996730" y="829729"/>
                </a:lnTo>
                <a:lnTo>
                  <a:pt x="3013075" y="782637"/>
                </a:lnTo>
                <a:close/>
              </a:path>
              <a:path w="5958205" h="2062479">
                <a:moveTo>
                  <a:pt x="5454650" y="296862"/>
                </a:moveTo>
                <a:lnTo>
                  <a:pt x="5445023" y="254863"/>
                </a:lnTo>
                <a:lnTo>
                  <a:pt x="5417020" y="214680"/>
                </a:lnTo>
                <a:lnTo>
                  <a:pt x="5371960" y="176707"/>
                </a:lnTo>
                <a:lnTo>
                  <a:pt x="5311152" y="141338"/>
                </a:lnTo>
                <a:lnTo>
                  <a:pt x="5275250" y="124764"/>
                </a:lnTo>
                <a:lnTo>
                  <a:pt x="5235905" y="108991"/>
                </a:lnTo>
                <a:lnTo>
                  <a:pt x="5193271" y="94081"/>
                </a:lnTo>
                <a:lnTo>
                  <a:pt x="5147526" y="80060"/>
                </a:lnTo>
                <a:lnTo>
                  <a:pt x="5098834" y="67005"/>
                </a:lnTo>
                <a:lnTo>
                  <a:pt x="5047348" y="54952"/>
                </a:lnTo>
                <a:lnTo>
                  <a:pt x="4993233" y="43954"/>
                </a:lnTo>
                <a:lnTo>
                  <a:pt x="4936655" y="34061"/>
                </a:lnTo>
                <a:lnTo>
                  <a:pt x="4877778" y="25336"/>
                </a:lnTo>
                <a:lnTo>
                  <a:pt x="4816780" y="17805"/>
                </a:lnTo>
                <a:lnTo>
                  <a:pt x="4753800" y="11531"/>
                </a:lnTo>
                <a:lnTo>
                  <a:pt x="4689018" y="6565"/>
                </a:lnTo>
                <a:lnTo>
                  <a:pt x="4622597" y="2959"/>
                </a:lnTo>
                <a:lnTo>
                  <a:pt x="4554690" y="749"/>
                </a:lnTo>
                <a:lnTo>
                  <a:pt x="4485487" y="0"/>
                </a:lnTo>
                <a:lnTo>
                  <a:pt x="4416260" y="749"/>
                </a:lnTo>
                <a:lnTo>
                  <a:pt x="4348365" y="2959"/>
                </a:lnTo>
                <a:lnTo>
                  <a:pt x="4281944" y="6565"/>
                </a:lnTo>
                <a:lnTo>
                  <a:pt x="4217162" y="11531"/>
                </a:lnTo>
                <a:lnTo>
                  <a:pt x="4154182" y="17805"/>
                </a:lnTo>
                <a:lnTo>
                  <a:pt x="4093172" y="25336"/>
                </a:lnTo>
                <a:lnTo>
                  <a:pt x="4034294" y="34061"/>
                </a:lnTo>
                <a:lnTo>
                  <a:pt x="3977729" y="43954"/>
                </a:lnTo>
                <a:lnTo>
                  <a:pt x="3923614" y="54952"/>
                </a:lnTo>
                <a:lnTo>
                  <a:pt x="3872115" y="67005"/>
                </a:lnTo>
                <a:lnTo>
                  <a:pt x="3823424" y="80060"/>
                </a:lnTo>
                <a:lnTo>
                  <a:pt x="3777678" y="94081"/>
                </a:lnTo>
                <a:lnTo>
                  <a:pt x="3735044" y="108991"/>
                </a:lnTo>
                <a:lnTo>
                  <a:pt x="3695700" y="124764"/>
                </a:lnTo>
                <a:lnTo>
                  <a:pt x="3659797" y="141338"/>
                </a:lnTo>
                <a:lnTo>
                  <a:pt x="3598989" y="176707"/>
                </a:lnTo>
                <a:lnTo>
                  <a:pt x="3553930" y="214680"/>
                </a:lnTo>
                <a:lnTo>
                  <a:pt x="3525926" y="254863"/>
                </a:lnTo>
                <a:lnTo>
                  <a:pt x="3516312" y="296862"/>
                </a:lnTo>
                <a:lnTo>
                  <a:pt x="3518738" y="318071"/>
                </a:lnTo>
                <a:lnTo>
                  <a:pt x="3537712" y="359219"/>
                </a:lnTo>
                <a:lnTo>
                  <a:pt x="3574402" y="398348"/>
                </a:lnTo>
                <a:lnTo>
                  <a:pt x="3627501" y="435063"/>
                </a:lnTo>
                <a:lnTo>
                  <a:pt x="3695700" y="468972"/>
                </a:lnTo>
                <a:lnTo>
                  <a:pt x="3735044" y="484746"/>
                </a:lnTo>
                <a:lnTo>
                  <a:pt x="3777678" y="499656"/>
                </a:lnTo>
                <a:lnTo>
                  <a:pt x="3823424" y="513676"/>
                </a:lnTo>
                <a:lnTo>
                  <a:pt x="3872115" y="526732"/>
                </a:lnTo>
                <a:lnTo>
                  <a:pt x="3923614" y="538784"/>
                </a:lnTo>
                <a:lnTo>
                  <a:pt x="3977729" y="549783"/>
                </a:lnTo>
                <a:lnTo>
                  <a:pt x="4034294" y="559676"/>
                </a:lnTo>
                <a:lnTo>
                  <a:pt x="4093172" y="568401"/>
                </a:lnTo>
                <a:lnTo>
                  <a:pt x="4154182" y="575932"/>
                </a:lnTo>
                <a:lnTo>
                  <a:pt x="4217162" y="582206"/>
                </a:lnTo>
                <a:lnTo>
                  <a:pt x="4281944" y="587171"/>
                </a:lnTo>
                <a:lnTo>
                  <a:pt x="4348365" y="590778"/>
                </a:lnTo>
                <a:lnTo>
                  <a:pt x="4416260" y="592988"/>
                </a:lnTo>
                <a:lnTo>
                  <a:pt x="4485487" y="593725"/>
                </a:lnTo>
                <a:lnTo>
                  <a:pt x="4554690" y="592988"/>
                </a:lnTo>
                <a:lnTo>
                  <a:pt x="4622597" y="590778"/>
                </a:lnTo>
                <a:lnTo>
                  <a:pt x="4689018" y="587171"/>
                </a:lnTo>
                <a:lnTo>
                  <a:pt x="4753800" y="582206"/>
                </a:lnTo>
                <a:lnTo>
                  <a:pt x="4816780" y="575932"/>
                </a:lnTo>
                <a:lnTo>
                  <a:pt x="4877778" y="568401"/>
                </a:lnTo>
                <a:lnTo>
                  <a:pt x="4936655" y="559676"/>
                </a:lnTo>
                <a:lnTo>
                  <a:pt x="4993233" y="549783"/>
                </a:lnTo>
                <a:lnTo>
                  <a:pt x="5047348" y="538784"/>
                </a:lnTo>
                <a:lnTo>
                  <a:pt x="5098834" y="526732"/>
                </a:lnTo>
                <a:lnTo>
                  <a:pt x="5147526" y="513676"/>
                </a:lnTo>
                <a:lnTo>
                  <a:pt x="5193271" y="499656"/>
                </a:lnTo>
                <a:lnTo>
                  <a:pt x="5235905" y="484746"/>
                </a:lnTo>
                <a:lnTo>
                  <a:pt x="5275250" y="468972"/>
                </a:lnTo>
                <a:lnTo>
                  <a:pt x="5311152" y="452399"/>
                </a:lnTo>
                <a:lnTo>
                  <a:pt x="5371960" y="417029"/>
                </a:lnTo>
                <a:lnTo>
                  <a:pt x="5417020" y="379056"/>
                </a:lnTo>
                <a:lnTo>
                  <a:pt x="5445023" y="338874"/>
                </a:lnTo>
                <a:lnTo>
                  <a:pt x="5454650" y="296862"/>
                </a:lnTo>
                <a:close/>
              </a:path>
              <a:path w="5958205" h="2062479">
                <a:moveTo>
                  <a:pt x="5957887" y="1570837"/>
                </a:moveTo>
                <a:lnTo>
                  <a:pt x="5951512" y="1524850"/>
                </a:lnTo>
                <a:lnTo>
                  <a:pt x="5932805" y="1480070"/>
                </a:lnTo>
                <a:lnTo>
                  <a:pt x="5902312" y="1436662"/>
                </a:lnTo>
                <a:lnTo>
                  <a:pt x="5860593" y="1394828"/>
                </a:lnTo>
                <a:lnTo>
                  <a:pt x="5808218" y="1354759"/>
                </a:lnTo>
                <a:lnTo>
                  <a:pt x="5745772" y="1316634"/>
                </a:lnTo>
                <a:lnTo>
                  <a:pt x="5710936" y="1298371"/>
                </a:lnTo>
                <a:lnTo>
                  <a:pt x="5673788" y="1280655"/>
                </a:lnTo>
                <a:lnTo>
                  <a:pt x="5634406" y="1263535"/>
                </a:lnTo>
                <a:lnTo>
                  <a:pt x="5592864" y="1247000"/>
                </a:lnTo>
                <a:lnTo>
                  <a:pt x="5549214" y="1231112"/>
                </a:lnTo>
                <a:lnTo>
                  <a:pt x="5503532" y="1215872"/>
                </a:lnTo>
                <a:lnTo>
                  <a:pt x="5455907" y="1201305"/>
                </a:lnTo>
                <a:lnTo>
                  <a:pt x="5406390" y="1187437"/>
                </a:lnTo>
                <a:lnTo>
                  <a:pt x="5355056" y="1174292"/>
                </a:lnTo>
                <a:lnTo>
                  <a:pt x="5301983" y="1161910"/>
                </a:lnTo>
                <a:lnTo>
                  <a:pt x="5247233" y="1150277"/>
                </a:lnTo>
                <a:lnTo>
                  <a:pt x="5190883" y="1139456"/>
                </a:lnTo>
                <a:lnTo>
                  <a:pt x="5133010" y="1129436"/>
                </a:lnTo>
                <a:lnTo>
                  <a:pt x="5073662" y="1120267"/>
                </a:lnTo>
                <a:lnTo>
                  <a:pt x="5012931" y="1111961"/>
                </a:lnTo>
                <a:lnTo>
                  <a:pt x="4950866" y="1104544"/>
                </a:lnTo>
                <a:lnTo>
                  <a:pt x="4887569" y="1098042"/>
                </a:lnTo>
                <a:lnTo>
                  <a:pt x="4823091" y="1092479"/>
                </a:lnTo>
                <a:lnTo>
                  <a:pt x="4757496" y="1087869"/>
                </a:lnTo>
                <a:lnTo>
                  <a:pt x="4690872" y="1084237"/>
                </a:lnTo>
                <a:lnTo>
                  <a:pt x="4623282" y="1081620"/>
                </a:lnTo>
                <a:lnTo>
                  <a:pt x="4554791" y="1080033"/>
                </a:lnTo>
                <a:lnTo>
                  <a:pt x="4485487" y="1079500"/>
                </a:lnTo>
                <a:lnTo>
                  <a:pt x="4416171" y="1080033"/>
                </a:lnTo>
                <a:lnTo>
                  <a:pt x="4347680" y="1081620"/>
                </a:lnTo>
                <a:lnTo>
                  <a:pt x="4280090" y="1084237"/>
                </a:lnTo>
                <a:lnTo>
                  <a:pt x="4213453" y="1087869"/>
                </a:lnTo>
                <a:lnTo>
                  <a:pt x="4147870" y="1092479"/>
                </a:lnTo>
                <a:lnTo>
                  <a:pt x="4083393" y="1098042"/>
                </a:lnTo>
                <a:lnTo>
                  <a:pt x="4020083" y="1104544"/>
                </a:lnTo>
                <a:lnTo>
                  <a:pt x="3958031" y="1111961"/>
                </a:lnTo>
                <a:lnTo>
                  <a:pt x="3897299" y="1120267"/>
                </a:lnTo>
                <a:lnTo>
                  <a:pt x="3837952" y="1129436"/>
                </a:lnTo>
                <a:lnTo>
                  <a:pt x="3780066" y="1139456"/>
                </a:lnTo>
                <a:lnTo>
                  <a:pt x="3723716" y="1150277"/>
                </a:lnTo>
                <a:lnTo>
                  <a:pt x="3668966" y="1161910"/>
                </a:lnTo>
                <a:lnTo>
                  <a:pt x="3615893" y="1174292"/>
                </a:lnTo>
                <a:lnTo>
                  <a:pt x="3564559" y="1187437"/>
                </a:lnTo>
                <a:lnTo>
                  <a:pt x="3515042" y="1201305"/>
                </a:lnTo>
                <a:lnTo>
                  <a:pt x="3467417" y="1215872"/>
                </a:lnTo>
                <a:lnTo>
                  <a:pt x="3421735" y="1231112"/>
                </a:lnTo>
                <a:lnTo>
                  <a:pt x="3378085" y="1247000"/>
                </a:lnTo>
                <a:lnTo>
                  <a:pt x="3336544" y="1263535"/>
                </a:lnTo>
                <a:lnTo>
                  <a:pt x="3297161" y="1280655"/>
                </a:lnTo>
                <a:lnTo>
                  <a:pt x="3260013" y="1298371"/>
                </a:lnTo>
                <a:lnTo>
                  <a:pt x="3225177" y="1316634"/>
                </a:lnTo>
                <a:lnTo>
                  <a:pt x="3162731" y="1354759"/>
                </a:lnTo>
                <a:lnTo>
                  <a:pt x="3110357" y="1394828"/>
                </a:lnTo>
                <a:lnTo>
                  <a:pt x="3068637" y="1436662"/>
                </a:lnTo>
                <a:lnTo>
                  <a:pt x="3038144" y="1480070"/>
                </a:lnTo>
                <a:lnTo>
                  <a:pt x="3019437" y="1524850"/>
                </a:lnTo>
                <a:lnTo>
                  <a:pt x="3013075" y="1570837"/>
                </a:lnTo>
                <a:lnTo>
                  <a:pt x="3014675" y="1593964"/>
                </a:lnTo>
                <a:lnTo>
                  <a:pt x="3027286" y="1639379"/>
                </a:lnTo>
                <a:lnTo>
                  <a:pt x="3051949" y="1683499"/>
                </a:lnTo>
                <a:lnTo>
                  <a:pt x="3088132" y="1726133"/>
                </a:lnTo>
                <a:lnTo>
                  <a:pt x="3135249" y="1767116"/>
                </a:lnTo>
                <a:lnTo>
                  <a:pt x="3192729" y="1806232"/>
                </a:lnTo>
                <a:lnTo>
                  <a:pt x="3260013" y="1843303"/>
                </a:lnTo>
                <a:lnTo>
                  <a:pt x="3297161" y="1861019"/>
                </a:lnTo>
                <a:lnTo>
                  <a:pt x="3336544" y="1878139"/>
                </a:lnTo>
                <a:lnTo>
                  <a:pt x="3378085" y="1894674"/>
                </a:lnTo>
                <a:lnTo>
                  <a:pt x="3421735" y="1910562"/>
                </a:lnTo>
                <a:lnTo>
                  <a:pt x="3467417" y="1925802"/>
                </a:lnTo>
                <a:lnTo>
                  <a:pt x="3515042" y="1940369"/>
                </a:lnTo>
                <a:lnTo>
                  <a:pt x="3564559" y="1954237"/>
                </a:lnTo>
                <a:lnTo>
                  <a:pt x="3615893" y="1967382"/>
                </a:lnTo>
                <a:lnTo>
                  <a:pt x="3668966" y="1979764"/>
                </a:lnTo>
                <a:lnTo>
                  <a:pt x="3723716" y="1991398"/>
                </a:lnTo>
                <a:lnTo>
                  <a:pt x="3780066" y="2002218"/>
                </a:lnTo>
                <a:lnTo>
                  <a:pt x="3837952" y="2012238"/>
                </a:lnTo>
                <a:lnTo>
                  <a:pt x="3897299" y="2021408"/>
                </a:lnTo>
                <a:lnTo>
                  <a:pt x="3958031" y="2029714"/>
                </a:lnTo>
                <a:lnTo>
                  <a:pt x="4020083" y="2037130"/>
                </a:lnTo>
                <a:lnTo>
                  <a:pt x="4083393" y="2043633"/>
                </a:lnTo>
                <a:lnTo>
                  <a:pt x="4147870" y="2049195"/>
                </a:lnTo>
                <a:lnTo>
                  <a:pt x="4213453" y="2053805"/>
                </a:lnTo>
                <a:lnTo>
                  <a:pt x="4280090" y="2057438"/>
                </a:lnTo>
                <a:lnTo>
                  <a:pt x="4347680" y="2060054"/>
                </a:lnTo>
                <a:lnTo>
                  <a:pt x="4416171" y="2061641"/>
                </a:lnTo>
                <a:lnTo>
                  <a:pt x="4485487" y="2062175"/>
                </a:lnTo>
                <a:lnTo>
                  <a:pt x="4554791" y="2061641"/>
                </a:lnTo>
                <a:lnTo>
                  <a:pt x="4623282" y="2060054"/>
                </a:lnTo>
                <a:lnTo>
                  <a:pt x="4690872" y="2057438"/>
                </a:lnTo>
                <a:lnTo>
                  <a:pt x="4757496" y="2053805"/>
                </a:lnTo>
                <a:lnTo>
                  <a:pt x="4823091" y="2049195"/>
                </a:lnTo>
                <a:lnTo>
                  <a:pt x="4887569" y="2043633"/>
                </a:lnTo>
                <a:lnTo>
                  <a:pt x="4950866" y="2037130"/>
                </a:lnTo>
                <a:lnTo>
                  <a:pt x="5012931" y="2029714"/>
                </a:lnTo>
                <a:lnTo>
                  <a:pt x="5073662" y="2021408"/>
                </a:lnTo>
                <a:lnTo>
                  <a:pt x="5133010" y="2012238"/>
                </a:lnTo>
                <a:lnTo>
                  <a:pt x="5190883" y="2002218"/>
                </a:lnTo>
                <a:lnTo>
                  <a:pt x="5247233" y="1991398"/>
                </a:lnTo>
                <a:lnTo>
                  <a:pt x="5301983" y="1979764"/>
                </a:lnTo>
                <a:lnTo>
                  <a:pt x="5355056" y="1967382"/>
                </a:lnTo>
                <a:lnTo>
                  <a:pt x="5406390" y="1954237"/>
                </a:lnTo>
                <a:lnTo>
                  <a:pt x="5455907" y="1940369"/>
                </a:lnTo>
                <a:lnTo>
                  <a:pt x="5503532" y="1925802"/>
                </a:lnTo>
                <a:lnTo>
                  <a:pt x="5549214" y="1910562"/>
                </a:lnTo>
                <a:lnTo>
                  <a:pt x="5592864" y="1894674"/>
                </a:lnTo>
                <a:lnTo>
                  <a:pt x="5634406" y="1878139"/>
                </a:lnTo>
                <a:lnTo>
                  <a:pt x="5673788" y="1861019"/>
                </a:lnTo>
                <a:lnTo>
                  <a:pt x="5710936" y="1843303"/>
                </a:lnTo>
                <a:lnTo>
                  <a:pt x="5745772" y="1825040"/>
                </a:lnTo>
                <a:lnTo>
                  <a:pt x="5808218" y="1786915"/>
                </a:lnTo>
                <a:lnTo>
                  <a:pt x="5860593" y="1746846"/>
                </a:lnTo>
                <a:lnTo>
                  <a:pt x="5902312" y="1705013"/>
                </a:lnTo>
                <a:lnTo>
                  <a:pt x="5932805" y="1661604"/>
                </a:lnTo>
                <a:lnTo>
                  <a:pt x="5951512" y="1616824"/>
                </a:lnTo>
                <a:lnTo>
                  <a:pt x="5957887" y="1570837"/>
                </a:lnTo>
                <a:close/>
              </a:path>
            </a:pathLst>
          </a:custGeom>
          <a:solidFill>
            <a:srgbClr val="d16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5" name="object 12"/>
          <p:cNvSpPr/>
          <p:nvPr/>
        </p:nvSpPr>
        <p:spPr>
          <a:xfrm>
            <a:off x="615600" y="5192280"/>
            <a:ext cx="5683320" cy="19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3486960" algn="ctr" defTabSz="457200">
              <a:lnSpc>
                <a:spcPct val="100000"/>
              </a:lnSpc>
              <a:spcBef>
                <a:spcPts val="113"/>
              </a:spcBef>
            </a:pP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Лечение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4400" defTabSz="457200">
              <a:lnSpc>
                <a:spcPct val="100000"/>
              </a:lnSpc>
              <a:spcBef>
                <a:spcPts val="1624"/>
              </a:spcBef>
            </a:pP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Профилактика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2"/>
              </a:spcBef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02440" algn="ctr" defTabSz="457200">
              <a:lnSpc>
                <a:spcPct val="100000"/>
              </a:lnSpc>
            </a:pP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2300" spc="6" strike="noStrike" u="none">
                <a:solidFill>
                  <a:schemeClr val="dk1"/>
                </a:solidFill>
                <a:uFillTx/>
                <a:latin typeface="Verdana"/>
              </a:rPr>
              <a:t>з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вращ</a:t>
            </a: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е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ие  на</a:t>
            </a:r>
            <a:r>
              <a:rPr b="0" lang="en-US" sz="2300" spc="-23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работу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6" name="object 13"/>
          <p:cNvSpPr/>
          <p:nvPr/>
        </p:nvSpPr>
        <p:spPr>
          <a:xfrm>
            <a:off x="615600" y="3440520"/>
            <a:ext cx="3786840" cy="748080"/>
          </a:xfrm>
          <a:prstGeom prst="rect">
            <a:avLst/>
          </a:prstGeom>
          <a:solidFill>
            <a:srgbClr val="d16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880" bIns="0" anchor="t">
            <a:spAutoFit/>
          </a:bodyPr>
          <a:p>
            <a:pPr marL="591120" indent="-133920" defTabSz="457200">
              <a:lnSpc>
                <a:spcPct val="100000"/>
              </a:lnSpc>
              <a:spcBef>
                <a:spcPts val="377"/>
              </a:spcBef>
              <a:tabLst>
                <a:tab algn="l" pos="0"/>
              </a:tabLst>
            </a:pP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Тест</a:t>
            </a:r>
            <a:r>
              <a:rPr b="0" lang="en-US" sz="2300" spc="-9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Уровень </a:t>
            </a:r>
            <a:r>
              <a:rPr b="0" lang="en-US" sz="2300" spc="-788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сонливости</a:t>
            </a:r>
            <a:endParaRPr b="0" lang="ru-RU" sz="2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7" name="object 14"/>
          <p:cNvSpPr/>
          <p:nvPr/>
        </p:nvSpPr>
        <p:spPr>
          <a:xfrm>
            <a:off x="6084720" y="3457800"/>
            <a:ext cx="4145040" cy="748080"/>
          </a:xfrm>
          <a:prstGeom prst="rect">
            <a:avLst/>
          </a:prstGeom>
          <a:solidFill>
            <a:srgbClr val="d163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880" bIns="0" anchor="t">
            <a:spAutoFit/>
          </a:bodyPr>
          <a:p>
            <a:pPr marL="492480" indent="-325080" algn="ctr" defTabSz="457200">
              <a:lnSpc>
                <a:spcPct val="100000"/>
              </a:lnSpc>
              <a:spcBef>
                <a:spcPts val="377"/>
              </a:spcBef>
              <a:tabLst>
                <a:tab algn="l" pos="0"/>
              </a:tabLst>
            </a:pP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П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их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ф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2300" spc="6" strike="noStrike" u="none">
                <a:solidFill>
                  <a:schemeClr val="dk1"/>
                </a:solidFill>
                <a:uFillTx/>
                <a:latin typeface="Verdana"/>
              </a:rPr>
              <a:t>з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л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г</a:t>
            </a:r>
            <a:r>
              <a:rPr b="0" lang="en-US" sz="2300" spc="-17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ч</a:t>
            </a:r>
            <a:r>
              <a:rPr b="0" lang="en-US" sz="2300" spc="-11" strike="noStrike" u="none">
                <a:solidFill>
                  <a:schemeClr val="dk1"/>
                </a:solidFill>
                <a:uFillTx/>
                <a:latin typeface="Verdana"/>
              </a:rPr>
              <a:t>е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кие</a:t>
            </a:r>
            <a:r>
              <a:rPr b="0" lang="en-US" sz="2300" spc="-34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2300" spc="-6" strike="noStrike" u="none">
                <a:solidFill>
                  <a:schemeClr val="dk1"/>
                </a:solidFill>
                <a:uFillTx/>
                <a:latin typeface="Verdana"/>
              </a:rPr>
              <a:t>исследования</a:t>
            </a:r>
            <a:endParaRPr b="0" lang="ru-RU" sz="2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8" name="object 15"/>
          <p:cNvSpPr/>
          <p:nvPr/>
        </p:nvSpPr>
        <p:spPr>
          <a:xfrm>
            <a:off x="5012640" y="3668040"/>
            <a:ext cx="5958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или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9" name="object 16"/>
          <p:cNvSpPr/>
          <p:nvPr/>
        </p:nvSpPr>
        <p:spPr>
          <a:xfrm>
            <a:off x="4941360" y="2906640"/>
            <a:ext cx="606960" cy="413640"/>
          </a:xfrm>
          <a:prstGeom prst="rect">
            <a:avLst/>
          </a:prstGeom>
          <a:solidFill>
            <a:srgbClr val="ffe9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720" bIns="0" anchor="t">
            <a:spAutoFit/>
          </a:bodyPr>
          <a:p>
            <a:pPr marL="176040" defTabSz="457200">
              <a:lnSpc>
                <a:spcPct val="100000"/>
              </a:lnSpc>
              <a:spcBef>
                <a:spcPts val="502"/>
              </a:spcBef>
            </a:pP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+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0" name="object 17"/>
          <p:cNvSpPr/>
          <p:nvPr/>
        </p:nvSpPr>
        <p:spPr>
          <a:xfrm>
            <a:off x="4941360" y="4255920"/>
            <a:ext cx="606960" cy="413640"/>
          </a:xfrm>
          <a:prstGeom prst="rect">
            <a:avLst/>
          </a:prstGeom>
          <a:solidFill>
            <a:srgbClr val="ffe9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720" bIns="0" anchor="t">
            <a:spAutoFit/>
          </a:bodyPr>
          <a:p>
            <a:pPr marL="176040" defTabSz="457200">
              <a:lnSpc>
                <a:spcPct val="100000"/>
              </a:lnSpc>
              <a:spcBef>
                <a:spcPts val="502"/>
              </a:spcBef>
            </a:pPr>
            <a:r>
              <a:rPr b="0" lang="en-US" sz="2300" strike="noStrike" u="none">
                <a:solidFill>
                  <a:schemeClr val="dk1"/>
                </a:solidFill>
                <a:uFillTx/>
                <a:latin typeface="Verdana"/>
              </a:rPr>
              <a:t>+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31" name="object 18"/>
          <p:cNvGrpSpPr/>
          <p:nvPr/>
        </p:nvGrpSpPr>
        <p:grpSpPr>
          <a:xfrm>
            <a:off x="1716840" y="2329920"/>
            <a:ext cx="6701400" cy="4451760"/>
            <a:chOff x="1716840" y="2329920"/>
            <a:chExt cx="6701400" cy="4451760"/>
          </a:xfrm>
        </p:grpSpPr>
        <p:sp>
          <p:nvSpPr>
            <p:cNvPr id="632" name="object 19"/>
            <p:cNvSpPr/>
            <p:nvPr/>
          </p:nvSpPr>
          <p:spPr>
            <a:xfrm>
              <a:off x="5245560" y="2687760"/>
              <a:ext cx="360" cy="1627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162720"/>
                <a:gd name="textAreaBottom" fmla="*/ 163080 h 162720"/>
              </a:gdLst>
              <a:ahLst/>
              <a:rect l="textAreaLeft" t="textAreaTop" r="textAreaRight" b="textAreaBottom"/>
              <a:pathLst>
                <a:path w="0" h="147955">
                  <a:moveTo>
                    <a:pt x="0" y="0"/>
                  </a:moveTo>
                  <a:lnTo>
                    <a:pt x="0" y="14763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3" name="object 20"/>
            <p:cNvSpPr/>
            <p:nvPr/>
          </p:nvSpPr>
          <p:spPr>
            <a:xfrm>
              <a:off x="5201280" y="2822760"/>
              <a:ext cx="88560" cy="8352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4" name="object 21"/>
            <p:cNvSpPr/>
            <p:nvPr/>
          </p:nvSpPr>
          <p:spPr>
            <a:xfrm>
              <a:off x="5548320" y="3139200"/>
              <a:ext cx="2810520" cy="311760"/>
            </a:xfrm>
            <a:custGeom>
              <a:avLst/>
              <a:gdLst>
                <a:gd name="textAreaLeft" fmla="*/ 0 w 2810520"/>
                <a:gd name="textAreaRight" fmla="*/ 2810880 w 2810520"/>
                <a:gd name="textAreaTop" fmla="*/ 0 h 311760"/>
                <a:gd name="textAreaBottom" fmla="*/ 312120 h 311760"/>
              </a:gdLst>
              <a:ahLst/>
              <a:rect l="textAreaLeft" t="textAreaTop" r="textAreaRight" b="textAreaBottom"/>
              <a:pathLst>
                <a:path w="2404109" h="283210">
                  <a:moveTo>
                    <a:pt x="0" y="0"/>
                  </a:moveTo>
                  <a:lnTo>
                    <a:pt x="2403817" y="2829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5" name="object 22"/>
            <p:cNvSpPr/>
            <p:nvPr/>
          </p:nvSpPr>
          <p:spPr>
            <a:xfrm>
              <a:off x="8324280" y="3406320"/>
              <a:ext cx="93960" cy="8352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80645" h="76200">
                  <a:moveTo>
                    <a:pt x="8915" y="0"/>
                  </a:moveTo>
                  <a:lnTo>
                    <a:pt x="29679" y="40805"/>
                  </a:lnTo>
                  <a:lnTo>
                    <a:pt x="0" y="75666"/>
                  </a:lnTo>
                  <a:lnTo>
                    <a:pt x="80136" y="46748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6" name="object 23"/>
            <p:cNvSpPr/>
            <p:nvPr/>
          </p:nvSpPr>
          <p:spPr>
            <a:xfrm>
              <a:off x="2427480" y="3139200"/>
              <a:ext cx="2513880" cy="294480"/>
            </a:xfrm>
            <a:custGeom>
              <a:avLst/>
              <a:gdLst>
                <a:gd name="textAreaLeft" fmla="*/ 0 w 2513880"/>
                <a:gd name="textAreaRight" fmla="*/ 2514240 w 2513880"/>
                <a:gd name="textAreaTop" fmla="*/ 0 h 294480"/>
                <a:gd name="textAreaBottom" fmla="*/ 294840 h 294480"/>
              </a:gdLst>
              <a:ahLst/>
              <a:rect l="textAreaLeft" t="textAreaTop" r="textAreaRight" b="textAreaBottom"/>
              <a:pathLst>
                <a:path w="2150110" h="267335">
                  <a:moveTo>
                    <a:pt x="2149856" y="0"/>
                  </a:moveTo>
                  <a:lnTo>
                    <a:pt x="0" y="2667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7" name="object 24"/>
            <p:cNvSpPr/>
            <p:nvPr/>
          </p:nvSpPr>
          <p:spPr>
            <a:xfrm>
              <a:off x="2368440" y="3388320"/>
              <a:ext cx="93960" cy="8352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80644" h="76200">
                  <a:moveTo>
                    <a:pt x="70929" y="0"/>
                  </a:moveTo>
                  <a:lnTo>
                    <a:pt x="0" y="47205"/>
                  </a:lnTo>
                  <a:lnTo>
                    <a:pt x="80314" y="75628"/>
                  </a:lnTo>
                  <a:lnTo>
                    <a:pt x="50418" y="40944"/>
                  </a:lnTo>
                  <a:lnTo>
                    <a:pt x="709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8" name="object 25"/>
            <p:cNvSpPr/>
            <p:nvPr/>
          </p:nvSpPr>
          <p:spPr>
            <a:xfrm>
              <a:off x="2368440" y="4210200"/>
              <a:ext cx="2513880" cy="271800"/>
            </a:xfrm>
            <a:custGeom>
              <a:avLst/>
              <a:gdLst>
                <a:gd name="textAreaLeft" fmla="*/ 0 w 2513880"/>
                <a:gd name="textAreaRight" fmla="*/ 2514240 w 2513880"/>
                <a:gd name="textAreaTop" fmla="*/ 0 h 271800"/>
                <a:gd name="textAreaBottom" fmla="*/ 272160 h 271800"/>
              </a:gdLst>
              <a:ahLst/>
              <a:rect l="textAreaLeft" t="textAreaTop" r="textAreaRight" b="textAreaBottom"/>
              <a:pathLst>
                <a:path w="2150110" h="247014">
                  <a:moveTo>
                    <a:pt x="0" y="0"/>
                  </a:moveTo>
                  <a:lnTo>
                    <a:pt x="2149805" y="24662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39" name="object 26"/>
            <p:cNvSpPr/>
            <p:nvPr/>
          </p:nvSpPr>
          <p:spPr>
            <a:xfrm>
              <a:off x="4847760" y="4437360"/>
              <a:ext cx="93960" cy="8352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80645" h="76200">
                  <a:moveTo>
                    <a:pt x="8686" y="0"/>
                  </a:moveTo>
                  <a:lnTo>
                    <a:pt x="29578" y="40741"/>
                  </a:lnTo>
                  <a:lnTo>
                    <a:pt x="0" y="75691"/>
                  </a:lnTo>
                  <a:lnTo>
                    <a:pt x="80048" y="46532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0" name="object 27"/>
            <p:cNvSpPr/>
            <p:nvPr/>
          </p:nvSpPr>
          <p:spPr>
            <a:xfrm>
              <a:off x="5607360" y="4227840"/>
              <a:ext cx="2810520" cy="255240"/>
            </a:xfrm>
            <a:custGeom>
              <a:avLst/>
              <a:gdLst>
                <a:gd name="textAreaLeft" fmla="*/ 0 w 2810520"/>
                <a:gd name="textAreaRight" fmla="*/ 2810880 w 2810520"/>
                <a:gd name="textAreaTop" fmla="*/ 0 h 255240"/>
                <a:gd name="textAreaBottom" fmla="*/ 255600 h 255240"/>
              </a:gdLst>
              <a:ahLst/>
              <a:rect l="textAreaLeft" t="textAreaTop" r="textAreaRight" b="textAreaBottom"/>
              <a:pathLst>
                <a:path w="2404109" h="231775">
                  <a:moveTo>
                    <a:pt x="2403703" y="0"/>
                  </a:moveTo>
                  <a:lnTo>
                    <a:pt x="0" y="231660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1" name="object 28"/>
            <p:cNvSpPr/>
            <p:nvPr/>
          </p:nvSpPr>
          <p:spPr>
            <a:xfrm>
              <a:off x="5548320" y="4438800"/>
              <a:ext cx="93240" cy="8352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80010" h="76200">
                  <a:moveTo>
                    <a:pt x="72199" y="0"/>
                  </a:moveTo>
                  <a:lnTo>
                    <a:pt x="0" y="45237"/>
                  </a:lnTo>
                  <a:lnTo>
                    <a:pt x="79514" y="75844"/>
                  </a:lnTo>
                  <a:lnTo>
                    <a:pt x="50571" y="40360"/>
                  </a:lnTo>
                  <a:lnTo>
                    <a:pt x="721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2" name="object 29"/>
            <p:cNvSpPr/>
            <p:nvPr/>
          </p:nvSpPr>
          <p:spPr>
            <a:xfrm>
              <a:off x="5245560" y="4721400"/>
              <a:ext cx="360" cy="2725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272520"/>
                <a:gd name="textAreaBottom" fmla="*/ 272880 h 272520"/>
              </a:gdLst>
              <a:ahLst/>
              <a:rect l="textAreaLeft" t="textAreaTop" r="textAreaRight" b="textAreaBottom"/>
              <a:pathLst>
                <a:path w="0" h="247650">
                  <a:moveTo>
                    <a:pt x="0" y="0"/>
                  </a:moveTo>
                  <a:lnTo>
                    <a:pt x="0" y="24765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3" name="object 30"/>
            <p:cNvSpPr/>
            <p:nvPr/>
          </p:nvSpPr>
          <p:spPr>
            <a:xfrm>
              <a:off x="5201280" y="4966200"/>
              <a:ext cx="88560" cy="8352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4" name="object 31"/>
            <p:cNvSpPr/>
            <p:nvPr/>
          </p:nvSpPr>
          <p:spPr>
            <a:xfrm>
              <a:off x="5245560" y="5704920"/>
              <a:ext cx="360" cy="4791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479160"/>
                <a:gd name="textAreaBottom" fmla="*/ 479520 h 479160"/>
              </a:gdLst>
              <a:ahLst/>
              <a:rect l="textAreaLeft" t="textAreaTop" r="textAreaRight" b="textAreaBottom"/>
              <a:pathLst>
                <a:path w="0" h="434975">
                  <a:moveTo>
                    <a:pt x="0" y="0"/>
                  </a:moveTo>
                  <a:lnTo>
                    <a:pt x="0" y="43497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5" name="object 32"/>
            <p:cNvSpPr/>
            <p:nvPr/>
          </p:nvSpPr>
          <p:spPr>
            <a:xfrm>
              <a:off x="5201280" y="6156360"/>
              <a:ext cx="88560" cy="8352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6" name="object 33"/>
            <p:cNvSpPr/>
            <p:nvPr/>
          </p:nvSpPr>
          <p:spPr>
            <a:xfrm>
              <a:off x="1761480" y="6320160"/>
              <a:ext cx="1761480" cy="461520"/>
            </a:xfrm>
            <a:custGeom>
              <a:avLst/>
              <a:gdLst>
                <a:gd name="textAreaLeft" fmla="*/ 0 w 1761480"/>
                <a:gd name="textAreaRight" fmla="*/ 1761840 w 1761480"/>
                <a:gd name="textAreaTop" fmla="*/ 0 h 461520"/>
                <a:gd name="textAreaBottom" fmla="*/ 461880 h 461520"/>
              </a:gdLst>
              <a:ahLst/>
              <a:rect l="textAreaLeft" t="textAreaTop" r="textAreaRight" b="textAreaBottom"/>
              <a:pathLst>
                <a:path w="1506855" h="419100">
                  <a:moveTo>
                    <a:pt x="1506537" y="418769"/>
                  </a:moveTo>
                  <a:lnTo>
                    <a:pt x="0" y="41876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7" name="object 34"/>
            <p:cNvSpPr/>
            <p:nvPr/>
          </p:nvSpPr>
          <p:spPr>
            <a:xfrm>
              <a:off x="1716840" y="6264360"/>
              <a:ext cx="88560" cy="8352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83520"/>
                <a:gd name="textAreaBottom" fmla="*/ 83880 h 83520"/>
              </a:gdLst>
              <a:ahLst/>
              <a:rect l="textAreaLeft" t="textAreaTop" r="textAreaRight" b="textAreaBottom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38100" y="508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8" name="object 35"/>
            <p:cNvSpPr/>
            <p:nvPr/>
          </p:nvSpPr>
          <p:spPr>
            <a:xfrm>
              <a:off x="2550600" y="2368080"/>
              <a:ext cx="1225440" cy="152280"/>
            </a:xfrm>
            <a:custGeom>
              <a:avLst/>
              <a:gdLst>
                <a:gd name="textAreaLeft" fmla="*/ 0 w 1225440"/>
                <a:gd name="textAreaRight" fmla="*/ 1225800 w 1225440"/>
                <a:gd name="textAreaTop" fmla="*/ 0 h 152280"/>
                <a:gd name="textAreaBottom" fmla="*/ 152640 h 152280"/>
              </a:gdLst>
              <a:ahLst/>
              <a:rect l="textAreaLeft" t="textAreaTop" r="textAreaRight" b="textAreaBottom"/>
              <a:pathLst>
                <a:path w="1048385" h="138430">
                  <a:moveTo>
                    <a:pt x="0" y="137845"/>
                  </a:moveTo>
                  <a:lnTo>
                    <a:pt x="104818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649" name="object 36"/>
            <p:cNvSpPr/>
            <p:nvPr/>
          </p:nvSpPr>
          <p:spPr>
            <a:xfrm>
              <a:off x="3740760" y="2329920"/>
              <a:ext cx="93960" cy="8280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82800"/>
                <a:gd name="textAreaBottom" fmla="*/ 83160 h 82800"/>
              </a:gdLst>
              <a:ahLst/>
              <a:rect l="textAreaLeft" t="textAreaTop" r="textAreaRight" b="textAreaBottom"/>
              <a:pathLst>
                <a:path w="80645" h="75564">
                  <a:moveTo>
                    <a:pt x="0" y="0"/>
                  </a:moveTo>
                  <a:lnTo>
                    <a:pt x="30149" y="34467"/>
                  </a:lnTo>
                  <a:lnTo>
                    <a:pt x="9931" y="75552"/>
                  </a:lnTo>
                  <a:lnTo>
                    <a:pt x="80517" y="27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650" name="PlaceHolder 2"/>
          <p:cNvSpPr>
            <a:spLocks noGrp="1"/>
          </p:cNvSpPr>
          <p:nvPr>
            <p:ph type="sldNum" idx="46"/>
          </p:nvPr>
        </p:nvSpPr>
        <p:spPr>
          <a:xfrm>
            <a:off x="10127880" y="7090200"/>
            <a:ext cx="342000" cy="2926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lstStyle>
            <a:lvl1pPr marL="43560" indent="0" algn="r" defTabSz="457200">
              <a:lnSpc>
                <a:spcPct val="100000"/>
              </a:lnSpc>
              <a:spcBef>
                <a:spcPts val="119"/>
              </a:spcBef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marL="43560" indent="0" algn="r" defTabSz="457200">
              <a:lnSpc>
                <a:spcPct val="100000"/>
              </a:lnSpc>
              <a:spcBef>
                <a:spcPts val="119"/>
              </a:spcBef>
              <a:buNone/>
            </a:pPr>
            <a:fld id="{25D11992-9958-43E0-839F-6F0C460BF283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object 3"/>
          <p:cNvGrpSpPr/>
          <p:nvPr/>
        </p:nvGrpSpPr>
        <p:grpSpPr>
          <a:xfrm>
            <a:off x="0" y="0"/>
            <a:ext cx="10691280" cy="6878880"/>
            <a:chOff x="0" y="0"/>
            <a:chExt cx="10691280" cy="6878880"/>
          </a:xfrm>
        </p:grpSpPr>
        <p:pic>
          <p:nvPicPr>
            <p:cNvPr id="652" name="object 5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0691280" cy="921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53" name="object 6" descr=""/>
            <p:cNvPicPr/>
            <p:nvPr/>
          </p:nvPicPr>
          <p:blipFill>
            <a:blip r:embed="rId2"/>
            <a:stretch/>
          </p:blipFill>
          <p:spPr>
            <a:xfrm>
              <a:off x="5313960" y="2120040"/>
              <a:ext cx="5227920" cy="4758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79680" y="981360"/>
            <a:ext cx="7939800" cy="123444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14400" indent="0" algn="ctr" defTabSz="1007640">
              <a:lnSpc>
                <a:spcPct val="100000"/>
              </a:lnSpc>
              <a:spcBef>
                <a:spcPts val="119"/>
              </a:spcBef>
              <a:buNone/>
            </a:pPr>
            <a:r>
              <a:rPr b="1" lang="en-US" sz="4000" strike="noStrike" u="none">
                <a:solidFill>
                  <a:schemeClr val="dk1"/>
                </a:solidFill>
                <a:uFillTx/>
                <a:latin typeface="Calibri Light"/>
              </a:rPr>
              <a:t>ПРИЗНАКИ</a:t>
            </a:r>
            <a:r>
              <a:rPr b="1" lang="en-US" sz="40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000" spc="-45" strike="noStrike" u="none">
                <a:solidFill>
                  <a:schemeClr val="dk1"/>
                </a:solidFill>
                <a:uFillTx/>
                <a:latin typeface="Calibri Light"/>
              </a:rPr>
              <a:t>НАРАСТАНИЯ</a:t>
            </a:r>
            <a:r>
              <a:rPr b="1" lang="en-US" sz="4000" spc="-51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000" spc="-23" strike="noStrike" u="none">
                <a:solidFill>
                  <a:schemeClr val="dk1"/>
                </a:solidFill>
                <a:uFillTx/>
                <a:latin typeface="Calibri Light"/>
              </a:rPr>
              <a:t>УСТАЛОСТИ</a:t>
            </a:r>
            <a:endParaRPr b="0" lang="en-US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sldNum" idx="47"/>
          </p:nvPr>
        </p:nvSpPr>
        <p:spPr>
          <a:xfrm>
            <a:off x="10127880" y="7090200"/>
            <a:ext cx="342000" cy="29268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lstStyle>
            <a:lvl1pPr marL="43560" indent="0" algn="r" defTabSz="457200">
              <a:lnSpc>
                <a:spcPct val="100000"/>
              </a:lnSpc>
              <a:spcBef>
                <a:spcPts val="119"/>
              </a:spcBef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marL="43560" indent="0" algn="r" defTabSz="457200">
              <a:lnSpc>
                <a:spcPct val="100000"/>
              </a:lnSpc>
              <a:spcBef>
                <a:spcPts val="119"/>
              </a:spcBef>
              <a:buNone/>
            </a:pPr>
            <a:fld id="{2648D605-0DCD-4A52-898F-C2A3201CE026}" type="slidenum"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6" name="object 8"/>
          <p:cNvSpPr/>
          <p:nvPr/>
        </p:nvSpPr>
        <p:spPr>
          <a:xfrm>
            <a:off x="679680" y="2199600"/>
            <a:ext cx="431352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08"/>
              </a:spcBef>
              <a:tabLst>
                <a:tab algn="l" pos="938520"/>
                <a:tab algn="l" pos="2720160"/>
                <a:tab algn="l" pos="3498840"/>
              </a:tabLst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Чтобы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сст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а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т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ь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си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лы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л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7" name="object 9"/>
          <p:cNvSpPr/>
          <p:nvPr/>
        </p:nvSpPr>
        <p:spPr>
          <a:xfrm>
            <a:off x="260640" y="2468160"/>
            <a:ext cx="96624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ст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рого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8" name="object 10"/>
          <p:cNvSpPr/>
          <p:nvPr/>
        </p:nvSpPr>
        <p:spPr>
          <a:xfrm>
            <a:off x="260640" y="2737080"/>
            <a:ext cx="141336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08"/>
              </a:spcBef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достаточно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9" name="object 11"/>
          <p:cNvSpPr/>
          <p:nvPr/>
        </p:nvSpPr>
        <p:spPr>
          <a:xfrm>
            <a:off x="1754280" y="2468160"/>
            <a:ext cx="324000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889920" indent="-876240" defTabSz="457200">
              <a:lnSpc>
                <a:spcPct val="100000"/>
              </a:lnSpc>
              <a:spcBef>
                <a:spcPts val="108"/>
              </a:spcBef>
              <a:tabLst>
                <a:tab algn="l" pos="0"/>
              </a:tabLst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е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досып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а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1800" spc="11" strike="noStrike" u="none">
                <a:solidFill>
                  <a:schemeClr val="dk1"/>
                </a:solidFill>
                <a:uFillTx/>
                <a:latin typeface="Verdana"/>
              </a:rPr>
              <a:t>я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,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обы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ч</a:t>
            </a:r>
            <a:r>
              <a:rPr b="0" lang="en-US" sz="1800" spc="11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  д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ух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но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че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й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0" name="object 12"/>
          <p:cNvSpPr/>
          <p:nvPr/>
        </p:nvSpPr>
        <p:spPr>
          <a:xfrm>
            <a:off x="260640" y="3006000"/>
            <a:ext cx="4732920" cy="38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680" bIns="0" anchor="t">
            <a:spAutoFit/>
          </a:bodyPr>
          <a:p>
            <a:pPr marL="14400" algn="just" defTabSz="457200">
              <a:lnSpc>
                <a:spcPct val="100000"/>
              </a:lnSpc>
              <a:spcBef>
                <a:spcPts val="108"/>
              </a:spcBef>
              <a:tabLst>
                <a:tab algn="l" pos="1830240"/>
                <a:tab algn="l" pos="2841840"/>
                <a:tab algn="l" pos="3193200"/>
                <a:tab algn="l" pos="4161240"/>
              </a:tabLst>
            </a:pP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качественного сна. Иными словами,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потерянный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сон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не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требуется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компенсировать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точно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таким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же 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количеством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часов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нового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сна.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Одна</a:t>
            </a:r>
            <a:r>
              <a:rPr b="0" lang="en-US" sz="1800" spc="11" strike="noStrike" u="none">
                <a:solidFill>
                  <a:schemeClr val="dk1"/>
                </a:solidFill>
                <a:uFillTx/>
                <a:latin typeface="Verdana"/>
              </a:rPr>
              <a:t>к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при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т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я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нном  недосыпании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течение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нескольких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суток накапливается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«дефицит сна».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настоящее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время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неизвестно,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какова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продолжительность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сна,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необходимая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для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полного </a:t>
            </a:r>
            <a:r>
              <a:rPr b="0" lang="en-US" sz="1800" spc="-62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сс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та</a:t>
            </a:r>
            <a:r>
              <a:rPr b="0" lang="en-US" sz="1800" spc="11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о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в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л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е</a:t>
            </a:r>
            <a:r>
              <a:rPr b="0" lang="en-US" sz="1800" spc="11" strike="noStrike" u="none">
                <a:solidFill>
                  <a:schemeClr val="dk1"/>
                </a:solidFill>
                <a:uFillTx/>
                <a:latin typeface="Verdana"/>
              </a:rPr>
              <a:t>н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и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я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	</a:t>
            </a:r>
            <a:r>
              <a:rPr b="0" lang="en-US" sz="1800" spc="-11" strike="noStrike" u="none">
                <a:solidFill>
                  <a:schemeClr val="dk1"/>
                </a:solidFill>
                <a:uFillTx/>
                <a:latin typeface="Verdana"/>
              </a:rPr>
              <a:t>си</a:t>
            </a:r>
            <a:r>
              <a:rPr b="0" lang="ru-RU" sz="1800" spc="-6" strike="noStrike" u="none">
                <a:solidFill>
                  <a:schemeClr val="dk1"/>
                </a:solidFill>
                <a:uFillTx/>
                <a:latin typeface="Verdana"/>
              </a:rPr>
              <a:t>л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при  недосыпании данного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типа, однако, </a:t>
            </a:r>
            <a:r>
              <a:rPr b="0" lang="en-US" sz="1800" spc="6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вероятно,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двух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ночей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сна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для этого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Verdana"/>
              </a:rPr>
              <a:t> </a:t>
            </a:r>
            <a:r>
              <a:rPr b="0" lang="en-US" sz="1800" spc="-6" strike="noStrike" u="none">
                <a:solidFill>
                  <a:schemeClr val="dk1"/>
                </a:solidFill>
                <a:uFillTx/>
                <a:latin typeface="Verdana"/>
              </a:rPr>
              <a:t>недостаточно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Picture 2" descr="https://pptcloud.ru/system/slides/pics/003/804/560/original/Slide57.jpg?1496834184"/>
          <p:cNvPicPr/>
          <p:nvPr/>
        </p:nvPicPr>
        <p:blipFill>
          <a:blip r:embed="rId1"/>
          <a:stretch/>
        </p:blipFill>
        <p:spPr>
          <a:xfrm>
            <a:off x="605880" y="604800"/>
            <a:ext cx="9396000" cy="7193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Picture 2" descr="https://pptcloud.ru/system/slides/pics/003/804/562/original/Slide59.jpg?1496834184"/>
          <p:cNvPicPr/>
          <p:nvPr/>
        </p:nvPicPr>
        <p:blipFill>
          <a:blip r:embed="rId1"/>
          <a:stretch/>
        </p:blipFill>
        <p:spPr>
          <a:xfrm>
            <a:off x="375480" y="478440"/>
            <a:ext cx="9907560" cy="6757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390960" y="1428840"/>
            <a:ext cx="5674320" cy="569520"/>
          </a:xfrm>
          <a:prstGeom prst="rect">
            <a:avLst/>
          </a:prstGeom>
          <a:noFill/>
          <a:ln w="0">
            <a:noFill/>
          </a:ln>
        </p:spPr>
        <p:txBody>
          <a:bodyPr lIns="0" rIns="0" tIns="15120" bIns="0" anchor="ctr">
            <a:noAutofit/>
          </a:bodyPr>
          <a:p>
            <a:pPr marL="14400" indent="0" defTabSz="1007640">
              <a:lnSpc>
                <a:spcPct val="100000"/>
              </a:lnSpc>
              <a:spcBef>
                <a:spcPts val="119"/>
              </a:spcBef>
              <a:buNone/>
            </a:pPr>
            <a:r>
              <a:rPr b="1" lang="en-US" sz="3600" strike="noStrike" u="none">
                <a:solidFill>
                  <a:schemeClr val="dk1"/>
                </a:solidFill>
                <a:uFillTx/>
                <a:latin typeface="Calibri Light"/>
              </a:rPr>
              <a:t>РАЗВИТИЕ</a:t>
            </a:r>
            <a:r>
              <a:rPr b="1" lang="en-US" sz="3600" spc="-108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3600" strike="noStrike" u="none">
                <a:solidFill>
                  <a:schemeClr val="dk1"/>
                </a:solidFill>
                <a:uFillTx/>
                <a:latin typeface="Calibri Light"/>
              </a:rPr>
              <a:t>СТРЕССА</a:t>
            </a:r>
            <a:endParaRPr b="0" lang="en-US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65" name="object 7" descr=""/>
          <p:cNvPicPr/>
          <p:nvPr/>
        </p:nvPicPr>
        <p:blipFill>
          <a:blip r:embed="rId2"/>
          <a:stretch/>
        </p:blipFill>
        <p:spPr>
          <a:xfrm>
            <a:off x="3110040" y="1399320"/>
            <a:ext cx="5920200" cy="569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6" name="object 8"/>
          <p:cNvSpPr/>
          <p:nvPr/>
        </p:nvSpPr>
        <p:spPr>
          <a:xfrm>
            <a:off x="5780520" y="2259000"/>
            <a:ext cx="16099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14400" defTabSz="457200">
              <a:lnSpc>
                <a:spcPct val="100000"/>
              </a:lnSpc>
              <a:spcBef>
                <a:spcPts val="119"/>
              </a:spcBef>
            </a:pPr>
            <a:r>
              <a:rPr b="1" lang="en-US" sz="2300" spc="-17" strike="noStrike" u="none">
                <a:solidFill>
                  <a:schemeClr val="dk1"/>
                </a:solidFill>
                <a:uFillTx/>
                <a:latin typeface="Arial"/>
              </a:rPr>
              <a:t>утомление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7" name="object 11"/>
          <p:cNvSpPr/>
          <p:nvPr/>
        </p:nvSpPr>
        <p:spPr>
          <a:xfrm>
            <a:off x="10254240" y="7090560"/>
            <a:ext cx="215640" cy="23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43560" defTabSz="457200">
              <a:lnSpc>
                <a:spcPct val="100000"/>
              </a:lnSpc>
              <a:spcBef>
                <a:spcPts val="119"/>
              </a:spcBef>
            </a:pPr>
            <a:fld id="{30201C7B-6E6D-469B-9E80-C7EF582E5981}" type="slidenum">
              <a:rPr b="1" lang="en-US" sz="1400" strike="noStrike" u="none">
                <a:solidFill>
                  <a:srgbClr val="3d3a33"/>
                </a:solidFill>
                <a:uFillTx/>
                <a:latin typeface="Verdana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8" name="object 9"/>
          <p:cNvSpPr/>
          <p:nvPr/>
        </p:nvSpPr>
        <p:spPr>
          <a:xfrm>
            <a:off x="3652200" y="3677040"/>
            <a:ext cx="2953080" cy="66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720" bIns="0" anchor="t">
            <a:spAutoFit/>
          </a:bodyPr>
          <a:p>
            <a:pPr marL="14400" indent="703080" defTabSz="457200">
              <a:lnSpc>
                <a:spcPts val="2373"/>
              </a:lnSpc>
              <a:spcBef>
                <a:spcPts val="502"/>
              </a:spcBef>
              <a:tabLst>
                <a:tab algn="l" pos="0"/>
              </a:tabLst>
            </a:pP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Снижение 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р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а</a:t>
            </a: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б</a:t>
            </a:r>
            <a:r>
              <a:rPr b="1" lang="en-US" sz="2300" spc="-57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lang="en-US" sz="2300" spc="-68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lang="en-US" sz="2300" spc="-28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сп</a:t>
            </a:r>
            <a:r>
              <a:rPr b="1" lang="en-US" sz="2300" spc="-28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об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н</a:t>
            </a:r>
            <a:r>
              <a:rPr b="1" lang="en-US" sz="2300" spc="-28" strike="noStrike" u="none">
                <a:solidFill>
                  <a:schemeClr val="dk1"/>
                </a:solidFill>
                <a:uFillTx/>
                <a:latin typeface="Arial"/>
              </a:rPr>
              <a:t>о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lang="en-US" sz="2300" spc="-40" strike="noStrike" u="none">
                <a:solidFill>
                  <a:schemeClr val="dk1"/>
                </a:solidFill>
                <a:uFillTx/>
                <a:latin typeface="Arial"/>
              </a:rPr>
              <a:t>т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9" name="object 10"/>
          <p:cNvSpPr/>
          <p:nvPr/>
        </p:nvSpPr>
        <p:spPr>
          <a:xfrm>
            <a:off x="5330520" y="5474880"/>
            <a:ext cx="3356280" cy="96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3680" algn="ctr" defTabSz="457200">
              <a:lnSpc>
                <a:spcPct val="86000"/>
              </a:lnSpc>
              <a:spcBef>
                <a:spcPts val="490"/>
              </a:spcBef>
            </a:pP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Развитие психических </a:t>
            </a:r>
            <a:r>
              <a:rPr b="1" lang="en-US" sz="2300" spc="-62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1" lang="en-US" sz="2300" spc="-11" strike="noStrike" u="none">
                <a:solidFill>
                  <a:schemeClr val="dk1"/>
                </a:solidFill>
                <a:uFillTx/>
                <a:latin typeface="Arial"/>
              </a:rPr>
              <a:t>соматических </a:t>
            </a:r>
            <a:r>
              <a:rPr b="1" lang="en-US" sz="23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300" spc="-17" strike="noStrike" u="none">
                <a:solidFill>
                  <a:schemeClr val="dk1"/>
                </a:solidFill>
                <a:uFillTx/>
                <a:latin typeface="Arial"/>
              </a:rPr>
              <a:t>заболеваний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/>
          </p:nvPr>
        </p:nvSpPr>
        <p:spPr>
          <a:xfrm>
            <a:off x="306000" y="210960"/>
            <a:ext cx="5364720" cy="6349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100" strike="noStrike" u="none">
                <a:solidFill>
                  <a:schemeClr val="dk1"/>
                </a:solidFill>
                <a:uFillTx/>
                <a:latin typeface="Calibri"/>
              </a:rPr>
              <a:t>Синдром эмоционального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1" lang="ru-RU" sz="3100" strike="noStrike" u="none">
                <a:solidFill>
                  <a:schemeClr val="dk1"/>
                </a:solidFill>
                <a:uFillTx/>
                <a:latin typeface="Calibri"/>
              </a:rPr>
              <a:t>( профессионального) выгорания</a:t>
            </a:r>
            <a:r>
              <a:rPr b="0" lang="ru-RU" sz="3100" strike="noStrike" u="none">
                <a:solidFill>
                  <a:schemeClr val="dk1"/>
                </a:solidFill>
                <a:uFillTx/>
                <a:latin typeface="Calibri"/>
              </a:rPr>
              <a:t> («эмоциональное сгорание») — специфический вид профессиональной деформации лиц, вынужденных во время выполнения своих обязанностей тесно общаться с людьми. 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71" name="Picture 1" descr="D:\Учеба\Гигиена\конф\flame_03.jpg"/>
          <p:cNvPicPr/>
          <p:nvPr/>
        </p:nvPicPr>
        <p:blipFill>
          <a:blip r:embed="rId1"/>
          <a:stretch/>
        </p:blipFill>
        <p:spPr>
          <a:xfrm>
            <a:off x="5892120" y="210960"/>
            <a:ext cx="4493160" cy="449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" name="Прямоугольник 1"/>
          <p:cNvSpPr/>
          <p:nvPr/>
        </p:nvSpPr>
        <p:spPr>
          <a:xfrm>
            <a:off x="2724840" y="5027760"/>
            <a:ext cx="7219800" cy="16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2500" strike="noStrike" u="none">
                <a:solidFill>
                  <a:schemeClr val="dk1"/>
                </a:solidFill>
                <a:uFillTx/>
                <a:latin typeface="Times New Roman"/>
              </a:rPr>
              <a:t>Возникает на фоне  хронического стресса и ведущий к снижению эмоционально-энергетических и личностных ресурсов работающего человека.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/>
          </p:nvPr>
        </p:nvSpPr>
        <p:spPr>
          <a:xfrm>
            <a:off x="1377000" y="6240600"/>
            <a:ext cx="7937280" cy="87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52000" indent="-252000" algn="ctr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2640" strike="noStrike" u="none">
                <a:solidFill>
                  <a:schemeClr val="dk1"/>
                </a:solidFill>
                <a:uFillTx/>
                <a:latin typeface="Book Antiqua"/>
              </a:rPr>
              <a:t>    </a:t>
            </a:r>
            <a:r>
              <a:rPr b="0" lang="ru-RU" sz="2640" strike="noStrike" u="none">
                <a:solidFill>
                  <a:schemeClr val="dk1"/>
                </a:solidFill>
                <a:uFillTx/>
                <a:latin typeface="Book Antiqua"/>
              </a:rPr>
              <a:t>Негативном самовосприятии в профессиональном плане</a:t>
            </a:r>
            <a:endParaRPr b="0" lang="en-US" sz="264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endParaRPr b="0" lang="en-US" sz="26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title"/>
          </p:nvPr>
        </p:nvSpPr>
        <p:spPr>
          <a:xfrm>
            <a:off x="735120" y="402480"/>
            <a:ext cx="922140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1007640">
              <a:lnSpc>
                <a:spcPct val="90000"/>
              </a:lnSpc>
              <a:buNone/>
            </a:pPr>
            <a:r>
              <a:rPr b="0" lang="ru-RU" sz="4900" strike="noStrike" u="none">
                <a:solidFill>
                  <a:schemeClr val="dk1"/>
                </a:solidFill>
                <a:uFillTx/>
                <a:latin typeface="Calibri Light"/>
              </a:rPr>
              <a:t>Синдром эмоционального выгорания проявляется в: 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cxnSp>
        <p:nvCxnSpPr>
          <p:cNvPr id="675" name="Прямая со стрелкой 4"/>
          <p:cNvCxnSpPr/>
          <p:nvPr/>
        </p:nvCxnSpPr>
        <p:spPr>
          <a:xfrm flipH="1">
            <a:off x="2250000" y="1863360"/>
            <a:ext cx="1158480" cy="1122840"/>
          </a:xfrm>
          <a:prstGeom prst="straightConnector1">
            <a:avLst/>
          </a:prstGeom>
          <a:ln>
            <a:solidFill>
              <a:srgbClr val="4472c4"/>
            </a:solidFill>
            <a:tailEnd len="med" type="arrow" w="med"/>
          </a:ln>
        </p:spPr>
      </p:cxnSp>
      <p:cxnSp>
        <p:nvCxnSpPr>
          <p:cNvPr id="676" name="Прямая со стрелкой 5"/>
          <p:cNvCxnSpPr/>
          <p:nvPr/>
        </p:nvCxnSpPr>
        <p:spPr>
          <a:xfrm>
            <a:off x="5266440" y="2013480"/>
            <a:ext cx="360" cy="4147920"/>
          </a:xfrm>
          <a:prstGeom prst="straightConnector1">
            <a:avLst/>
          </a:prstGeom>
          <a:ln>
            <a:solidFill>
              <a:srgbClr val="4472c4"/>
            </a:solidFill>
            <a:tailEnd len="med" type="arrow" w="med"/>
          </a:ln>
        </p:spPr>
      </p:cxnSp>
      <p:cxnSp>
        <p:nvCxnSpPr>
          <p:cNvPr id="677" name="Прямая со стрелкой 6"/>
          <p:cNvCxnSpPr/>
          <p:nvPr/>
        </p:nvCxnSpPr>
        <p:spPr>
          <a:xfrm>
            <a:off x="6696360" y="1782360"/>
            <a:ext cx="1031040" cy="1124640"/>
          </a:xfrm>
          <a:prstGeom prst="straightConnector1">
            <a:avLst/>
          </a:prstGeom>
          <a:ln>
            <a:solidFill>
              <a:srgbClr val="4472c4"/>
            </a:solidFill>
            <a:tailEnd len="med" type="arrow" w="med"/>
          </a:ln>
        </p:spPr>
      </p:cxnSp>
      <p:sp>
        <p:nvSpPr>
          <p:cNvPr id="678" name="TextBox 7"/>
          <p:cNvSpPr/>
          <p:nvPr/>
        </p:nvSpPr>
        <p:spPr>
          <a:xfrm>
            <a:off x="603720" y="3144960"/>
            <a:ext cx="379512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640" strike="noStrike" u="none">
                <a:solidFill>
                  <a:schemeClr val="dk1"/>
                </a:solidFill>
                <a:uFillTx/>
                <a:latin typeface="Book Antiqua"/>
              </a:rPr>
              <a:t>Чувстве безразличия</a:t>
            </a:r>
            <a:endParaRPr b="0" lang="ru-RU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9" name="TextBox 8"/>
          <p:cNvSpPr/>
          <p:nvPr/>
        </p:nvSpPr>
        <p:spPr>
          <a:xfrm>
            <a:off x="6692760" y="3144960"/>
            <a:ext cx="288144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ru-RU" sz="2640" strike="noStrike" u="none">
                <a:solidFill>
                  <a:schemeClr val="dk1"/>
                </a:solidFill>
                <a:uFillTx/>
                <a:latin typeface="Book Antiqua"/>
              </a:rPr>
              <a:t>Дегуманизации</a:t>
            </a:r>
            <a:endParaRPr b="0" lang="ru-RU" sz="264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0" name="Picture 1" descr="D:\Учеба\Гигиена\конф\безразл.jpg"/>
          <p:cNvPicPr/>
          <p:nvPr/>
        </p:nvPicPr>
        <p:blipFill>
          <a:blip r:embed="rId1"/>
          <a:stretch/>
        </p:blipFill>
        <p:spPr>
          <a:xfrm>
            <a:off x="821520" y="3700440"/>
            <a:ext cx="3333240" cy="241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1" name="Picture 2" descr="D:\Учеба\Гигиена\конф\дегум.jpeg"/>
          <p:cNvPicPr/>
          <p:nvPr/>
        </p:nvPicPr>
        <p:blipFill>
          <a:blip r:embed="rId2"/>
          <a:stretch/>
        </p:blipFill>
        <p:spPr>
          <a:xfrm>
            <a:off x="6377760" y="3621240"/>
            <a:ext cx="3492000" cy="232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Рисунок 9" descr=""/>
          <p:cNvPicPr/>
          <p:nvPr/>
        </p:nvPicPr>
        <p:blipFill>
          <a:blip r:embed="rId1"/>
          <a:stretch/>
        </p:blipFill>
        <p:spPr>
          <a:xfrm>
            <a:off x="103320" y="12240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3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4" name="Slide Number"/>
          <p:cNvSpPr/>
          <p:nvPr/>
        </p:nvSpPr>
        <p:spPr>
          <a:xfrm>
            <a:off x="9601200" y="6967440"/>
            <a:ext cx="90360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E689F00A-4D9A-4E34-9074-B2EB4567280F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5" name="Picture 2" descr="https://cf.ppt-online.org/files/slide/c/CHLShVAGwgBdT3qMkiDEblNcznoRKjFW4Pps5f/slide-4.jpg"/>
          <p:cNvPicPr/>
          <p:nvPr/>
        </p:nvPicPr>
        <p:blipFill>
          <a:blip r:embed="rId2"/>
          <a:stretch/>
        </p:blipFill>
        <p:spPr>
          <a:xfrm>
            <a:off x="1250640" y="277200"/>
            <a:ext cx="8175600" cy="682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267120" y="324720"/>
            <a:ext cx="97628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ctr">
            <a:noAutofit/>
          </a:bodyPr>
          <a:p>
            <a:pPr marL="12600" indent="0" algn="ctr" defTabSz="1007640">
              <a:lnSpc>
                <a:spcPts val="4000"/>
              </a:lnSpc>
              <a:spcBef>
                <a:spcPts val="595"/>
              </a:spcBef>
              <a:buNone/>
            </a:pPr>
            <a:r>
              <a:rPr b="0" lang="en-US" sz="3700" spc="-20" strike="noStrike" u="none">
                <a:solidFill>
                  <a:schemeClr val="dk1"/>
                </a:solidFill>
                <a:uFillTx/>
                <a:latin typeface="Calibri Light"/>
              </a:rPr>
              <a:t>Синдром</a:t>
            </a:r>
            <a:r>
              <a:rPr b="0" lang="en-US" sz="3700" spc="31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14" strike="noStrike" u="none">
                <a:solidFill>
                  <a:schemeClr val="dk1"/>
                </a:solidFill>
                <a:uFillTx/>
                <a:latin typeface="Calibri Light"/>
              </a:rPr>
              <a:t>эмоционального</a:t>
            </a:r>
            <a:r>
              <a:rPr b="0" lang="en-US" sz="3700" spc="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20" strike="noStrike" u="none">
                <a:solidFill>
                  <a:schemeClr val="dk1"/>
                </a:solidFill>
                <a:uFillTx/>
                <a:latin typeface="Calibri Light"/>
              </a:rPr>
              <a:t>выгорания </a:t>
            </a:r>
            <a:r>
              <a:rPr b="0" lang="en-US" sz="3700" spc="-91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11" strike="noStrike" u="none">
                <a:solidFill>
                  <a:schemeClr val="dk1"/>
                </a:solidFill>
                <a:uFillTx/>
                <a:latin typeface="Calibri Light"/>
              </a:rPr>
              <a:t>(СЭВ)</a:t>
            </a:r>
            <a:r>
              <a:rPr b="0" lang="en-US" sz="3700" spc="2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6" strike="noStrike" u="none">
                <a:solidFill>
                  <a:schemeClr val="dk1"/>
                </a:solidFill>
                <a:uFillTx/>
                <a:latin typeface="Calibri Light"/>
              </a:rPr>
              <a:t>/</a:t>
            </a:r>
            <a:r>
              <a:rPr b="0" lang="en-US" sz="3700" spc="6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6" strike="noStrike" u="none">
                <a:solidFill>
                  <a:schemeClr val="dk1"/>
                </a:solidFill>
                <a:uFillTx/>
                <a:latin typeface="Calibri Light"/>
              </a:rPr>
              <a:t>профессиональное</a:t>
            </a:r>
            <a:r>
              <a:rPr b="0" lang="en-US" sz="3700" spc="54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0" lang="en-US" sz="3700" spc="-14" strike="noStrike" u="none">
                <a:solidFill>
                  <a:schemeClr val="dk1"/>
                </a:solidFill>
                <a:uFillTx/>
                <a:latin typeface="Calibri Light"/>
              </a:rPr>
              <a:t>сгорание</a:t>
            </a:r>
            <a:r>
              <a:rPr b="0" lang="en-US" sz="2600" spc="-14" strike="noStrike" u="none">
                <a:solidFill>
                  <a:schemeClr val="dk1"/>
                </a:solidFill>
                <a:uFillTx/>
                <a:latin typeface="Calibri Light"/>
              </a:rPr>
              <a:t>–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87" name="object 3"/>
          <p:cNvSpPr/>
          <p:nvPr/>
        </p:nvSpPr>
        <p:spPr>
          <a:xfrm>
            <a:off x="267120" y="1412280"/>
            <a:ext cx="7590240" cy="619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 anchor="t">
            <a:spAutoFit/>
          </a:bodyPr>
          <a:p>
            <a:pPr marL="12600" defTabSz="457200">
              <a:lnSpc>
                <a:spcPct val="90000"/>
              </a:lnSpc>
              <a:spcBef>
                <a:spcPts val="414"/>
              </a:spcBef>
            </a:pPr>
            <a:r>
              <a:rPr b="1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состояние </a:t>
            </a:r>
            <a:r>
              <a:rPr b="1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эмоционального, </a:t>
            </a:r>
            <a:r>
              <a:rPr b="1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умственного </a:t>
            </a:r>
            <a:r>
              <a:rPr b="1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истощения, </a:t>
            </a:r>
            <a:r>
              <a:rPr b="1" lang="en-US" sz="2600" spc="-64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физического утомления, </a:t>
            </a:r>
            <a:r>
              <a:rPr b="1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возникающее </a:t>
            </a:r>
            <a:r>
              <a:rPr b="1" lang="en-US" sz="2600" strike="noStrike" u="none">
                <a:solidFill>
                  <a:srgbClr val="001f5f"/>
                </a:solidFill>
                <a:uFillTx/>
                <a:latin typeface="Times New Roman"/>
              </a:rPr>
              <a:t>в </a:t>
            </a:r>
            <a:r>
              <a:rPr b="1" lang="en-US" sz="2600" spc="-31" strike="noStrike" u="none">
                <a:solidFill>
                  <a:srgbClr val="001f5f"/>
                </a:solidFill>
                <a:uFillTx/>
                <a:latin typeface="Times New Roman"/>
              </a:rPr>
              <a:t>результате </a:t>
            </a:r>
            <a:r>
              <a:rPr b="1" lang="en-US" sz="26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хронического</a:t>
            </a:r>
            <a:r>
              <a:rPr b="1" lang="en-US" sz="2600" spc="-5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600" spc="11" strike="noStrike" u="none">
                <a:solidFill>
                  <a:srgbClr val="001f5f"/>
                </a:solidFill>
                <a:uFillTx/>
                <a:latin typeface="Times New Roman"/>
              </a:rPr>
              <a:t>стресса</a:t>
            </a:r>
            <a:r>
              <a:rPr b="1" lang="en-US" sz="2600" spc="-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на</a:t>
            </a:r>
            <a:r>
              <a:rPr b="1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работе.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</a:pPr>
            <a:endParaRPr b="0" lang="ru-RU" sz="23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154800" defTabSz="457200">
              <a:lnSpc>
                <a:spcPct val="90000"/>
              </a:lnSpc>
              <a:tabLst>
                <a:tab algn="l" pos="0"/>
              </a:tabLst>
            </a:pPr>
            <a:r>
              <a:rPr b="0" lang="en-US" sz="2600" spc="-26" strike="noStrike" u="none">
                <a:solidFill>
                  <a:srgbClr val="c00000"/>
                </a:solidFill>
                <a:uFillTx/>
                <a:latin typeface="Calibri Light"/>
              </a:rPr>
              <a:t>СИНДРОМ</a:t>
            </a:r>
            <a:r>
              <a:rPr b="0" lang="en-US" sz="2600" spc="-85" strike="noStrike" u="none">
                <a:solidFill>
                  <a:srgbClr val="c00000"/>
                </a:solidFill>
                <a:uFillTx/>
                <a:latin typeface="Calibri Light"/>
              </a:rPr>
              <a:t> </a:t>
            </a:r>
            <a:r>
              <a:rPr b="0" i="1" lang="en-US" sz="2600" strike="noStrike" u="none">
                <a:solidFill>
                  <a:srgbClr val="001f5f"/>
                </a:solidFill>
                <a:uFillTx/>
                <a:latin typeface="Calibri Light"/>
              </a:rPr>
              <a:t>–</a:t>
            </a:r>
            <a:r>
              <a:rPr b="0" i="1" lang="en-US" sz="2600" spc="-31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(позаимствован</a:t>
            </a:r>
            <a:r>
              <a:rPr b="0" lang="en-US" sz="2600" spc="-71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Calibri Light"/>
              </a:rPr>
              <a:t>из</a:t>
            </a:r>
            <a:r>
              <a:rPr b="0" lang="en-US" sz="2600" spc="-51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медицины)</a:t>
            </a:r>
            <a:r>
              <a:rPr b="0" lang="en-US" sz="2600" spc="-45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–</a:t>
            </a:r>
            <a:r>
              <a:rPr b="0" lang="en-US" sz="2600" spc="-26" strike="noStrike" u="heavy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</a:rPr>
              <a:t>совокупность </a:t>
            </a:r>
            <a:r>
              <a:rPr b="0" lang="en-US" sz="2600" spc="-570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heavy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 Light"/>
              </a:rPr>
              <a:t>симптомов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 (особенностей, </a:t>
            </a:r>
            <a:r>
              <a:rPr b="0" lang="en-US" sz="2600" spc="-20" strike="noStrike" u="none">
                <a:solidFill>
                  <a:srgbClr val="001f5f"/>
                </a:solidFill>
                <a:uFillTx/>
                <a:latin typeface="Calibri Light"/>
              </a:rPr>
              <a:t>явлений 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Calibri Light"/>
              </a:rPr>
              <a:t>или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характеристик), </a:t>
            </a:r>
            <a:r>
              <a:rPr b="0" lang="en-US" sz="2600" spc="-20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свидетельствующей</a:t>
            </a:r>
            <a:r>
              <a:rPr b="0" lang="en-US" sz="2600" spc="-85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trike="noStrike" u="none">
                <a:solidFill>
                  <a:srgbClr val="001f5f"/>
                </a:solidFill>
                <a:uFillTx/>
                <a:latin typeface="Calibri Light"/>
              </a:rPr>
              <a:t>о</a:t>
            </a:r>
            <a:r>
              <a:rPr b="0" lang="en-US" sz="2600" spc="-51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Calibri Light"/>
              </a:rPr>
              <a:t>той</a:t>
            </a:r>
            <a:r>
              <a:rPr b="0" lang="en-US" sz="2600" spc="-65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Calibri Light"/>
              </a:rPr>
              <a:t>или</a:t>
            </a:r>
            <a:r>
              <a:rPr b="0" lang="en-US" sz="2600" spc="-79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0" strike="noStrike" u="none">
                <a:solidFill>
                  <a:srgbClr val="001f5f"/>
                </a:solidFill>
                <a:uFillTx/>
                <a:latin typeface="Calibri Light"/>
              </a:rPr>
              <a:t>иной</a:t>
            </a:r>
            <a:r>
              <a:rPr b="0" lang="en-US" sz="2600" spc="-79" strike="noStrike" u="none">
                <a:solidFill>
                  <a:srgbClr val="001f5f"/>
                </a:solidFill>
                <a:uFillTx/>
                <a:latin typeface="Calibri Light"/>
              </a:rPr>
              <a:t> </a:t>
            </a:r>
            <a:r>
              <a:rPr b="0" lang="en-US" sz="2600" spc="-26" strike="noStrike" u="none">
                <a:solidFill>
                  <a:srgbClr val="001f5f"/>
                </a:solidFill>
                <a:uFillTx/>
                <a:latin typeface="Calibri Light"/>
              </a:rPr>
              <a:t>патологии.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"/>
              </a:spcBef>
              <a:tabLst>
                <a:tab algn="l" pos="0"/>
              </a:tabLst>
            </a:pP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ts val="2965"/>
              </a:lnSpc>
              <a:tabLst>
                <a:tab algn="l" pos="0"/>
              </a:tabLst>
            </a:pPr>
            <a:r>
              <a:rPr b="1" lang="en-US" sz="2600" strike="noStrike" u="none">
                <a:solidFill>
                  <a:srgbClr val="c00000"/>
                </a:solidFill>
                <a:uFillTx/>
                <a:latin typeface="Times New Roman"/>
              </a:rPr>
              <a:t>Эмоциональное</a:t>
            </a:r>
            <a:r>
              <a:rPr b="1" lang="en-US" sz="2600" spc="-14" strike="noStrike" u="none">
                <a:solidFill>
                  <a:srgbClr val="c00000"/>
                </a:solidFill>
                <a:uFillTx/>
                <a:latin typeface="Times New Roman"/>
              </a:rPr>
              <a:t> </a:t>
            </a:r>
            <a:r>
              <a:rPr b="1" lang="en-US" sz="2600" spc="-11" strike="noStrike" u="none">
                <a:solidFill>
                  <a:srgbClr val="c00000"/>
                </a:solidFill>
                <a:uFillTx/>
                <a:latin typeface="Times New Roman"/>
              </a:rPr>
              <a:t>выгорание</a:t>
            </a:r>
            <a:r>
              <a:rPr b="1" lang="en-US" sz="2600" spc="-45" strike="noStrike" u="none">
                <a:solidFill>
                  <a:srgbClr val="c00000"/>
                </a:solidFill>
                <a:uFillTx/>
                <a:latin typeface="Times New Roman"/>
              </a:rPr>
              <a:t> </a:t>
            </a:r>
            <a:r>
              <a:rPr b="0" lang="en-US" sz="2600" strike="noStrike" u="none">
                <a:solidFill>
                  <a:srgbClr val="44536a"/>
                </a:solidFill>
                <a:uFillTx/>
                <a:latin typeface="Times New Roman"/>
              </a:rPr>
              <a:t>– 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это </a:t>
            </a:r>
            <a:r>
              <a:rPr b="0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выработанный</a:t>
            </a:r>
            <a:r>
              <a:rPr b="0" lang="en-US" sz="2600" spc="-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6" strike="noStrike" u="none">
                <a:solidFill>
                  <a:srgbClr val="001f5f"/>
                </a:solidFill>
                <a:uFillTx/>
                <a:latin typeface="Times New Roman"/>
              </a:rPr>
              <a:t>личностью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м</a:t>
            </a:r>
            <a:r>
              <a:rPr b="1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еханизм психологической </a:t>
            </a:r>
            <a:r>
              <a:rPr b="1" lang="en-US" sz="2600" strike="noStrike" u="none">
                <a:solidFill>
                  <a:srgbClr val="001f5f"/>
                </a:solidFill>
                <a:uFillTx/>
                <a:latin typeface="Times New Roman"/>
              </a:rPr>
              <a:t>защиты </a:t>
            </a:r>
            <a:r>
              <a:rPr b="0" lang="en-US" sz="2600" strike="noStrike" u="none">
                <a:solidFill>
                  <a:srgbClr val="001f5f"/>
                </a:solidFill>
                <a:uFillTx/>
                <a:latin typeface="Times New Roman"/>
              </a:rPr>
              <a:t>в </a:t>
            </a:r>
            <a:r>
              <a:rPr b="0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форме 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полного </a:t>
            </a:r>
            <a:r>
              <a:rPr b="0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или </a:t>
            </a:r>
            <a:r>
              <a:rPr b="0" lang="en-US" sz="2600" spc="-63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частичного</a:t>
            </a:r>
            <a:r>
              <a:rPr b="0" lang="en-US" sz="2600" spc="-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исключения </a:t>
            </a:r>
            <a:r>
              <a:rPr b="0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эмоций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 ответ</a:t>
            </a:r>
            <a:r>
              <a:rPr b="0" lang="en-US" sz="2600" spc="-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-6" strike="noStrike" u="none">
                <a:solidFill>
                  <a:srgbClr val="001f5f"/>
                </a:solidFill>
                <a:uFillTx/>
                <a:latin typeface="Times New Roman"/>
              </a:rPr>
              <a:t>на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п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сихотравмирующее</a:t>
            </a:r>
            <a:r>
              <a:rPr b="0" lang="en-US" sz="2600" spc="-6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-11" strike="noStrike" u="none">
                <a:solidFill>
                  <a:srgbClr val="001f5f"/>
                </a:solidFill>
                <a:uFillTx/>
                <a:latin typeface="Times New Roman"/>
              </a:rPr>
              <a:t>воздействие.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232800" defTabSz="457200">
              <a:lnSpc>
                <a:spcPts val="2965"/>
              </a:lnSpc>
              <a:tabLst>
                <a:tab algn="l" pos="0"/>
              </a:tabLst>
            </a:pPr>
            <a:r>
              <a:rPr b="0" lang="en-US" sz="2600" strike="noStrike" u="none">
                <a:solidFill>
                  <a:srgbClr val="001f5f"/>
                </a:solidFill>
                <a:uFillTx/>
                <a:latin typeface="Times New Roman"/>
              </a:rPr>
              <a:t>(</a:t>
            </a:r>
            <a:r>
              <a:rPr b="0" lang="en-US" sz="2600" spc="-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600" spc="-14" strike="noStrike" u="none">
                <a:solidFill>
                  <a:srgbClr val="001f5f"/>
                </a:solidFill>
                <a:uFillTx/>
                <a:latin typeface="Times New Roman"/>
              </a:rPr>
              <a:t>В.В.Бойко)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8" name="object 4" descr=""/>
          <p:cNvPicPr/>
          <p:nvPr/>
        </p:nvPicPr>
        <p:blipFill>
          <a:blip r:embed="rId1"/>
          <a:stretch/>
        </p:blipFill>
        <p:spPr>
          <a:xfrm>
            <a:off x="7773120" y="1411200"/>
            <a:ext cx="2853000" cy="417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54720" y="1132920"/>
            <a:ext cx="8625240" cy="1460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ffffff"/>
            </a:outerShdw>
          </a:effectLst>
        </p:spPr>
        <p:txBody>
          <a:bodyPr lIns="91440" rIns="91440" tIns="45720" bIns="45720" anchor="ctr">
            <a:normAutofit/>
          </a:bodyPr>
          <a:p>
            <a:pPr indent="0" defTabSz="1007640">
              <a:lnSpc>
                <a:spcPct val="90000"/>
              </a:lnSpc>
              <a:buNone/>
            </a:pPr>
            <a:r>
              <a:rPr b="1" lang="ru-RU" sz="3200" strike="noStrike" u="none">
                <a:solidFill>
                  <a:srgbClr val="000066"/>
                </a:solidFill>
                <a:uFillTx/>
                <a:latin typeface="Times New Roman"/>
              </a:rPr>
              <a:t>КЛАССИФИКАЦИЯ  УСЛОВИЙ ТРУДА 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47560" y="2675880"/>
            <a:ext cx="9622440" cy="4424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66"/>
            </a:outerShdw>
          </a:effectLst>
        </p:spPr>
        <p:txBody>
          <a:bodyPr lIns="91440" rIns="91440" tIns="45720" bIns="45720" anchor="t">
            <a:normAutofit lnSpcReduction="9999"/>
          </a:bodyPr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Оптимальные условия труда (1 класс)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Допустимые условия труда (2 класс)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Вредные условия труда (3 класс):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  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1 степень 3 класса (3.1)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2 степень 3 класса (3.2)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3 степень 3 класса (3.3)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    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4 степень 3 класса (3.4)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252000" indent="-252000" defTabSz="1007640">
              <a:lnSpc>
                <a:spcPct val="90000"/>
              </a:lnSpc>
              <a:spcBef>
                <a:spcPts val="1103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Опасные (экстремальные) условия труда (4 класс)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24" name="object 5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880920" y="37800"/>
            <a:ext cx="862848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US" sz="4300" spc="-34" strike="noStrike" u="none">
                <a:solidFill>
                  <a:schemeClr val="dk1"/>
                </a:solidFill>
                <a:uFillTx/>
                <a:latin typeface="Calibri Light"/>
              </a:rPr>
              <a:t>ГРУППЫ</a:t>
            </a:r>
            <a:r>
              <a:rPr b="1" lang="en-US" sz="4300" spc="-196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300" spc="-34" strike="noStrike" u="none">
                <a:solidFill>
                  <a:schemeClr val="dk1"/>
                </a:solidFill>
                <a:uFillTx/>
                <a:latin typeface="Calibri Light"/>
              </a:rPr>
              <a:t>РИСКА</a:t>
            </a:r>
            <a:endParaRPr b="0" lang="en-US" sz="4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690" name="object 3"/>
          <p:cNvGraphicFramePr/>
          <p:nvPr/>
        </p:nvGraphicFramePr>
        <p:xfrm>
          <a:off x="129600" y="631800"/>
          <a:ext cx="10379160" cy="7013520"/>
        </p:xfrm>
        <a:graphic>
          <a:graphicData uri="http://schemas.openxmlformats.org/drawingml/2006/table">
            <a:tbl>
              <a:tblPr/>
              <a:tblGrid>
                <a:gridCol w="574560"/>
                <a:gridCol w="9804600"/>
              </a:tblGrid>
              <a:tr h="2903040">
                <a:tc>
                  <a:txBody>
                    <a:bodyPr lIns="0" rIns="0" tIns="3276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276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Сотрудники,</a:t>
                      </a:r>
                      <a:r>
                        <a:rPr b="0" lang="en-US" sz="2100" spc="45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которые</a:t>
                      </a:r>
                      <a:r>
                        <a:rPr b="0" lang="en-US" sz="21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по 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роду</a:t>
                      </a:r>
                      <a:r>
                        <a:rPr b="0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деятельности</a:t>
                      </a:r>
                      <a:r>
                        <a:rPr b="0" lang="en-US" sz="21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вынуждены</a:t>
                      </a:r>
                      <a:r>
                        <a:rPr b="0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длительное</a:t>
                      </a:r>
                      <a:r>
                        <a:rPr b="0" lang="en-US" sz="2100" spc="5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время</a:t>
                      </a: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общаться</a:t>
                      </a:r>
                      <a:r>
                        <a:rPr b="0" lang="en-US" sz="21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множеством </a:t>
                      </a:r>
                      <a:r>
                        <a:rPr b="0" lang="en-US" sz="2100" spc="-408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различных</a:t>
                      </a: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людей</a:t>
                      </a:r>
                      <a:r>
                        <a:rPr b="0" lang="en-US" sz="21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(знакомых</a:t>
                      </a: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незнакомых),</a:t>
                      </a:r>
                      <a:r>
                        <a:rPr b="0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именно: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руководители;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учителя</a:t>
                      </a:r>
                      <a:r>
                        <a:rPr b="0" lang="en-US" sz="21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0" lang="en-US" sz="2100" spc="-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преподаватели</a:t>
                      </a:r>
                      <a:r>
                        <a:rPr b="0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ВУЗов;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врачи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медсестры;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spcBef>
                          <a:spcPts val="6"/>
                        </a:spcBef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психологи</a:t>
                      </a:r>
                      <a:r>
                        <a:rPr b="0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0" lang="en-US" sz="21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психотерапевты;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администраторы</a:t>
                      </a:r>
                      <a:r>
                        <a:rPr b="0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чиновники</a:t>
                      </a:r>
                      <a:r>
                        <a:rPr b="0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всех</a:t>
                      </a:r>
                      <a:r>
                        <a:rPr b="0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уровней;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405000" indent="-2836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405720"/>
                        </a:tabLst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менеджеры,</a:t>
                      </a:r>
                      <a:r>
                        <a:rPr b="0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продавцы,</a:t>
                      </a:r>
                      <a:r>
                        <a:rPr b="0" lang="en-US" sz="2100" spc="-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официанты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9080">
                <a:tc>
                  <a:txBody>
                    <a:bodyPr lIns="0" rIns="0" tIns="3348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Специалисты,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чьи</a:t>
                      </a:r>
                      <a:r>
                        <a:rPr b="1" lang="en-US" sz="1800" spc="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индивидуально</a:t>
                      </a:r>
                      <a:r>
                        <a:rPr b="1" lang="en-US" sz="1800" spc="5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-</a:t>
                      </a:r>
                      <a:r>
                        <a:rPr b="1" lang="en-US" sz="18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психологические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особенности</a:t>
                      </a:r>
                      <a:r>
                        <a:rPr b="1" lang="en-US" sz="18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согласуются</a:t>
                      </a:r>
                      <a:r>
                        <a:rPr b="1" lang="en-US" sz="1800" spc="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</a:t>
                      </a:r>
                      <a:r>
                        <a:rPr b="1" lang="en-US" sz="18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необходимостью</a:t>
                      </a:r>
                      <a:r>
                        <a:rPr b="1" lang="en-US" sz="18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постоянно </a:t>
                      </a:r>
                      <a:r>
                        <a:rPr b="1" lang="en-US" sz="1800" spc="-34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взаимодействовать</a:t>
                      </a:r>
                      <a:r>
                        <a:rPr b="1" lang="en-US" sz="1800" spc="-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людьми.</a:t>
                      </a:r>
                      <a:r>
                        <a:rPr b="1" lang="en-US" sz="18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Особенно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быстро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выгорают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застенчивые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"интроверты".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2000">
                <a:tc>
                  <a:txBody>
                    <a:bodyPr lIns="0" rIns="0" tIns="3348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3.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Люди,</a:t>
                      </a:r>
                      <a:r>
                        <a:rPr b="1" lang="en-US" sz="18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испытывающие постоянные</a:t>
                      </a:r>
                      <a:r>
                        <a:rPr b="1" lang="en-US" sz="18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межличностные и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внутриличностные</a:t>
                      </a:r>
                      <a:r>
                        <a:rPr b="1" lang="en-US" sz="18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конфликты,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связанные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</a:t>
                      </a:r>
                      <a:r>
                        <a:rPr b="1" lang="en-US" sz="1800" spc="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работой.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9080">
                <a:tc>
                  <a:txBody>
                    <a:bodyPr lIns="0" rIns="0" tIns="3348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41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4.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Женщины,</a:t>
                      </a:r>
                      <a:r>
                        <a:rPr b="1" lang="en-US" sz="18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которые: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383400" indent="-262080" defTabSz="1007640">
                        <a:lnSpc>
                          <a:spcPct val="100000"/>
                        </a:lnSpc>
                        <a:spcBef>
                          <a:spcPts val="6"/>
                        </a:spcBef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384120"/>
                        </a:tabLst>
                      </a:pP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переживают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внутреннее противоречие</a:t>
                      </a:r>
                      <a:r>
                        <a:rPr b="1" lang="en-US" sz="18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между</a:t>
                      </a:r>
                      <a:r>
                        <a:rPr b="1" lang="en-US" sz="18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работой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семьей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383400" indent="-262080" defTabSz="1007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  <a:tabLst>
                          <a:tab algn="l" pos="384120"/>
                        </a:tabLst>
                      </a:pP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работают</a:t>
                      </a:r>
                      <a:r>
                        <a:rPr b="1" lang="en-US" sz="18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</a:t>
                      </a:r>
                      <a:r>
                        <a:rPr b="1" lang="en-US" sz="18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условиях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жестко</a:t>
                      </a:r>
                      <a:r>
                        <a:rPr b="1" lang="en-US" sz="18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конкуренции</a:t>
                      </a:r>
                      <a:r>
                        <a:rPr b="1" lang="en-US" sz="18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</a:t>
                      </a:r>
                      <a:r>
                        <a:rPr b="1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мужчинами</a:t>
                      </a:r>
                      <a:r>
                        <a:rPr b="1" lang="en-US" sz="18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(профпригодность)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08280">
                <a:tc>
                  <a:txBody>
                    <a:bodyPr lIns="0" rIns="0" tIns="3420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5.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420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Профессионалы,</a:t>
                      </a:r>
                      <a:r>
                        <a:rPr b="1" lang="en-US" sz="2100" spc="6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работающие</a:t>
                      </a:r>
                      <a:r>
                        <a:rPr b="1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</a:t>
                      </a:r>
                      <a:r>
                        <a:rPr b="1" lang="en-US" sz="2100" spc="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условиях</a:t>
                      </a:r>
                      <a:r>
                        <a:rPr b="1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нестабильности</a:t>
                      </a:r>
                      <a:r>
                        <a:rPr b="1" lang="en-US" sz="2100" spc="6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(</a:t>
                      </a:r>
                      <a:r>
                        <a:rPr b="1" lang="en-US" sz="21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угроза</a:t>
                      </a:r>
                      <a:r>
                        <a:rPr b="1" lang="en-US" sz="21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сокращений,</a:t>
                      </a:r>
                      <a:r>
                        <a:rPr b="1" lang="en-US" sz="2100" spc="5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позиция</a:t>
                      </a:r>
                      <a:r>
                        <a:rPr b="1" lang="en-US" sz="21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фрилайнера, </a:t>
                      </a:r>
                      <a:r>
                        <a:rPr b="1" lang="en-US" sz="2100" spc="-4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представители</a:t>
                      </a:r>
                      <a:r>
                        <a:rPr b="1" lang="en-US" sz="2100" spc="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публичных</a:t>
                      </a:r>
                      <a:r>
                        <a:rPr b="1" lang="en-US" sz="2100" spc="3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профессий</a:t>
                      </a:r>
                      <a:r>
                        <a:rPr b="1" lang="en-US" sz="2100" spc="3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(политики,</a:t>
                      </a:r>
                      <a:r>
                        <a:rPr b="1" lang="en-US" sz="2100" spc="2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артисты)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9080">
                <a:tc>
                  <a:txBody>
                    <a:bodyPr lIns="0" rIns="0" tIns="34200" bIns="0" anchor="t">
                      <a:noAutofit/>
                    </a:bodyPr>
                    <a:p>
                      <a:pPr marL="121320" defTabSz="10076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6.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420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Профессионалы(спасатели,</a:t>
                      </a:r>
                      <a:r>
                        <a:rPr b="1" lang="en-US" sz="2100" spc="7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психологи,</a:t>
                      </a:r>
                      <a:r>
                        <a:rPr b="1" lang="en-US" sz="2100" spc="6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соцработники),</a:t>
                      </a:r>
                      <a:r>
                        <a:rPr b="1" lang="en-US" sz="2100" spc="5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оказывающи</a:t>
                      </a:r>
                      <a:r>
                        <a:rPr b="1" lang="ru-RU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е</a:t>
                      </a:r>
                      <a:r>
                        <a:rPr b="1" lang="en-US" sz="2100" spc="3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помощь</a:t>
                      </a:r>
                      <a:r>
                        <a:rPr b="1" lang="en-US" sz="2100" spc="3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жертвам</a:t>
                      </a:r>
                      <a:r>
                        <a:rPr b="1" lang="en-US" sz="2100" spc="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ЧС</a:t>
                      </a:r>
                      <a:r>
                        <a:rPr b="1" lang="en-US" sz="21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и</a:t>
                      </a:r>
                      <a:r>
                        <a:rPr b="1" lang="en-US" sz="2100" spc="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en-US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людям</a:t>
                      </a:r>
                      <a:r>
                        <a:rPr b="1" lang="ru-RU" sz="21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520560" y="43560"/>
            <a:ext cx="9674280" cy="919800"/>
          </a:xfrm>
          <a:prstGeom prst="rect">
            <a:avLst/>
          </a:prstGeom>
          <a:noFill/>
          <a:ln w="0">
            <a:noFill/>
          </a:ln>
        </p:spPr>
        <p:txBody>
          <a:bodyPr lIns="0" rIns="0" tIns="72360" bIns="0" anchor="ctr">
            <a:noAutofit/>
          </a:bodyPr>
          <a:p>
            <a:pPr marL="12600" indent="0" defTabSz="1007640">
              <a:lnSpc>
                <a:spcPts val="3280"/>
              </a:lnSpc>
              <a:spcBef>
                <a:spcPts val="570"/>
              </a:spcBef>
              <a:buNone/>
            </a:pPr>
            <a:r>
              <a:rPr b="1" lang="en-US" sz="3100" spc="-11" strike="noStrike" u="none">
                <a:solidFill>
                  <a:srgbClr val="078777"/>
                </a:solidFill>
                <a:uFillTx/>
                <a:latin typeface="Constantia"/>
              </a:rPr>
              <a:t>Факторы,</a:t>
            </a:r>
            <a:r>
              <a:rPr b="1" lang="en-US" sz="3100" spc="14" strike="noStrike" u="none">
                <a:solidFill>
                  <a:srgbClr val="078777"/>
                </a:solidFill>
                <a:uFillTx/>
                <a:latin typeface="Constantia"/>
              </a:rPr>
              <a:t> </a:t>
            </a:r>
            <a:r>
              <a:rPr b="1" lang="en-US" sz="3100" spc="-20" strike="noStrike" u="none">
                <a:solidFill>
                  <a:srgbClr val="078777"/>
                </a:solidFill>
                <a:uFillTx/>
                <a:latin typeface="Constantia"/>
              </a:rPr>
              <a:t>приводящие</a:t>
            </a:r>
            <a:r>
              <a:rPr b="1" lang="en-US" sz="3100" spc="6" strike="noStrike" u="none">
                <a:solidFill>
                  <a:srgbClr val="078777"/>
                </a:solidFill>
                <a:uFillTx/>
                <a:latin typeface="Constantia"/>
              </a:rPr>
              <a:t> </a:t>
            </a:r>
            <a:r>
              <a:rPr b="1" lang="en-US" sz="3100" spc="-6" strike="noStrike" u="none">
                <a:solidFill>
                  <a:srgbClr val="078777"/>
                </a:solidFill>
                <a:uFillTx/>
                <a:latin typeface="Constantia"/>
              </a:rPr>
              <a:t>к</a:t>
            </a:r>
            <a:r>
              <a:rPr b="1" lang="en-US" sz="3100" spc="-11" strike="noStrike" u="none">
                <a:solidFill>
                  <a:srgbClr val="078777"/>
                </a:solidFill>
                <a:uFillTx/>
                <a:latin typeface="Constantia"/>
              </a:rPr>
              <a:t> нарушениям </a:t>
            </a:r>
            <a:r>
              <a:rPr b="1" lang="en-US" sz="3100" spc="-760" strike="noStrike" u="none">
                <a:solidFill>
                  <a:srgbClr val="078777"/>
                </a:solidFill>
                <a:uFillTx/>
                <a:latin typeface="Constantia"/>
              </a:rPr>
              <a:t> </a:t>
            </a:r>
            <a:r>
              <a:rPr b="1" lang="en-US" sz="3100" spc="-11" strike="noStrike" u="none">
                <a:solidFill>
                  <a:srgbClr val="078777"/>
                </a:solidFill>
                <a:uFillTx/>
                <a:latin typeface="Constantia"/>
              </a:rPr>
              <a:t>психического </a:t>
            </a:r>
            <a:r>
              <a:rPr b="1" lang="en-US" sz="3100" spc="-26" strike="noStrike" u="none">
                <a:solidFill>
                  <a:srgbClr val="078777"/>
                </a:solidFill>
                <a:uFillTx/>
                <a:latin typeface="Constantia"/>
              </a:rPr>
              <a:t>здоровья</a:t>
            </a:r>
            <a:r>
              <a:rPr b="1" lang="en-US" sz="3100" spc="-6" strike="noStrike" u="none">
                <a:solidFill>
                  <a:srgbClr val="078777"/>
                </a:solidFill>
                <a:uFillTx/>
                <a:latin typeface="Constantia"/>
              </a:rPr>
              <a:t> </a:t>
            </a:r>
            <a:r>
              <a:rPr b="1" lang="ru-RU" sz="3100" spc="-31" strike="noStrike" u="none">
                <a:solidFill>
                  <a:srgbClr val="078777"/>
                </a:solidFill>
                <a:uFillTx/>
                <a:latin typeface="Constantia"/>
              </a:rPr>
              <a:t> </a:t>
            </a:r>
            <a:endParaRPr b="0" lang="en-US" sz="31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2" name="object 3"/>
          <p:cNvSpPr/>
          <p:nvPr/>
        </p:nvSpPr>
        <p:spPr>
          <a:xfrm>
            <a:off x="177840" y="1777320"/>
            <a:ext cx="4895640" cy="5579280"/>
          </a:xfrm>
          <a:custGeom>
            <a:avLst/>
            <a:gdLst>
              <a:gd name="textAreaLeft" fmla="*/ 0 w 4895640"/>
              <a:gd name="textAreaRight" fmla="*/ 4896000 w 4895640"/>
              <a:gd name="textAreaTop" fmla="*/ 0 h 5579280"/>
              <a:gd name="textAreaBottom" fmla="*/ 5579640 h 5579280"/>
            </a:gdLst>
            <a:ahLst/>
            <a:rect l="textAreaLeft" t="textAreaTop" r="textAreaRight" b="textAreaBottom"/>
            <a:pathLst>
              <a:path w="5582920" h="5061584">
                <a:moveTo>
                  <a:pt x="0" y="1772539"/>
                </a:moveTo>
                <a:lnTo>
                  <a:pt x="2158619" y="1772539"/>
                </a:lnTo>
                <a:lnTo>
                  <a:pt x="2158619" y="1265301"/>
                </a:lnTo>
                <a:lnTo>
                  <a:pt x="1525905" y="1265301"/>
                </a:lnTo>
                <a:lnTo>
                  <a:pt x="2791206" y="0"/>
                </a:lnTo>
                <a:lnTo>
                  <a:pt x="4056507" y="1265301"/>
                </a:lnTo>
                <a:lnTo>
                  <a:pt x="3423793" y="1265301"/>
                </a:lnTo>
                <a:lnTo>
                  <a:pt x="3423793" y="1772539"/>
                </a:lnTo>
                <a:lnTo>
                  <a:pt x="5582412" y="1772539"/>
                </a:lnTo>
                <a:lnTo>
                  <a:pt x="5582412" y="5061204"/>
                </a:lnTo>
                <a:lnTo>
                  <a:pt x="0" y="5061204"/>
                </a:lnTo>
                <a:lnTo>
                  <a:pt x="0" y="1772539"/>
                </a:lnTo>
                <a:close/>
              </a:path>
            </a:pathLst>
          </a:custGeom>
          <a:noFill/>
          <a:ln w="12192">
            <a:solidFill>
              <a:srgbClr val="6fac4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3" name="object 4"/>
          <p:cNvSpPr/>
          <p:nvPr/>
        </p:nvSpPr>
        <p:spPr>
          <a:xfrm>
            <a:off x="337680" y="2838960"/>
            <a:ext cx="4735800" cy="38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6760" indent="-344880" defTabSz="45720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SzPct val="124000"/>
              <a:buFont typeface="Wingdings" charset="2"/>
              <a:buChar char=""/>
              <a:tabLst>
                <a:tab algn="l" pos="357480"/>
              </a:tabLst>
            </a:pP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интенсивное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общение;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1600" indent="-279360" defTabSz="457200">
              <a:lnSpc>
                <a:spcPts val="2494"/>
              </a:lnSpc>
              <a:spcBef>
                <a:spcPts val="119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91960"/>
              </a:tabLst>
            </a:pP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нечеткая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организация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планирование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ts val="2494"/>
              </a:lnSpc>
              <a:tabLst>
                <a:tab algn="l" pos="291960"/>
              </a:tabLst>
            </a:pP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труда;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79360" defTabSz="457200">
              <a:lnSpc>
                <a:spcPts val="2469"/>
              </a:lnSpc>
              <a:spcBef>
                <a:spcPts val="176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91960"/>
              </a:tabLst>
            </a:pP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режим</a:t>
            </a:r>
            <a:r>
              <a:rPr b="1" lang="en-US" sz="2100" spc="-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постоянного</a:t>
            </a:r>
            <a:r>
              <a:rPr b="1" lang="en-US" sz="2100" spc="-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внешнего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и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внутреннего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контроля;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79360" defTabSz="457200">
              <a:lnSpc>
                <a:spcPts val="2469"/>
              </a:lnSpc>
              <a:spcBef>
                <a:spcPts val="99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91960"/>
              </a:tabLst>
            </a:pP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конфликтность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системе</a:t>
            </a:r>
            <a:r>
              <a:rPr b="1" lang="en-US" sz="21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«руководитель-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подчиненный»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«коллега-коллега»;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79360" defTabSz="457200">
              <a:lnSpc>
                <a:spcPts val="2469"/>
              </a:lnSpc>
              <a:spcBef>
                <a:spcPts val="99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91960"/>
              </a:tabLst>
            </a:pP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психологически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сложный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контингент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лиц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в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общении.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4" name="object 5"/>
          <p:cNvSpPr/>
          <p:nvPr/>
        </p:nvSpPr>
        <p:spPr>
          <a:xfrm>
            <a:off x="5346000" y="1737000"/>
            <a:ext cx="4848840" cy="5028120"/>
          </a:xfrm>
          <a:custGeom>
            <a:avLst/>
            <a:gdLst>
              <a:gd name="textAreaLeft" fmla="*/ 0 w 4848840"/>
              <a:gd name="textAreaRight" fmla="*/ 4849200 w 4848840"/>
              <a:gd name="textAreaTop" fmla="*/ 0 h 5028120"/>
              <a:gd name="textAreaBottom" fmla="*/ 5028480 h 5028120"/>
            </a:gdLst>
            <a:ahLst/>
            <a:rect l="textAreaLeft" t="textAreaTop" r="textAreaRight" b="textAreaBottom"/>
            <a:pathLst>
              <a:path w="5529580" h="4561840">
                <a:moveTo>
                  <a:pt x="0" y="0"/>
                </a:moveTo>
                <a:lnTo>
                  <a:pt x="5529072" y="0"/>
                </a:lnTo>
                <a:lnTo>
                  <a:pt x="5529072" y="2963799"/>
                </a:lnTo>
                <a:lnTo>
                  <a:pt x="3334639" y="2963799"/>
                </a:lnTo>
                <a:lnTo>
                  <a:pt x="3334639" y="3420999"/>
                </a:lnTo>
                <a:lnTo>
                  <a:pt x="3904869" y="3420999"/>
                </a:lnTo>
                <a:lnTo>
                  <a:pt x="2764535" y="4561332"/>
                </a:lnTo>
                <a:lnTo>
                  <a:pt x="1624202" y="3420999"/>
                </a:lnTo>
                <a:lnTo>
                  <a:pt x="2194432" y="3420999"/>
                </a:lnTo>
                <a:lnTo>
                  <a:pt x="2194432" y="2963799"/>
                </a:lnTo>
                <a:lnTo>
                  <a:pt x="0" y="2963799"/>
                </a:lnTo>
                <a:lnTo>
                  <a:pt x="0" y="0"/>
                </a:lnTo>
                <a:close/>
              </a:path>
            </a:pathLst>
          </a:custGeom>
          <a:noFill/>
          <a:ln w="12192">
            <a:solidFill>
              <a:srgbClr val="ec7c3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4572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5" name="object 6"/>
          <p:cNvSpPr/>
          <p:nvPr/>
        </p:nvSpPr>
        <p:spPr>
          <a:xfrm>
            <a:off x="778320" y="352800"/>
            <a:ext cx="9134280" cy="351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130"/>
              </a:spcBef>
            </a:pPr>
            <a:r>
              <a:rPr b="1" lang="ru-RU" sz="3700" spc="14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endParaRPr b="0" lang="ru-RU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457960" indent="-213480" defTabSz="457200">
              <a:lnSpc>
                <a:spcPct val="100000"/>
              </a:lnSpc>
              <a:spcBef>
                <a:spcPts val="3005"/>
              </a:spcBef>
              <a:buClr>
                <a:srgbClr val="001f5f"/>
              </a:buClr>
              <a:buSzPct val="95000"/>
              <a:buFont typeface="Wingdings" charset="2"/>
              <a:buChar char=""/>
              <a:tabLst>
                <a:tab algn="l" pos="545832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склонность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к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сдержанности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эмоций;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45200" indent="-213480" defTabSz="457200">
              <a:lnSpc>
                <a:spcPts val="2469"/>
              </a:lnSpc>
              <a:spcBef>
                <a:spcPts val="176"/>
              </a:spcBef>
              <a:buClr>
                <a:srgbClr val="001f5f"/>
              </a:buClr>
              <a:buSzPct val="95000"/>
              <a:buFont typeface="Wingdings" charset="2"/>
              <a:buChar char=""/>
              <a:tabLst>
                <a:tab algn="l" pos="5524560"/>
              </a:tabLst>
            </a:pP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интенсивное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восприятие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 и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переживание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обстоятельств</a:t>
            </a:r>
            <a:r>
              <a:rPr b="1" lang="en-US" sz="21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проф.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деятельности;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523840" indent="-279360" defTabSz="457200">
              <a:lnSpc>
                <a:spcPts val="2475"/>
              </a:lnSpc>
              <a:buClr>
                <a:srgbClr val="001f5f"/>
              </a:buClr>
              <a:buSzPct val="95000"/>
              <a:buFont typeface="Wingdings" charset="2"/>
              <a:buChar char=""/>
              <a:tabLst>
                <a:tab algn="l" pos="552456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слабая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мотивационная</a:t>
            </a:r>
            <a:r>
              <a:rPr b="1" lang="en-US" sz="2100" spc="-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отдача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проф.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245200" defTabSz="457200">
              <a:lnSpc>
                <a:spcPts val="2494"/>
              </a:lnSpc>
              <a:tabLst>
                <a:tab algn="l" pos="5524560"/>
              </a:tabLst>
            </a:pP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деятельности;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6" name="object 7"/>
          <p:cNvSpPr/>
          <p:nvPr/>
        </p:nvSpPr>
        <p:spPr>
          <a:xfrm>
            <a:off x="5415840" y="3918960"/>
            <a:ext cx="4586400" cy="96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 anchor="t">
            <a:spAutoFit/>
          </a:bodyPr>
          <a:p>
            <a:pPr marL="12600" indent="-216000" defTabSz="457200">
              <a:lnSpc>
                <a:spcPts val="2469"/>
              </a:lnSpc>
              <a:spcBef>
                <a:spcPts val="224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9196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нравственные дефекты и дезориентация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личности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специалиста.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7" name="object 8"/>
          <p:cNvSpPr/>
          <p:nvPr/>
        </p:nvSpPr>
        <p:spPr>
          <a:xfrm>
            <a:off x="6078240" y="5345640"/>
            <a:ext cx="392400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130"/>
              </a:spcBef>
              <a:tabLst>
                <a:tab algn="l" pos="2643480"/>
              </a:tabLst>
            </a:pPr>
            <a:r>
              <a:rPr b="1" lang="ru-RU" sz="3700" spc="14" strike="noStrike" u="none">
                <a:solidFill>
                  <a:srgbClr val="333e50"/>
                </a:solidFill>
                <a:uFillTx/>
                <a:latin typeface="Calibri"/>
              </a:rPr>
              <a:t>В</a:t>
            </a:r>
            <a:r>
              <a:rPr b="1" lang="en-US" sz="3700" spc="14" strike="noStrike" u="none">
                <a:solidFill>
                  <a:srgbClr val="333e50"/>
                </a:solidFill>
                <a:uFillTx/>
                <a:latin typeface="Calibri"/>
              </a:rPr>
              <a:t>нутренние</a:t>
            </a:r>
            <a:r>
              <a:rPr b="1" lang="ru-RU" sz="3700" spc="14" strike="noStrike" u="none">
                <a:solidFill>
                  <a:srgbClr val="333e50"/>
                </a:solidFill>
                <a:uFillTx/>
                <a:latin typeface="Calibri"/>
              </a:rPr>
              <a:t> ф</a:t>
            </a:r>
            <a:r>
              <a:rPr b="1" lang="en-US" sz="3700" spc="11" strike="noStrike" u="none">
                <a:solidFill>
                  <a:srgbClr val="333e50"/>
                </a:solidFill>
                <a:uFillTx/>
                <a:latin typeface="Calibri"/>
              </a:rPr>
              <a:t>акторы</a:t>
            </a:r>
            <a:endParaRPr b="0" lang="ru-RU" sz="3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8" name="Прямоугольник 8"/>
          <p:cNvSpPr/>
          <p:nvPr/>
        </p:nvSpPr>
        <p:spPr>
          <a:xfrm>
            <a:off x="1060200" y="1139400"/>
            <a:ext cx="3402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130"/>
              </a:spcBef>
            </a:pPr>
            <a:r>
              <a:rPr b="1" lang="ru-RU" sz="3600" spc="14" strike="noStrike" u="none">
                <a:solidFill>
                  <a:schemeClr val="dk1"/>
                </a:solidFill>
                <a:uFillTx/>
                <a:latin typeface="Calibri"/>
              </a:rPr>
              <a:t>Внешние</a:t>
            </a:r>
            <a:r>
              <a:rPr b="1" lang="ru-RU" sz="3600" spc="-3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ru-RU" sz="3600" spc="11" strike="noStrike" u="none">
                <a:solidFill>
                  <a:schemeClr val="dk1"/>
                </a:solidFill>
                <a:uFillTx/>
                <a:latin typeface="Calibri"/>
              </a:rPr>
              <a:t>факторы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968400" y="36360"/>
            <a:ext cx="8897400" cy="954720"/>
          </a:xfrm>
          <a:prstGeom prst="rect">
            <a:avLst/>
          </a:prstGeom>
          <a:noFill/>
          <a:ln w="0">
            <a:noFill/>
          </a:ln>
        </p:spPr>
        <p:txBody>
          <a:bodyPr lIns="0" rIns="0" tIns="87120" bIns="0" anchor="ctr">
            <a:noAutofit/>
          </a:bodyPr>
          <a:p>
            <a:pPr marL="2871360" indent="-2859480" defTabSz="1007640">
              <a:lnSpc>
                <a:spcPct val="79000"/>
              </a:lnSpc>
              <a:spcBef>
                <a:spcPts val="686"/>
              </a:spcBef>
              <a:buNone/>
              <a:tabLst>
                <a:tab algn="l" pos="0"/>
              </a:tabLst>
            </a:pPr>
            <a:r>
              <a:rPr b="1" lang="en-US" sz="2400" spc="-6" strike="noStrike" u="none">
                <a:solidFill>
                  <a:srgbClr val="000000"/>
                </a:solidFill>
                <a:uFillTx/>
                <a:latin typeface="Calibri Light"/>
              </a:rPr>
              <a:t>ОСНОВНЫЕ</a:t>
            </a:r>
            <a:r>
              <a:rPr b="1" lang="en-US" sz="2400" spc="-11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pc="-31" strike="noStrike" u="none">
                <a:solidFill>
                  <a:srgbClr val="000000"/>
                </a:solidFill>
                <a:uFillTx/>
                <a:latin typeface="Calibri Light"/>
              </a:rPr>
              <a:t>ХАРАКТЕРИСТИКИ</a:t>
            </a:r>
            <a:r>
              <a:rPr b="1" lang="en-US" sz="2400" spc="14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pc="-40" strike="noStrike" u="none">
                <a:solidFill>
                  <a:srgbClr val="000000"/>
                </a:solidFill>
                <a:uFillTx/>
                <a:latin typeface="Calibri Light"/>
              </a:rPr>
              <a:t>ВЫГОРАЮЩИХ</a:t>
            </a:r>
            <a:r>
              <a:rPr b="1" lang="en-US" sz="2400" spc="14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Calibri Light"/>
              </a:rPr>
              <a:t>И</a:t>
            </a:r>
            <a:r>
              <a:rPr b="1" lang="en-US" sz="2400" spc="-11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pc="-6" strike="noStrike" u="none">
                <a:solidFill>
                  <a:srgbClr val="000000"/>
                </a:solidFill>
                <a:uFillTx/>
                <a:latin typeface="Calibri Light"/>
              </a:rPr>
              <a:t>УСТОЙЧИВЫХ </a:t>
            </a:r>
            <a:r>
              <a:rPr b="1" lang="en-US" sz="2400" spc="-584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Calibri Light"/>
              </a:rPr>
              <a:t>К</a:t>
            </a:r>
            <a:r>
              <a:rPr b="1" lang="en-US" sz="2400" spc="-6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en-US" sz="2400" spc="-45" strike="noStrike" u="none">
                <a:solidFill>
                  <a:srgbClr val="000000"/>
                </a:solidFill>
                <a:uFillTx/>
                <a:latin typeface="Calibri Light"/>
              </a:rPr>
              <a:t>ВЫГОРАНИЮ</a:t>
            </a:r>
            <a:r>
              <a:rPr b="1" lang="en-US" sz="2400" spc="-6" strike="noStrike" u="none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b="1" lang="ru-RU" sz="2400" spc="-14" strike="noStrike" u="none">
                <a:solidFill>
                  <a:srgbClr val="000000"/>
                </a:solidFill>
                <a:uFillTx/>
                <a:latin typeface="Calibri Light"/>
              </a:rPr>
              <a:t>СОТРУДНИКОВ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700" name="object 3"/>
          <p:cNvGraphicFramePr/>
          <p:nvPr/>
        </p:nvGraphicFramePr>
        <p:xfrm>
          <a:off x="321840" y="783720"/>
          <a:ext cx="10190520" cy="6835320"/>
        </p:xfrm>
        <a:graphic>
          <a:graphicData uri="http://schemas.openxmlformats.org/drawingml/2006/table">
            <a:tbl>
              <a:tblPr/>
              <a:tblGrid>
                <a:gridCol w="2422440"/>
                <a:gridCol w="4317840"/>
                <a:gridCol w="3450240"/>
              </a:tblGrid>
              <a:tr h="734760">
                <a:tc>
                  <a:txBody>
                    <a:bodyPr lIns="0" rIns="0" tIns="3276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b="0" lang="en-US" sz="2100" spc="-1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Характеристики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2040" bIns="0" anchor="t">
                      <a:noAutofit/>
                    </a:bodyPr>
                    <a:p>
                      <a:pPr marL="1440" algn="ctr" defTabSz="100764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0" lang="en-US" sz="22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Выгорающие</a:t>
                      </a:r>
                      <a:endParaRPr b="0" lang="ru-RU" sz="2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2040" bIns="0" anchor="t">
                      <a:noAutofit/>
                    </a:bodyPr>
                    <a:p>
                      <a:pPr algn="ctr" defTabSz="100764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0" lang="en-US" sz="2200" spc="-14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Устойчивые</a:t>
                      </a:r>
                      <a:r>
                        <a:rPr b="0" lang="en-US" sz="2200" spc="-51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</a:t>
                      </a:r>
                      <a:r>
                        <a:rPr b="0" lang="en-US" sz="2200" spc="-2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0" lang="en-US" sz="2200" spc="-6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выгоранию</a:t>
                      </a:r>
                      <a:endParaRPr b="0" lang="ru-RU" sz="2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29760">
                <a:tc>
                  <a:txBody>
                    <a:bodyPr lIns="0" rIns="0" tIns="37080" bIns="0" anchor="t">
                      <a:noAutofit/>
                    </a:bodyPr>
                    <a:p>
                      <a:pPr marL="433080" defTabSz="1007640">
                        <a:lnSpc>
                          <a:spcPct val="100000"/>
                        </a:lnSpc>
                      </a:pP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Отношение</a:t>
                      </a:r>
                      <a:r>
                        <a:rPr b="1" lang="ru-RU" sz="1800" spc="-2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</a:t>
                      </a:r>
                      <a:r>
                        <a:rPr b="1" lang="ru-RU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жизни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1598760"/>
                          <a:tab algn="l" pos="2487240"/>
                          <a:tab algn="l" pos="3812040"/>
                        </a:tabLst>
                      </a:pP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Пессимиз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м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,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страх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б</a:t>
                      </a:r>
                      <a:r>
                        <a:rPr b="1" lang="en-US" sz="1800" spc="-5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</a:t>
                      </a:r>
                      <a:r>
                        <a:rPr b="1" lang="en-US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д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щ</a:t>
                      </a:r>
                      <a:r>
                        <a:rPr b="1" lang="en-US" sz="1800" spc="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г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о,</a:t>
                      </a:r>
                      <a:r>
                        <a:rPr b="1" lang="ru-RU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ж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д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а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ие 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неприятностей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40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Оптимизм,</a:t>
                      </a:r>
                      <a:r>
                        <a:rPr b="1" lang="en-US" sz="1800" spc="17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принятие</a:t>
                      </a:r>
                      <a:r>
                        <a:rPr b="1" lang="en-US" sz="1800" spc="17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жизни</a:t>
                      </a:r>
                      <a:r>
                        <a:rPr b="1" lang="en-US" sz="1800" spc="17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во</a:t>
                      </a:r>
                      <a:r>
                        <a:rPr b="1" lang="en-US" sz="1800" spc="17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всех</a:t>
                      </a:r>
                      <a:r>
                        <a:rPr b="1" lang="en-US" sz="1800" spc="17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её </a:t>
                      </a:r>
                      <a:r>
                        <a:rPr b="1" lang="en-US" sz="1800" spc="-349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проявлениях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73760">
                <a:tc>
                  <a:txBody>
                    <a:bodyPr lIns="0" rIns="0" tIns="37080" bIns="0" anchor="t">
                      <a:noAutofit/>
                    </a:bodyPr>
                    <a:p>
                      <a:pPr marL="433080" defTabSz="1007640">
                        <a:lnSpc>
                          <a:spcPct val="100000"/>
                        </a:lnSpc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Отношение</a:t>
                      </a:r>
                      <a:r>
                        <a:rPr b="1" lang="en-US" sz="1800" spc="-2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</a:t>
                      </a:r>
                      <a:r>
                        <a:rPr b="1" lang="en-US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работе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Восприятие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работы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или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как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способа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самоутверждения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или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вынужденности.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Важен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престиж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поощрения</a:t>
                      </a:r>
                      <a:r>
                        <a:rPr b="1" lang="en-US" sz="1800" spc="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руководства.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40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Любовь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своей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работе,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умение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постоянно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вносить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неё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элементы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новизны.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Отсутствие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стремления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высокому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статусу</a:t>
                      </a:r>
                      <a:r>
                        <a:rPr b="1" lang="en-US" sz="1800" spc="2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почестям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73760">
                <a:tc>
                  <a:txBody>
                    <a:bodyPr lIns="0" rIns="0" tIns="37080" bIns="0" anchor="t">
                      <a:noAutofit/>
                    </a:bodyPr>
                    <a:p>
                      <a:pPr marL="661680" indent="50040" algn="just" defTabSz="100764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marL="661680" indent="50040" algn="just" defTabSz="100764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Способ</a:t>
                      </a: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-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но</a:t>
                      </a: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сть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самостоянию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(опора</a:t>
                      </a:r>
                      <a:r>
                        <a:rPr b="1" lang="en-US" sz="1800" spc="-3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на</a:t>
                      </a:r>
                      <a:r>
                        <a:rPr b="1" lang="en-US" sz="1800" spc="-3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себя)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1405080"/>
                          <a:tab algn="l" pos="2871360"/>
                          <a:tab algn="l" pos="4435560"/>
                        </a:tabLst>
                      </a:pP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Недостаток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самостояния,</a:t>
                      </a:r>
                      <a:r>
                        <a:rPr b="1" lang="ru-RU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преобладание</a:t>
                      </a:r>
                      <a:r>
                        <a:rPr b="1" lang="ru-RU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«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внешнего</a:t>
                      </a:r>
                      <a:r>
                        <a:rPr b="1" lang="en-US" sz="1800" spc="39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локуса</a:t>
                      </a:r>
                      <a:r>
                        <a:rPr b="1" lang="en-US" sz="1800" spc="39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контроля»</a:t>
                      </a:r>
                      <a:r>
                        <a:rPr b="1" lang="en-US" sz="1800" spc="39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(от</a:t>
                      </a:r>
                      <a:r>
                        <a:rPr b="1" lang="en-US" sz="1800" spc="38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меня</a:t>
                      </a:r>
                      <a:r>
                        <a:rPr b="1" lang="en-US" sz="1800" spc="38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ничего</a:t>
                      </a:r>
                      <a:r>
                        <a:rPr b="1" lang="en-US" sz="1800" spc="39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не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Arial Narrow"/>
                        </a:rPr>
                        <a:t> з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ависит)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40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Развитая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способность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самостоянию: </a:t>
                      </a:r>
                      <a:r>
                        <a:rPr b="1" lang="en-US" sz="1800" spc="-349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высокий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уровень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субъективного </a:t>
                      </a:r>
                      <a:r>
                        <a:rPr b="1" lang="en-US" sz="1800" spc="-349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контроля,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т.н.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«внутренний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локус </a:t>
                      </a:r>
                      <a:r>
                        <a:rPr b="1" lang="en-US" sz="1800" spc="-349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контроля»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29760">
                <a:tc>
                  <a:txBody>
                    <a:bodyPr lIns="0" rIns="0" tIns="37080" bIns="0" anchor="t">
                      <a:noAutofit/>
                    </a:bodyPr>
                    <a:p>
                      <a:pPr marL="835560" defTabSz="1007640">
                        <a:lnSpc>
                          <a:spcPct val="100000"/>
                        </a:lnSpc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Вера</a:t>
                      </a:r>
                      <a:r>
                        <a:rPr b="1" lang="en-US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</a:t>
                      </a:r>
                      <a:r>
                        <a:rPr b="1" lang="en-US" sz="1800" spc="-2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себя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marL="122040"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</a:pP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Неуверенность в себе и 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своём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профессионализме;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тревожность;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ранимость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реакциям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коллег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 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учеников.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37080" bIns="0" anchor="t">
                      <a:noAutofit/>
                    </a:bodyPr>
                    <a:p>
                      <a:pPr defTabSz="1007640">
                        <a:lnSpc>
                          <a:spcPct val="100000"/>
                        </a:lnSpc>
                        <a:spcBef>
                          <a:spcPts val="264"/>
                        </a:spcBef>
                        <a:tabLst>
                          <a:tab algn="l" pos="1550520"/>
                          <a:tab algn="l" pos="1965240"/>
                          <a:tab algn="l" pos="2070720"/>
                          <a:tab algn="l" pos="2677320"/>
                          <a:tab algn="l" pos="3103920"/>
                        </a:tabLst>
                      </a:pPr>
                      <a:r>
                        <a:rPr b="1" lang="en-US" sz="1800" spc="-6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веренность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еб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</a:t>
                      </a:r>
                      <a:r>
                        <a:rPr b="1" lang="ru-RU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с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в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ё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м</a:t>
                      </a:r>
                      <a:r>
                        <a:rPr b="1" lang="ru-RU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п</a:t>
                      </a:r>
                      <a:r>
                        <a:rPr b="1" lang="en-US" sz="1800" spc="-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р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фесси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онали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з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м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</a:t>
                      </a:r>
                      <a:r>
                        <a:rPr b="1" lang="ru-RU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д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аёт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	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о</a:t>
                      </a:r>
                      <a:r>
                        <a:rPr b="1" lang="en-US" sz="1800" spc="-2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щ</a:t>
                      </a:r>
                      <a:r>
                        <a:rPr b="1" lang="en-US" sz="1800" spc="11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у</a:t>
                      </a:r>
                      <a:r>
                        <a:rPr b="1" lang="en-US" sz="1800" spc="-1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щ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е</a:t>
                      </a:r>
                      <a:r>
                        <a:rPr b="1" lang="en-US" sz="1800" spc="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н</a:t>
                      </a:r>
                      <a:r>
                        <a:rPr b="1" lang="en-US" sz="1800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ие</a:t>
                      </a: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Arial Narrow"/>
                        </a:rPr>
                        <a:t> «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спокойной</a:t>
                      </a:r>
                      <a:r>
                        <a:rPr b="1" lang="en-US" sz="1800" spc="-34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 </a:t>
                      </a:r>
                      <a:r>
                        <a:rPr b="1" lang="en-US" sz="1800" spc="-6" strike="noStrike" u="none">
                          <a:solidFill>
                            <a:srgbClr val="001f5f"/>
                          </a:solidFill>
                          <a:uFillTx/>
                          <a:latin typeface="Arial Narrow"/>
                        </a:rPr>
                        <a:t>силы».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object 2" descr=""/>
          <p:cNvPicPr/>
          <p:nvPr/>
        </p:nvPicPr>
        <p:blipFill>
          <a:blip r:embed="rId1"/>
          <a:stretch/>
        </p:blipFill>
        <p:spPr>
          <a:xfrm>
            <a:off x="8447760" y="2962800"/>
            <a:ext cx="2218680" cy="253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1111320" y="-339840"/>
            <a:ext cx="8729280" cy="15069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4900" spc="-6" strike="noStrike" u="none">
                <a:solidFill>
                  <a:schemeClr val="dk1"/>
                </a:solidFill>
                <a:uFillTx/>
                <a:latin typeface="Calibri Light"/>
              </a:rPr>
              <a:t>Физиологические</a:t>
            </a:r>
            <a:r>
              <a:rPr b="1" lang="en-US" sz="4900" spc="-40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900" spc="-20" strike="noStrike" u="none">
                <a:solidFill>
                  <a:schemeClr val="dk1"/>
                </a:solidFill>
                <a:uFillTx/>
                <a:latin typeface="Calibri Light"/>
              </a:rPr>
              <a:t>симптомы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3" name="object 4"/>
          <p:cNvSpPr/>
          <p:nvPr/>
        </p:nvSpPr>
        <p:spPr>
          <a:xfrm>
            <a:off x="489600" y="1107360"/>
            <a:ext cx="7853760" cy="77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41200" indent="-228600" defTabSz="457200">
              <a:lnSpc>
                <a:spcPts val="2001"/>
              </a:lnSpc>
              <a:spcBef>
                <a:spcPts val="99"/>
              </a:spcBef>
              <a:buClr>
                <a:srgbClr val="003366"/>
              </a:buClr>
              <a:buFont typeface="Wingdings" charset="2"/>
              <a:buChar char=""/>
              <a:tabLst>
                <a:tab algn="l" pos="241200"/>
                <a:tab algn="l" pos="1216800"/>
                <a:tab algn="l" pos="2571840"/>
                <a:tab algn="l" pos="3755880"/>
                <a:tab algn="l" pos="4144680"/>
                <a:tab algn="l" pos="5013360"/>
                <a:tab algn="l" pos="5414040"/>
                <a:tab algn="l" pos="6473160"/>
                <a:tab algn="l" pos="6874560"/>
                <a:tab algn="l" pos="7160760"/>
                <a:tab algn="l" pos="7558920"/>
                <a:tab algn="l" pos="8398440"/>
              </a:tabLst>
            </a:pP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ч</a:t>
            </a:r>
            <a:r>
              <a:rPr b="1" lang="en-US" sz="1800" spc="11" strike="noStrike" u="none">
                <a:solidFill>
                  <a:srgbClr val="003366"/>
                </a:solidFill>
                <a:uFillTx/>
                <a:latin typeface="Times New Roman"/>
              </a:rPr>
              <a:t>у</a:t>
            </a:r>
            <a:r>
              <a:rPr b="1" lang="en-US" sz="1800" spc="20" strike="noStrike" u="none">
                <a:solidFill>
                  <a:srgbClr val="003366"/>
                </a:solidFill>
                <a:uFillTx/>
                <a:latin typeface="Times New Roman"/>
              </a:rPr>
              <a:t>в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ст</a:t>
            </a:r>
            <a:r>
              <a:rPr b="1" lang="en-US" sz="1800" spc="-14" strike="noStrike" u="none">
                <a:solidFill>
                  <a:srgbClr val="003366"/>
                </a:solidFill>
                <a:uFillTx/>
                <a:latin typeface="Times New Roman"/>
              </a:rPr>
              <a:t>в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пос</a:t>
            </a:r>
            <a:r>
              <a:rPr b="1" lang="en-US" sz="1800" spc="-34" strike="noStrike" u="none">
                <a:solidFill>
                  <a:srgbClr val="003366"/>
                </a:solidFill>
                <a:uFillTx/>
                <a:latin typeface="Times New Roman"/>
              </a:rPr>
              <a:t>т</a:t>
            </a:r>
            <a:r>
              <a:rPr b="1" lang="en-US" sz="1800" spc="-26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я</a:t>
            </a: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н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н</a:t>
            </a:r>
            <a:r>
              <a:rPr b="1" lang="en-US" sz="1800" spc="6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й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51" strike="noStrike" u="none">
                <a:solidFill>
                  <a:srgbClr val="003366"/>
                </a:solidFill>
                <a:uFillTx/>
                <a:latin typeface="Times New Roman"/>
              </a:rPr>
              <a:t>у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с</a:t>
            </a:r>
            <a:r>
              <a:rPr b="1" lang="en-US" sz="1800" spc="20" strike="noStrike" u="none">
                <a:solidFill>
                  <a:srgbClr val="003366"/>
                </a:solidFill>
                <a:uFillTx/>
                <a:latin typeface="Times New Roman"/>
              </a:rPr>
              <a:t>т</a:t>
            </a:r>
            <a:r>
              <a:rPr b="1" lang="en-US" sz="1800" spc="11" strike="noStrike" u="none">
                <a:solidFill>
                  <a:srgbClr val="003366"/>
                </a:solidFill>
                <a:uFillTx/>
                <a:latin typeface="Times New Roman"/>
              </a:rPr>
              <a:t>а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л</a:t>
            </a:r>
            <a:r>
              <a:rPr b="1" lang="en-US" sz="1800" spc="6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сти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н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е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34" strike="noStrike" u="none">
                <a:solidFill>
                  <a:srgbClr val="003366"/>
                </a:solidFill>
                <a:uFillTx/>
                <a:latin typeface="Times New Roman"/>
              </a:rPr>
              <a:t>т</a:t>
            </a:r>
            <a:r>
              <a:rPr b="1" lang="en-US" sz="1800" spc="-26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л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ь</a:t>
            </a:r>
            <a:r>
              <a:rPr b="1" lang="en-US" sz="1800" spc="-20" strike="noStrike" u="none">
                <a:solidFill>
                  <a:srgbClr val="003366"/>
                </a:solidFill>
                <a:uFillTx/>
                <a:latin typeface="Times New Roman"/>
              </a:rPr>
              <a:t>к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п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в</a:t>
            </a:r>
            <a:r>
              <a:rPr b="1" lang="en-US" sz="1800" spc="-45" strike="noStrike" u="none">
                <a:solidFill>
                  <a:srgbClr val="003366"/>
                </a:solidFill>
                <a:uFillTx/>
                <a:latin typeface="Times New Roman"/>
              </a:rPr>
              <a:t>е</a:t>
            </a: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ч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ерам,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pc="-11" strike="noStrike" u="none">
                <a:solidFill>
                  <a:srgbClr val="003366"/>
                </a:solidFill>
                <a:uFillTx/>
                <a:latin typeface="Times New Roman"/>
              </a:rPr>
              <a:t>н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о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и</a:t>
            </a:r>
            <a:r>
              <a:rPr b="1" lang="ru-RU" sz="1800" strike="noStrike" u="none">
                <a:solidFill>
                  <a:srgbClr val="003366"/>
                </a:solidFill>
                <a:uFillTx/>
                <a:latin typeface="Times New Roman"/>
              </a:rPr>
              <a:t> после сна, по утрам, 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сра</a:t>
            </a:r>
            <a:r>
              <a:rPr b="1" lang="en-US" sz="1800" spc="-40" strike="noStrike" u="none">
                <a:solidFill>
                  <a:srgbClr val="003366"/>
                </a:solidFill>
                <a:uFillTx/>
                <a:latin typeface="Times New Roman"/>
              </a:rPr>
              <a:t>з</a:t>
            </a:r>
            <a:r>
              <a:rPr b="1" lang="en-US" sz="1800" strike="noStrike" u="none">
                <a:solidFill>
                  <a:srgbClr val="003366"/>
                </a:solidFill>
                <a:uFillTx/>
                <a:latin typeface="Times New Roman"/>
              </a:rPr>
              <a:t>у</a:t>
            </a:r>
            <a:r>
              <a:rPr b="1" lang="ru-RU" sz="1800" strike="noStrike" u="none">
                <a:solidFill>
                  <a:srgbClr val="003366"/>
                </a:solidFill>
                <a:uFillTx/>
                <a:latin typeface="Times New Roman"/>
              </a:rPr>
              <a:t> после пробуждения (синдром х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ронической</a:t>
            </a:r>
            <a:r>
              <a:rPr b="1" lang="en-US" sz="1800" spc="-31" strike="noStrike" u="none">
                <a:solidFill>
                  <a:srgbClr val="003366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3366"/>
                </a:solidFill>
                <a:uFillTx/>
                <a:latin typeface="Times New Roman"/>
              </a:rPr>
              <a:t>усталости);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4" name="object 6"/>
          <p:cNvSpPr/>
          <p:nvPr/>
        </p:nvSpPr>
        <p:spPr>
          <a:xfrm>
            <a:off x="489600" y="1991160"/>
            <a:ext cx="7462800" cy="354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41200" indent="-228600" defTabSz="457200">
              <a:lnSpc>
                <a:spcPct val="100000"/>
              </a:lnSpc>
              <a:spcBef>
                <a:spcPts val="99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ощущение</a:t>
            </a:r>
            <a:r>
              <a:rPr b="1" lang="en-US" sz="1800" spc="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эмоционального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и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физического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истощения;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6"/>
              </a:spcBef>
              <a:tabLst>
                <a:tab algn="l" pos="2412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общая</a:t>
            </a:r>
            <a:r>
              <a:rPr b="1" lang="en-US" sz="1800" spc="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астенизация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(слабость,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снижение</a:t>
            </a:r>
            <a:r>
              <a:rPr b="1" lang="en-US" sz="1800" spc="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активности</a:t>
            </a:r>
            <a:r>
              <a:rPr b="1" lang="en-US" sz="1800" spc="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и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энергии);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31"/>
              </a:spcBef>
              <a:tabLst>
                <a:tab algn="l" pos="2412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spcBef>
                <a:spcPts val="6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частые беспричинные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20" strike="noStrike" u="none">
                <a:solidFill>
                  <a:srgbClr val="001f5f"/>
                </a:solidFill>
                <a:uFillTx/>
                <a:latin typeface="Times New Roman"/>
              </a:rPr>
              <a:t>головные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4" strike="noStrike" u="none">
                <a:solidFill>
                  <a:srgbClr val="001f5f"/>
                </a:solidFill>
                <a:uFillTx/>
                <a:latin typeface="Times New Roman"/>
              </a:rPr>
              <a:t>боли;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45"/>
              </a:spcBef>
              <a:tabLst>
                <a:tab algn="l" pos="2412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spcBef>
                <a:spcPts val="6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резкая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потеря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резкое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увеличение 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веса;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1"/>
              </a:spcBef>
              <a:tabLst>
                <a:tab algn="l" pos="241200"/>
              </a:tabLst>
            </a:pPr>
            <a:endParaRPr b="0" lang="ru-RU" sz="17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полная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частичная бессонница;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32000"/>
              </a:lnSpc>
              <a:spcBef>
                <a:spcPts val="1585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14" strike="noStrike" u="none">
                <a:solidFill>
                  <a:srgbClr val="001f5f"/>
                </a:solidFill>
                <a:uFillTx/>
                <a:latin typeface="Times New Roman"/>
              </a:rPr>
              <a:t>постоянное</a:t>
            </a:r>
            <a:r>
              <a:rPr b="1" lang="en-US" sz="1800" spc="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20" strike="noStrike" u="none">
                <a:solidFill>
                  <a:srgbClr val="001f5f"/>
                </a:solidFill>
                <a:uFillTx/>
                <a:latin typeface="Times New Roman"/>
              </a:rPr>
              <a:t>заторможенное,</a:t>
            </a:r>
            <a:r>
              <a:rPr b="1" lang="en-US" sz="1800" spc="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сонливое</a:t>
            </a:r>
            <a:r>
              <a:rPr b="1" lang="en-US" sz="18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состояние </a:t>
            </a:r>
            <a:r>
              <a:rPr b="1" lang="en-US" sz="1800" spc="-4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желание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4" strike="noStrike" u="none">
                <a:solidFill>
                  <a:srgbClr val="001f5f"/>
                </a:solidFill>
                <a:uFillTx/>
                <a:latin typeface="Times New Roman"/>
              </a:rPr>
              <a:t>спать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течение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всего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 дня;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5" name="object 7"/>
          <p:cNvSpPr/>
          <p:nvPr/>
        </p:nvSpPr>
        <p:spPr>
          <a:xfrm>
            <a:off x="489600" y="5967720"/>
            <a:ext cx="9056880" cy="11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41200" indent="-228600" defTabSz="457200">
              <a:lnSpc>
                <a:spcPct val="100000"/>
              </a:lnSpc>
              <a:spcBef>
                <a:spcPts val="99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</a:tabLst>
            </a:pPr>
            <a:r>
              <a:rPr b="1" lang="en-US" sz="1800" spc="-20" strike="noStrike" u="none">
                <a:solidFill>
                  <a:srgbClr val="001f5f"/>
                </a:solidFill>
                <a:uFillTx/>
                <a:latin typeface="Times New Roman"/>
              </a:rPr>
              <a:t>одышка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1" lang="en-US" sz="18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нарушения</a:t>
            </a:r>
            <a:r>
              <a:rPr b="1" lang="en-US" sz="1800" spc="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дыхания</a:t>
            </a:r>
            <a:r>
              <a:rPr b="1" lang="en-US" sz="18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при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физической</a:t>
            </a:r>
            <a:r>
              <a:rPr b="1" lang="en-US" sz="1800" spc="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эмоциональной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нагрузке;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241200"/>
              </a:tabLst>
            </a:pP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ts val="1840"/>
              </a:lnSpc>
              <a:spcBef>
                <a:spcPts val="6"/>
              </a:spcBef>
              <a:buClr>
                <a:srgbClr val="001f5f"/>
              </a:buClr>
              <a:buFont typeface="Wingdings" charset="2"/>
              <a:buChar char=""/>
              <a:tabLst>
                <a:tab algn="l" pos="241200"/>
                <a:tab algn="l" pos="1316880"/>
                <a:tab algn="l" pos="2462040"/>
                <a:tab algn="l" pos="3530520"/>
                <a:tab algn="l" pos="3813840"/>
                <a:tab algn="l" pos="5176440"/>
                <a:tab algn="l" pos="6386760"/>
                <a:tab algn="l" pos="8509680"/>
              </a:tabLst>
            </a:pP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за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м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т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но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сни</a:t>
            </a:r>
            <a:r>
              <a:rPr b="1" lang="en-US" sz="1800" spc="-54" strike="noStrike" u="none">
                <a:solidFill>
                  <a:srgbClr val="001f5f"/>
                </a:solidFill>
                <a:uFillTx/>
                <a:latin typeface="Times New Roman"/>
              </a:rPr>
              <a:t>ж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вн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ш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ей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вн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т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ре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не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й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pc="26" strike="noStrike" u="none">
                <a:solidFill>
                  <a:srgbClr val="001f5f"/>
                </a:solidFill>
                <a:uFillTx/>
                <a:latin typeface="Times New Roman"/>
              </a:rPr>
              <a:t>с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енсорной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ч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1800" spc="2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ствите</a:t>
            </a:r>
            <a:r>
              <a:rPr b="1" lang="en-US" sz="1800" spc="6" strike="noStrike" u="none">
                <a:solidFill>
                  <a:srgbClr val="001f5f"/>
                </a:solidFill>
                <a:uFillTx/>
                <a:latin typeface="Times New Roman"/>
              </a:rPr>
              <a:t>ль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нос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т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и: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1800" spc="-85" strike="noStrike" u="none">
                <a:solidFill>
                  <a:srgbClr val="001f5f"/>
                </a:solidFill>
                <a:uFillTx/>
                <a:latin typeface="Times New Roman"/>
              </a:rPr>
              <a:t>х</a:t>
            </a:r>
            <a:r>
              <a:rPr b="1" lang="en-US" sz="1800" spc="-99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1800" spc="-14" strike="noStrike" u="none">
                <a:solidFill>
                  <a:srgbClr val="001f5f"/>
                </a:solidFill>
                <a:uFillTx/>
                <a:latin typeface="Times New Roman"/>
              </a:rPr>
              <a:t>д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ш</a:t>
            </a:r>
            <a:r>
              <a:rPr b="1" lang="en-US" sz="18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1800" spc="11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ие  </a:t>
            </a:r>
            <a:r>
              <a:rPr b="1" lang="en-US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обоняния</a:t>
            </a:r>
            <a:r>
              <a:rPr b="1" lang="ru-RU" sz="1800" spc="-11" strike="noStrike" u="none">
                <a:solidFill>
                  <a:srgbClr val="001f5f"/>
                </a:solidFill>
                <a:uFillTx/>
                <a:latin typeface="Times New Roman"/>
              </a:rPr>
              <a:t>,</a:t>
            </a:r>
            <a:r>
              <a:rPr b="1" lang="ru-RU" sz="18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осязания</a:t>
            </a:r>
            <a:r>
              <a:rPr b="1" lang="ru-RU" sz="1800" spc="-6" strike="noStrike" u="none">
                <a:solidFill>
                  <a:srgbClr val="001f5f"/>
                </a:solidFill>
                <a:uFillTx/>
                <a:latin typeface="Times New Roman"/>
              </a:rPr>
              <a:t>, зрения и слуха</a:t>
            </a:r>
            <a:r>
              <a:rPr b="1" lang="en-US" sz="1800" spc="-6" strike="noStrike" u="none">
                <a:solidFill>
                  <a:srgbClr val="001f5f"/>
                </a:solidFill>
                <a:uFillTx/>
                <a:latin typeface="Times New Roman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object 2" descr=""/>
          <p:cNvPicPr/>
          <p:nvPr/>
        </p:nvPicPr>
        <p:blipFill>
          <a:blip r:embed="rId1"/>
          <a:stretch/>
        </p:blipFill>
        <p:spPr>
          <a:xfrm>
            <a:off x="8222040" y="2370240"/>
            <a:ext cx="2355840" cy="252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7" name="PlaceHolder 1"/>
          <p:cNvSpPr>
            <a:spLocks noGrp="1"/>
          </p:cNvSpPr>
          <p:nvPr>
            <p:ph type="title"/>
          </p:nvPr>
        </p:nvSpPr>
        <p:spPr>
          <a:xfrm>
            <a:off x="815760" y="-198360"/>
            <a:ext cx="8876520" cy="15069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4900" spc="-14" strike="noStrike" u="none">
                <a:solidFill>
                  <a:schemeClr val="dk1"/>
                </a:solidFill>
                <a:uFillTx/>
                <a:latin typeface="Calibri Light"/>
              </a:rPr>
              <a:t>Психологические</a:t>
            </a:r>
            <a:r>
              <a:rPr b="1" lang="en-US" sz="4900" spc="-31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900" spc="-20" strike="noStrike" u="none">
                <a:solidFill>
                  <a:schemeClr val="dk1"/>
                </a:solidFill>
                <a:uFillTx/>
                <a:latin typeface="Calibri Light"/>
              </a:rPr>
              <a:t>симптомы</a:t>
            </a:r>
            <a:r>
              <a:rPr b="1" lang="ru-RU" sz="4900" spc="-20" strike="noStrike" u="none">
                <a:solidFill>
                  <a:schemeClr val="dk1"/>
                </a:solidFill>
                <a:uFillTx/>
                <a:latin typeface="Calibri Light"/>
              </a:rPr>
              <a:t>  :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8" name="object 4"/>
          <p:cNvSpPr/>
          <p:nvPr/>
        </p:nvSpPr>
        <p:spPr>
          <a:xfrm>
            <a:off x="528480" y="938520"/>
            <a:ext cx="804348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1560" bIns="0" anchor="t">
            <a:spAutoFit/>
          </a:bodyPr>
          <a:p>
            <a:pPr marL="241200" indent="-228600" defTabSz="457200">
              <a:lnSpc>
                <a:spcPts val="2140"/>
              </a:lnSpc>
              <a:spcBef>
                <a:spcPts val="485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  <a:tab algn="l" pos="2080800"/>
                <a:tab algn="l" pos="3133800"/>
                <a:tab algn="l" pos="5235480"/>
                <a:tab algn="l" pos="7198920"/>
              </a:tabLst>
            </a:pP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б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езразличи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,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к</a:t>
            </a:r>
            <a:r>
              <a:rPr b="1" lang="en-US" sz="2100" spc="14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2100" spc="-34" strike="noStrike" u="none">
                <a:solidFill>
                  <a:srgbClr val="001f5f"/>
                </a:solidFill>
                <a:uFillTx/>
                <a:latin typeface="Times New Roman"/>
              </a:rPr>
              <a:t>к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а,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п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с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си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о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сть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(по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pc="-34" strike="noStrike" u="none">
                <a:solidFill>
                  <a:srgbClr val="001f5f"/>
                </a:solidFill>
                <a:uFillTx/>
                <a:latin typeface="Times New Roman"/>
              </a:rPr>
              <a:t>ж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ен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ый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э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м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оцион</a:t>
            </a:r>
            <a:r>
              <a:rPr b="1" lang="en-US" sz="2100" spc="26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л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ь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ый 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подавленности);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9" name="object 5"/>
          <p:cNvSpPr/>
          <p:nvPr/>
        </p:nvSpPr>
        <p:spPr>
          <a:xfrm>
            <a:off x="8385840" y="938520"/>
            <a:ext cx="65952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0" name="object 7"/>
          <p:cNvSpPr/>
          <p:nvPr/>
        </p:nvSpPr>
        <p:spPr>
          <a:xfrm>
            <a:off x="528480" y="1630440"/>
            <a:ext cx="10049400" cy="65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41200" indent="-228600" defTabSz="457200">
              <a:lnSpc>
                <a:spcPct val="100000"/>
              </a:lnSpc>
              <a:spcBef>
                <a:spcPts val="99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повышенная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раздражительность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на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незначительные,</a:t>
            </a:r>
            <a:r>
              <a:rPr b="1" lang="en-US" sz="2100" spc="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мелкие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события;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1"/>
              </a:spcBef>
              <a:tabLst>
                <a:tab algn="l" pos="240840"/>
                <a:tab algn="l" pos="2412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28600" defTabSz="45720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частые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нервные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срывы (вспышки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немотивированного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гнева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отказы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от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общения,</a:t>
            </a:r>
            <a:r>
              <a:rPr b="1" lang="en-US" sz="21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уход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 себя);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6"/>
              </a:spcBef>
              <a:tabLst>
                <a:tab algn="l" pos="240840"/>
                <a:tab algn="l" pos="241200"/>
              </a:tabLst>
            </a:pPr>
            <a:endParaRPr b="0" lang="ru-RU" sz="24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28600" defTabSz="45720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постоянное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переживание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негативных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эмоций,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для </a:t>
            </a:r>
            <a:r>
              <a:rPr b="1" lang="en-US" sz="2100" spc="-51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которых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во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внешней</a:t>
            </a:r>
            <a:r>
              <a:rPr b="1" lang="en-US" sz="2100" spc="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ситуации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причин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нет</a:t>
            </a:r>
            <a:r>
              <a:rPr b="0" lang="ru-RU" sz="21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100" strike="noStrike" u="none">
                <a:solidFill>
                  <a:schemeClr val="dk1"/>
                </a:solidFill>
                <a:uFillTx/>
                <a:latin typeface="Times New Roman"/>
              </a:rPr>
              <a:t>(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чувство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вины,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обиды,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стыда,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подозрительность,</a:t>
            </a:r>
            <a:r>
              <a:rPr b="1" lang="en-US" sz="2100" spc="6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скованность);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1"/>
              </a:spcBef>
              <a:tabLst>
                <a:tab algn="l" pos="240840"/>
                <a:tab algn="l" pos="241200"/>
              </a:tabLst>
            </a:pPr>
            <a:endParaRPr b="0" lang="ru-RU" sz="24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ts val="2330"/>
              </a:lnSpc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чувство</a:t>
            </a:r>
            <a:r>
              <a:rPr b="1" lang="en-US" sz="2100" spc="34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неосознанного</a:t>
            </a:r>
            <a:r>
              <a:rPr b="1" lang="en-US" sz="2100" spc="34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беспокойства</a:t>
            </a:r>
            <a:r>
              <a:rPr b="1" lang="en-US" sz="2100" spc="36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pc="34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повышенной</a:t>
            </a:r>
            <a:r>
              <a:rPr b="1" lang="en-US" sz="2100" spc="35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тревожности</a:t>
            </a:r>
            <a:r>
              <a:rPr b="1" lang="en-US" sz="2100" spc="35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(ощущение,</a:t>
            </a:r>
            <a:r>
              <a:rPr b="1" lang="en-US" sz="2100" spc="35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что</a:t>
            </a:r>
            <a:r>
              <a:rPr b="1" lang="en-US" sz="2100" spc="349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«что-то</a:t>
            </a:r>
            <a:r>
              <a:rPr b="0" lang="ru-RU" sz="21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100" strike="noStrike" u="none">
                <a:solidFill>
                  <a:schemeClr val="accent1">
                    <a:lumMod val="75000"/>
                  </a:schemeClr>
                </a:solidFill>
                <a:uFillTx/>
                <a:latin typeface="Times New Roman"/>
              </a:rPr>
              <a:t>н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так,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как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надо»)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6"/>
              </a:spcBef>
              <a:tabLst>
                <a:tab algn="l" pos="240840"/>
                <a:tab algn="l" pos="241200"/>
              </a:tabLst>
            </a:pP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ts val="2330"/>
              </a:lnSpc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  <a:tab algn="l" pos="1138680"/>
                <a:tab algn="l" pos="2647440"/>
                <a:tab algn="l" pos="3996000"/>
                <a:tab algn="l" pos="4411440"/>
                <a:tab algn="l" pos="5901840"/>
                <a:tab algn="l" pos="6183720"/>
                <a:tab algn="l" pos="8637120"/>
                <a:tab algn="l" pos="10370880"/>
                <a:tab algn="l" pos="10873800"/>
              </a:tabLst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о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б</a:t>
            </a:r>
            <a:r>
              <a:rPr b="1" lang="en-US" sz="2100" spc="-26" strike="noStrike" u="none">
                <a:solidFill>
                  <a:srgbClr val="001f5f"/>
                </a:solidFill>
                <a:uFillTx/>
                <a:latin typeface="Times New Roman"/>
              </a:rPr>
              <a:t>щ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ая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нег</a:t>
            </a:r>
            <a:r>
              <a:rPr b="1" lang="en-US" sz="2100" spc="-54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ти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я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54" strike="noStrike" u="none">
                <a:solidFill>
                  <a:srgbClr val="001f5f"/>
                </a:solidFill>
                <a:uFillTx/>
                <a:latin typeface="Times New Roman"/>
              </a:rPr>
              <a:t>у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</a:t>
            </a:r>
            <a:r>
              <a:rPr b="1" lang="en-US" sz="2100" spc="26" strike="noStrike" u="none">
                <a:solidFill>
                  <a:srgbClr val="001f5f"/>
                </a:solidFill>
                <a:uFillTx/>
                <a:latin typeface="Times New Roman"/>
              </a:rPr>
              <a:t>т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ан</a:t>
            </a:r>
            <a:r>
              <a:rPr b="1" lang="en-US" sz="2100" spc="-51" strike="noStrike" u="none">
                <a:solidFill>
                  <a:srgbClr val="001f5f"/>
                </a:solidFill>
                <a:uFillTx/>
                <a:latin typeface="Times New Roman"/>
              </a:rPr>
              <a:t>о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Times New Roman"/>
              </a:rPr>
              <a:t>к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на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жизне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ые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п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роф</a:t>
            </a:r>
            <a:r>
              <a:rPr b="1" lang="en-US" sz="2100" spc="26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сс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о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pc="26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Times New Roman"/>
              </a:rPr>
              <a:t>л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Times New Roman"/>
              </a:rPr>
              <a:t>ь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н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ые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	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п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е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рс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пе</a:t>
            </a:r>
            <a:r>
              <a:rPr b="1" lang="en-US" sz="2100" spc="6" strike="noStrike" u="none">
                <a:solidFill>
                  <a:srgbClr val="001f5f"/>
                </a:solidFill>
                <a:uFillTx/>
                <a:latin typeface="Times New Roman"/>
              </a:rPr>
              <a:t>к</a:t>
            </a:r>
            <a:r>
              <a:rPr b="1" lang="en-US" sz="2100" spc="-6" strike="noStrike" u="none">
                <a:solidFill>
                  <a:srgbClr val="001f5f"/>
                </a:solidFill>
                <a:uFillTx/>
                <a:latin typeface="Times New Roman"/>
              </a:rPr>
              <a:t>ти</a:t>
            </a:r>
            <a:r>
              <a:rPr b="1" lang="en-US" sz="2100" spc="11" strike="noStrike" u="none">
                <a:solidFill>
                  <a:srgbClr val="001f5f"/>
                </a:solidFill>
                <a:uFillTx/>
                <a:latin typeface="Times New Roman"/>
              </a:rPr>
              <a:t>в</a:t>
            </a:r>
            <a:r>
              <a:rPr b="1" lang="en-US" sz="2100" strike="noStrike" u="none">
                <a:solidFill>
                  <a:srgbClr val="001f5f"/>
                </a:solidFill>
                <a:uFillTx/>
                <a:latin typeface="Times New Roman"/>
              </a:rPr>
              <a:t>ы</a:t>
            </a:r>
            <a:r>
              <a:rPr b="1" lang="ru-RU" sz="21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object 2" descr=""/>
          <p:cNvPicPr/>
          <p:nvPr/>
        </p:nvPicPr>
        <p:blipFill>
          <a:blip r:embed="rId1"/>
          <a:stretch/>
        </p:blipFill>
        <p:spPr>
          <a:xfrm>
            <a:off x="8094960" y="3370320"/>
            <a:ext cx="2569680" cy="263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825840" y="473400"/>
            <a:ext cx="8084160" cy="690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4400" spc="-11" strike="noStrike" u="none">
                <a:solidFill>
                  <a:schemeClr val="dk1"/>
                </a:solidFill>
                <a:uFillTx/>
                <a:latin typeface="Calibri Light"/>
              </a:rPr>
              <a:t>Поведенческие</a:t>
            </a:r>
            <a:r>
              <a:rPr b="1" lang="en-US" sz="4400" spc="-74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400" spc="-20" strike="noStrike" u="none">
                <a:solidFill>
                  <a:schemeClr val="dk1"/>
                </a:solidFill>
                <a:uFillTx/>
                <a:latin typeface="Calibri Light"/>
              </a:rPr>
              <a:t>симптомы: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3" name="object 4"/>
          <p:cNvSpPr/>
          <p:nvPr/>
        </p:nvSpPr>
        <p:spPr>
          <a:xfrm>
            <a:off x="221040" y="1492920"/>
            <a:ext cx="10221840" cy="56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5720" bIns="0" anchor="t">
            <a:spAutoFit/>
          </a:bodyPr>
          <a:p>
            <a:pPr marL="241200" indent="-228600" defTabSz="457200">
              <a:lnSpc>
                <a:spcPct val="70000"/>
              </a:lnSpc>
              <a:spcBef>
                <a:spcPts val="1069"/>
              </a:spcBef>
              <a:buClr>
                <a:srgbClr val="001f5f"/>
              </a:buClr>
              <a:buFont typeface="Arial MT"/>
              <a:buChar char="•"/>
              <a:tabLst>
                <a:tab algn="l" pos="241200"/>
              </a:tabLst>
            </a:pP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ощущение,</a:t>
            </a:r>
            <a:r>
              <a:rPr b="0" lang="en-US" sz="2700" spc="22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4" strike="noStrike" u="none">
                <a:solidFill>
                  <a:srgbClr val="001f5f"/>
                </a:solidFill>
                <a:uFillTx/>
                <a:latin typeface="Times New Roman"/>
              </a:rPr>
              <a:t>что</a:t>
            </a:r>
            <a:r>
              <a:rPr b="0" lang="en-US" sz="2700" spc="23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работа</a:t>
            </a:r>
            <a:r>
              <a:rPr b="0" lang="en-US" sz="2700" spc="22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становится</a:t>
            </a:r>
            <a:r>
              <a:rPr b="0" lang="en-US" sz="2700" spc="20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все</a:t>
            </a:r>
            <a:r>
              <a:rPr b="0" lang="en-US" sz="2700" spc="22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4" strike="noStrike" u="none">
                <a:solidFill>
                  <a:srgbClr val="001f5f"/>
                </a:solidFill>
                <a:uFillTx/>
                <a:latin typeface="Times New Roman"/>
              </a:rPr>
              <a:t>тяжелее</a:t>
            </a:r>
            <a:r>
              <a:rPr b="0" lang="en-US" sz="2700" spc="24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0" lang="en-US" sz="2700" spc="23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4" strike="noStrike" u="none">
                <a:solidFill>
                  <a:srgbClr val="001f5f"/>
                </a:solidFill>
                <a:uFillTx/>
                <a:latin typeface="Times New Roman"/>
              </a:rPr>
              <a:t>тяжелее,</a:t>
            </a:r>
            <a:r>
              <a:rPr b="0" lang="en-US" sz="2700" spc="22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а</a:t>
            </a:r>
            <a:r>
              <a:rPr b="0" lang="en-US" sz="2700" spc="23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выполнять</a:t>
            </a:r>
            <a:r>
              <a:rPr b="0" lang="en-US" sz="2700" spc="24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ее</a:t>
            </a:r>
            <a:r>
              <a:rPr b="0" lang="en-US" sz="2700" spc="23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— </a:t>
            </a:r>
            <a:r>
              <a:rPr b="0" lang="en-US" sz="2700" spc="-66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все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31" strike="noStrike" u="none">
                <a:solidFill>
                  <a:srgbClr val="001f5f"/>
                </a:solidFill>
                <a:uFillTx/>
                <a:latin typeface="Times New Roman"/>
              </a:rPr>
              <a:t>труднее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 и </a:t>
            </a:r>
            <a:r>
              <a:rPr b="0" lang="en-US" sz="2700" spc="-26" strike="noStrike" u="none">
                <a:solidFill>
                  <a:srgbClr val="001f5f"/>
                </a:solidFill>
                <a:uFillTx/>
                <a:latin typeface="Times New Roman"/>
              </a:rPr>
              <a:t>труднее;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tabLst>
                <a:tab algn="l" pos="241200"/>
              </a:tabLst>
            </a:pPr>
            <a:endParaRPr b="0" lang="ru-RU" sz="3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70000"/>
              </a:lnSpc>
              <a:buClr>
                <a:srgbClr val="001f5f"/>
              </a:buClr>
              <a:buFont typeface="Arial MT"/>
              <a:buChar char="•"/>
              <a:tabLst>
                <a:tab algn="l" pos="241200"/>
              </a:tabLst>
            </a:pPr>
            <a:r>
              <a:rPr b="0" lang="en-US" sz="2700" spc="-26" strike="noStrike" u="none">
                <a:solidFill>
                  <a:srgbClr val="001f5f"/>
                </a:solidFill>
                <a:uFillTx/>
                <a:latin typeface="Times New Roman"/>
              </a:rPr>
              <a:t>сотрудник</a:t>
            </a:r>
            <a:r>
              <a:rPr b="0" lang="en-US" sz="2700" spc="21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заметно</a:t>
            </a:r>
            <a:r>
              <a:rPr b="0" lang="en-US" sz="2700" spc="20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меняет</a:t>
            </a:r>
            <a:r>
              <a:rPr b="0" lang="en-US" sz="2700" spc="19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свой</a:t>
            </a:r>
            <a:r>
              <a:rPr b="0" lang="en-US" sz="2700" spc="20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рабочий</a:t>
            </a:r>
            <a:r>
              <a:rPr b="0" lang="en-US" sz="2700" spc="20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режим</a:t>
            </a:r>
            <a:r>
              <a:rPr b="0" lang="en-US" sz="2700" spc="20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(увеличивает</a:t>
            </a:r>
            <a:r>
              <a:rPr b="0" lang="en-US" sz="2700" spc="21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или</a:t>
            </a:r>
            <a:r>
              <a:rPr b="0" lang="en-US" sz="2700" spc="19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сокращает </a:t>
            </a:r>
            <a:r>
              <a:rPr b="0" lang="en-US" sz="2700" spc="-66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время работы);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4"/>
              </a:spcBef>
              <a:tabLst>
                <a:tab algn="l" pos="2412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228600" defTabSz="45720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algn="l" pos="241200"/>
              </a:tabLst>
            </a:pPr>
            <a:r>
              <a:rPr b="0" lang="en-US" sz="2700" spc="-20" strike="noStrike" u="none">
                <a:solidFill>
                  <a:srgbClr val="001f5f"/>
                </a:solidFill>
                <a:uFillTx/>
                <a:latin typeface="Times New Roman"/>
              </a:rPr>
              <a:t>педагог</a:t>
            </a:r>
            <a:r>
              <a:rPr b="0" lang="en-US" sz="2700" spc="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постоянно, без</a:t>
            </a:r>
            <a:r>
              <a:rPr b="0" lang="en-US" sz="27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20" strike="noStrike" u="none">
                <a:solidFill>
                  <a:srgbClr val="001f5f"/>
                </a:solidFill>
                <a:uFillTx/>
                <a:latin typeface="Times New Roman"/>
              </a:rPr>
              <a:t>необходимости,</a:t>
            </a:r>
            <a:r>
              <a:rPr b="0" lang="en-US" sz="27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берет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4" strike="noStrike" u="none">
                <a:solidFill>
                  <a:srgbClr val="001f5f"/>
                </a:solidFill>
                <a:uFillTx/>
                <a:latin typeface="Times New Roman"/>
              </a:rPr>
              <a:t>работу </a:t>
            </a:r>
            <a:r>
              <a:rPr b="0" lang="en-US" sz="2700" spc="-66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домой,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 но</a:t>
            </a:r>
            <a:r>
              <a:rPr b="0" lang="en-US" sz="2700" spc="1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20" strike="noStrike" u="none">
                <a:solidFill>
                  <a:srgbClr val="001f5f"/>
                </a:solidFill>
                <a:uFillTx/>
                <a:latin typeface="Times New Roman"/>
              </a:rPr>
              <a:t>дома</a:t>
            </a:r>
            <a:r>
              <a:rPr b="0" lang="en-US" sz="27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ее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 не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делает;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0"/>
              </a:spcBef>
              <a:tabLst>
                <a:tab algn="l" pos="241200"/>
              </a:tabLst>
            </a:pPr>
            <a:endParaRPr b="0" lang="ru-RU" sz="2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algn="l" pos="241200"/>
              </a:tabLst>
            </a:pP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невыполнение</a:t>
            </a:r>
            <a:r>
              <a:rPr b="0" lang="en-US" sz="2700" spc="4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приоритетных</a:t>
            </a:r>
            <a:r>
              <a:rPr b="0" lang="en-US" sz="27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31" strike="noStrike" u="none">
                <a:solidFill>
                  <a:srgbClr val="001f5f"/>
                </a:solidFill>
                <a:uFillTx/>
                <a:latin typeface="Times New Roman"/>
              </a:rPr>
              <a:t>задач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  <a:spcBef>
                <a:spcPts val="26"/>
              </a:spcBef>
              <a:tabLst>
                <a:tab algn="l" pos="241200"/>
              </a:tabLst>
            </a:pP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«застревание»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на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мелких</a:t>
            </a:r>
            <a:r>
              <a:rPr b="0" lang="en-US" sz="2700" spc="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деталях;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2412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buClr>
                <a:srgbClr val="001f5f"/>
              </a:buClr>
              <a:buFont typeface="Arial MT"/>
              <a:buChar char="•"/>
              <a:tabLst>
                <a:tab algn="l" pos="241200"/>
              </a:tabLst>
            </a:pP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дистанцированность</a:t>
            </a:r>
            <a:r>
              <a:rPr b="0" lang="en-US" sz="2700" spc="5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4" strike="noStrike" u="none">
                <a:solidFill>
                  <a:srgbClr val="001f5f"/>
                </a:solidFill>
                <a:uFillTx/>
                <a:latin typeface="Times New Roman"/>
              </a:rPr>
              <a:t>от</a:t>
            </a:r>
            <a:r>
              <a:rPr b="0" lang="en-US" sz="2700" spc="-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71" strike="noStrike" u="none">
                <a:solidFill>
                  <a:srgbClr val="001f5f"/>
                </a:solidFill>
                <a:uFillTx/>
                <a:latin typeface="Times New Roman"/>
              </a:rPr>
              <a:t>коллег,</a:t>
            </a:r>
            <a:r>
              <a:rPr b="0" lang="en-US" sz="2700" spc="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повышение</a:t>
            </a:r>
            <a:r>
              <a:rPr b="0" lang="en-US" sz="2700" spc="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pc="-11" strike="noStrike" u="none">
                <a:solidFill>
                  <a:srgbClr val="001f5f"/>
                </a:solidFill>
                <a:uFillTx/>
                <a:latin typeface="Times New Roman"/>
              </a:rPr>
              <a:t>неадекватной</a:t>
            </a:r>
            <a:r>
              <a:rPr b="0" lang="en-US" sz="2700" spc="5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0" lang="en-US" sz="2700" strike="noStrike" u="none">
                <a:solidFill>
                  <a:srgbClr val="001f5f"/>
                </a:solidFill>
                <a:uFillTx/>
                <a:latin typeface="Times New Roman"/>
              </a:rPr>
              <a:t>критичности</a:t>
            </a:r>
            <a:endParaRPr b="0" lang="ru-RU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object 2"/>
          <p:cNvSpPr/>
          <p:nvPr/>
        </p:nvSpPr>
        <p:spPr>
          <a:xfrm>
            <a:off x="555120" y="1524960"/>
            <a:ext cx="6112800" cy="30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040" bIns="0" anchor="t">
            <a:spAutoFit/>
          </a:bodyPr>
          <a:p>
            <a:pPr marL="443880" indent="-431640" defTabSz="457200">
              <a:lnSpc>
                <a:spcPct val="100000"/>
              </a:lnSpc>
              <a:spcBef>
                <a:spcPts val="961"/>
              </a:spcBef>
              <a:buClr>
                <a:srgbClr val="001f5f"/>
              </a:buClr>
              <a:buFont typeface="OpenSymbol"/>
              <a:buAutoNum type="arabicPeriod"/>
              <a:tabLst>
                <a:tab algn="l" pos="444600"/>
              </a:tabLst>
            </a:pPr>
            <a:r>
              <a:rPr b="1" lang="en-US" sz="3400" spc="-20" strike="noStrike" u="none">
                <a:solidFill>
                  <a:srgbClr val="001f5f"/>
                </a:solidFill>
                <a:uFillTx/>
                <a:latin typeface="Times New Roman"/>
              </a:rPr>
              <a:t>Гипертоническая</a:t>
            </a:r>
            <a:r>
              <a:rPr b="1" lang="en-US" sz="34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20" strike="noStrike" u="none">
                <a:solidFill>
                  <a:srgbClr val="001f5f"/>
                </a:solidFill>
                <a:uFillTx/>
                <a:latin typeface="Times New Roman"/>
              </a:rPr>
              <a:t>болезнь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3880" indent="-431640" defTabSz="457200">
              <a:lnSpc>
                <a:spcPct val="100000"/>
              </a:lnSpc>
              <a:spcBef>
                <a:spcPts val="865"/>
              </a:spcBef>
              <a:buClr>
                <a:srgbClr val="001f5f"/>
              </a:buClr>
              <a:buFont typeface="OpenSymbol"/>
              <a:buAutoNum type="arabicPeriod"/>
              <a:tabLst>
                <a:tab algn="l" pos="444600"/>
              </a:tabLst>
            </a:pPr>
            <a:r>
              <a:rPr b="1" lang="en-US" sz="3400" spc="-6" strike="noStrike" u="none">
                <a:solidFill>
                  <a:srgbClr val="001f5f"/>
                </a:solidFill>
                <a:uFillTx/>
                <a:latin typeface="Times New Roman"/>
              </a:rPr>
              <a:t>Бронхиальная</a:t>
            </a:r>
            <a:r>
              <a:rPr b="1" lang="en-US" sz="340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6" strike="noStrike" u="none">
                <a:solidFill>
                  <a:srgbClr val="001f5f"/>
                </a:solidFill>
                <a:uFillTx/>
                <a:latin typeface="Times New Roman"/>
              </a:rPr>
              <a:t>астма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indent="-431640" defTabSz="457200">
              <a:lnSpc>
                <a:spcPts val="4680"/>
              </a:lnSpc>
              <a:spcBef>
                <a:spcPts val="244"/>
              </a:spcBef>
              <a:buClr>
                <a:srgbClr val="001f5f"/>
              </a:buClr>
              <a:buFont typeface="OpenSymbol"/>
              <a:buAutoNum type="arabicPeriod"/>
              <a:tabLst>
                <a:tab algn="l" pos="444600"/>
              </a:tabLst>
            </a:pPr>
            <a:r>
              <a:rPr b="1" lang="en-US" sz="3400" spc="-11" strike="noStrike" u="none">
                <a:solidFill>
                  <a:srgbClr val="001f5f"/>
                </a:solidFill>
                <a:uFillTx/>
                <a:latin typeface="Times New Roman"/>
              </a:rPr>
              <a:t>Язвенная</a:t>
            </a:r>
            <a:r>
              <a:rPr b="1" lang="en-US" sz="3400" spc="9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20" strike="noStrike" u="none">
                <a:solidFill>
                  <a:srgbClr val="001f5f"/>
                </a:solidFill>
                <a:uFillTx/>
                <a:latin typeface="Times New Roman"/>
              </a:rPr>
              <a:t>болезнь</a:t>
            </a:r>
            <a:r>
              <a:rPr b="1" lang="en-US" sz="3400" spc="9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51" strike="noStrike" u="none">
                <a:solidFill>
                  <a:srgbClr val="001f5f"/>
                </a:solidFill>
                <a:uFillTx/>
                <a:latin typeface="Times New Roman"/>
              </a:rPr>
              <a:t>желудка </a:t>
            </a:r>
            <a:r>
              <a:rPr b="1" lang="en-US" sz="3400" spc="-45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6" strike="noStrike" u="none">
                <a:solidFill>
                  <a:srgbClr val="001f5f"/>
                </a:solidFill>
                <a:uFillTx/>
                <a:latin typeface="Times New Roman"/>
              </a:rPr>
              <a:t>и</a:t>
            </a:r>
            <a:r>
              <a:rPr b="1" lang="en-US" sz="3400" spc="-26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11" strike="noStrike" u="none">
                <a:solidFill>
                  <a:srgbClr val="001f5f"/>
                </a:solidFill>
                <a:uFillTx/>
                <a:latin typeface="Times New Roman"/>
              </a:rPr>
              <a:t>двенадцатиперстной</a:t>
            </a:r>
            <a:r>
              <a:rPr b="1" lang="en-US" sz="3400" spc="20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11" strike="noStrike" u="none">
                <a:solidFill>
                  <a:srgbClr val="001f5f"/>
                </a:solidFill>
                <a:uFillTx/>
                <a:latin typeface="Times New Roman"/>
              </a:rPr>
              <a:t>кишки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3880" indent="-431640" defTabSz="457200">
              <a:lnSpc>
                <a:spcPct val="100000"/>
              </a:lnSpc>
              <a:spcBef>
                <a:spcPts val="334"/>
              </a:spcBef>
              <a:buClr>
                <a:srgbClr val="001f5f"/>
              </a:buClr>
              <a:buFont typeface="OpenSymbol"/>
              <a:buAutoNum type="arabicPeriod"/>
              <a:tabLst>
                <a:tab algn="l" pos="444600"/>
              </a:tabLst>
            </a:pPr>
            <a:r>
              <a:rPr b="1" lang="en-US" sz="3400" spc="-40" strike="noStrike" u="none">
                <a:solidFill>
                  <a:srgbClr val="001f5f"/>
                </a:solidFill>
                <a:uFillTx/>
                <a:latin typeface="Times New Roman"/>
              </a:rPr>
              <a:t>Нейродермит,</a:t>
            </a:r>
            <a:r>
              <a:rPr b="1" lang="en-US" sz="3400" spc="11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6" strike="noStrike" u="none">
                <a:solidFill>
                  <a:srgbClr val="001f5f"/>
                </a:solidFill>
                <a:uFillTx/>
                <a:latin typeface="Times New Roman"/>
              </a:rPr>
              <a:t>псориаз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5" name="object 3"/>
          <p:cNvSpPr/>
          <p:nvPr/>
        </p:nvSpPr>
        <p:spPr>
          <a:xfrm>
            <a:off x="555120" y="4602600"/>
            <a:ext cx="401400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8120" bIns="0" anchor="t">
            <a:spAutoFit/>
          </a:bodyPr>
          <a:p>
            <a:pPr marL="443880" indent="-431640" defTabSz="457200">
              <a:lnSpc>
                <a:spcPct val="100000"/>
              </a:lnSpc>
              <a:spcBef>
                <a:spcPts val="615"/>
              </a:spcBef>
              <a:buClr>
                <a:srgbClr val="001f5f"/>
              </a:buClr>
              <a:buFont typeface="OpenSymbol"/>
              <a:buAutoNum type="arabicPeriod" startAt="5"/>
              <a:tabLst>
                <a:tab algn="l" pos="444600"/>
              </a:tabLst>
            </a:pPr>
            <a:r>
              <a:rPr b="1" lang="en-US" sz="3400" spc="-26" strike="noStrike" u="none">
                <a:solidFill>
                  <a:srgbClr val="001f5f"/>
                </a:solidFill>
                <a:uFillTx/>
                <a:latin typeface="Times New Roman"/>
              </a:rPr>
              <a:t>Гипертиреоз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43880" indent="-431640" defTabSz="457200">
              <a:lnSpc>
                <a:spcPct val="100000"/>
              </a:lnSpc>
              <a:spcBef>
                <a:spcPts val="516"/>
              </a:spcBef>
              <a:buClr>
                <a:srgbClr val="001f5f"/>
              </a:buClr>
              <a:buFont typeface="OpenSymbol"/>
              <a:buAutoNum type="arabicPeriod" startAt="5"/>
              <a:tabLst>
                <a:tab algn="l" pos="444600"/>
              </a:tabLst>
            </a:pPr>
            <a:r>
              <a:rPr b="1" lang="en-US" sz="3400" spc="-11" strike="noStrike" u="none">
                <a:solidFill>
                  <a:srgbClr val="001f5f"/>
                </a:solidFill>
                <a:uFillTx/>
                <a:latin typeface="Times New Roman"/>
              </a:rPr>
              <a:t>Сахарный</a:t>
            </a:r>
            <a:r>
              <a:rPr b="1" lang="en-US" sz="3400" spc="-34" strike="noStrike" u="none">
                <a:solidFill>
                  <a:srgbClr val="001f5f"/>
                </a:solidFill>
                <a:uFillTx/>
                <a:latin typeface="Times New Roman"/>
              </a:rPr>
              <a:t> </a:t>
            </a:r>
            <a:r>
              <a:rPr b="1" lang="en-US" sz="3400" spc="-11" strike="noStrike" u="none">
                <a:solidFill>
                  <a:srgbClr val="001f5f"/>
                </a:solidFill>
                <a:uFillTx/>
                <a:latin typeface="Times New Roman"/>
              </a:rPr>
              <a:t>диабет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6680" indent="-334800" defTabSz="457200">
              <a:lnSpc>
                <a:spcPct val="100000"/>
              </a:lnSpc>
              <a:spcBef>
                <a:spcPts val="575"/>
              </a:spcBef>
              <a:buClr>
                <a:srgbClr val="001f5f"/>
              </a:buClr>
              <a:buSzPct val="97000"/>
              <a:buFont typeface="OpenSymbol"/>
              <a:buAutoNum type="arabicPeriod" startAt="5"/>
              <a:tabLst>
                <a:tab algn="l" pos="347400"/>
              </a:tabLst>
            </a:pPr>
            <a:r>
              <a:rPr b="1" lang="en-US" sz="3400" spc="-11" strike="noStrike" u="none">
                <a:solidFill>
                  <a:srgbClr val="001f5f"/>
                </a:solidFill>
                <a:uFillTx/>
                <a:latin typeface="Calibri"/>
              </a:rPr>
              <a:t>Ревмотоидный</a:t>
            </a:r>
            <a:r>
              <a:rPr b="1" lang="en-US" sz="3400" spc="-5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3400" spc="-6" strike="noStrike" u="none">
                <a:solidFill>
                  <a:srgbClr val="001f5f"/>
                </a:solidFill>
                <a:uFillTx/>
                <a:latin typeface="Calibri"/>
              </a:rPr>
              <a:t>артрит</a:t>
            </a:r>
            <a:endParaRPr b="0" lang="ru-RU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6" name="object 4"/>
          <p:cNvSpPr/>
          <p:nvPr/>
        </p:nvSpPr>
        <p:spPr>
          <a:xfrm>
            <a:off x="6977520" y="5136120"/>
            <a:ext cx="264852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en-US" sz="2100" strike="noStrike" u="none">
                <a:solidFill>
                  <a:srgbClr val="001f5f"/>
                </a:solidFill>
                <a:uFillTx/>
                <a:latin typeface="Calibri"/>
              </a:rPr>
              <a:t>Франс</a:t>
            </a:r>
            <a:r>
              <a:rPr b="1" lang="en-US" sz="2100" spc="-31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2100" spc="-11" strike="noStrike" u="none">
                <a:solidFill>
                  <a:srgbClr val="001f5f"/>
                </a:solidFill>
                <a:uFillTx/>
                <a:latin typeface="Calibri"/>
              </a:rPr>
              <a:t>Александер,</a:t>
            </a:r>
            <a:r>
              <a:rPr b="1" lang="en-US" sz="2100" spc="-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2100" spc="-14" strike="noStrike" u="none">
                <a:solidFill>
                  <a:srgbClr val="001f5f"/>
                </a:solidFill>
                <a:uFillTx/>
                <a:latin typeface="Calibri"/>
              </a:rPr>
              <a:t>1950г.</a:t>
            </a:r>
            <a:endParaRPr b="0" lang="ru-R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265680" y="-39240"/>
            <a:ext cx="9989640" cy="1684800"/>
          </a:xfrm>
          <a:prstGeom prst="rect">
            <a:avLst/>
          </a:prstGeom>
          <a:noFill/>
          <a:ln w="0">
            <a:noFill/>
          </a:ln>
        </p:spPr>
        <p:txBody>
          <a:bodyPr lIns="0" rIns="0" tIns="80640" bIns="0" anchor="ctr">
            <a:noAutofit/>
          </a:bodyPr>
          <a:p>
            <a:pPr marL="12600" indent="0" defTabSz="1007640">
              <a:lnSpc>
                <a:spcPts val="4209"/>
              </a:lnSpc>
              <a:spcBef>
                <a:spcPts val="635"/>
              </a:spcBef>
              <a:buNone/>
            </a:pPr>
            <a:r>
              <a:rPr b="1" lang="en-US" sz="4900" spc="-20" strike="noStrike" u="none">
                <a:solidFill>
                  <a:schemeClr val="dk1"/>
                </a:solidFill>
                <a:uFillTx/>
                <a:latin typeface="Calibri Light"/>
              </a:rPr>
              <a:t>Традиционная</a:t>
            </a:r>
            <a:r>
              <a:rPr b="1" lang="en-US" sz="4900" spc="-11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900" spc="-14" strike="noStrike" u="none">
                <a:solidFill>
                  <a:schemeClr val="dk1"/>
                </a:solidFill>
                <a:uFillTx/>
                <a:latin typeface="Calibri Light"/>
              </a:rPr>
              <a:t>"Чикагская</a:t>
            </a:r>
            <a:r>
              <a:rPr b="1" lang="en-US" sz="4900" spc="-6" strike="noStrike" u="none">
                <a:solidFill>
                  <a:schemeClr val="dk1"/>
                </a:solidFill>
                <a:uFillTx/>
                <a:latin typeface="Calibri Light"/>
              </a:rPr>
              <a:t> семерка" </a:t>
            </a:r>
            <a:r>
              <a:rPr b="1" lang="en-US" sz="4900" spc="-961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900" spc="-20" strike="noStrike" u="none">
                <a:solidFill>
                  <a:schemeClr val="dk1"/>
                </a:solidFill>
                <a:uFillTx/>
                <a:latin typeface="Calibri Light"/>
              </a:rPr>
              <a:t>психосоматических</a:t>
            </a:r>
            <a:r>
              <a:rPr b="1" lang="en-US" sz="4900" spc="-26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900" spc="-11" strike="noStrike" u="none">
                <a:solidFill>
                  <a:schemeClr val="dk1"/>
                </a:solidFill>
                <a:uFillTx/>
                <a:latin typeface="Calibri Light"/>
              </a:rPr>
              <a:t>заболеваний</a:t>
            </a:r>
            <a:endParaRPr b="0" lang="en-US" sz="49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18" name="object 6" descr=""/>
          <p:cNvPicPr/>
          <p:nvPr/>
        </p:nvPicPr>
        <p:blipFill>
          <a:blip r:embed="rId1"/>
          <a:stretch/>
        </p:blipFill>
        <p:spPr>
          <a:xfrm>
            <a:off x="7520400" y="1704960"/>
            <a:ext cx="2121840" cy="2912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object 2" descr=""/>
          <p:cNvPicPr/>
          <p:nvPr/>
        </p:nvPicPr>
        <p:blipFill>
          <a:blip r:embed="rId1"/>
          <a:stretch/>
        </p:blipFill>
        <p:spPr>
          <a:xfrm>
            <a:off x="7514640" y="5232240"/>
            <a:ext cx="2222640" cy="205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0" name="object 3"/>
          <p:cNvSpPr/>
          <p:nvPr/>
        </p:nvSpPr>
        <p:spPr>
          <a:xfrm>
            <a:off x="447840" y="884520"/>
            <a:ext cx="9858960" cy="59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 anchor="t">
            <a:spAutoFit/>
          </a:bodyPr>
          <a:p>
            <a:pPr marL="241200" indent="-228600" defTabSz="457200">
              <a:lnSpc>
                <a:spcPct val="100000"/>
              </a:lnSpc>
              <a:spcBef>
                <a:spcPts val="119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Все</a:t>
            </a:r>
            <a:r>
              <a:rPr b="1" lang="en-US" sz="1850" spc="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лишнее,</a:t>
            </a:r>
            <a:r>
              <a:rPr b="1" lang="en-US" sz="1850" spc="-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что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мешает</a:t>
            </a:r>
            <a:r>
              <a:rPr b="1" lang="en-US" sz="1850" spc="-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работе</a:t>
            </a:r>
            <a:r>
              <a:rPr b="1" lang="en-US" sz="1850" spc="-26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(старые</a:t>
            </a:r>
            <a:r>
              <a:rPr b="1" lang="en-US" sz="1850" spc="-11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бумаги</a:t>
            </a:r>
            <a:r>
              <a:rPr b="1" lang="en-US" sz="1850" spc="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и </a:t>
            </a:r>
            <a:r>
              <a:rPr b="1" lang="en-US" sz="1850" spc="-6" strike="noStrike" u="none">
                <a:solidFill>
                  <a:srgbClr val="001f5f"/>
                </a:solidFill>
                <a:uFillTx/>
                <a:latin typeface="Calibri"/>
              </a:rPr>
              <a:t>т.д.),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выбрасываете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 безжалостно;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spcBef>
                <a:spcPts val="1610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Время</a:t>
            </a:r>
            <a:r>
              <a:rPr b="1" lang="en-US" sz="1850" spc="-6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от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времени</a:t>
            </a:r>
            <a:r>
              <a:rPr b="1" lang="en-US" sz="1850" spc="-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вытягивайте</a:t>
            </a:r>
            <a:r>
              <a:rPr b="1" lang="en-US" sz="1850" spc="-3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ноги,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 поводите</a:t>
            </a:r>
            <a:r>
              <a:rPr b="1" lang="en-US" sz="1850" spc="-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головой</a:t>
            </a:r>
            <a:r>
              <a:rPr b="1" lang="en-US" sz="1850" spc="-2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из</a:t>
            </a:r>
            <a:r>
              <a:rPr b="1" lang="en-US" sz="1850" spc="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стороны</a:t>
            </a:r>
            <a:r>
              <a:rPr b="1" lang="en-US" sz="1850" spc="-31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в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 сторону,</a:t>
            </a:r>
            <a:r>
              <a:rPr b="1" lang="en-US" sz="1850" spc="-6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распрямите</a:t>
            </a:r>
            <a:r>
              <a:rPr b="1" lang="en-US" sz="1850" spc="-26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спину;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6"/>
              </a:spcBef>
              <a:tabLst>
                <a:tab algn="l" pos="240840"/>
                <a:tab algn="l" pos="241200"/>
              </a:tabLst>
            </a:pPr>
            <a:endParaRPr b="0" lang="ru-RU" sz="15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spcBef>
                <a:spcPts val="6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После окончания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работы</a:t>
            </a:r>
            <a:r>
              <a:rPr b="1" lang="en-US" sz="1850" spc="-31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дайте</a:t>
            </a:r>
            <a:r>
              <a:rPr b="1" lang="en-US" sz="1850" spc="-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себе</a:t>
            </a:r>
            <a:r>
              <a:rPr b="1" lang="en-US" sz="1850" spc="-6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пару</a:t>
            </a:r>
            <a:r>
              <a:rPr b="1" lang="en-US" sz="1850" spc="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-11" strike="noStrike" u="none">
                <a:solidFill>
                  <a:srgbClr val="001f5f"/>
                </a:solidFill>
                <a:uFillTx/>
                <a:latin typeface="Calibri"/>
              </a:rPr>
              <a:t>минут,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 расслабьтесь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и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 посидите</a:t>
            </a:r>
            <a:r>
              <a:rPr b="1" lang="en-US" sz="1850" spc="-31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с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 закрытыми</a:t>
            </a:r>
            <a:r>
              <a:rPr b="1" lang="en-US" sz="1850" spc="-14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глазами;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41000"/>
              </a:lnSpc>
              <a:spcBef>
                <a:spcPts val="1006"/>
              </a:spcBef>
              <a:buClr>
                <a:srgbClr val="001f5f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Скажите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«нет», если вы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действительно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решили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не брать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дополнительную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работу </a:t>
            </a:r>
            <a:r>
              <a:rPr b="1" lang="en-US" sz="1850" spc="11" strike="noStrike" u="none">
                <a:solidFill>
                  <a:srgbClr val="001f5f"/>
                </a:solidFill>
                <a:uFillTx/>
                <a:latin typeface="Calibri"/>
              </a:rPr>
              <a:t>или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не связывать себя </a:t>
            </a:r>
            <a:r>
              <a:rPr b="1" lang="en-US" sz="1850" spc="-405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rgbClr val="001f5f"/>
                </a:solidFill>
                <a:uFillTx/>
                <a:latin typeface="Calibri"/>
              </a:rPr>
              <a:t>дополнительными</a:t>
            </a:r>
            <a:r>
              <a:rPr b="1" lang="en-US" sz="1850" spc="-40" strike="noStrike" u="none">
                <a:solidFill>
                  <a:srgbClr val="001f5f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rgbClr val="001f5f"/>
                </a:solidFill>
                <a:uFillTx/>
                <a:latin typeface="Calibri"/>
              </a:rPr>
              <a:t>обязательствами.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41000"/>
              </a:lnSpc>
              <a:spcBef>
                <a:spcPts val="1009"/>
              </a:spcBef>
              <a:buClr>
                <a:srgbClr val="000000"/>
              </a:buClr>
              <a:buFont typeface="Arial MT"/>
              <a:buChar char="•"/>
              <a:tabLst>
                <a:tab algn="l" pos="240840"/>
                <a:tab algn="l" pos="241200"/>
              </a:tabLst>
            </a:pP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В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стрессовых ситуациях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эмоции </a:t>
            </a:r>
            <a:r>
              <a:rPr b="1" lang="en-US" sz="1850" spc="-6" strike="noStrike" u="none">
                <a:solidFill>
                  <a:schemeClr val="dk1"/>
                </a:solidFill>
                <a:uFillTx/>
                <a:latin typeface="Calibri"/>
              </a:rPr>
              <a:t>выходят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на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первый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план,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а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способность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рационально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мыслить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уменьшается. Важно: дать мозгу выполнить </a:t>
            </a:r>
            <a:r>
              <a:rPr b="1" lang="en-US" sz="1850" spc="-6" strike="noStrike" u="none">
                <a:solidFill>
                  <a:schemeClr val="dk1"/>
                </a:solidFill>
                <a:uFillTx/>
                <a:latin typeface="Calibri"/>
              </a:rPr>
              <a:t>какую-нибудь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конкретную мыслительную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задачу,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например, </a:t>
            </a:r>
            <a:r>
              <a:rPr b="1" lang="en-US" sz="1850" spc="-405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вспомнить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 пять</a:t>
            </a:r>
            <a:r>
              <a:rPr b="1" lang="en-US" sz="1850" spc="-14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имен</a:t>
            </a: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женщин</a:t>
            </a: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на</a:t>
            </a:r>
            <a:r>
              <a:rPr b="1" lang="en-US" sz="1850" spc="-34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букву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 «А»,</a:t>
            </a: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посчитать,</a:t>
            </a:r>
            <a:r>
              <a:rPr b="1" lang="en-US" sz="1850" spc="-6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сколько</a:t>
            </a:r>
            <a:r>
              <a:rPr b="1" lang="en-US" sz="1850" spc="26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человек</a:t>
            </a:r>
            <a:r>
              <a:rPr b="1" lang="en-US" sz="1850" spc="-2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в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 комнате</a:t>
            </a: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одеты</a:t>
            </a:r>
            <a:r>
              <a:rPr b="1" lang="en-US" sz="1850" spc="-34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в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брюки.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defTabSz="457200">
              <a:lnSpc>
                <a:spcPct val="141000"/>
              </a:lnSpc>
              <a:spcBef>
                <a:spcPts val="14"/>
              </a:spcBef>
              <a:tabLst>
                <a:tab algn="l" pos="240840"/>
                <a:tab algn="l" pos="241200"/>
              </a:tabLst>
            </a:pPr>
            <a:r>
              <a:rPr b="1" lang="en-US" sz="1850" spc="-11" strike="noStrike" u="none">
                <a:solidFill>
                  <a:schemeClr val="dk1"/>
                </a:solidFill>
                <a:uFillTx/>
                <a:latin typeface="Calibri"/>
              </a:rPr>
              <a:t>ГЛАВНОЕ,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занять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мозг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четко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поставленной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задачей,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с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которой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можно справиться, но </a:t>
            </a:r>
            <a:r>
              <a:rPr b="1" lang="en-US" sz="1850" spc="11" strike="noStrike" u="none">
                <a:solidFill>
                  <a:schemeClr val="dk1"/>
                </a:solidFill>
                <a:uFillTx/>
                <a:latin typeface="Calibri"/>
              </a:rPr>
              <a:t>она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требует </a:t>
            </a:r>
            <a:r>
              <a:rPr b="1" lang="en-US" sz="1850" spc="-405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определенных</a:t>
            </a:r>
            <a:r>
              <a:rPr b="1" lang="en-US" sz="1850" spc="-2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pc="6" strike="noStrike" u="none">
                <a:solidFill>
                  <a:schemeClr val="dk1"/>
                </a:solidFill>
                <a:uFillTx/>
                <a:latin typeface="Calibri"/>
              </a:rPr>
              <a:t>мыслительных</a:t>
            </a:r>
            <a:r>
              <a:rPr b="1" lang="en-US" sz="1850" spc="-31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en-US" sz="1850" strike="noStrike" u="none">
                <a:solidFill>
                  <a:schemeClr val="dk1"/>
                </a:solidFill>
                <a:uFillTx/>
                <a:latin typeface="Calibri"/>
              </a:rPr>
              <a:t>усилий.</a:t>
            </a:r>
            <a:endParaRPr b="0" lang="ru-RU" sz="18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26"/>
              </a:spcBef>
              <a:tabLst>
                <a:tab algn="l" pos="240840"/>
                <a:tab algn="l" pos="241200"/>
              </a:tabLst>
            </a:pPr>
            <a:endParaRPr b="0" lang="ru-RU" sz="165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1200" indent="-228600" defTabSz="457200">
              <a:lnSpc>
                <a:spcPct val="100000"/>
              </a:lnSpc>
              <a:spcBef>
                <a:spcPts val="6"/>
              </a:spcBef>
              <a:buClr>
                <a:srgbClr val="c00000"/>
              </a:buClr>
              <a:buFont typeface="Arial MT"/>
              <a:buChar char="•"/>
              <a:tabLst>
                <a:tab algn="l" pos="241200"/>
              </a:tabLst>
            </a:pPr>
            <a:r>
              <a:rPr b="1" lang="en-US" sz="2400" spc="-6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Помните:</a:t>
            </a:r>
            <a:r>
              <a:rPr b="1" lang="en-US" sz="2400" spc="-14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 </a:t>
            </a:r>
            <a:r>
              <a:rPr b="1" lang="en-US" sz="2400" spc="-6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работа </a:t>
            </a:r>
            <a:r>
              <a:rPr b="1" lang="en-US" sz="2400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–</a:t>
            </a:r>
            <a:r>
              <a:rPr b="1" lang="en-US" sz="2400" spc="-20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 </a:t>
            </a:r>
            <a:r>
              <a:rPr b="1" lang="en-US" sz="2400" spc="-6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всего</a:t>
            </a:r>
            <a:r>
              <a:rPr b="1" lang="en-US" sz="2400" spc="-14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 </a:t>
            </a:r>
            <a:r>
              <a:rPr b="1" lang="en-US" sz="2400" spc="-6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лишь</a:t>
            </a:r>
            <a:r>
              <a:rPr b="1" lang="en-US" sz="2400" spc="-14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 </a:t>
            </a:r>
            <a:r>
              <a:rPr b="1" lang="en-US" sz="2400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часть</a:t>
            </a:r>
            <a:r>
              <a:rPr b="1" lang="en-US" sz="2400" spc="-11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 </a:t>
            </a:r>
            <a:r>
              <a:rPr b="1" lang="en-US" sz="2400" spc="-6" strike="noStrike" u="heavy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</a:rPr>
              <a:t>жизни!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447840" y="37800"/>
            <a:ext cx="9540000" cy="67392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US" sz="4300" spc="-26" strike="noStrike" u="none">
                <a:solidFill>
                  <a:schemeClr val="dk1"/>
                </a:solidFill>
                <a:uFillTx/>
                <a:latin typeface="Calibri Light"/>
              </a:rPr>
              <a:t>НА</a:t>
            </a:r>
            <a:r>
              <a:rPr b="1" lang="en-US" sz="4300" spc="-159" strike="noStrike" u="none">
                <a:solidFill>
                  <a:schemeClr val="dk1"/>
                </a:solidFill>
                <a:uFillTx/>
                <a:latin typeface="Calibri Light"/>
              </a:rPr>
              <a:t> </a:t>
            </a:r>
            <a:r>
              <a:rPr b="1" lang="en-US" sz="4300" spc="-34" strike="noStrike" u="none">
                <a:solidFill>
                  <a:schemeClr val="dk1"/>
                </a:solidFill>
                <a:uFillTx/>
                <a:latin typeface="Calibri Light"/>
              </a:rPr>
              <a:t>РАБОТЕ</a:t>
            </a:r>
            <a:endParaRPr b="0" lang="en-US" sz="4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icture 2" descr="https://present5.com/presentation/276817381_450727949/image-67.jpg"/>
          <p:cNvPicPr/>
          <p:nvPr/>
        </p:nvPicPr>
        <p:blipFill>
          <a:blip r:embed="rId1"/>
          <a:stretch/>
        </p:blipFill>
        <p:spPr>
          <a:xfrm>
            <a:off x="722520" y="139680"/>
            <a:ext cx="9194760" cy="7147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2" descr="https://pptcloud.ru/system/slides/pics/003/804/556/original/Slide53.jpg?1496834183"/>
          <p:cNvPicPr/>
          <p:nvPr/>
        </p:nvPicPr>
        <p:blipFill>
          <a:blip r:embed="rId1"/>
          <a:stretch/>
        </p:blipFill>
        <p:spPr>
          <a:xfrm>
            <a:off x="351720" y="41760"/>
            <a:ext cx="10466280" cy="784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600" y="302760"/>
            <a:ext cx="9622440" cy="62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1007640">
              <a:lnSpc>
                <a:spcPct val="90000"/>
              </a:lnSpc>
              <a:buNone/>
            </a:pPr>
            <a:r>
              <a:rPr b="1" lang="ru-RU" sz="2300" strike="noStrike" u="none">
                <a:solidFill>
                  <a:schemeClr val="dk1"/>
                </a:solidFill>
                <a:uFillTx/>
                <a:latin typeface="Arial"/>
              </a:rPr>
              <a:t>Структура профессиональной патологии в зависимости от воздействующего фактора трудового процесса, %</a:t>
            </a:r>
            <a:endParaRPr b="0" lang="en-US" sz="2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126" name="Содержимое 3"/>
          <p:cNvGraphicFramePr/>
          <p:nvPr/>
        </p:nvGraphicFramePr>
        <p:xfrm>
          <a:off x="712800" y="1343880"/>
          <a:ext cx="9622440" cy="596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2" descr="https://pptcloud.ru/system/slides/pics/003/804/557/original/Slide54.jpg?1496834183"/>
          <p:cNvPicPr/>
          <p:nvPr/>
        </p:nvPicPr>
        <p:blipFill>
          <a:blip r:embed="rId1"/>
          <a:stretch/>
        </p:blipFill>
        <p:spPr>
          <a:xfrm>
            <a:off x="196920" y="0"/>
            <a:ext cx="10002240" cy="750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5" name="object 5" descr=""/>
          <p:cNvPicPr/>
          <p:nvPr/>
        </p:nvPicPr>
        <p:blipFill>
          <a:blip r:embed="rId2"/>
          <a:stretch/>
        </p:blipFill>
        <p:spPr>
          <a:xfrm>
            <a:off x="0" y="6637320"/>
            <a:ext cx="10691280" cy="92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Picture 2" descr="https://pptcloud.ru/system/slides/pics/003/804/558/original/Slide55.jpg?1496834183"/>
          <p:cNvPicPr/>
          <p:nvPr/>
        </p:nvPicPr>
        <p:blipFill>
          <a:blip r:embed="rId1"/>
          <a:stretch/>
        </p:blipFill>
        <p:spPr>
          <a:xfrm>
            <a:off x="267120" y="0"/>
            <a:ext cx="10072080" cy="813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Прямоугольник 1"/>
          <p:cNvSpPr/>
          <p:nvPr/>
        </p:nvSpPr>
        <p:spPr>
          <a:xfrm>
            <a:off x="1252080" y="1378800"/>
            <a:ext cx="89046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Направления здоровьесберегающей деятельности: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1. Создание здоровьесберегающей инфраструктуры организации;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2. Рациональная организация рабочего процесса;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3. Создание психологического комфорта на работе и в быту;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4. Просветительская работа, направленная на формирование здорового образа жизни;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5. Формирование валеологической компетенции у работников;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6. Применение профилактических оздоровительных мероприятий, направленных на сохранение психического здоровья.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8" name="object 4" descr=""/>
          <p:cNvPicPr/>
          <p:nvPr/>
        </p:nvPicPr>
        <p:blipFill>
          <a:blip r:embed="rId1"/>
          <a:stretch/>
        </p:blipFill>
        <p:spPr>
          <a:xfrm>
            <a:off x="0" y="0"/>
            <a:ext cx="10691280" cy="92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9" name="Rectangle 1"/>
          <p:cNvSpPr/>
          <p:nvPr/>
        </p:nvSpPr>
        <p:spPr>
          <a:xfrm>
            <a:off x="-10678680" y="-91080"/>
            <a:ext cx="32048640" cy="63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indent="45072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информирование о факторах риска и причинах синдрома профессионального выгорания у работников высшей школы, способах их профилактики; проведение анкетирования с целью выявления работников с предрасположенностью к профессиональному выгоранию, низким уровнем валеологической компетенции; профилактические оздоровительные мероприятия, направленные на сохранение психического здоровья (физиологические, физиотерапевтические, психологические); психологическое консультирование с целью коррекции межличностных особенностей специалиста и взаимоотношений в коллективе; организация профессионального наставничества и практическое обучение техникам саморегуляции и стрессоустойчивости посредством тренингов, семинаров, коуч-программ; формирование мотивации работников высшей школы к соблюдению принципов здорового образа жизни, повышение уровня валеологической компетенции;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  <a:ea typeface="Times New Roman"/>
              </a:rPr>
              <a:t> с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оздание системы поощрения сотрудников, повышение мотивации к качественной работе;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  <a:ea typeface="Times New Roman"/>
              </a:rPr>
              <a:t> о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рганизация корпоративного досуга, направленного на развитие коммуникативных навыков, качественных командных отношений и улучшение психологического состояния коллектива ).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0" name="Rectangle 2"/>
          <p:cNvSpPr/>
          <p:nvPr/>
        </p:nvSpPr>
        <p:spPr>
          <a:xfrm>
            <a:off x="-10678680" y="-91080"/>
            <a:ext cx="32048640" cy="63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indent="450720"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информирование о факторах риска и причинах синдрома профессионального выгорания у работников высшей школы, способах их профилактики; проведение анкетирования с целью выявления работников с предрасположенностью к профессиональному выгоранию, низким уровнем валеологической компетенции; профилактические оздоровительные мероприятия, направленные на сохранение психического здоровья (физиологические, физиотерапевтические, психологические); психологическое консультирование с целью коррекции межличностных особенностей специалиста и взаимоотношений в коллективе; организация профессионального наставничества и практическое обучение техникам саморегуляции и стрессоустойчивости посредством тренингов, семинаров, коуч-программ; формирование мотивации работников высшей школы к соблюдению принципов здорового образа жизни, повышение уровня валеологической компетенции;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  <a:ea typeface="Times New Roman"/>
              </a:rPr>
              <a:t> с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оздание системы поощрения сотрудников, повышение мотивации к качественной работе;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Calibri"/>
                <a:ea typeface="Times New Roman"/>
              </a:rPr>
              <a:t> о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Times New Roman"/>
                <a:ea typeface="Calibri"/>
              </a:rPr>
              <a:t>рганизация корпоративного досуга, направленного на развитие коммуникативных навыков, качественных командных отношений и улучшение психологического состояния коллектива ).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Picture 1" descr=""/>
          <p:cNvPicPr/>
          <p:nvPr/>
        </p:nvPicPr>
        <p:blipFill>
          <a:blip r:embed="rId1"/>
          <a:stretch/>
        </p:blipFill>
        <p:spPr>
          <a:xfrm>
            <a:off x="0" y="10440"/>
            <a:ext cx="10691280" cy="7559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Прямоугольник 1"/>
          <p:cNvSpPr/>
          <p:nvPr/>
        </p:nvSpPr>
        <p:spPr>
          <a:xfrm>
            <a:off x="526680" y="633960"/>
            <a:ext cx="53456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Указ Президента Российской Федерации от 09.05.2017 г. № 203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Times New Roman"/>
              </a:rPr>
              <a:t>О Стратегии развития информационного общества в Российской Федерации на 2017 – 2030 годы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br>
              <a:rPr sz="1800"/>
            </a:b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3" name="Picture 2" descr="https://digital.gov.ru/uploaded/photos/tsifrovayaekonomikalogotsvetgorizinverslev.png"/>
          <p:cNvPicPr/>
          <p:nvPr/>
        </p:nvPicPr>
        <p:blipFill>
          <a:blip r:embed="rId1"/>
          <a:stretch/>
        </p:blipFill>
        <p:spPr>
          <a:xfrm>
            <a:off x="412920" y="4007880"/>
            <a:ext cx="6661080" cy="2803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4" name="Picture 2" descr="https://moidachi.ru/wp-content/uploads/2023/11/sa3.jpg"/>
          <p:cNvPicPr/>
          <p:nvPr/>
        </p:nvPicPr>
        <p:blipFill>
          <a:blip r:embed="rId2"/>
          <a:stretch/>
        </p:blipFill>
        <p:spPr>
          <a:xfrm>
            <a:off x="6692760" y="489240"/>
            <a:ext cx="3537000" cy="355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object 7"/>
          <p:cNvSpPr/>
          <p:nvPr/>
        </p:nvSpPr>
        <p:spPr>
          <a:xfrm>
            <a:off x="173880" y="3239640"/>
            <a:ext cx="3279600" cy="18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52720" indent="-240840" algn="ctr" defTabSz="45720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SzPct val="96000"/>
              <a:buFont typeface="Wingdings" charset="2"/>
              <a:buChar char=""/>
              <a:tabLst>
                <a:tab algn="l" pos="253440"/>
              </a:tabLst>
            </a:pPr>
            <a:r>
              <a:rPr b="1" lang="en-US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гиподинамия,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2720" indent="-240840" algn="ctr" defTabSz="457200">
              <a:lnSpc>
                <a:spcPct val="100000"/>
              </a:lnSpc>
              <a:buClr>
                <a:srgbClr val="000000"/>
              </a:buClr>
              <a:buSzPct val="96000"/>
              <a:buFont typeface="Wingdings" charset="2"/>
              <a:buChar char=""/>
              <a:tabLst>
                <a:tab algn="l" pos="253440"/>
              </a:tabLst>
            </a:pP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на</a:t>
            </a:r>
            <a:r>
              <a:rPr b="1" lang="en-US" sz="2000" spc="-40" strike="noStrike" u="none">
                <a:solidFill>
                  <a:schemeClr val="dk1"/>
                </a:solidFill>
                <a:uFillTx/>
                <a:latin typeface="Times New Roman"/>
              </a:rPr>
              <a:t>р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ушени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я</a:t>
            </a:r>
            <a:r>
              <a:rPr b="1" lang="en-US" sz="2000" spc="-136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оса</a:t>
            </a:r>
            <a:r>
              <a:rPr b="1" lang="en-US" sz="2000" spc="6" strike="noStrike" u="none">
                <a:solidFill>
                  <a:schemeClr val="dk1"/>
                </a:solidFill>
                <a:uFillTx/>
                <a:latin typeface="Times New Roman"/>
              </a:rPr>
              <a:t>н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ки,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2720" indent="-240840" algn="ctr" defTabSz="457200">
              <a:lnSpc>
                <a:spcPct val="100000"/>
              </a:lnSpc>
              <a:buClr>
                <a:srgbClr val="000000"/>
              </a:buClr>
              <a:buSzPct val="96000"/>
              <a:buFont typeface="Wingdings" charset="2"/>
              <a:buChar char=""/>
              <a:tabLst>
                <a:tab algn="l" pos="253440"/>
              </a:tabLst>
            </a:pP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на</a:t>
            </a:r>
            <a:r>
              <a:rPr b="1" lang="en-US" sz="2000" spc="-40" strike="noStrike" u="none">
                <a:solidFill>
                  <a:schemeClr val="dk1"/>
                </a:solidFill>
                <a:uFillTx/>
                <a:latin typeface="Times New Roman"/>
              </a:rPr>
              <a:t>р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ушени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е</a:t>
            </a:r>
            <a:r>
              <a:rPr b="1" lang="en-US" sz="2000" spc="-139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зрения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2720" indent="-240840" algn="ctr" defTabSz="457200">
              <a:lnSpc>
                <a:spcPct val="100000"/>
              </a:lnSpc>
              <a:buClr>
                <a:srgbClr val="000000"/>
              </a:buClr>
              <a:buSzPct val="96000"/>
              <a:buFont typeface="Wingdings" charset="2"/>
              <a:buChar char=""/>
              <a:tabLst>
                <a:tab algn="l" pos="253440"/>
              </a:tabLst>
            </a:pP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у</a:t>
            </a:r>
            <a:r>
              <a:rPr b="1" lang="en-US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в</a:t>
            </a:r>
            <a:r>
              <a:rPr b="1" lang="en-US" sz="2000" spc="-34" strike="noStrike" u="none">
                <a:solidFill>
                  <a:schemeClr val="dk1"/>
                </a:solidFill>
                <a:uFillTx/>
                <a:latin typeface="Times New Roman"/>
              </a:rPr>
              <a:t>е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л</a:t>
            </a:r>
            <a:r>
              <a:rPr b="1" lang="en-US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и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чение</a:t>
            </a:r>
            <a:r>
              <a:rPr b="1" lang="en-US" sz="2000" spc="-125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ма</a:t>
            </a:r>
            <a:r>
              <a:rPr b="1" lang="en-US" sz="2000" spc="-51" strike="noStrike" u="none">
                <a:solidFill>
                  <a:schemeClr val="dk1"/>
                </a:solidFill>
                <a:uFillTx/>
                <a:latin typeface="Times New Roman"/>
              </a:rPr>
              <a:t>с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с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ы</a:t>
            </a:r>
            <a:r>
              <a:rPr b="1" lang="en-US" sz="2000" spc="-105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pc="-26" strike="noStrike" u="none">
                <a:solidFill>
                  <a:schemeClr val="dk1"/>
                </a:solidFill>
                <a:uFillTx/>
                <a:latin typeface="Times New Roman"/>
              </a:rPr>
              <a:t>т</a:t>
            </a:r>
            <a:r>
              <a:rPr b="1" lang="en-US" sz="2000" spc="-34" strike="noStrike" u="none">
                <a:solidFill>
                  <a:schemeClr val="dk1"/>
                </a:solidFill>
                <a:uFillTx/>
                <a:latin typeface="Times New Roman"/>
              </a:rPr>
              <a:t>е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ла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6120" indent="-264240" algn="ctr" defTabSz="457200">
              <a:lnSpc>
                <a:spcPct val="100000"/>
              </a:lnSpc>
              <a:buClr>
                <a:srgbClr val="000000"/>
              </a:buClr>
              <a:buSzPct val="96000"/>
              <a:buFont typeface="Wingdings" charset="2"/>
              <a:buChar char=""/>
              <a:tabLst>
                <a:tab algn="l" pos="276840"/>
              </a:tabLst>
            </a:pP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п</a:t>
            </a:r>
            <a:r>
              <a:rPr b="1" lang="en-US" sz="2000" spc="-11" strike="noStrike" u="none">
                <a:solidFill>
                  <a:schemeClr val="dk1"/>
                </a:solidFill>
                <a:uFillTx/>
                <a:latin typeface="Times New Roman"/>
              </a:rPr>
              <a:t>р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о</a:t>
            </a:r>
            <a:r>
              <a:rPr b="1" lang="en-US" sz="2000" spc="-105" strike="noStrike" u="none">
                <a:solidFill>
                  <a:schemeClr val="dk1"/>
                </a:solidFill>
                <a:uFillTx/>
                <a:latin typeface="Times New Roman"/>
              </a:rPr>
              <a:t>б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лем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ы</a:t>
            </a:r>
            <a:r>
              <a:rPr b="1" lang="en-US" sz="2000" spc="-125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с</a:t>
            </a:r>
            <a:r>
              <a:rPr b="1" lang="en-US" sz="2000" spc="-119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опорно-  </a:t>
            </a:r>
            <a:r>
              <a:rPr b="1" lang="en-US" sz="2000" spc="-20" strike="noStrike" u="none">
                <a:solidFill>
                  <a:schemeClr val="dk1"/>
                </a:solidFill>
                <a:uFillTx/>
                <a:latin typeface="Times New Roman"/>
              </a:rPr>
              <a:t>двигательным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6" name="object 8"/>
          <p:cNvSpPr/>
          <p:nvPr/>
        </p:nvSpPr>
        <p:spPr>
          <a:xfrm>
            <a:off x="1136160" y="5288400"/>
            <a:ext cx="14302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</a:pPr>
            <a:r>
              <a:rPr b="1" lang="en-US" sz="2000" spc="-14" strike="noStrike" u="none">
                <a:solidFill>
                  <a:schemeClr val="dk1"/>
                </a:solidFill>
                <a:uFillTx/>
                <a:latin typeface="Times New Roman"/>
              </a:rPr>
              <a:t>аппаратом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7" name="PlaceHolder 1"/>
          <p:cNvSpPr>
            <a:spLocks noGrp="1"/>
          </p:cNvSpPr>
          <p:nvPr>
            <p:ph/>
          </p:nvPr>
        </p:nvSpPr>
        <p:spPr>
          <a:xfrm>
            <a:off x="7089120" y="2675520"/>
            <a:ext cx="32716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indent="-252000" defTabSz="1007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На</a:t>
            </a:r>
            <a:r>
              <a:rPr b="1" lang="ru-RU" sz="2000" spc="-40" strike="noStrike" u="none">
                <a:solidFill>
                  <a:schemeClr val="dk1"/>
                </a:solidFill>
                <a:uFillTx/>
                <a:latin typeface="Times New Roman"/>
              </a:rPr>
              <a:t>р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ушени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я</a:t>
            </a:r>
            <a:r>
              <a:rPr b="1" lang="ru-RU" sz="2000" spc="-11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ра</a:t>
            </a: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з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вития  речевых</a:t>
            </a:r>
            <a:r>
              <a:rPr b="1" lang="ru-RU" sz="2000" spc="-136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навыков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100000"/>
              </a:lnSpc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-252000" defTabSz="1007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«Экранная»</a:t>
            </a:r>
            <a:r>
              <a:rPr b="1" lang="ru-RU" sz="2000" spc="-6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-</a:t>
            </a:r>
            <a:r>
              <a:rPr b="1" lang="ru-RU" sz="2000" spc="-5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цифровая</a:t>
            </a:r>
            <a:r>
              <a:rPr b="1" lang="ru-RU" sz="2000" spc="-54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– </a:t>
            </a:r>
            <a:r>
              <a:rPr b="1" lang="ru-RU" sz="2000" spc="-56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зависимость 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100000"/>
              </a:lnSpc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-252000" defTabSz="1007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20" strike="noStrike" u="none">
                <a:solidFill>
                  <a:schemeClr val="dk1"/>
                </a:solidFill>
                <a:uFillTx/>
                <a:latin typeface="Times New Roman"/>
              </a:rPr>
              <a:t>Увеличение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-252000" defTabSz="1007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информацио</a:t>
            </a:r>
            <a:r>
              <a:rPr b="1" lang="ru-RU" sz="2000" spc="6" strike="noStrike" u="none">
                <a:solidFill>
                  <a:schemeClr val="dk1"/>
                </a:solidFill>
                <a:uFillTx/>
                <a:latin typeface="Times New Roman"/>
              </a:rPr>
              <a:t>н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н</a:t>
            </a:r>
            <a:r>
              <a:rPr b="1" lang="ru-RU" sz="2000" strike="noStrike" u="none">
                <a:solidFill>
                  <a:schemeClr val="dk1"/>
                </a:solidFill>
                <a:uFillTx/>
                <a:latin typeface="Times New Roman"/>
              </a:rPr>
              <a:t>ой  </a:t>
            </a: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нагрузки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100000"/>
              </a:lnSpc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-252000" defTabSz="1007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Нарушения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100764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психоэмоционального </a:t>
            </a: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14" strike="noStrike" u="none">
                <a:solidFill>
                  <a:schemeClr val="dk1"/>
                </a:solidFill>
                <a:uFillTx/>
                <a:latin typeface="Times New Roman"/>
              </a:rPr>
              <a:t>состояния</a:t>
            </a:r>
            <a:r>
              <a:rPr b="1" lang="ru-RU" sz="2000" spc="-11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738" name="object 10"/>
          <p:cNvGrpSpPr/>
          <p:nvPr/>
        </p:nvGrpSpPr>
        <p:grpSpPr>
          <a:xfrm>
            <a:off x="1430640" y="1681560"/>
            <a:ext cx="7650720" cy="2391120"/>
            <a:chOff x="1430640" y="1681560"/>
            <a:chExt cx="7650720" cy="2391120"/>
          </a:xfrm>
        </p:grpSpPr>
        <p:sp>
          <p:nvSpPr>
            <p:cNvPr id="739" name="object 11"/>
            <p:cNvSpPr/>
            <p:nvPr/>
          </p:nvSpPr>
          <p:spPr>
            <a:xfrm>
              <a:off x="7729560" y="1681560"/>
              <a:ext cx="1351800" cy="929880"/>
            </a:xfrm>
            <a:custGeom>
              <a:avLst/>
              <a:gdLst>
                <a:gd name="textAreaLeft" fmla="*/ 0 w 1351800"/>
                <a:gd name="textAreaRight" fmla="*/ 1352160 w 1351800"/>
                <a:gd name="textAreaTop" fmla="*/ 0 h 929880"/>
                <a:gd name="textAreaBottom" fmla="*/ 930240 h 929880"/>
              </a:gdLst>
              <a:ahLst/>
              <a:rect l="textAreaLeft" t="textAreaTop" r="textAreaRight" b="textAreaBottom"/>
              <a:pathLst>
                <a:path w="1541779" h="843914">
                  <a:moveTo>
                    <a:pt x="1156081" y="0"/>
                  </a:moveTo>
                  <a:lnTo>
                    <a:pt x="385318" y="0"/>
                  </a:lnTo>
                  <a:lnTo>
                    <a:pt x="385318" y="421894"/>
                  </a:lnTo>
                  <a:lnTo>
                    <a:pt x="0" y="421894"/>
                  </a:lnTo>
                  <a:lnTo>
                    <a:pt x="770763" y="843788"/>
                  </a:lnTo>
                  <a:lnTo>
                    <a:pt x="1541526" y="421894"/>
                  </a:lnTo>
                  <a:lnTo>
                    <a:pt x="1156081" y="421894"/>
                  </a:lnTo>
                  <a:lnTo>
                    <a:pt x="1156081" y="0"/>
                  </a:lnTo>
                  <a:close/>
                </a:path>
              </a:pathLst>
            </a:custGeom>
            <a:solidFill>
              <a:srgbClr val="e4c6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740" name="object 12"/>
            <p:cNvSpPr/>
            <p:nvPr/>
          </p:nvSpPr>
          <p:spPr>
            <a:xfrm>
              <a:off x="7729560" y="1681560"/>
              <a:ext cx="1351800" cy="929880"/>
            </a:xfrm>
            <a:custGeom>
              <a:avLst/>
              <a:gdLst>
                <a:gd name="textAreaLeft" fmla="*/ 0 w 1351800"/>
                <a:gd name="textAreaRight" fmla="*/ 1352160 w 1351800"/>
                <a:gd name="textAreaTop" fmla="*/ 0 h 929880"/>
                <a:gd name="textAreaBottom" fmla="*/ 930240 h 929880"/>
              </a:gdLst>
              <a:ahLst/>
              <a:rect l="textAreaLeft" t="textAreaTop" r="textAreaRight" b="textAreaBottom"/>
              <a:pathLst>
                <a:path w="1541779" h="843914">
                  <a:moveTo>
                    <a:pt x="0" y="421894"/>
                  </a:moveTo>
                  <a:lnTo>
                    <a:pt x="385318" y="421894"/>
                  </a:lnTo>
                  <a:lnTo>
                    <a:pt x="385318" y="0"/>
                  </a:lnTo>
                  <a:lnTo>
                    <a:pt x="1156081" y="0"/>
                  </a:lnTo>
                  <a:lnTo>
                    <a:pt x="1156081" y="421894"/>
                  </a:lnTo>
                  <a:lnTo>
                    <a:pt x="1541526" y="421894"/>
                  </a:lnTo>
                  <a:lnTo>
                    <a:pt x="770763" y="843788"/>
                  </a:lnTo>
                  <a:lnTo>
                    <a:pt x="0" y="421894"/>
                  </a:lnTo>
                  <a:close/>
                </a:path>
              </a:pathLst>
            </a:custGeom>
            <a:noFill/>
            <a:ln w="25400">
              <a:solidFill>
                <a:srgbClr val="0786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741" name="object 13"/>
            <p:cNvSpPr/>
            <p:nvPr/>
          </p:nvSpPr>
          <p:spPr>
            <a:xfrm>
              <a:off x="4146120" y="1738080"/>
              <a:ext cx="1957680" cy="2334600"/>
            </a:xfrm>
            <a:custGeom>
              <a:avLst/>
              <a:gdLst>
                <a:gd name="textAreaLeft" fmla="*/ 0 w 1957680"/>
                <a:gd name="textAreaRight" fmla="*/ 1958040 w 1957680"/>
                <a:gd name="textAreaTop" fmla="*/ 0 h 2334600"/>
                <a:gd name="textAreaBottom" fmla="*/ 2334960 h 2334600"/>
              </a:gdLst>
              <a:ahLst/>
              <a:rect l="textAreaLeft" t="textAreaTop" r="textAreaRight" b="textAreaBottom"/>
              <a:pathLst>
                <a:path w="2232659" h="2118360">
                  <a:moveTo>
                    <a:pt x="1674241" y="0"/>
                  </a:moveTo>
                  <a:lnTo>
                    <a:pt x="558038" y="0"/>
                  </a:lnTo>
                  <a:lnTo>
                    <a:pt x="558038" y="1059052"/>
                  </a:lnTo>
                  <a:lnTo>
                    <a:pt x="0" y="1059052"/>
                  </a:lnTo>
                  <a:lnTo>
                    <a:pt x="1116203" y="2118106"/>
                  </a:lnTo>
                  <a:lnTo>
                    <a:pt x="2232279" y="1059052"/>
                  </a:lnTo>
                  <a:lnTo>
                    <a:pt x="1674241" y="1059052"/>
                  </a:lnTo>
                  <a:lnTo>
                    <a:pt x="1674241" y="0"/>
                  </a:lnTo>
                  <a:close/>
                </a:path>
              </a:pathLst>
            </a:custGeom>
            <a:solidFill>
              <a:srgbClr val="e4c6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742" name="object 14"/>
            <p:cNvSpPr/>
            <p:nvPr/>
          </p:nvSpPr>
          <p:spPr>
            <a:xfrm>
              <a:off x="4146120" y="1738080"/>
              <a:ext cx="1957680" cy="2334600"/>
            </a:xfrm>
            <a:custGeom>
              <a:avLst/>
              <a:gdLst>
                <a:gd name="textAreaLeft" fmla="*/ 0 w 1957680"/>
                <a:gd name="textAreaRight" fmla="*/ 1958040 w 1957680"/>
                <a:gd name="textAreaTop" fmla="*/ 0 h 2334600"/>
                <a:gd name="textAreaBottom" fmla="*/ 2334960 h 2334600"/>
              </a:gdLst>
              <a:ahLst/>
              <a:rect l="textAreaLeft" t="textAreaTop" r="textAreaRight" b="textAreaBottom"/>
              <a:pathLst>
                <a:path w="2232659" h="2118360">
                  <a:moveTo>
                    <a:pt x="0" y="1059052"/>
                  </a:moveTo>
                  <a:lnTo>
                    <a:pt x="558038" y="1059052"/>
                  </a:lnTo>
                  <a:lnTo>
                    <a:pt x="558038" y="0"/>
                  </a:lnTo>
                  <a:lnTo>
                    <a:pt x="1674241" y="0"/>
                  </a:lnTo>
                  <a:lnTo>
                    <a:pt x="1674241" y="1059052"/>
                  </a:lnTo>
                  <a:lnTo>
                    <a:pt x="2232279" y="1059052"/>
                  </a:lnTo>
                  <a:lnTo>
                    <a:pt x="1116203" y="2118106"/>
                  </a:lnTo>
                  <a:lnTo>
                    <a:pt x="0" y="1059052"/>
                  </a:lnTo>
                  <a:close/>
                </a:path>
              </a:pathLst>
            </a:custGeom>
            <a:noFill/>
            <a:ln w="25400">
              <a:solidFill>
                <a:srgbClr val="0786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743" name="object 15"/>
            <p:cNvSpPr/>
            <p:nvPr/>
          </p:nvSpPr>
          <p:spPr>
            <a:xfrm>
              <a:off x="1430640" y="1691640"/>
              <a:ext cx="1351800" cy="929880"/>
            </a:xfrm>
            <a:custGeom>
              <a:avLst/>
              <a:gdLst>
                <a:gd name="textAreaLeft" fmla="*/ 0 w 1351800"/>
                <a:gd name="textAreaRight" fmla="*/ 1352160 w 1351800"/>
                <a:gd name="textAreaTop" fmla="*/ 0 h 929880"/>
                <a:gd name="textAreaBottom" fmla="*/ 930240 h 929880"/>
              </a:gdLst>
              <a:ahLst/>
              <a:rect l="textAreaLeft" t="textAreaTop" r="textAreaRight" b="textAreaBottom"/>
              <a:pathLst>
                <a:path w="1541780" h="843914">
                  <a:moveTo>
                    <a:pt x="1156208" y="0"/>
                  </a:moveTo>
                  <a:lnTo>
                    <a:pt x="385444" y="0"/>
                  </a:lnTo>
                  <a:lnTo>
                    <a:pt x="385444" y="421894"/>
                  </a:lnTo>
                  <a:lnTo>
                    <a:pt x="0" y="421894"/>
                  </a:lnTo>
                  <a:lnTo>
                    <a:pt x="770763" y="843788"/>
                  </a:lnTo>
                  <a:lnTo>
                    <a:pt x="1541526" y="421894"/>
                  </a:lnTo>
                  <a:lnTo>
                    <a:pt x="1156208" y="421894"/>
                  </a:lnTo>
                  <a:lnTo>
                    <a:pt x="1156208" y="0"/>
                  </a:lnTo>
                  <a:close/>
                </a:path>
              </a:pathLst>
            </a:custGeom>
            <a:solidFill>
              <a:srgbClr val="e4c68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744" name="object 16"/>
            <p:cNvSpPr/>
            <p:nvPr/>
          </p:nvSpPr>
          <p:spPr>
            <a:xfrm>
              <a:off x="1430640" y="1691640"/>
              <a:ext cx="1351800" cy="929880"/>
            </a:xfrm>
            <a:custGeom>
              <a:avLst/>
              <a:gdLst>
                <a:gd name="textAreaLeft" fmla="*/ 0 w 1351800"/>
                <a:gd name="textAreaRight" fmla="*/ 1352160 w 1351800"/>
                <a:gd name="textAreaTop" fmla="*/ 0 h 929880"/>
                <a:gd name="textAreaBottom" fmla="*/ 930240 h 929880"/>
              </a:gdLst>
              <a:ahLst/>
              <a:rect l="textAreaLeft" t="textAreaTop" r="textAreaRight" b="textAreaBottom"/>
              <a:pathLst>
                <a:path w="1541780" h="843914">
                  <a:moveTo>
                    <a:pt x="0" y="421894"/>
                  </a:moveTo>
                  <a:lnTo>
                    <a:pt x="385444" y="421894"/>
                  </a:lnTo>
                  <a:lnTo>
                    <a:pt x="385444" y="0"/>
                  </a:lnTo>
                  <a:lnTo>
                    <a:pt x="1156208" y="0"/>
                  </a:lnTo>
                  <a:lnTo>
                    <a:pt x="1156208" y="421894"/>
                  </a:lnTo>
                  <a:lnTo>
                    <a:pt x="1541526" y="421894"/>
                  </a:lnTo>
                  <a:lnTo>
                    <a:pt x="770763" y="843788"/>
                  </a:lnTo>
                  <a:lnTo>
                    <a:pt x="0" y="421894"/>
                  </a:lnTo>
                  <a:close/>
                </a:path>
              </a:pathLst>
            </a:custGeom>
            <a:noFill/>
            <a:ln w="25400">
              <a:solidFill>
                <a:srgbClr val="0786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745" name="object 17"/>
          <p:cNvSpPr/>
          <p:nvPr/>
        </p:nvSpPr>
        <p:spPr>
          <a:xfrm>
            <a:off x="3471480" y="4178160"/>
            <a:ext cx="3382200" cy="18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defTabSz="457200">
              <a:lnSpc>
                <a:spcPct val="100000"/>
              </a:lnSpc>
              <a:spcBef>
                <a:spcPts val="99"/>
              </a:spcBef>
            </a:pP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С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тирание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границ </a:t>
            </a:r>
            <a:r>
              <a:rPr b="1" lang="en-US" sz="2000" spc="6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pc="-20" strike="noStrike" u="none">
                <a:solidFill>
                  <a:schemeClr val="dk1"/>
                </a:solidFill>
                <a:uFillTx/>
                <a:latin typeface="Times New Roman"/>
              </a:rPr>
              <a:t>рабочего</a:t>
            </a:r>
            <a:r>
              <a:rPr b="1" lang="en-US" sz="2000" spc="-99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Times New Roman"/>
              </a:rPr>
              <a:t>-</a:t>
            </a:r>
            <a:r>
              <a:rPr b="1" lang="en-US" sz="2000" spc="-6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pc="-14" strike="noStrike" u="none">
                <a:solidFill>
                  <a:schemeClr val="dk1"/>
                </a:solidFill>
                <a:uFillTx/>
                <a:latin typeface="Times New Roman"/>
              </a:rPr>
              <a:t>нерабочего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</a:pPr>
            <a:r>
              <a:rPr b="1" lang="ru-RU" sz="2000" spc="-6" strike="noStrike" u="none">
                <a:solidFill>
                  <a:schemeClr val="dk1"/>
                </a:solidFill>
                <a:uFillTx/>
                <a:latin typeface="Times New Roman"/>
              </a:rPr>
              <a:t>в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ремени</a:t>
            </a:r>
            <a:r>
              <a:rPr b="1" lang="ru-RU" sz="2000" spc="-105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pc="-20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 defTabSz="457200">
              <a:lnSpc>
                <a:spcPct val="100000"/>
              </a:lnSpc>
            </a:pPr>
            <a:r>
              <a:rPr b="1" lang="en-US" sz="2000" spc="-56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ru-RU" sz="2000" spc="-11" strike="noStrike" u="none">
                <a:solidFill>
                  <a:schemeClr val="dk1"/>
                </a:solidFill>
                <a:uFillTx/>
                <a:latin typeface="Times New Roman"/>
              </a:rPr>
              <a:t>Рабочего и </a:t>
            </a:r>
            <a:r>
              <a:rPr b="1" lang="en-US" sz="2000" spc="-14" strike="noStrike" u="none">
                <a:solidFill>
                  <a:schemeClr val="dk1"/>
                </a:solidFill>
                <a:uFillTx/>
                <a:latin typeface="Times New Roman"/>
              </a:rPr>
              <a:t>досугового </a:t>
            </a:r>
            <a:r>
              <a:rPr b="1" lang="en-US" sz="2000" spc="-11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r>
              <a:rPr b="1" lang="en-US" sz="2000" spc="-6" strike="noStrike" u="none">
                <a:solidFill>
                  <a:schemeClr val="dk1"/>
                </a:solidFill>
                <a:uFillTx/>
                <a:latin typeface="Times New Roman"/>
              </a:rPr>
              <a:t>времени</a:t>
            </a:r>
            <a:r>
              <a:rPr b="1" lang="en-US" sz="2000" spc="-79" strike="noStrike" u="none">
                <a:solidFill>
                  <a:schemeClr val="dk1"/>
                </a:solidFill>
                <a:uFillTx/>
                <a:latin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6" name="Rectangle 1"/>
          <p:cNvSpPr/>
          <p:nvPr/>
        </p:nvSpPr>
        <p:spPr>
          <a:xfrm>
            <a:off x="789120" y="123120"/>
            <a:ext cx="9185040" cy="204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Arial"/>
                <a:ea typeface="Times New Roman"/>
              </a:rPr>
              <a:t> </a:t>
            </a:r>
            <a:r>
              <a:rPr b="1" lang="ru-RU" sz="32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ОТРИЦАТЕЛЬНОЕ ВОЗДЕЙСТВИЕ ЦИФРОВОЙ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СРЕДЫ НА ЗДОРОВЬЕ  ПРОФЕССИОНАЛЬНОЙ ДЕЯТЕЛЬНОСТИ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Picture 2" descr="https://talentsy.ru/wp-content/uploads/2023/10/igrovoe-vygoranie-1536x1048.png"/>
          <p:cNvPicPr/>
          <p:nvPr/>
        </p:nvPicPr>
        <p:blipFill>
          <a:blip r:embed="rId1"/>
          <a:stretch/>
        </p:blipFill>
        <p:spPr>
          <a:xfrm>
            <a:off x="6032520" y="3448800"/>
            <a:ext cx="4326480" cy="371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8" name="Picture 4" descr="https://cf2.ppt-online.org/files2/slide/v/VN2SF1ibI0fzsaqoDJMmOWRcd4uKjvPhECABeUnlGY/slide-2.jpg"/>
          <p:cNvPicPr/>
          <p:nvPr/>
        </p:nvPicPr>
        <p:blipFill>
          <a:blip r:embed="rId2"/>
          <a:stretch/>
        </p:blipFill>
        <p:spPr>
          <a:xfrm>
            <a:off x="306720" y="497160"/>
            <a:ext cx="5753160" cy="5416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Picture 1" descr=""/>
          <p:cNvPicPr/>
          <p:nvPr/>
        </p:nvPicPr>
        <p:blipFill>
          <a:blip r:embed="rId1"/>
          <a:stretch/>
        </p:blipFill>
        <p:spPr>
          <a:xfrm>
            <a:off x="0" y="10440"/>
            <a:ext cx="10691280" cy="7559280"/>
          </a:xfrm>
          <a:prstGeom prst="rect">
            <a:avLst/>
          </a:prstGeom>
          <a:noFill/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1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2" name="Slide Number"/>
          <p:cNvSpPr/>
          <p:nvPr/>
        </p:nvSpPr>
        <p:spPr>
          <a:xfrm>
            <a:off x="10214280" y="6967440"/>
            <a:ext cx="2908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B1B9F3BF-5B3E-4622-BFA9-1818CCE47CBD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3" name="Прямоугольник 5"/>
          <p:cNvSpPr/>
          <p:nvPr/>
        </p:nvSpPr>
        <p:spPr>
          <a:xfrm>
            <a:off x="990360" y="2788200"/>
            <a:ext cx="89766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4000" strike="noStrike" u="none">
                <a:solidFill>
                  <a:schemeClr val="dk1"/>
                </a:solidFill>
                <a:uFillTx/>
                <a:latin typeface="Arial"/>
              </a:rPr>
              <a:t>ВИБРАЦИОННАЯ БОЛЕЗНЬ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Рисунок 9" descr=""/>
          <p:cNvPicPr/>
          <p:nvPr/>
        </p:nvPicPr>
        <p:blipFill>
          <a:blip r:embed="rId1"/>
          <a:stretch/>
        </p:blipFill>
        <p:spPr>
          <a:xfrm>
            <a:off x="5400" y="1440"/>
            <a:ext cx="10680480" cy="755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5" name="object 6"/>
          <p:cNvSpPr/>
          <p:nvPr/>
        </p:nvSpPr>
        <p:spPr>
          <a:xfrm>
            <a:off x="1047600" y="1628640"/>
            <a:ext cx="8181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 defTabSz="45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2400" strike="noStrike" u="none">
                <a:solidFill>
                  <a:srgbClr val="ff0000"/>
                </a:solidFill>
                <a:uFillTx/>
                <a:latin typeface="Arial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6" name="Slide Number"/>
          <p:cNvSpPr/>
          <p:nvPr/>
        </p:nvSpPr>
        <p:spPr>
          <a:xfrm>
            <a:off x="10214280" y="6967440"/>
            <a:ext cx="290880" cy="4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fld id="{45EBA3AE-A2D6-47CA-BA76-0BF8412C04B7}" type="slidenum"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1383120" y="814680"/>
            <a:ext cx="7534440" cy="4438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12600" indent="0" algn="ctr" defTabSz="1007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Вибрационная</a:t>
            </a:r>
            <a:r>
              <a:rPr b="1" lang="en-US" sz="2800" spc="-8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болезнь</a:t>
            </a:r>
            <a:r>
              <a:rPr b="1" lang="en-US" sz="2800" spc="-45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chemeClr val="dk1"/>
                </a:solidFill>
                <a:uFillTx/>
                <a:latin typeface="Arial"/>
              </a:rPr>
              <a:t>(ВБ)</a:t>
            </a:r>
            <a:r>
              <a:rPr b="1" lang="ru-RU" sz="2800" strike="noStrike" u="none">
                <a:solidFill>
                  <a:schemeClr val="dk1"/>
                </a:solidFill>
                <a:uFillTx/>
                <a:latin typeface="Arial"/>
              </a:rPr>
              <a:t>-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8" name="object 3"/>
          <p:cNvSpPr/>
          <p:nvPr/>
        </p:nvSpPr>
        <p:spPr>
          <a:xfrm>
            <a:off x="1047600" y="1406880"/>
            <a:ext cx="8972280" cy="520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профессиональное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заболевание,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характеризующееся</a:t>
            </a:r>
            <a:r>
              <a:rPr b="1" i="1" lang="en-US" sz="20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хроническим</a:t>
            </a:r>
            <a:r>
              <a:rPr b="1" i="1" lang="en-US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течением</a:t>
            </a:r>
            <a:r>
              <a:rPr b="1" i="1" lang="en-US" sz="20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поражением</a:t>
            </a:r>
            <a:r>
              <a:rPr b="1" i="1" lang="en-US" sz="2000" spc="4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периферической</a:t>
            </a:r>
            <a:r>
              <a:rPr b="1" i="1" lang="en-US" sz="2000" spc="6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сосудистой,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нервной </a:t>
            </a:r>
            <a:r>
              <a:rPr b="1" i="1" lang="en-US" sz="2000" spc="-8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и</a:t>
            </a:r>
            <a:r>
              <a:rPr b="1" i="1" lang="en-US" sz="2000" spc="-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скелетно-мышечной</a:t>
            </a:r>
            <a:r>
              <a:rPr b="1" i="1" lang="en-US" sz="2000" spc="3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систем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при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воздействии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производственной</a:t>
            </a:r>
            <a:r>
              <a:rPr b="1" i="1" lang="en-US" sz="2000" spc="5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вибрации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выше</a:t>
            </a:r>
            <a:r>
              <a:rPr b="1" i="1" lang="en-US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ПДУ.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r>
              <a:rPr b="1" i="1" lang="ru-RU" sz="2000" spc="-11" strike="noStrike" u="none">
                <a:solidFill>
                  <a:schemeClr val="dk1"/>
                </a:solidFill>
                <a:uFillTx/>
                <a:latin typeface="Arial"/>
              </a:rPr>
              <a:t>Для вибрационной болезни характерно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длительн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ое</a:t>
            </a:r>
            <a:r>
              <a:rPr b="1" i="1" lang="en-US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доброкачественн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ое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течение</a:t>
            </a:r>
            <a:r>
              <a:rPr b="1" i="1" lang="en-US" sz="2000" spc="5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с</a:t>
            </a:r>
            <a:r>
              <a:rPr b="1" i="1" lang="en-US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постепенным</a:t>
            </a:r>
            <a:r>
              <a:rPr b="1" i="1" lang="en-US" sz="2000" spc="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6" strike="noStrike" u="none">
                <a:solidFill>
                  <a:schemeClr val="dk1"/>
                </a:solidFill>
                <a:uFillTx/>
                <a:latin typeface="Arial"/>
              </a:rPr>
              <a:t>нарастанием</a:t>
            </a:r>
            <a:r>
              <a:rPr b="1" i="1" lang="en-US" sz="2000" spc="14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клинических </a:t>
            </a:r>
            <a:r>
              <a:rPr b="1" i="1" lang="en-US" sz="2000" spc="-83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en-US" sz="2000" spc="-11" strike="noStrike" u="none">
                <a:solidFill>
                  <a:schemeClr val="dk1"/>
                </a:solidFill>
                <a:uFillTx/>
                <a:latin typeface="Arial"/>
              </a:rPr>
              <a:t>синдромов,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при продолжении контакта с вибрацией.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 настоящее время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не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существует </a:t>
            </a:r>
            <a:r>
              <a:rPr b="1" i="1" lang="ru-RU" sz="20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rgbClr val="ff0000"/>
                </a:solidFill>
                <a:uFillTx/>
                <a:latin typeface="Arial"/>
              </a:rPr>
              <a:t>объективных методов</a:t>
            </a:r>
            <a:r>
              <a:rPr b="1" i="1" lang="ru-RU" sz="2000" spc="-1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(вариабельность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показателей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чувствительности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и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специфичности)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для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диагностики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вибрационной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болезни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или диагностической процедуры, </a:t>
            </a:r>
            <a:r>
              <a:rPr b="1" i="1" lang="ru-RU" sz="2000" spc="-709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принятой</a:t>
            </a:r>
            <a:r>
              <a:rPr b="1" i="1" lang="ru-RU" sz="2000" spc="-2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trike="noStrike" u="none">
                <a:solidFill>
                  <a:schemeClr val="dk1"/>
                </a:solidFill>
                <a:uFillTx/>
                <a:latin typeface="Arial"/>
              </a:rPr>
              <a:t>в</a:t>
            </a:r>
            <a:r>
              <a:rPr b="1" i="1" lang="ru-RU" sz="2000" spc="6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качестве</a:t>
            </a:r>
            <a:r>
              <a:rPr b="1" i="1" lang="ru-RU" sz="2000" spc="11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1" i="1" lang="ru-RU" sz="2000" spc="-6" strike="noStrike" u="none">
                <a:solidFill>
                  <a:schemeClr val="dk1"/>
                </a:solidFill>
                <a:uFillTx/>
                <a:latin typeface="Arial"/>
              </a:rPr>
              <a:t>«золотого стандарта».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5680" indent="-343440" defTabSz="457200">
              <a:lnSpc>
                <a:spcPct val="100000"/>
              </a:lnSpc>
              <a:spcBef>
                <a:spcPts val="1514"/>
              </a:spcBef>
              <a:tabLst>
                <a:tab algn="l" pos="0"/>
              </a:tabLst>
            </a:pPr>
            <a:r>
              <a:rPr b="1" lang="en-US" sz="2800" spc="-6" strike="noStrike" u="none">
                <a:solidFill>
                  <a:srgbClr val="ff0000"/>
                </a:solidFill>
                <a:uFillTx/>
                <a:latin typeface="Arial"/>
              </a:rPr>
              <a:t>Шифр по</a:t>
            </a:r>
            <a:r>
              <a:rPr b="1" lang="en-US" sz="280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en-US" sz="2800" spc="-6" strike="noStrike" u="none">
                <a:solidFill>
                  <a:srgbClr val="ff0000"/>
                </a:solidFill>
                <a:uFillTx/>
                <a:latin typeface="Arial"/>
              </a:rPr>
              <a:t>МКБ-10:</a:t>
            </a:r>
            <a:r>
              <a:rPr b="1" lang="en-US" sz="2800" spc="-3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en-US" sz="2800" spc="-6" strike="noStrike" u="none">
                <a:solidFill>
                  <a:srgbClr val="ff0000"/>
                </a:solidFill>
                <a:uFillTx/>
                <a:latin typeface="Arial"/>
              </a:rPr>
              <a:t>Т</a:t>
            </a:r>
            <a:r>
              <a:rPr b="1" lang="en-US" sz="2800" spc="-1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en-US" sz="2800" strike="noStrike" u="none">
                <a:solidFill>
                  <a:srgbClr val="ff0000"/>
                </a:solidFill>
                <a:uFillTx/>
                <a:latin typeface="Arial"/>
              </a:rPr>
              <a:t>75.2+</a:t>
            </a:r>
            <a:r>
              <a:rPr b="1" lang="en-US" sz="2800" spc="-40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en-US" sz="2800" spc="-6" strike="noStrike" u="none">
                <a:solidFill>
                  <a:srgbClr val="ff0000"/>
                </a:solidFill>
                <a:uFillTx/>
                <a:latin typeface="Arial"/>
              </a:rPr>
              <a:t>код</a:t>
            </a:r>
            <a:r>
              <a:rPr b="1" lang="en-US" sz="2800" spc="-11" strike="noStrike" u="none">
                <a:solidFill>
                  <a:srgbClr val="ff0000"/>
                </a:solidFill>
                <a:uFillTx/>
                <a:latin typeface="Arial"/>
              </a:rPr>
              <a:t> </a:t>
            </a:r>
            <a:r>
              <a:rPr b="1" lang="en-US" sz="2800" spc="-6" strike="noStrike" u="none">
                <a:solidFill>
                  <a:srgbClr val="ff0000"/>
                </a:solidFill>
                <a:uFillTx/>
                <a:latin typeface="Arial"/>
              </a:rPr>
              <a:t>синдрома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26936</TotalTime>
  <Application>LibreOffice/24.8.7.2$Linux_X86_64 LibreOffice_project/480$Build-2</Application>
  <AppVersion>15.0000</AppVersion>
  <Words>9233</Words>
  <Paragraphs>1054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2019-11-18T16:05:35Z</dcterms:created>
  <dc:creator>Microsoft Office User</dc:creator>
  <dc:description/>
  <dc:language>ru-RU</dc:language>
  <cp:lastModifiedBy>admin</cp:lastModifiedBy>
  <dcterms:modified xsi:type="dcterms:W3CDTF">2024-10-08T05:16:05Z</dcterms:modified>
  <cp:revision>742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127</vt:i4>
  </property>
</Properties>
</file>