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92" r:id="rId3"/>
    <p:sldId id="259" r:id="rId4"/>
    <p:sldId id="283" r:id="rId5"/>
    <p:sldId id="281" r:id="rId6"/>
    <p:sldId id="324" r:id="rId7"/>
    <p:sldId id="257" r:id="rId8"/>
    <p:sldId id="258" r:id="rId9"/>
    <p:sldId id="286" r:id="rId10"/>
    <p:sldId id="284" r:id="rId11"/>
    <p:sldId id="261" r:id="rId12"/>
    <p:sldId id="265" r:id="rId13"/>
    <p:sldId id="262" r:id="rId14"/>
    <p:sldId id="264" r:id="rId15"/>
    <p:sldId id="266" r:id="rId16"/>
    <p:sldId id="263" r:id="rId17"/>
    <p:sldId id="314" r:id="rId18"/>
    <p:sldId id="267" r:id="rId19"/>
    <p:sldId id="323" r:id="rId20"/>
    <p:sldId id="268" r:id="rId21"/>
    <p:sldId id="269" r:id="rId22"/>
    <p:sldId id="289" r:id="rId23"/>
    <p:sldId id="270" r:id="rId24"/>
    <p:sldId id="288" r:id="rId25"/>
    <p:sldId id="271" r:id="rId26"/>
    <p:sldId id="315" r:id="rId27"/>
    <p:sldId id="316" r:id="rId28"/>
    <p:sldId id="272" r:id="rId29"/>
    <p:sldId id="273" r:id="rId30"/>
    <p:sldId id="319" r:id="rId31"/>
    <p:sldId id="317" r:id="rId32"/>
    <p:sldId id="318" r:id="rId33"/>
    <p:sldId id="320" r:id="rId34"/>
    <p:sldId id="291" r:id="rId35"/>
    <p:sldId id="321" r:id="rId36"/>
    <p:sldId id="322" r:id="rId37"/>
    <p:sldId id="274" r:id="rId38"/>
    <p:sldId id="275" r:id="rId39"/>
    <p:sldId id="276" r:id="rId40"/>
    <p:sldId id="280" r:id="rId41"/>
    <p:sldId id="294" r:id="rId42"/>
    <p:sldId id="310" r:id="rId43"/>
    <p:sldId id="309" r:id="rId44"/>
    <p:sldId id="311" r:id="rId45"/>
    <p:sldId id="313" r:id="rId46"/>
    <p:sldId id="277" r:id="rId47"/>
    <p:sldId id="278" r:id="rId48"/>
    <p:sldId id="279" r:id="rId49"/>
    <p:sldId id="307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CC00CC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5" autoAdjust="0"/>
    <p:restoredTop sz="85684" autoAdjust="0"/>
  </p:normalViewPr>
  <p:slideViewPr>
    <p:cSldViewPr>
      <p:cViewPr varScale="1">
        <p:scale>
          <a:sx n="102" d="100"/>
          <a:sy n="102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FFEC-2197-4686-B298-BB2A3A98C2A4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F9AA79A-4665-466C-BACD-D16446D3E277}">
      <dgm:prSet/>
      <dgm:spPr>
        <a:solidFill>
          <a:srgbClr val="FF9900"/>
        </a:solidFill>
      </dgm:spPr>
      <dgm:t>
        <a:bodyPr/>
        <a:lstStyle/>
        <a:p>
          <a:r>
            <a:rPr lang="ru-RU" b="1" dirty="0" smtClean="0"/>
            <a:t>Препараты  крови</a:t>
          </a:r>
        </a:p>
        <a:p>
          <a:r>
            <a:rPr lang="ru-RU" b="1" dirty="0" smtClean="0"/>
            <a:t> </a:t>
          </a:r>
          <a:r>
            <a:rPr lang="ru-RU" b="0" dirty="0" smtClean="0"/>
            <a:t>( лекарственные  средства)</a:t>
          </a:r>
          <a:r>
            <a:rPr lang="ru-RU" dirty="0" smtClean="0"/>
            <a:t>: раствор  альбумина  5%, 10%, 20% ; иммуноглобулины;  факторы  свертывания, </a:t>
          </a:r>
          <a:r>
            <a:rPr lang="ru-RU" dirty="0" err="1" smtClean="0"/>
            <a:t>антитромбин</a:t>
          </a:r>
          <a:r>
            <a:rPr lang="ru-RU" dirty="0" smtClean="0"/>
            <a:t> ,  фибриноген,  тромбин  и  др.</a:t>
          </a:r>
          <a:endParaRPr lang="ru-RU" dirty="0"/>
        </a:p>
      </dgm:t>
    </dgm:pt>
    <dgm:pt modelId="{975C6E5D-FE2E-4CAE-AD21-F761A5AF7E84}" type="parTrans" cxnId="{1873D772-B934-46BD-B58C-971081F6F8AF}">
      <dgm:prSet/>
      <dgm:spPr/>
      <dgm:t>
        <a:bodyPr/>
        <a:lstStyle/>
        <a:p>
          <a:endParaRPr lang="ru-RU"/>
        </a:p>
      </dgm:t>
    </dgm:pt>
    <dgm:pt modelId="{EFABFEF7-9844-4DB8-B671-EBA01EDB8513}" type="sibTrans" cxnId="{1873D772-B934-46BD-B58C-971081F6F8AF}">
      <dgm:prSet/>
      <dgm:spPr/>
      <dgm:t>
        <a:bodyPr/>
        <a:lstStyle/>
        <a:p>
          <a:endParaRPr lang="ru-RU"/>
        </a:p>
      </dgm:t>
    </dgm:pt>
    <dgm:pt modelId="{06803364-8F20-4EFC-964A-1F6C3437F644}">
      <dgm:prSet/>
      <dgm:spPr/>
      <dgm:t>
        <a:bodyPr/>
        <a:lstStyle/>
        <a:p>
          <a:r>
            <a:rPr lang="ru-RU" b="1" dirty="0" smtClean="0"/>
            <a:t>Компоненты  крови  </a:t>
          </a:r>
          <a:r>
            <a:rPr lang="ru-RU" dirty="0" smtClean="0"/>
            <a:t>:  </a:t>
          </a:r>
          <a:r>
            <a:rPr lang="ru-RU" dirty="0" err="1" smtClean="0"/>
            <a:t>эритроцитная</a:t>
          </a:r>
          <a:r>
            <a:rPr lang="ru-RU" dirty="0" smtClean="0"/>
            <a:t>  масса,  </a:t>
          </a:r>
          <a:r>
            <a:rPr lang="ru-RU" dirty="0" err="1" smtClean="0"/>
            <a:t>эритроцитная</a:t>
          </a:r>
          <a:r>
            <a:rPr lang="ru-RU" dirty="0" smtClean="0"/>
            <a:t>  взвесь, отмытые  эритроциты. свежезамороженная  плазма,  </a:t>
          </a:r>
          <a:r>
            <a:rPr lang="ru-RU" dirty="0" err="1" smtClean="0"/>
            <a:t>тромбоцитный</a:t>
          </a:r>
          <a:r>
            <a:rPr lang="ru-RU" dirty="0" smtClean="0"/>
            <a:t>  концентрат,  гранулоциты,  </a:t>
          </a:r>
          <a:r>
            <a:rPr lang="ru-RU" dirty="0" err="1" smtClean="0"/>
            <a:t>криопреципитат</a:t>
          </a:r>
          <a:r>
            <a:rPr lang="ru-RU" dirty="0" smtClean="0"/>
            <a:t>.</a:t>
          </a:r>
        </a:p>
      </dgm:t>
    </dgm:pt>
    <dgm:pt modelId="{8F51836B-418A-45AB-8414-C3516592CC4F}" type="parTrans" cxnId="{53F52CBE-3C88-408D-B992-536CFEE4D35D}">
      <dgm:prSet/>
      <dgm:spPr/>
      <dgm:t>
        <a:bodyPr/>
        <a:lstStyle/>
        <a:p>
          <a:endParaRPr lang="ru-RU"/>
        </a:p>
      </dgm:t>
    </dgm:pt>
    <dgm:pt modelId="{1B0C949A-F86E-4F72-A7BB-A0D74D6EEA66}" type="sibTrans" cxnId="{53F52CBE-3C88-408D-B992-536CFEE4D35D}">
      <dgm:prSet/>
      <dgm:spPr/>
      <dgm:t>
        <a:bodyPr/>
        <a:lstStyle/>
        <a:p>
          <a:endParaRPr lang="ru-RU"/>
        </a:p>
      </dgm:t>
    </dgm:pt>
    <dgm:pt modelId="{FEDF4F5A-45B0-46B8-A66B-A5ADD270B864}" type="pres">
      <dgm:prSet presAssocID="{9E8DFFEC-2197-4686-B298-BB2A3A98C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B8215F-653A-4884-8347-189863B7F318}" type="pres">
      <dgm:prSet presAssocID="{0F9AA79A-4665-466C-BACD-D16446D3E277}" presName="parentText" presStyleLbl="node1" presStyleIdx="0" presStyleCnt="2" custScaleY="19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E2214-C58F-41DB-A3F6-58427C418633}" type="pres">
      <dgm:prSet presAssocID="{EFABFEF7-9844-4DB8-B671-EBA01EDB8513}" presName="spacer" presStyleCnt="0"/>
      <dgm:spPr/>
    </dgm:pt>
    <dgm:pt modelId="{25C90611-0FB8-41E9-9BE4-84DBB8364FBF}" type="pres">
      <dgm:prSet presAssocID="{06803364-8F20-4EFC-964A-1F6C3437F644}" presName="parentText" presStyleLbl="node1" presStyleIdx="1" presStyleCnt="2" custScaleY="220365" custLinFactY="62177" custLinFactNeighborX="-11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52CBE-3C88-408D-B992-536CFEE4D35D}" srcId="{9E8DFFEC-2197-4686-B298-BB2A3A98C2A4}" destId="{06803364-8F20-4EFC-964A-1F6C3437F644}" srcOrd="1" destOrd="0" parTransId="{8F51836B-418A-45AB-8414-C3516592CC4F}" sibTransId="{1B0C949A-F86E-4F72-A7BB-A0D74D6EEA66}"/>
    <dgm:cxn modelId="{1873D772-B934-46BD-B58C-971081F6F8AF}" srcId="{9E8DFFEC-2197-4686-B298-BB2A3A98C2A4}" destId="{0F9AA79A-4665-466C-BACD-D16446D3E277}" srcOrd="0" destOrd="0" parTransId="{975C6E5D-FE2E-4CAE-AD21-F761A5AF7E84}" sibTransId="{EFABFEF7-9844-4DB8-B671-EBA01EDB8513}"/>
    <dgm:cxn modelId="{FE320B83-CAFB-42C9-A29D-7325EB287534}" type="presOf" srcId="{9E8DFFEC-2197-4686-B298-BB2A3A98C2A4}" destId="{FEDF4F5A-45B0-46B8-A66B-A5ADD270B864}" srcOrd="0" destOrd="0" presId="urn:microsoft.com/office/officeart/2005/8/layout/vList2"/>
    <dgm:cxn modelId="{8ACDAA64-8315-4792-9F81-B4B85DC6796C}" type="presOf" srcId="{06803364-8F20-4EFC-964A-1F6C3437F644}" destId="{25C90611-0FB8-41E9-9BE4-84DBB8364FBF}" srcOrd="0" destOrd="0" presId="urn:microsoft.com/office/officeart/2005/8/layout/vList2"/>
    <dgm:cxn modelId="{48C7B56B-C18B-4FE5-8296-7AD39B40931C}" type="presOf" srcId="{0F9AA79A-4665-466C-BACD-D16446D3E277}" destId="{3BB8215F-653A-4884-8347-189863B7F318}" srcOrd="0" destOrd="0" presId="urn:microsoft.com/office/officeart/2005/8/layout/vList2"/>
    <dgm:cxn modelId="{83EE7EBD-6F94-4562-9EDE-951F0A64C6DF}" type="presParOf" srcId="{FEDF4F5A-45B0-46B8-A66B-A5ADD270B864}" destId="{3BB8215F-653A-4884-8347-189863B7F318}" srcOrd="0" destOrd="0" presId="urn:microsoft.com/office/officeart/2005/8/layout/vList2"/>
    <dgm:cxn modelId="{DD312E4D-998E-4E26-A5CD-ADA1DB56A9A4}" type="presParOf" srcId="{FEDF4F5A-45B0-46B8-A66B-A5ADD270B864}" destId="{E50E2214-C58F-41DB-A3F6-58427C418633}" srcOrd="1" destOrd="0" presId="urn:microsoft.com/office/officeart/2005/8/layout/vList2"/>
    <dgm:cxn modelId="{2A940E47-3309-4CC6-A1C6-36A524D2D169}" type="presParOf" srcId="{FEDF4F5A-45B0-46B8-A66B-A5ADD270B864}" destId="{25C90611-0FB8-41E9-9BE4-84DBB8364F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6B504-F6CC-45E6-91C4-0F7733FA3C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3ED82B-DAA8-4F7B-8CAB-33AA66218F9B}">
      <dgm:prSet phldrT="[Текст]" phldr="1"/>
      <dgm:spPr/>
      <dgm:t>
        <a:bodyPr/>
        <a:lstStyle/>
        <a:p>
          <a:endParaRPr lang="ru-RU" dirty="0"/>
        </a:p>
      </dgm:t>
    </dgm:pt>
    <dgm:pt modelId="{726CE99A-B83E-4C37-86C0-4C016F47ACAB}" type="parTrans" cxnId="{F29007EA-C7B5-46C9-9A34-0036A5F84385}">
      <dgm:prSet/>
      <dgm:spPr/>
      <dgm:t>
        <a:bodyPr/>
        <a:lstStyle/>
        <a:p>
          <a:endParaRPr lang="ru-RU"/>
        </a:p>
      </dgm:t>
    </dgm:pt>
    <dgm:pt modelId="{F5AAEA1A-82BE-4976-B030-61FB248BE183}" type="sibTrans" cxnId="{F29007EA-C7B5-46C9-9A34-0036A5F84385}">
      <dgm:prSet/>
      <dgm:spPr/>
      <dgm:t>
        <a:bodyPr/>
        <a:lstStyle/>
        <a:p>
          <a:endParaRPr lang="ru-RU"/>
        </a:p>
      </dgm:t>
    </dgm:pt>
    <dgm:pt modelId="{66CF7538-2827-47E8-A30A-E04D80A7A913}">
      <dgm:prSet phldrT="[Текст]" phldr="1"/>
      <dgm:spPr/>
      <dgm:t>
        <a:bodyPr/>
        <a:lstStyle/>
        <a:p>
          <a:endParaRPr lang="ru-RU" dirty="0"/>
        </a:p>
      </dgm:t>
    </dgm:pt>
    <dgm:pt modelId="{0F3E9ECD-606B-4BCF-895B-C82785324DA7}" type="parTrans" cxnId="{EDD27DF9-4C24-439D-A259-E9F3B7ACCF15}">
      <dgm:prSet/>
      <dgm:spPr/>
      <dgm:t>
        <a:bodyPr/>
        <a:lstStyle/>
        <a:p>
          <a:endParaRPr lang="ru-RU"/>
        </a:p>
      </dgm:t>
    </dgm:pt>
    <dgm:pt modelId="{32219D8B-921C-4F0C-B89A-456B757E909D}" type="sibTrans" cxnId="{EDD27DF9-4C24-439D-A259-E9F3B7ACCF15}">
      <dgm:prSet/>
      <dgm:spPr/>
      <dgm:t>
        <a:bodyPr/>
        <a:lstStyle/>
        <a:p>
          <a:endParaRPr lang="ru-RU"/>
        </a:p>
      </dgm:t>
    </dgm:pt>
    <dgm:pt modelId="{E45B8869-278C-4F23-80C2-F776F3CB35DB}" type="pres">
      <dgm:prSet presAssocID="{08A6B504-F6CC-45E6-91C4-0F7733FA3C64}" presName="Name0" presStyleCnt="0">
        <dgm:presLayoutVars>
          <dgm:dir/>
          <dgm:resizeHandles val="exact"/>
        </dgm:presLayoutVars>
      </dgm:prSet>
      <dgm:spPr/>
    </dgm:pt>
    <dgm:pt modelId="{856486E9-D721-4F10-A054-448AF583E474}" type="pres">
      <dgm:prSet presAssocID="{8B3ED82B-DAA8-4F7B-8CAB-33AA66218F9B}" presName="node" presStyleLbl="node1" presStyleIdx="0" presStyleCnt="2" custScaleX="43950" custScaleY="55076" custLinFactNeighborX="-1508" custLinFactNeighborY="-5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A475D-C9FE-4559-82FA-341239A144EB}" type="pres">
      <dgm:prSet presAssocID="{F5AAEA1A-82BE-4976-B030-61FB248BE183}" presName="sibTrans" presStyleLbl="sibTrans2D1" presStyleIdx="0" presStyleCnt="1" custFlipVert="0" custFlipHor="0" custScaleX="19362" custScaleY="87122"/>
      <dgm:spPr/>
      <dgm:t>
        <a:bodyPr/>
        <a:lstStyle/>
        <a:p>
          <a:endParaRPr lang="ru-RU"/>
        </a:p>
      </dgm:t>
    </dgm:pt>
    <dgm:pt modelId="{531F89B2-F6B2-47E5-91F0-924C9777998B}" type="pres">
      <dgm:prSet presAssocID="{F5AAEA1A-82BE-4976-B030-61FB248BE18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CCF634B-06A9-4B65-A95E-516DC42EDA5A}" type="pres">
      <dgm:prSet presAssocID="{66CF7538-2827-47E8-A30A-E04D80A7A913}" presName="node" presStyleLbl="node1" presStyleIdx="1" presStyleCnt="2" custScaleX="47324" custScaleY="62023" custLinFactNeighborX="-4563" custLinFactNeighborY="-36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242A8-2366-42CD-A47D-5452CAB3FE39}" type="presOf" srcId="{8B3ED82B-DAA8-4F7B-8CAB-33AA66218F9B}" destId="{856486E9-D721-4F10-A054-448AF583E474}" srcOrd="0" destOrd="0" presId="urn:microsoft.com/office/officeart/2005/8/layout/process1"/>
    <dgm:cxn modelId="{534074AC-BA78-48FE-8A13-0192CA0B0CFF}" type="presOf" srcId="{66CF7538-2827-47E8-A30A-E04D80A7A913}" destId="{DCCF634B-06A9-4B65-A95E-516DC42EDA5A}" srcOrd="0" destOrd="0" presId="urn:microsoft.com/office/officeart/2005/8/layout/process1"/>
    <dgm:cxn modelId="{F29007EA-C7B5-46C9-9A34-0036A5F84385}" srcId="{08A6B504-F6CC-45E6-91C4-0F7733FA3C64}" destId="{8B3ED82B-DAA8-4F7B-8CAB-33AA66218F9B}" srcOrd="0" destOrd="0" parTransId="{726CE99A-B83E-4C37-86C0-4C016F47ACAB}" sibTransId="{F5AAEA1A-82BE-4976-B030-61FB248BE183}"/>
    <dgm:cxn modelId="{794EE78B-3B5E-4B0E-90DE-9B029410FAF9}" type="presOf" srcId="{F5AAEA1A-82BE-4976-B030-61FB248BE183}" destId="{6EAA475D-C9FE-4559-82FA-341239A144EB}" srcOrd="0" destOrd="0" presId="urn:microsoft.com/office/officeart/2005/8/layout/process1"/>
    <dgm:cxn modelId="{616D21C9-5784-4AE2-A060-E67C3157E343}" type="presOf" srcId="{F5AAEA1A-82BE-4976-B030-61FB248BE183}" destId="{531F89B2-F6B2-47E5-91F0-924C9777998B}" srcOrd="1" destOrd="0" presId="urn:microsoft.com/office/officeart/2005/8/layout/process1"/>
    <dgm:cxn modelId="{07396B2C-F155-498A-8F41-623FC4D09231}" type="presOf" srcId="{08A6B504-F6CC-45E6-91C4-0F7733FA3C64}" destId="{E45B8869-278C-4F23-80C2-F776F3CB35DB}" srcOrd="0" destOrd="0" presId="urn:microsoft.com/office/officeart/2005/8/layout/process1"/>
    <dgm:cxn modelId="{EDD27DF9-4C24-439D-A259-E9F3B7ACCF15}" srcId="{08A6B504-F6CC-45E6-91C4-0F7733FA3C64}" destId="{66CF7538-2827-47E8-A30A-E04D80A7A913}" srcOrd="1" destOrd="0" parTransId="{0F3E9ECD-606B-4BCF-895B-C82785324DA7}" sibTransId="{32219D8B-921C-4F0C-B89A-456B757E909D}"/>
    <dgm:cxn modelId="{FD024D68-1685-4064-AC16-F4B363D03F08}" type="presParOf" srcId="{E45B8869-278C-4F23-80C2-F776F3CB35DB}" destId="{856486E9-D721-4F10-A054-448AF583E474}" srcOrd="0" destOrd="0" presId="urn:microsoft.com/office/officeart/2005/8/layout/process1"/>
    <dgm:cxn modelId="{163E929F-0CFA-4868-8610-32CC5AE525E3}" type="presParOf" srcId="{E45B8869-278C-4F23-80C2-F776F3CB35DB}" destId="{6EAA475D-C9FE-4559-82FA-341239A144EB}" srcOrd="1" destOrd="0" presId="urn:microsoft.com/office/officeart/2005/8/layout/process1"/>
    <dgm:cxn modelId="{5745C2B9-57E5-4EFE-8C6C-14758047BBE7}" type="presParOf" srcId="{6EAA475D-C9FE-4559-82FA-341239A144EB}" destId="{531F89B2-F6B2-47E5-91F0-924C9777998B}" srcOrd="0" destOrd="0" presId="urn:microsoft.com/office/officeart/2005/8/layout/process1"/>
    <dgm:cxn modelId="{408D34CC-65C3-4E0E-B0CE-6274BFFCFC01}" type="presParOf" srcId="{E45B8869-278C-4F23-80C2-F776F3CB35DB}" destId="{DCCF634B-06A9-4B65-A95E-516DC42EDA5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8215F-653A-4884-8347-189863B7F318}">
      <dsp:nvSpPr>
        <dsp:cNvPr id="0" name=""/>
        <dsp:cNvSpPr/>
      </dsp:nvSpPr>
      <dsp:spPr>
        <a:xfrm>
          <a:off x="0" y="3972"/>
          <a:ext cx="6096000" cy="1805619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Препараты  крови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</a:t>
          </a:r>
          <a:r>
            <a:rPr lang="ru-RU" sz="1300" b="0" kern="1200" dirty="0" smtClean="0"/>
            <a:t>( лекарственные  средства)</a:t>
          </a:r>
          <a:r>
            <a:rPr lang="ru-RU" sz="1300" kern="1200" dirty="0" smtClean="0"/>
            <a:t>: раствор  альбумина  5%, 10%, 20% ; иммуноглобулины;  факторы  свертывания, </a:t>
          </a:r>
          <a:r>
            <a:rPr lang="ru-RU" sz="1300" kern="1200" dirty="0" err="1" smtClean="0"/>
            <a:t>антитромбин</a:t>
          </a:r>
          <a:r>
            <a:rPr lang="ru-RU" sz="1300" kern="1200" dirty="0" smtClean="0"/>
            <a:t> ,  фибриноген,  тромбин  и  др.</a:t>
          </a:r>
          <a:endParaRPr lang="ru-RU" sz="1300" kern="1200" dirty="0"/>
        </a:p>
      </dsp:txBody>
      <dsp:txXfrm>
        <a:off x="88143" y="92115"/>
        <a:ext cx="5919714" cy="1629333"/>
      </dsp:txXfrm>
    </dsp:sp>
    <dsp:sp modelId="{25C90611-0FB8-41E9-9BE4-84DBB8364FBF}">
      <dsp:nvSpPr>
        <dsp:cNvPr id="0" name=""/>
        <dsp:cNvSpPr/>
      </dsp:nvSpPr>
      <dsp:spPr>
        <a:xfrm>
          <a:off x="0" y="1851003"/>
          <a:ext cx="6096000" cy="207808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68071"/>
                <a:lumOff val="52421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shade val="50000"/>
                <a:hueOff val="0"/>
                <a:satOff val="-68071"/>
                <a:lumOff val="5242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Компоненты  крови  </a:t>
          </a:r>
          <a:r>
            <a:rPr lang="ru-RU" sz="1300" kern="1200" dirty="0" smtClean="0"/>
            <a:t>:  </a:t>
          </a:r>
          <a:r>
            <a:rPr lang="ru-RU" sz="1300" kern="1200" dirty="0" err="1" smtClean="0"/>
            <a:t>эритроцитная</a:t>
          </a:r>
          <a:r>
            <a:rPr lang="ru-RU" sz="1300" kern="1200" dirty="0" smtClean="0"/>
            <a:t>  масса,  </a:t>
          </a:r>
          <a:r>
            <a:rPr lang="ru-RU" sz="1300" kern="1200" dirty="0" err="1" smtClean="0"/>
            <a:t>эритроцитная</a:t>
          </a:r>
          <a:r>
            <a:rPr lang="ru-RU" sz="1300" kern="1200" dirty="0" smtClean="0"/>
            <a:t>  взвесь, отмытые  эритроциты. свежезамороженная  плазма,  </a:t>
          </a:r>
          <a:r>
            <a:rPr lang="ru-RU" sz="1300" kern="1200" dirty="0" err="1" smtClean="0"/>
            <a:t>тромбоцитный</a:t>
          </a:r>
          <a:r>
            <a:rPr lang="ru-RU" sz="1300" kern="1200" dirty="0" smtClean="0"/>
            <a:t>  концентрат,  гранулоциты,  </a:t>
          </a:r>
          <a:r>
            <a:rPr lang="ru-RU" sz="1300" kern="1200" dirty="0" err="1" smtClean="0"/>
            <a:t>криопреципитат</a:t>
          </a:r>
          <a:r>
            <a:rPr lang="ru-RU" sz="1300" kern="1200" dirty="0" smtClean="0"/>
            <a:t>.</a:t>
          </a:r>
        </a:p>
      </dsp:txBody>
      <dsp:txXfrm>
        <a:off x="101444" y="1952447"/>
        <a:ext cx="5893112" cy="1875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86E9-D721-4F10-A054-448AF583E474}">
      <dsp:nvSpPr>
        <dsp:cNvPr id="0" name=""/>
        <dsp:cNvSpPr/>
      </dsp:nvSpPr>
      <dsp:spPr>
        <a:xfrm>
          <a:off x="0" y="5702"/>
          <a:ext cx="15290" cy="11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37" y="6039"/>
        <a:ext cx="14616" cy="10822"/>
      </dsp:txXfrm>
    </dsp:sp>
    <dsp:sp modelId="{6EAA475D-C9FE-4559-82FA-341239A144EB}">
      <dsp:nvSpPr>
        <dsp:cNvPr id="0" name=""/>
        <dsp:cNvSpPr/>
      </dsp:nvSpPr>
      <dsp:spPr>
        <a:xfrm rot="476842">
          <a:off x="20228" y="9526"/>
          <a:ext cx="1104" cy="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30" y="11006"/>
        <a:ext cx="773" cy="4511"/>
      </dsp:txXfrm>
    </dsp:sp>
    <dsp:sp modelId="{DCCF634B-06A9-4B65-A95E-516DC42EDA5A}">
      <dsp:nvSpPr>
        <dsp:cNvPr id="0" name=""/>
        <dsp:cNvSpPr/>
      </dsp:nvSpPr>
      <dsp:spPr>
        <a:xfrm>
          <a:off x="25951" y="8682"/>
          <a:ext cx="16464" cy="1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6330" y="9061"/>
        <a:ext cx="15706" cy="12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6E19-970D-43CC-AA42-39CFCAD8486F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53EAB-1CB7-42F1-AC73-6956315DA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Планирование  переливания  тромбоцитов  (  на  выходные 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3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 переливании  </a:t>
            </a:r>
            <a:r>
              <a:rPr lang="ru-RU" dirty="0" err="1" smtClean="0"/>
              <a:t>аферезных</a:t>
            </a:r>
            <a:r>
              <a:rPr lang="ru-RU" dirty="0" smtClean="0"/>
              <a:t>  тромбоцитов  резус-фактор  можно  не  учитывать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73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0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9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1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Информированное  добровольное  согласие  донора -  обращать  внимание,  что   будет  обследован  на  ВИЧ.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5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 плановой  трансфузии  эритроцитов  определение  фенотипа  у  реципиента  обязательно.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 забываем  фиксировать  в  истории  болезни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Первичное  определение  должно  быть  обязательно ( т е  </a:t>
            </a:r>
            <a:r>
              <a:rPr lang="ru-RU" dirty="0" err="1" smtClean="0"/>
              <a:t>двухкратное</a:t>
            </a:r>
            <a:r>
              <a:rPr lang="ru-RU" dirty="0" smtClean="0"/>
              <a:t>  определение  группы  крови)</a:t>
            </a:r>
          </a:p>
          <a:p>
            <a:r>
              <a:rPr lang="ru-RU" dirty="0" smtClean="0"/>
              <a:t>При  выявлении  антител  идентификация  антител  и  индивидуальный</a:t>
            </a:r>
            <a:r>
              <a:rPr lang="ru-RU" baseline="0" dirty="0" smtClean="0"/>
              <a:t>  подбор  эритроцитов  для  переливания обычно  проводится  в  Центре  крови </a:t>
            </a:r>
          </a:p>
          <a:p>
            <a:r>
              <a:rPr lang="ru-RU" baseline="0" dirty="0" smtClean="0"/>
              <a:t>Обращаю  внимание,  что  определяется  </a:t>
            </a:r>
            <a:r>
              <a:rPr lang="ru-RU" baseline="0" dirty="0" err="1" smtClean="0"/>
              <a:t>Келл</a:t>
            </a:r>
            <a:r>
              <a:rPr lang="ru-RU" baseline="0" dirty="0" smtClean="0"/>
              <a:t>  антиген, </a:t>
            </a:r>
            <a:r>
              <a:rPr lang="ru-RU" baseline="0" dirty="0" err="1" smtClean="0"/>
              <a:t>Келл</a:t>
            </a:r>
            <a:r>
              <a:rPr lang="ru-RU" baseline="0" dirty="0" smtClean="0"/>
              <a:t> +  реципиентам  можно  переливать  </a:t>
            </a:r>
            <a:r>
              <a:rPr lang="ru-RU" baseline="0" dirty="0" err="1" smtClean="0"/>
              <a:t>Келл</a:t>
            </a:r>
            <a:r>
              <a:rPr lang="ru-RU" baseline="0" dirty="0" smtClean="0"/>
              <a:t> +  </a:t>
            </a:r>
            <a:r>
              <a:rPr lang="ru-RU" baseline="0" dirty="0" smtClean="0"/>
              <a:t>эритроциты.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6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Обратить  внимание : показания,  критерии  эффективности,  не  забываем  описывать</a:t>
            </a:r>
            <a:r>
              <a:rPr lang="ru-RU" baseline="0" dirty="0" smtClean="0"/>
              <a:t>  биологическую  пробу, не  забываем  общий  анализ  крови  и  мочи  на  следующий  день  и  внести  в  историю  болезни.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6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 резус  принадлежности</a:t>
            </a:r>
            <a:r>
              <a:rPr lang="ru-RU" baseline="0" dirty="0" smtClean="0"/>
              <a:t>  при  переливании  объема  СЗП  более  1  литра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53EAB-1CB7-42F1-AC73-6956315DAF7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E6D9122-AA1F-40C7-99E1-315BD3DB19AA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492049B-0C62-488B-9AAB-AEC100899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dfmba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bloodfmba.r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E%D0%B2%D1%8C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B%D0%B5%D0%BA%D0%B0%D1%80%D1%81%D1%82%D0%B2%D0%B5%D0%BD%D0%BD%D1%8B%D0%B5_%D1%81%D1%80%D0%B5%D0%B4%D1%81%D1%82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ru.wikipedia.org/wiki/%D0%92%D0%B5%D0%BD%D0%B0_(%D0%B0%D0%BD%D0%B0%D1%82%D0%BE%D0%BC%D0%B8%D1%8F)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Клиническая  трансфузиология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Нормативные  документы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464344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ФГБУЗ Центр крови  ФМБА  России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Клюева  Елена  Александровна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Заведующая  организационно-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методическим  отделом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Кандидат  медицинских  наук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Информированное  добровольное  согласие  реципиента  на  трансфузию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Статья  14. ФЗ №  125  «  О  донорстве  крови  и  ее  компонентов» </a:t>
            </a:r>
          </a:p>
          <a:p>
            <a:r>
              <a:rPr lang="ru-RU" dirty="0" smtClean="0"/>
              <a:t>При трансфузии (переливании) донорской крови и (или) ее компонентов необходимым   предварительным условием указанного медицинского вмешательства является дача  информированного добровольного согласия реципиента или его законного представителя на  трансфузию (переливание) донорской крови и (или) ее компонентов на основании  предоставленной в доступной форме полной информации о целях и методах трансфузии  (переливания) донорской крови и (или) ее компонентов</a:t>
            </a:r>
            <a:r>
              <a:rPr lang="ru-RU" b="1" dirty="0" smtClean="0"/>
              <a:t>, в том числе о возможных последствиях для здоровья </a:t>
            </a:r>
            <a:r>
              <a:rPr lang="ru-RU" dirty="0" smtClean="0"/>
              <a:t>в связи с предстоящей трансфузией (переливанием) донорской крови и (или) ее компонентов.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проведения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Подтверждающее  определение  группы  крови  по  системе  АВО  и  резус-принадлежности, а  также  </a:t>
            </a:r>
            <a:r>
              <a:rPr lang="ru-RU" b="1" dirty="0" err="1" smtClean="0"/>
              <a:t>фенотипирование</a:t>
            </a:r>
            <a:r>
              <a:rPr lang="ru-RU" b="1" dirty="0" smtClean="0"/>
              <a:t>  по  антигенам  эритроцитов  </a:t>
            </a:r>
            <a:r>
              <a:rPr lang="ru-RU" b="1" dirty="0" err="1" smtClean="0"/>
              <a:t>С,с</a:t>
            </a:r>
            <a:r>
              <a:rPr lang="ru-RU" b="1" dirty="0" smtClean="0"/>
              <a:t>, </a:t>
            </a:r>
            <a:r>
              <a:rPr lang="ru-RU" b="1" dirty="0" err="1" smtClean="0"/>
              <a:t>Е,е</a:t>
            </a:r>
            <a:r>
              <a:rPr lang="ru-RU" b="1" dirty="0" smtClean="0"/>
              <a:t>, С</a:t>
            </a:r>
            <a:r>
              <a:rPr lang="en-US" b="1" dirty="0" smtClean="0"/>
              <a:t>ᵂ</a:t>
            </a:r>
            <a:r>
              <a:rPr lang="ru-RU" b="1" dirty="0" smtClean="0"/>
              <a:t>, </a:t>
            </a:r>
            <a:r>
              <a:rPr lang="ru-RU" b="1" dirty="0" err="1" smtClean="0"/>
              <a:t>К,к</a:t>
            </a:r>
            <a:r>
              <a:rPr lang="ru-RU" b="1" dirty="0" smtClean="0"/>
              <a:t>  и  определение  антиэритроцитарных  антител  у  реципиента  осуществляется  в  клинико-диагностической  лаборатории  медицинской  организации</a:t>
            </a:r>
          </a:p>
          <a:p>
            <a:r>
              <a:rPr lang="ru-RU" dirty="0" smtClean="0"/>
              <a:t>Врач  клинического  отделения,  проводящий  трансфузию, должен  пройти  обучение  по  вопросам  трансфузиологии  ( имеется  ввиду  не  ПП, а  ТУ).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проведения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 трансфузии  компонентов,  не  подвергнутых  </a:t>
            </a:r>
            <a:r>
              <a:rPr lang="ru-RU" dirty="0" err="1" smtClean="0"/>
              <a:t>лейкоредукции</a:t>
            </a:r>
            <a:r>
              <a:rPr lang="ru-RU" dirty="0" smtClean="0"/>
              <a:t> ( </a:t>
            </a:r>
            <a:r>
              <a:rPr lang="ru-RU" dirty="0" err="1" smtClean="0"/>
              <a:t>лейкофильтрации</a:t>
            </a:r>
            <a:r>
              <a:rPr lang="ru-RU" dirty="0" smtClean="0"/>
              <a:t>) ,  необходимо  использовать  микрофильтры ( 30  мкм).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 множественных  трансфузиях  у  лиц,  с  отягощенным  анамнезом,  используют  </a:t>
            </a:r>
            <a:r>
              <a:rPr lang="ru-RU" dirty="0" err="1" smtClean="0"/>
              <a:t>лейкофильтры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Биологическая  проба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Обязательна  всегда:</a:t>
            </a:r>
          </a:p>
          <a:p>
            <a:r>
              <a:rPr lang="ru-RU" dirty="0" smtClean="0"/>
              <a:t>  также  в  случае индивидуального  подбора 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фенотипирования</a:t>
            </a:r>
            <a:r>
              <a:rPr lang="ru-RU" dirty="0" smtClean="0"/>
              <a:t>  </a:t>
            </a:r>
            <a:r>
              <a:rPr lang="ru-RU" dirty="0" err="1" smtClean="0"/>
              <a:t>эритроцитсодержащих</a:t>
            </a:r>
            <a:r>
              <a:rPr lang="ru-RU" dirty="0" smtClean="0"/>
              <a:t>  сред ; </a:t>
            </a:r>
          </a:p>
          <a:p>
            <a:r>
              <a:rPr lang="ru-RU" dirty="0" smtClean="0"/>
              <a:t> в  случае  переливания  нескольких  доз – проводится  перед  переливанием  каждой  новой  дозы;</a:t>
            </a:r>
          </a:p>
          <a:p>
            <a:r>
              <a:rPr lang="ru-RU" dirty="0"/>
              <a:t>п</a:t>
            </a:r>
            <a:r>
              <a:rPr lang="ru-RU" dirty="0" smtClean="0"/>
              <a:t>ри  экстренных  трансфузиях;</a:t>
            </a:r>
          </a:p>
          <a:p>
            <a:r>
              <a:rPr lang="ru-RU" dirty="0" smtClean="0"/>
              <a:t>при  трансфузиях  под  наркозом;</a:t>
            </a:r>
          </a:p>
          <a:p>
            <a:r>
              <a:rPr lang="ru-RU" dirty="0" smtClean="0"/>
              <a:t>за  3  мин  переливаем  10  мл и  в  течение  последующих  3  мин оцениваем  состояние  реципиента ( </a:t>
            </a:r>
            <a:r>
              <a:rPr lang="en-US" dirty="0" smtClean="0"/>
              <a:t>PS</a:t>
            </a:r>
            <a:r>
              <a:rPr lang="ru-RU" dirty="0" smtClean="0"/>
              <a:t>; АД; ЧД; </a:t>
            </a:r>
            <a:r>
              <a:rPr lang="en-US" dirty="0" smtClean="0"/>
              <a:t>t </a:t>
            </a:r>
            <a:r>
              <a:rPr lang="ru-RU" dirty="0" smtClean="0"/>
              <a:t>; цвет  кожи; общее  самочувствие ). Повторяем  дважды.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Регистрация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Журнал  регистрации  переливания  крови  и  ее  компонентов.</a:t>
            </a:r>
            <a:endParaRPr lang="ru-RU" dirty="0"/>
          </a:p>
          <a:p>
            <a:r>
              <a:rPr lang="ru-RU" dirty="0" smtClean="0"/>
              <a:t>История  болезни (</a:t>
            </a:r>
            <a:r>
              <a:rPr lang="ru-RU" dirty="0"/>
              <a:t>Протокол  трансфузии ( приложение  приказа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показания</a:t>
            </a:r>
          </a:p>
          <a:p>
            <a:r>
              <a:rPr lang="ru-RU" dirty="0"/>
              <a:t>э</a:t>
            </a:r>
            <a:r>
              <a:rPr lang="ru-RU" dirty="0" smtClean="0"/>
              <a:t>тикетка ( </a:t>
            </a:r>
            <a:r>
              <a:rPr lang="ru-RU" dirty="0" err="1" smtClean="0"/>
              <a:t>фото,распечатка</a:t>
            </a:r>
            <a:r>
              <a:rPr lang="ru-RU" dirty="0" smtClean="0"/>
              <a:t>)</a:t>
            </a:r>
          </a:p>
          <a:p>
            <a:r>
              <a:rPr lang="ru-RU" dirty="0"/>
              <a:t>к</a:t>
            </a:r>
            <a:r>
              <a:rPr lang="ru-RU" dirty="0" smtClean="0"/>
              <a:t>онтрольное  определение  группы  крови  реципиента,  донора ( производитель, серия,  срок  годности  реагентов)</a:t>
            </a:r>
          </a:p>
          <a:p>
            <a:r>
              <a:rPr lang="ru-RU" dirty="0" smtClean="0"/>
              <a:t>Результаты  пробы  на  индивидуальную  совместимость, биологической  пробы.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Оценка  эффективности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Критерии: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Клинические  данные</a:t>
            </a:r>
          </a:p>
          <a:p>
            <a:r>
              <a:rPr lang="ru-RU" dirty="0" smtClean="0"/>
              <a:t>Результаты  лабораторных  исследований : на  следующий  день  после  трансфузии  -  клинический  анализ  крови  и  мочи ( нет  в  форме  протокола  трансфузий,  предлагаемой  приказом – часто  забывают).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Образцы  для  аудита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Донорский  контейнер  и  пробирку  с  образцом  крови  реципиента  хранят  48  часов  при  температуре  2-6 </a:t>
            </a:r>
            <a:r>
              <a:rPr lang="en-US" dirty="0" smtClean="0"/>
              <a:t>ᵒ</a:t>
            </a:r>
            <a:r>
              <a:rPr lang="ru-RU" dirty="0" smtClean="0"/>
              <a:t>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2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трансфузии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Первичное  и  подтверждающее определение  группы  крови  по  системе  АВО  и  </a:t>
            </a:r>
            <a:r>
              <a:rPr lang="ru-RU" dirty="0" err="1" smtClean="0"/>
              <a:t>резус-принадлежности</a:t>
            </a:r>
            <a:r>
              <a:rPr lang="ru-RU" dirty="0" smtClean="0"/>
              <a:t> ( подтверждающее -  в  КДЛ).</a:t>
            </a:r>
          </a:p>
          <a:p>
            <a:endParaRPr lang="ru-RU" dirty="0" smtClean="0"/>
          </a:p>
          <a:p>
            <a:r>
              <a:rPr lang="ru-RU" dirty="0" smtClean="0"/>
              <a:t>Определение  антигенов  эритроцитов ( фенотипа)</a:t>
            </a:r>
            <a:r>
              <a:rPr lang="ru-RU" b="1" dirty="0" smtClean="0"/>
              <a:t> </a:t>
            </a:r>
            <a:r>
              <a:rPr lang="ru-RU" b="1" dirty="0" err="1" smtClean="0"/>
              <a:t>С,с</a:t>
            </a:r>
            <a:r>
              <a:rPr lang="ru-RU" b="1" dirty="0" smtClean="0"/>
              <a:t>, </a:t>
            </a:r>
            <a:r>
              <a:rPr lang="ru-RU" b="1" dirty="0" err="1" smtClean="0"/>
              <a:t>Е,е</a:t>
            </a:r>
            <a:r>
              <a:rPr lang="ru-RU" b="1" dirty="0" smtClean="0"/>
              <a:t>, С</a:t>
            </a:r>
            <a:r>
              <a:rPr lang="en-US" b="1" dirty="0" smtClean="0"/>
              <a:t>ᵂ</a:t>
            </a:r>
            <a:r>
              <a:rPr lang="ru-RU" b="1" dirty="0" smtClean="0"/>
              <a:t>, </a:t>
            </a:r>
            <a:r>
              <a:rPr lang="ru-RU" b="1" dirty="0" err="1" smtClean="0"/>
              <a:t>К,к</a:t>
            </a:r>
            <a:r>
              <a:rPr lang="ru-RU" dirty="0" smtClean="0"/>
              <a:t> – КДЛ  медицинской  организации.</a:t>
            </a:r>
          </a:p>
          <a:p>
            <a:endParaRPr lang="ru-RU" dirty="0" smtClean="0"/>
          </a:p>
          <a:p>
            <a:r>
              <a:rPr lang="ru-RU" dirty="0" smtClean="0"/>
              <a:t>Скрининг  антиэритроцитарных  антител,  при  наличии  -  индивидуальный  подбор ( обычно  в  Центре  крови)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571480"/>
            <a:ext cx="3657600" cy="4572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Плановая  трансфузия</a:t>
            </a:r>
          </a:p>
          <a:p>
            <a:pPr marL="0" indent="0">
              <a:buNone/>
            </a:pPr>
            <a:r>
              <a:rPr lang="ru-RU" sz="1800" b="1" dirty="0" smtClean="0"/>
              <a:t>        ( эритроцитов)</a:t>
            </a:r>
          </a:p>
          <a:p>
            <a:pPr marL="0" indent="0">
              <a:buNone/>
            </a:pPr>
            <a:endParaRPr lang="ru-RU" sz="1800" b="1" dirty="0" smtClean="0"/>
          </a:p>
          <a:p>
            <a:r>
              <a:rPr lang="ru-RU" sz="1800" dirty="0" smtClean="0"/>
              <a:t>Лечащий  врач  определяет  </a:t>
            </a:r>
            <a:r>
              <a:rPr lang="ru-RU" sz="1800" b="1" dirty="0" smtClean="0"/>
              <a:t>совместимость  фенотипов </a:t>
            </a:r>
          </a:p>
          <a:p>
            <a:pPr>
              <a:buNone/>
            </a:pPr>
            <a:r>
              <a:rPr lang="ru-RU" sz="1800" b="1" dirty="0" smtClean="0"/>
              <a:t>    </a:t>
            </a:r>
            <a:r>
              <a:rPr lang="ru-RU" sz="1800" dirty="0" smtClean="0"/>
              <a:t>( ИБ, этикетка, приложение  №2 к  </a:t>
            </a:r>
            <a:r>
              <a:rPr lang="ru-RU" sz="1800" dirty="0" err="1" smtClean="0"/>
              <a:t>пр</a:t>
            </a:r>
            <a:r>
              <a:rPr lang="ru-RU" sz="1800" dirty="0" smtClean="0"/>
              <a:t> №183н).</a:t>
            </a:r>
          </a:p>
          <a:p>
            <a:r>
              <a:rPr lang="ru-RU" sz="1800" dirty="0" smtClean="0"/>
              <a:t>Определяет </a:t>
            </a:r>
            <a:r>
              <a:rPr lang="ru-RU" sz="1800" dirty="0" err="1" smtClean="0"/>
              <a:t>гр.кр</a:t>
            </a:r>
            <a:r>
              <a:rPr lang="ru-RU" sz="1800" dirty="0" smtClean="0"/>
              <a:t>. реципиента  и  донора по  системе  АВО</a:t>
            </a:r>
          </a:p>
          <a:p>
            <a:r>
              <a:rPr lang="ru-RU" sz="1800" dirty="0" smtClean="0"/>
              <a:t>Проба  на  индивидуальную  совместимость ( на  плоскости  + одна  из  проб)</a:t>
            </a:r>
          </a:p>
          <a:p>
            <a:r>
              <a:rPr lang="ru-RU" sz="1800" dirty="0" smtClean="0"/>
              <a:t>Биологическая  проба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3657600" cy="5143536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sz="3200" b="1" dirty="0" smtClean="0"/>
              <a:t>Экстренная  трансфузия</a:t>
            </a:r>
          </a:p>
          <a:p>
            <a:pPr marL="0" indent="0">
              <a:buNone/>
            </a:pPr>
            <a:r>
              <a:rPr lang="ru-RU" sz="3200" b="1" dirty="0" smtClean="0"/>
              <a:t>         ( эритроцитов)</a:t>
            </a:r>
          </a:p>
          <a:p>
            <a:pPr marL="0" indent="0">
              <a:buNone/>
            </a:pPr>
            <a:endParaRPr lang="ru-RU" sz="3200" b="1" dirty="0" smtClean="0"/>
          </a:p>
          <a:p>
            <a:pPr>
              <a:lnSpc>
                <a:spcPct val="120000"/>
              </a:lnSpc>
            </a:pPr>
            <a:r>
              <a:rPr lang="ru-RU" sz="3200" dirty="0"/>
              <a:t>Лечащий  врач  </a:t>
            </a:r>
            <a:r>
              <a:rPr lang="ru-RU" sz="3200" dirty="0" smtClean="0"/>
              <a:t>определяет  гр. </a:t>
            </a:r>
            <a:r>
              <a:rPr lang="ru-RU" sz="3200" dirty="0" err="1" smtClean="0"/>
              <a:t>кр</a:t>
            </a:r>
            <a:r>
              <a:rPr lang="ru-RU" sz="3200" dirty="0" smtClean="0"/>
              <a:t>.  реципиента  по  системе  АВО  и  </a:t>
            </a:r>
            <a:r>
              <a:rPr lang="en-US" sz="3200" dirty="0" err="1" smtClean="0"/>
              <a:t>Rh</a:t>
            </a:r>
            <a:r>
              <a:rPr lang="en-US" sz="3200" dirty="0" smtClean="0"/>
              <a:t>-</a:t>
            </a:r>
            <a:r>
              <a:rPr lang="ru-RU" sz="3200" dirty="0" smtClean="0"/>
              <a:t>принадлежность .</a:t>
            </a:r>
          </a:p>
          <a:p>
            <a:pPr>
              <a:lnSpc>
                <a:spcPct val="120000"/>
              </a:lnSpc>
              <a:buNone/>
            </a:pPr>
            <a:endParaRPr lang="ru-RU" sz="3200" dirty="0" smtClean="0"/>
          </a:p>
          <a:p>
            <a:pPr>
              <a:lnSpc>
                <a:spcPct val="120000"/>
              </a:lnSpc>
            </a:pPr>
            <a:r>
              <a:rPr lang="ru-RU" sz="3200" dirty="0" smtClean="0"/>
              <a:t>У  донора – по  системе  АВО (</a:t>
            </a:r>
            <a:r>
              <a:rPr lang="en-US" sz="3200" dirty="0" err="1" smtClean="0"/>
              <a:t>Rh</a:t>
            </a:r>
            <a:r>
              <a:rPr lang="en-US" sz="3200" dirty="0" smtClean="0"/>
              <a:t>-</a:t>
            </a:r>
            <a:r>
              <a:rPr lang="ru-RU" sz="3200" dirty="0" smtClean="0"/>
              <a:t>принадлежность  - по  этикетке )</a:t>
            </a:r>
          </a:p>
          <a:p>
            <a:pPr>
              <a:lnSpc>
                <a:spcPct val="120000"/>
              </a:lnSpc>
            </a:pPr>
            <a:r>
              <a:rPr lang="ru-RU" sz="3200" dirty="0" smtClean="0"/>
              <a:t>Проба  на  индивидуальную  совместимость ( на  плоскости  + одна  из  проб)</a:t>
            </a:r>
          </a:p>
          <a:p>
            <a:pPr>
              <a:lnSpc>
                <a:spcPct val="120000"/>
              </a:lnSpc>
            </a:pPr>
            <a:r>
              <a:rPr lang="ru-RU" sz="3200" dirty="0" smtClean="0"/>
              <a:t>Биологическая  проба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7428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</a:t>
            </a:r>
            <a:br>
              <a:rPr lang="ru-RU" sz="3600" dirty="0" smtClean="0"/>
            </a:br>
            <a:r>
              <a:rPr lang="ru-RU" sz="3600" dirty="0" smtClean="0"/>
              <a:t>трансфузии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Приказ  МЗ РФ </a:t>
            </a:r>
          </a:p>
          <a:p>
            <a:pPr>
              <a:buNone/>
            </a:pPr>
            <a:r>
              <a:rPr lang="ru-RU" dirty="0" smtClean="0"/>
              <a:t> № 183н (не действует)</a:t>
            </a:r>
            <a:endParaRPr lang="ru-RU" dirty="0"/>
          </a:p>
        </p:txBody>
      </p:sp>
      <p:pic>
        <p:nvPicPr>
          <p:cNvPr id="1026" name="Picture 2" descr="D:\Users\eklyueva\Desktop\6166_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583113" cy="5637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07.JPG"/>
          <p:cNvPicPr>
            <a:picLocks noChangeAspect="1"/>
          </p:cNvPicPr>
          <p:nvPr/>
        </p:nvPicPr>
        <p:blipFill>
          <a:blip r:embed="rId2" cstate="print"/>
          <a:srcRect l="7031" t="2949" r="40625"/>
          <a:stretch>
            <a:fillRect/>
          </a:stretch>
        </p:blipFill>
        <p:spPr>
          <a:xfrm>
            <a:off x="642910" y="785794"/>
            <a:ext cx="4176812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28609" y="1357298"/>
            <a:ext cx="4015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285860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Центр крови ФМБА России</a:t>
            </a:r>
          </a:p>
          <a:p>
            <a:pPr algn="ctr"/>
            <a:endParaRPr lang="ru-RU" altLang="ru-RU" dirty="0" smtClean="0">
              <a:latin typeface="Calibri" pitchFamily="34" charset="0"/>
            </a:endParaRPr>
          </a:p>
          <a:p>
            <a:pPr algn="ctr"/>
            <a:r>
              <a:rPr lang="ru-RU" altLang="ru-RU" dirty="0" smtClean="0">
                <a:latin typeface="Calibri" pitchFamily="34" charset="0"/>
              </a:rPr>
              <a:t>123182, г. Москва, 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ул. </a:t>
            </a:r>
            <a:r>
              <a:rPr lang="ru-RU" altLang="ru-RU" dirty="0" err="1" smtClean="0">
                <a:latin typeface="Calibri" pitchFamily="34" charset="0"/>
              </a:rPr>
              <a:t>Щукинская</a:t>
            </a:r>
            <a:r>
              <a:rPr lang="ru-RU" altLang="ru-RU" dirty="0" smtClean="0">
                <a:latin typeface="Calibri" pitchFamily="34" charset="0"/>
              </a:rPr>
              <a:t>, д. 6, корп. 2</a:t>
            </a:r>
          </a:p>
          <a:p>
            <a:pPr algn="ctr"/>
            <a:endParaRPr lang="ru-RU" altLang="ru-RU" dirty="0" smtClean="0">
              <a:latin typeface="Calibri" pitchFamily="34" charset="0"/>
            </a:endParaRPr>
          </a:p>
          <a:p>
            <a:pPr algn="ctr"/>
            <a:r>
              <a:rPr lang="ru-RU" altLang="ru-RU" dirty="0" smtClean="0">
                <a:latin typeface="Calibri" pitchFamily="34" charset="0"/>
              </a:rPr>
              <a:t>Тел. (499) 190 75 55</a:t>
            </a:r>
          </a:p>
          <a:p>
            <a:pPr algn="ctr"/>
            <a:r>
              <a:rPr lang="ru-RU" altLang="ru-RU" dirty="0" smtClean="0">
                <a:latin typeface="Calibri" pitchFamily="34" charset="0"/>
              </a:rPr>
              <a:t>Факс (495) 942 47 67</a:t>
            </a:r>
          </a:p>
          <a:p>
            <a:pPr algn="ctr"/>
            <a:endParaRPr lang="ru-RU" altLang="ru-RU" dirty="0" smtClean="0">
              <a:latin typeface="Calibri" pitchFamily="34" charset="0"/>
            </a:endParaRPr>
          </a:p>
          <a:p>
            <a:pPr algn="ctr"/>
            <a:r>
              <a:rPr lang="en-US" altLang="ru-RU" dirty="0" smtClean="0">
                <a:latin typeface="Calibri" pitchFamily="34" charset="0"/>
                <a:hlinkClick r:id="rId3"/>
              </a:rPr>
              <a:t>www.bloodfmba.ru</a:t>
            </a:r>
            <a:endParaRPr lang="en-US" altLang="ru-RU" dirty="0" smtClean="0">
              <a:latin typeface="Calibri" pitchFamily="34" charset="0"/>
            </a:endParaRPr>
          </a:p>
          <a:p>
            <a:pPr algn="ctr"/>
            <a:r>
              <a:rPr lang="en-US" altLang="ru-RU" dirty="0" smtClean="0">
                <a:latin typeface="Calibri" pitchFamily="34" charset="0"/>
                <a:hlinkClick r:id="rId4"/>
              </a:rPr>
              <a:t>info@bloodfmba.ru</a:t>
            </a:r>
            <a:r>
              <a:rPr lang="en-US" altLang="ru-RU" dirty="0" smtClean="0">
                <a:latin typeface="Calibri" pitchFamily="34" charset="0"/>
              </a:rPr>
              <a:t>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97152"/>
            <a:ext cx="6781800" cy="1368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Правила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428604"/>
            <a:ext cx="4071966" cy="48726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Свежезамороженная  плазма </a:t>
            </a:r>
          </a:p>
          <a:p>
            <a:r>
              <a:rPr lang="ru-RU" dirty="0" smtClean="0"/>
              <a:t>( переливание)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Лечащий  врач  определяет  группу  крови  реципиента  по  системе  АВО.</a:t>
            </a:r>
          </a:p>
          <a:p>
            <a:r>
              <a:rPr lang="ru-RU" b="1" dirty="0" smtClean="0"/>
              <a:t>Резус-принадлежность – более  1  литра</a:t>
            </a:r>
          </a:p>
          <a:p>
            <a:endParaRPr lang="ru-RU" dirty="0" smtClean="0"/>
          </a:p>
          <a:p>
            <a:r>
              <a:rPr lang="ru-RU" dirty="0" smtClean="0"/>
              <a:t>Фенотип  </a:t>
            </a:r>
            <a:r>
              <a:rPr lang="ru-RU" dirty="0"/>
              <a:t>по  антигенам  эритроцитов  </a:t>
            </a:r>
            <a:r>
              <a:rPr lang="ru-RU" dirty="0" err="1"/>
              <a:t>С,с</a:t>
            </a:r>
            <a:r>
              <a:rPr lang="ru-RU" dirty="0"/>
              <a:t>, </a:t>
            </a:r>
            <a:r>
              <a:rPr lang="ru-RU" dirty="0" err="1"/>
              <a:t>Е,е</a:t>
            </a:r>
            <a:r>
              <a:rPr lang="ru-RU" dirty="0"/>
              <a:t>, С</a:t>
            </a:r>
            <a:r>
              <a:rPr lang="en-US" dirty="0"/>
              <a:t>ᵂ</a:t>
            </a:r>
            <a:r>
              <a:rPr lang="ru-RU" dirty="0"/>
              <a:t>, </a:t>
            </a:r>
            <a:r>
              <a:rPr lang="ru-RU" dirty="0" err="1" smtClean="0"/>
              <a:t>К,к</a:t>
            </a:r>
            <a:r>
              <a:rPr lang="ru-RU" dirty="0" smtClean="0"/>
              <a:t>  не  учитывается</a:t>
            </a:r>
          </a:p>
          <a:p>
            <a:endParaRPr lang="ru-RU" dirty="0" smtClean="0"/>
          </a:p>
          <a:p>
            <a:r>
              <a:rPr lang="ru-RU" dirty="0" smtClean="0"/>
              <a:t>Проба  на  индивидуальную  совместимость  не  проводится</a:t>
            </a:r>
          </a:p>
          <a:p>
            <a:endParaRPr lang="ru-RU" dirty="0" smtClean="0"/>
          </a:p>
          <a:p>
            <a:r>
              <a:rPr lang="ru-RU" dirty="0" smtClean="0"/>
              <a:t>Биологическая проба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571480"/>
            <a:ext cx="4176464" cy="485778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Тромбоциты </a:t>
            </a:r>
          </a:p>
          <a:p>
            <a:r>
              <a:rPr lang="ru-RU" dirty="0" smtClean="0"/>
              <a:t> (переливание)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Лечащий  врач  определяет  группу  крови  реципиента  по  системе  АВО  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b="1" dirty="0" err="1" smtClean="0"/>
              <a:t>Резус-принадлежность-определяем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/>
              <a:t>Фенотип  по  антигенам  эритроцитов  </a:t>
            </a:r>
            <a:r>
              <a:rPr lang="ru-RU" dirty="0" err="1"/>
              <a:t>С,с</a:t>
            </a:r>
            <a:r>
              <a:rPr lang="ru-RU" dirty="0"/>
              <a:t>, </a:t>
            </a:r>
            <a:r>
              <a:rPr lang="ru-RU" dirty="0" err="1"/>
              <a:t>Е,е</a:t>
            </a:r>
            <a:r>
              <a:rPr lang="ru-RU" dirty="0"/>
              <a:t>, С</a:t>
            </a:r>
            <a:r>
              <a:rPr lang="en-US" dirty="0"/>
              <a:t>ᵂ</a:t>
            </a:r>
            <a:r>
              <a:rPr lang="ru-RU" dirty="0"/>
              <a:t>, </a:t>
            </a:r>
            <a:r>
              <a:rPr lang="ru-RU" dirty="0" err="1"/>
              <a:t>К,к</a:t>
            </a:r>
            <a:r>
              <a:rPr lang="ru-RU" dirty="0"/>
              <a:t>  не  </a:t>
            </a:r>
            <a:r>
              <a:rPr lang="ru-RU" dirty="0" smtClean="0"/>
              <a:t>учитывается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Проба  на  индивидуальную  совместимость  не  проводится</a:t>
            </a:r>
          </a:p>
          <a:p>
            <a:endParaRPr lang="ru-RU" dirty="0" smtClean="0"/>
          </a:p>
          <a:p>
            <a:r>
              <a:rPr lang="ru-RU" dirty="0" smtClean="0"/>
              <a:t>Биологическая проба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02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Показания  к  переливанию  эритроцитов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Массивная  кровопотеря,</a:t>
            </a:r>
          </a:p>
          <a:p>
            <a:r>
              <a:rPr lang="ru-RU" dirty="0" smtClean="0"/>
              <a:t>Гемоглобин  </a:t>
            </a:r>
            <a:r>
              <a:rPr lang="ru-RU" b="1" dirty="0" smtClean="0"/>
              <a:t>ниже  70 - 80  г</a:t>
            </a:r>
            <a:r>
              <a:rPr lang="en-US" b="1" dirty="0" smtClean="0"/>
              <a:t>/</a:t>
            </a:r>
            <a:r>
              <a:rPr lang="ru-RU" b="1" dirty="0" smtClean="0"/>
              <a:t>л</a:t>
            </a:r>
          </a:p>
          <a:p>
            <a:r>
              <a:rPr lang="ru-RU" dirty="0" smtClean="0"/>
              <a:t>Гематокрит  </a:t>
            </a:r>
            <a:r>
              <a:rPr lang="ru-RU" b="1" dirty="0" smtClean="0"/>
              <a:t>ниже  25%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800" dirty="0" smtClean="0"/>
              <a:t>Массивная  кровопотеря  25-30%  ОЦК</a:t>
            </a:r>
          </a:p>
          <a:p>
            <a:pPr>
              <a:buNone/>
            </a:pPr>
            <a:r>
              <a:rPr lang="ru-RU" sz="1800" dirty="0" smtClean="0"/>
              <a:t>     При  хронической  анемии  переливание  эритроцитов  должно  расцениваться  как  « последний  рубеж  терапии»</a:t>
            </a:r>
          </a:p>
        </p:txBody>
      </p:sp>
    </p:spTree>
    <p:extLst>
      <p:ext uri="{BB962C8B-B14F-4D97-AF65-F5344CB8AC3E}">
        <p14:creationId xmlns:p14="http://schemas.microsoft.com/office/powerpoint/2010/main" val="5004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8"/>
            <a:ext cx="6781800" cy="16001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Протокол  гемотрансфузии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-357214"/>
            <a:ext cx="4143404" cy="7215214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Ф.И.О. реципиента _______________________________.</a:t>
            </a:r>
          </a:p>
          <a:p>
            <a:r>
              <a:rPr lang="ru-RU" dirty="0" err="1" smtClean="0"/>
              <a:t>No</a:t>
            </a:r>
            <a:r>
              <a:rPr lang="ru-RU" dirty="0" smtClean="0"/>
              <a:t> истории болезни ____________.</a:t>
            </a:r>
          </a:p>
          <a:p>
            <a:r>
              <a:rPr lang="ru-RU" dirty="0" smtClean="0"/>
              <a:t>Дата гемотрансфузии « ______ » ________________ 201 </a:t>
            </a:r>
            <a:r>
              <a:rPr lang="ru-RU" dirty="0" err="1" smtClean="0"/>
              <a:t>___г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Начало гемотрансфузии </a:t>
            </a:r>
            <a:r>
              <a:rPr lang="ru-RU" dirty="0" err="1" smtClean="0"/>
              <a:t>__________Окончание</a:t>
            </a:r>
            <a:r>
              <a:rPr lang="ru-RU" dirty="0" smtClean="0"/>
              <a:t> </a:t>
            </a:r>
            <a:r>
              <a:rPr lang="ru-RU" dirty="0" err="1" smtClean="0"/>
              <a:t>гемотрансфузии</a:t>
            </a:r>
            <a:r>
              <a:rPr lang="ru-RU" dirty="0" smtClean="0"/>
              <a:t> ________</a:t>
            </a:r>
          </a:p>
          <a:p>
            <a:r>
              <a:rPr lang="ru-RU" dirty="0" smtClean="0"/>
              <a:t>Группа крови </a:t>
            </a:r>
            <a:r>
              <a:rPr lang="ru-RU" dirty="0" err="1" smtClean="0"/>
              <a:t>реципиента_________________________________________</a:t>
            </a:r>
            <a:r>
              <a:rPr lang="ru-RU" dirty="0" smtClean="0"/>
              <a:t> </a:t>
            </a:r>
            <a:r>
              <a:rPr lang="ru-RU" dirty="0" err="1" smtClean="0"/>
              <a:t>Резуспринадлежность_____________Фенотип</a:t>
            </a:r>
            <a:r>
              <a:rPr lang="ru-RU" dirty="0" smtClean="0"/>
              <a:t>  реципиента _____________</a:t>
            </a:r>
          </a:p>
          <a:p>
            <a:r>
              <a:rPr lang="ru-RU" dirty="0" smtClean="0"/>
              <a:t>Определение </a:t>
            </a:r>
            <a:r>
              <a:rPr lang="ru-RU" dirty="0" err="1" smtClean="0"/>
              <a:t>резус-принадлежности</a:t>
            </a:r>
            <a:r>
              <a:rPr lang="ru-RU" dirty="0" smtClean="0"/>
              <a:t>  и фенотипа  реципиента проводилось: в лаборатории _______________________________________</a:t>
            </a:r>
          </a:p>
          <a:p>
            <a:r>
              <a:rPr lang="ru-RU" dirty="0" smtClean="0"/>
              <a:t>или экспресс методом ____________________________________________</a:t>
            </a:r>
          </a:p>
          <a:p>
            <a:r>
              <a:rPr lang="ru-RU" dirty="0" smtClean="0"/>
              <a:t>Исследование антител: выявлены; нет  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Показания к проведению трансфузии: ________________________________________________________________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Hb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______.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Ht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_______.</a:t>
            </a:r>
          </a:p>
          <a:p>
            <a:r>
              <a:rPr lang="ru-RU" dirty="0" err="1" smtClean="0"/>
              <a:t>Трансфузионный</a:t>
            </a:r>
            <a:r>
              <a:rPr lang="ru-RU" dirty="0" smtClean="0"/>
              <a:t> анамнез в прошлом: трансфузии были, не </a:t>
            </a:r>
            <a:r>
              <a:rPr lang="ru-RU" dirty="0" err="1" smtClean="0"/>
              <a:t>были________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________________________________________________________________</a:t>
            </a:r>
          </a:p>
          <a:p>
            <a:r>
              <a:rPr lang="ru-RU" dirty="0" smtClean="0"/>
              <a:t>Трансфузии по индивидуальному подбору в прошлом: были, не </a:t>
            </a:r>
            <a:r>
              <a:rPr lang="ru-RU" dirty="0" err="1" smtClean="0"/>
              <a:t>были____</a:t>
            </a:r>
            <a:endParaRPr lang="ru-RU" dirty="0" smtClean="0"/>
          </a:p>
          <a:p>
            <a:r>
              <a:rPr lang="ru-RU" dirty="0" smtClean="0"/>
              <a:t>________________________________________________________________</a:t>
            </a:r>
          </a:p>
          <a:p>
            <a:r>
              <a:rPr lang="ru-RU" dirty="0" err="1" smtClean="0"/>
              <a:t>Транфузионные</a:t>
            </a:r>
            <a:r>
              <a:rPr lang="ru-RU" dirty="0" smtClean="0"/>
              <a:t> реакции и осложнения: ____________________________</a:t>
            </a:r>
          </a:p>
          <a:p>
            <a:r>
              <a:rPr lang="ru-RU" dirty="0" smtClean="0"/>
              <a:t>_______________________________________________________________</a:t>
            </a:r>
          </a:p>
          <a:p>
            <a:r>
              <a:rPr lang="ru-RU" dirty="0" smtClean="0"/>
              <a:t>Акушерский анамнез (для женщин): количество беременностей ________</a:t>
            </a:r>
            <a:br>
              <a:rPr lang="ru-RU" dirty="0" smtClean="0"/>
            </a:br>
            <a:r>
              <a:rPr lang="ru-RU" dirty="0" smtClean="0"/>
              <a:t>________________________________________________________________</a:t>
            </a:r>
          </a:p>
          <a:p>
            <a:r>
              <a:rPr lang="ru-RU" dirty="0" smtClean="0"/>
              <a:t>Особенности течения (самопроизвольные аборты, гемолитическая болезнь новорожденного и т.п.)</a:t>
            </a:r>
          </a:p>
          <a:p>
            <a:r>
              <a:rPr lang="ru-RU" dirty="0" smtClean="0"/>
              <a:t>________________________________________________________________</a:t>
            </a:r>
          </a:p>
          <a:p>
            <a:r>
              <a:rPr lang="ru-RU" dirty="0" err="1" smtClean="0"/>
              <a:t>Трансфузионная</a:t>
            </a:r>
            <a:r>
              <a:rPr lang="ru-RU" dirty="0" smtClean="0"/>
              <a:t> среда: ________________________________________________________________</a:t>
            </a:r>
          </a:p>
          <a:p>
            <a:r>
              <a:rPr lang="ru-RU" dirty="0" smtClean="0"/>
              <a:t>Срок годности ___________________________________________________</a:t>
            </a:r>
          </a:p>
          <a:p>
            <a:r>
              <a:rPr lang="ru-RU" dirty="0" err="1" smtClean="0"/>
              <a:t>No</a:t>
            </a:r>
            <a:r>
              <a:rPr lang="ru-RU" dirty="0" smtClean="0"/>
              <a:t> дозы ________________________________________________________</a:t>
            </a:r>
          </a:p>
          <a:p>
            <a:r>
              <a:rPr lang="ru-RU" dirty="0" smtClean="0"/>
              <a:t>Объем _____________  Группа крови _______________________________  </a:t>
            </a:r>
          </a:p>
          <a:p>
            <a:r>
              <a:rPr lang="ru-RU" dirty="0" smtClean="0"/>
              <a:t>Резус  принадлежность  ___________________________________________</a:t>
            </a:r>
          </a:p>
          <a:p>
            <a:r>
              <a:rPr lang="ru-RU" dirty="0" smtClean="0"/>
              <a:t>Фенотип ________________________________________________________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85728"/>
            <a:ext cx="4500594" cy="5929354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Перед переливанием </a:t>
            </a:r>
          </a:p>
          <a:p>
            <a:r>
              <a:rPr lang="ru-RU" dirty="0" err="1" smtClean="0"/>
              <a:t>цоликлонами</a:t>
            </a:r>
            <a:r>
              <a:rPr lang="ru-RU" dirty="0" smtClean="0"/>
              <a:t> </a:t>
            </a:r>
            <a:r>
              <a:rPr lang="ru-RU" dirty="0" err="1" smtClean="0"/>
              <a:t>антиА</a:t>
            </a:r>
            <a:r>
              <a:rPr lang="ru-RU" dirty="0" smtClean="0"/>
              <a:t> серии _____________. </a:t>
            </a:r>
          </a:p>
          <a:p>
            <a:r>
              <a:rPr lang="ru-RU" dirty="0" smtClean="0"/>
              <a:t>и </a:t>
            </a:r>
            <a:r>
              <a:rPr lang="ru-RU" dirty="0" err="1" smtClean="0"/>
              <a:t>антиВ</a:t>
            </a:r>
            <a:r>
              <a:rPr lang="ru-RU" dirty="0" smtClean="0"/>
              <a:t> серии _______________.</a:t>
            </a:r>
          </a:p>
          <a:p>
            <a:r>
              <a:rPr lang="ru-RU" dirty="0" smtClean="0"/>
              <a:t>определены: Группы крови реципиента _____________________. и донора ____________________.</a:t>
            </a:r>
          </a:p>
          <a:p>
            <a:r>
              <a:rPr lang="ru-RU" dirty="0" smtClean="0"/>
              <a:t>Проведены: проба на индивидуальную совместимость на плоскости ____________</a:t>
            </a:r>
          </a:p>
          <a:p>
            <a:r>
              <a:rPr lang="ru-RU" dirty="0" smtClean="0"/>
              <a:t>_____________.</a:t>
            </a:r>
          </a:p>
          <a:p>
            <a:r>
              <a:rPr lang="ru-RU" dirty="0" smtClean="0"/>
              <a:t>Проба на резус -совместимость с 33% раствором </a:t>
            </a:r>
            <a:r>
              <a:rPr lang="ru-RU" dirty="0" err="1" smtClean="0"/>
              <a:t>полиглюкина</a:t>
            </a:r>
            <a:r>
              <a:rPr lang="ru-RU" dirty="0" smtClean="0"/>
              <a:t> _____________________________. </a:t>
            </a:r>
          </a:p>
          <a:p>
            <a:r>
              <a:rPr lang="ru-RU" dirty="0" smtClean="0"/>
              <a:t>Биологическая проба _________________________________________________________________.</a:t>
            </a:r>
          </a:p>
          <a:p>
            <a:r>
              <a:rPr lang="ru-RU" dirty="0" smtClean="0"/>
              <a:t>Способ трансфузии: _______________________________________________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Осложнения во время трансфузии: _________________________________________________________________</a:t>
            </a:r>
          </a:p>
          <a:p>
            <a:r>
              <a:rPr lang="ru-RU" dirty="0" smtClean="0"/>
              <a:t>_________________________________________________________________</a:t>
            </a:r>
          </a:p>
          <a:p>
            <a:r>
              <a:rPr lang="ru-RU" dirty="0" smtClean="0"/>
              <a:t>АД до переливания _________________ мм  </a:t>
            </a:r>
            <a:r>
              <a:rPr lang="ru-RU" dirty="0" err="1" smtClean="0"/>
              <a:t>рт</a:t>
            </a:r>
            <a:r>
              <a:rPr lang="ru-RU" dirty="0" smtClean="0"/>
              <a:t>  </a:t>
            </a:r>
            <a:r>
              <a:rPr lang="ru-RU" dirty="0" err="1" smtClean="0"/>
              <a:t>ст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АД после переливания </a:t>
            </a:r>
            <a:r>
              <a:rPr lang="ru-RU" dirty="0" err="1" smtClean="0"/>
              <a:t>_______________мм</a:t>
            </a:r>
            <a:r>
              <a:rPr lang="ru-RU" dirty="0" smtClean="0"/>
              <a:t>  </a:t>
            </a:r>
            <a:r>
              <a:rPr lang="ru-RU" dirty="0" err="1" smtClean="0"/>
              <a:t>рт</a:t>
            </a:r>
            <a:r>
              <a:rPr lang="ru-RU" dirty="0" smtClean="0"/>
              <a:t>  </a:t>
            </a:r>
            <a:r>
              <a:rPr lang="ru-RU" dirty="0" err="1" smtClean="0"/>
              <a:t>ст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. </a:t>
            </a:r>
          </a:p>
          <a:p>
            <a:r>
              <a:rPr lang="ru-RU" dirty="0" smtClean="0"/>
              <a:t>PS</a:t>
            </a:r>
          </a:p>
          <a:p>
            <a:r>
              <a:rPr lang="ru-RU" dirty="0" smtClean="0"/>
              <a:t>до переливания ______________________. </a:t>
            </a:r>
          </a:p>
          <a:p>
            <a:r>
              <a:rPr lang="ru-RU" dirty="0" smtClean="0"/>
              <a:t>PS</a:t>
            </a:r>
          </a:p>
          <a:p>
            <a:r>
              <a:rPr lang="ru-RU" dirty="0" smtClean="0"/>
              <a:t>после переливания __________________.</a:t>
            </a:r>
          </a:p>
          <a:p>
            <a:r>
              <a:rPr lang="ru-RU" dirty="0" smtClean="0"/>
              <a:t>Термометрия: _________ час. </a:t>
            </a:r>
            <a:r>
              <a:rPr lang="ru-RU" dirty="0" err="1" smtClean="0"/>
              <a:t>__________________час</a:t>
            </a:r>
            <a:r>
              <a:rPr lang="ru-RU" dirty="0" smtClean="0"/>
              <a:t>. __________________ час.</a:t>
            </a:r>
          </a:p>
          <a:p>
            <a:r>
              <a:rPr lang="ru-RU" dirty="0" smtClean="0"/>
              <a:t>Медсестра    ___________________________________________( подпись,  ФИО )</a:t>
            </a:r>
          </a:p>
          <a:p>
            <a:r>
              <a:rPr lang="ru-RU" dirty="0" smtClean="0"/>
              <a:t>Макроскопическая оценка первой порции мочи после гемотрансфузии ______________________________________________________________________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Врач, проводивший гемотрансфузию</a:t>
            </a:r>
          </a:p>
          <a:p>
            <a:r>
              <a:rPr lang="ru-RU" dirty="0" smtClean="0"/>
              <a:t>___________________________________________________(подпись,  ФИО 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Контроль показателей крови через 12-24 ч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Hb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______.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Ht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_______.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Показания  к  переливанию  СЗП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314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Коагулопатия</a:t>
            </a:r>
            <a:r>
              <a:rPr lang="ru-RU" b="1" dirty="0" smtClean="0"/>
              <a:t> ( дефицит  факторов  свертывания ,  </a:t>
            </a:r>
            <a:r>
              <a:rPr lang="ru-RU" b="1" dirty="0" err="1" smtClean="0"/>
              <a:t>тромбоэластография</a:t>
            </a:r>
            <a:r>
              <a:rPr lang="ru-RU" b="1" dirty="0" smtClean="0"/>
              <a:t>) , а  именно : </a:t>
            </a:r>
          </a:p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стрый  ДВС – синдром</a:t>
            </a:r>
          </a:p>
          <a:p>
            <a:r>
              <a:rPr lang="ru-RU" dirty="0"/>
              <a:t>о</a:t>
            </a:r>
            <a:r>
              <a:rPr lang="ru-RU" dirty="0" smtClean="0"/>
              <a:t>страя  массивная  кровопотеря ( более  30%)</a:t>
            </a:r>
          </a:p>
          <a:p>
            <a:r>
              <a:rPr lang="ru-RU" dirty="0" smtClean="0"/>
              <a:t>болезни  печени  со  снижением  продукции  факторов  свертывания </a:t>
            </a:r>
          </a:p>
          <a:p>
            <a:r>
              <a:rPr lang="ru-RU" dirty="0"/>
              <a:t>п</a:t>
            </a:r>
            <a:r>
              <a:rPr lang="ru-RU" dirty="0" smtClean="0"/>
              <a:t>ередозировка  антикоагулянтов</a:t>
            </a:r>
          </a:p>
          <a:p>
            <a:r>
              <a:rPr lang="ru-RU" dirty="0"/>
              <a:t>т</a:t>
            </a:r>
            <a:r>
              <a:rPr lang="ru-RU" dirty="0" smtClean="0"/>
              <a:t>ерапевтический  </a:t>
            </a:r>
            <a:r>
              <a:rPr lang="ru-RU" dirty="0" err="1" smtClean="0"/>
              <a:t>плазмаферез</a:t>
            </a:r>
            <a:r>
              <a:rPr lang="ru-RU" dirty="0" smtClean="0"/>
              <a:t>  при  тромбоцитопенической  пурпуре,  отравлениях,  сепсисе,  остром  ДВС – синдроме</a:t>
            </a:r>
          </a:p>
          <a:p>
            <a:r>
              <a:rPr lang="ru-RU" dirty="0" smtClean="0"/>
              <a:t>Другие  </a:t>
            </a:r>
            <a:r>
              <a:rPr lang="ru-RU" dirty="0" err="1" smtClean="0"/>
              <a:t>коагулопатии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Противопоказания: </a:t>
            </a:r>
            <a:r>
              <a:rPr lang="ru-RU" dirty="0" smtClean="0"/>
              <a:t>восполнение  объема  ОЦК (  есть  более  безопасные  и  экономичные  средства), парентеральное  питание, осторожно  при  застойной  сердечной  недостаточности.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0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Протокол  переливания  плазмы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ПРОТОКОЛ ПЕРЕЛИВАНИЯ ПЛАЗМЫ</a:t>
            </a:r>
          </a:p>
          <a:p>
            <a:r>
              <a:rPr lang="ru-RU" dirty="0" smtClean="0"/>
              <a:t>Отделение _____________________________</a:t>
            </a:r>
          </a:p>
          <a:p>
            <a:r>
              <a:rPr lang="ru-RU" dirty="0" smtClean="0"/>
              <a:t>Ф.И.О. больного ______________________________________</a:t>
            </a:r>
          </a:p>
          <a:p>
            <a:r>
              <a:rPr lang="ru-RU" dirty="0" smtClean="0"/>
              <a:t> История болезни _______________________</a:t>
            </a:r>
          </a:p>
          <a:p>
            <a:r>
              <a:rPr lang="ru-RU" dirty="0" smtClean="0"/>
              <a:t>Группа крови __________________________</a:t>
            </a:r>
          </a:p>
          <a:p>
            <a:r>
              <a:rPr lang="en-US" dirty="0" err="1" smtClean="0"/>
              <a:t>Rh</a:t>
            </a:r>
            <a:r>
              <a:rPr lang="ru-RU" dirty="0" smtClean="0"/>
              <a:t> </a:t>
            </a:r>
            <a:r>
              <a:rPr lang="ru-RU" dirty="0" err="1" smtClean="0"/>
              <a:t>принадлежность____________________</a:t>
            </a:r>
            <a:endParaRPr lang="ru-RU" dirty="0" smtClean="0"/>
          </a:p>
          <a:p>
            <a:r>
              <a:rPr lang="ru-RU" dirty="0" smtClean="0"/>
              <a:t>Дата 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Показания 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АЧТВ( </a:t>
            </a:r>
            <a:r>
              <a:rPr lang="en-US" dirty="0" smtClean="0">
                <a:solidFill>
                  <a:srgbClr val="FF0000"/>
                </a:solidFill>
              </a:rPr>
              <a:t>N 25-38 </a:t>
            </a:r>
            <a:r>
              <a:rPr lang="ru-RU" dirty="0" smtClean="0">
                <a:solidFill>
                  <a:srgbClr val="FF0000"/>
                </a:solidFill>
              </a:rPr>
              <a:t>сек)_____________________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МНО ( 0,8 – 1,15 )  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Врач _________________________________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(  подпись,  ФИО)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428604"/>
            <a:ext cx="4500594" cy="5143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(оборотная сторона)</a:t>
            </a:r>
          </a:p>
          <a:p>
            <a:r>
              <a:rPr lang="ru-RU" dirty="0" smtClean="0"/>
              <a:t>После биологической пробы в _________________</a:t>
            </a:r>
          </a:p>
          <a:p>
            <a:r>
              <a:rPr lang="ru-RU" dirty="0" smtClean="0"/>
              <a:t>(время)</a:t>
            </a:r>
          </a:p>
          <a:p>
            <a:r>
              <a:rPr lang="ru-RU" dirty="0" smtClean="0"/>
              <a:t>Начато введение свежезамороженной плазмы</a:t>
            </a:r>
          </a:p>
          <a:p>
            <a:r>
              <a:rPr lang="ru-RU" dirty="0" smtClean="0"/>
              <a:t>количество </a:t>
            </a:r>
            <a:r>
              <a:rPr lang="ru-RU" dirty="0" err="1" smtClean="0"/>
              <a:t>___________мл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Группа крови  донора ________________________</a:t>
            </a:r>
          </a:p>
          <a:p>
            <a:r>
              <a:rPr lang="ru-RU" dirty="0" smtClean="0"/>
              <a:t>Резус  принадлежность  донора ________________</a:t>
            </a:r>
          </a:p>
          <a:p>
            <a:r>
              <a:rPr lang="ru-RU" dirty="0" smtClean="0"/>
              <a:t>Место для этикетки </a:t>
            </a:r>
          </a:p>
          <a:p>
            <a:r>
              <a:rPr lang="ru-RU" dirty="0" err="1" smtClean="0"/>
              <a:t>No</a:t>
            </a:r>
            <a:r>
              <a:rPr lang="ru-RU" dirty="0" smtClean="0"/>
              <a:t> </a:t>
            </a:r>
            <a:r>
              <a:rPr lang="ru-RU" dirty="0" err="1" smtClean="0"/>
              <a:t>контейнера_______________________________</a:t>
            </a:r>
            <a:endParaRPr lang="ru-RU" dirty="0" smtClean="0"/>
          </a:p>
          <a:p>
            <a:r>
              <a:rPr lang="ru-RU" dirty="0" smtClean="0"/>
              <a:t>Срок годности</a:t>
            </a:r>
          </a:p>
          <a:p>
            <a:r>
              <a:rPr lang="ru-RU" dirty="0" smtClean="0"/>
              <a:t>до _________________</a:t>
            </a:r>
          </a:p>
          <a:p>
            <a:r>
              <a:rPr lang="ru-RU" dirty="0" smtClean="0"/>
              <a:t>Закончено ___________________________________</a:t>
            </a:r>
          </a:p>
          <a:p>
            <a:r>
              <a:rPr lang="ru-RU" dirty="0" smtClean="0"/>
              <a:t>(время)</a:t>
            </a:r>
          </a:p>
          <a:p>
            <a:r>
              <a:rPr lang="ru-RU" dirty="0" smtClean="0"/>
              <a:t>Реакция на </a:t>
            </a:r>
            <a:r>
              <a:rPr lang="ru-RU" dirty="0" err="1" smtClean="0"/>
              <a:t>введение__________________________</a:t>
            </a:r>
            <a:endParaRPr lang="ru-RU" dirty="0" smtClean="0"/>
          </a:p>
          <a:p>
            <a:r>
              <a:rPr lang="ru-RU" dirty="0" smtClean="0"/>
              <a:t>АД до переливания ___________ мм </a:t>
            </a:r>
            <a:r>
              <a:rPr lang="ru-RU" dirty="0" err="1" smtClean="0"/>
              <a:t>рт</a:t>
            </a:r>
            <a:r>
              <a:rPr lang="ru-RU" dirty="0" smtClean="0"/>
              <a:t> ст. </a:t>
            </a:r>
          </a:p>
          <a:p>
            <a:r>
              <a:rPr lang="ru-RU" dirty="0" smtClean="0"/>
              <a:t>АД  после  переливания _______ мм </a:t>
            </a:r>
            <a:r>
              <a:rPr lang="ru-RU" dirty="0" err="1" smtClean="0"/>
              <a:t>рт</a:t>
            </a:r>
            <a:r>
              <a:rPr lang="ru-RU" dirty="0" smtClean="0"/>
              <a:t> </a:t>
            </a:r>
            <a:r>
              <a:rPr lang="ru-RU" dirty="0" err="1" smtClean="0"/>
              <a:t>ст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PS  до переливания ___________</a:t>
            </a:r>
          </a:p>
          <a:p>
            <a:r>
              <a:rPr lang="ru-RU" dirty="0" smtClean="0"/>
              <a:t>PS  после переливания ________</a:t>
            </a:r>
          </a:p>
          <a:p>
            <a:r>
              <a:rPr lang="ru-RU" dirty="0" smtClean="0"/>
              <a:t>Термометрия: ______ час. _______ час. _______ час.</a:t>
            </a:r>
          </a:p>
          <a:p>
            <a:r>
              <a:rPr lang="ru-RU" dirty="0" smtClean="0"/>
              <a:t>Медсестра _______________________________ </a:t>
            </a:r>
          </a:p>
          <a:p>
            <a:r>
              <a:rPr lang="ru-RU" dirty="0" smtClean="0"/>
              <a:t>( подпись, ФИО)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Контроль показателей через 1-6 ч после трансфузии АЧТВ_______________    МНО__________________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Тромбоэластография</a:t>
            </a:r>
            <a:endParaRPr lang="ru-RU" sz="3600" dirty="0"/>
          </a:p>
        </p:txBody>
      </p:sp>
      <p:pic>
        <p:nvPicPr>
          <p:cNvPr id="3" name="Picture 4" descr="sha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300938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TEG_on_Blac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4271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5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  назначении  СЗП  необходимо  помнить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sz="2100" b="1" kern="0" dirty="0" smtClean="0">
                <a:solidFill>
                  <a:schemeClr val="tx1"/>
                </a:solidFill>
              </a:rPr>
              <a:t>Во многих случаях одна доза СЗП для лечения взрослого больного малоэффективна.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None/>
              <a:defRPr/>
            </a:pPr>
            <a:endParaRPr lang="ru-RU" sz="2100" b="1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sz="2100" b="1" kern="0" dirty="0" smtClean="0">
                <a:solidFill>
                  <a:schemeClr val="tx1"/>
                </a:solidFill>
              </a:rPr>
              <a:t>В отсутствии активного кровотечения больной не должен получать СЗП, если МНО  более 1,6-1,8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None/>
              <a:defRPr/>
            </a:pPr>
            <a:endParaRPr lang="ru-RU" sz="2100" b="1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sz="2100" b="1" kern="0" dirty="0" err="1" smtClean="0">
                <a:solidFill>
                  <a:schemeClr val="tx1"/>
                </a:solidFill>
              </a:rPr>
              <a:t>Гиповолемия</a:t>
            </a:r>
            <a:r>
              <a:rPr lang="ru-RU" sz="2100" b="1" kern="0" dirty="0" smtClean="0">
                <a:solidFill>
                  <a:schemeClr val="tx1"/>
                </a:solidFill>
              </a:rPr>
              <a:t> не требует трансфузий СЗП. Безопаснее, дешевле и доступнее в этих случаях </a:t>
            </a:r>
            <a:r>
              <a:rPr lang="ru-RU" sz="2100" b="1" kern="0" dirty="0" err="1" smtClean="0">
                <a:solidFill>
                  <a:schemeClr val="tx1"/>
                </a:solidFill>
              </a:rPr>
              <a:t>инфузии</a:t>
            </a:r>
            <a:r>
              <a:rPr lang="ru-RU" sz="2100" b="1" kern="0" dirty="0" smtClean="0">
                <a:solidFill>
                  <a:schemeClr val="tx1"/>
                </a:solidFill>
              </a:rPr>
              <a:t> коллоидных кровезаменителей в сочетании с кристаллоидами и (или) растворов альбумина. 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None/>
              <a:defRPr/>
            </a:pPr>
            <a:endParaRPr lang="ru-RU" sz="2100" b="1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sz="2100" b="1" kern="0" dirty="0" smtClean="0">
                <a:solidFill>
                  <a:schemeClr val="tx1"/>
                </a:solidFill>
              </a:rPr>
              <a:t>В послеоперационном периоде  -  для достижения </a:t>
            </a:r>
            <a:r>
              <a:rPr lang="ru-RU" sz="2100" b="1" kern="0" dirty="0" err="1" smtClean="0">
                <a:solidFill>
                  <a:schemeClr val="tx1"/>
                </a:solidFill>
              </a:rPr>
              <a:t>коагуляционного</a:t>
            </a:r>
            <a:r>
              <a:rPr lang="ru-RU" sz="2100" b="1" kern="0" dirty="0" smtClean="0">
                <a:solidFill>
                  <a:schemeClr val="tx1"/>
                </a:solidFill>
              </a:rPr>
              <a:t> эффекта у больных с тяжелым заболеванием печени при активном кровотечении требуются большие – 5 и более доз СЗП.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None/>
              <a:defRPr/>
            </a:pPr>
            <a:endParaRPr lang="ru-RU" sz="2100" b="1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sz="2100" b="1" kern="0" dirty="0" smtClean="0">
                <a:solidFill>
                  <a:schemeClr val="tx1"/>
                </a:solidFill>
              </a:rPr>
              <a:t>СЗП малоэффективна при лечении </a:t>
            </a:r>
            <a:r>
              <a:rPr lang="ru-RU" sz="2100" b="1" kern="0" dirty="0" err="1" smtClean="0">
                <a:solidFill>
                  <a:schemeClr val="tx1"/>
                </a:solidFill>
              </a:rPr>
              <a:t>иммунодефицитных</a:t>
            </a:r>
            <a:r>
              <a:rPr lang="ru-RU" sz="2100" b="1" kern="0" dirty="0" smtClean="0">
                <a:solidFill>
                  <a:schemeClr val="tx1"/>
                </a:solidFill>
              </a:rPr>
              <a:t> состоянии.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None/>
              <a:defRPr/>
            </a:pPr>
            <a:endParaRPr lang="ru-RU" sz="2100" b="1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sz="2100" b="1" kern="0" dirty="0" smtClean="0">
                <a:solidFill>
                  <a:schemeClr val="tx1"/>
                </a:solidFill>
              </a:rPr>
              <a:t>СЗП поддерживает </a:t>
            </a:r>
            <a:r>
              <a:rPr lang="ru-RU" sz="2100" b="1" kern="0" dirty="0" err="1" smtClean="0">
                <a:solidFill>
                  <a:schemeClr val="tx1"/>
                </a:solidFill>
              </a:rPr>
              <a:t>коагуляционные</a:t>
            </a:r>
            <a:r>
              <a:rPr lang="ru-RU" sz="2100" b="1" kern="0" dirty="0" smtClean="0">
                <a:solidFill>
                  <a:schemeClr val="tx1"/>
                </a:solidFill>
              </a:rPr>
              <a:t> тесты в нормальных </a:t>
            </a:r>
          </a:p>
          <a:p>
            <a:pPr marL="342900" indent="-342900" eaLnBrk="0" hangingPunct="0">
              <a:lnSpc>
                <a:spcPct val="80000"/>
              </a:lnSpc>
              <a:buClr>
                <a:srgbClr val="86D1EC"/>
              </a:buClr>
              <a:buSzPct val="90000"/>
              <a:buNone/>
              <a:defRPr/>
            </a:pPr>
            <a:r>
              <a:rPr lang="ru-RU" sz="2100" b="1" kern="0" dirty="0" smtClean="0">
                <a:solidFill>
                  <a:schemeClr val="tx1"/>
                </a:solidFill>
              </a:rPr>
              <a:t>     границах у больных с дефицитом факторов XI, VII, V, протеина С, протеина S, </a:t>
            </a:r>
            <a:r>
              <a:rPr lang="ru-RU" sz="2100" b="1" kern="0" dirty="0" err="1" smtClean="0">
                <a:solidFill>
                  <a:schemeClr val="tx1"/>
                </a:solidFill>
              </a:rPr>
              <a:t>антитромбина</a:t>
            </a:r>
            <a:r>
              <a:rPr lang="ru-RU" sz="2100" b="1" kern="0" dirty="0" smtClean="0">
                <a:solidFill>
                  <a:schemeClr val="tx1"/>
                </a:solidFill>
              </a:rPr>
              <a:t> III (АТ-</a:t>
            </a:r>
            <a:r>
              <a:rPr lang="en-US" sz="2100" b="1" kern="0" dirty="0" smtClean="0">
                <a:solidFill>
                  <a:schemeClr val="tx1"/>
                </a:solidFill>
              </a:rPr>
              <a:t>III</a:t>
            </a:r>
            <a:r>
              <a:rPr lang="ru-RU" sz="2100" b="1" kern="0" dirty="0" smtClean="0">
                <a:solidFill>
                  <a:schemeClr val="tx1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Абсолютные  противопоказания  к  трансфузии  СЗП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err="1" smtClean="0">
                <a:solidFill>
                  <a:schemeClr val="tx1"/>
                </a:solidFill>
              </a:rPr>
              <a:t>Гиперкоагуляция</a:t>
            </a:r>
            <a:endParaRPr lang="ru-RU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smtClean="0">
                <a:solidFill>
                  <a:schemeClr val="tx1"/>
                </a:solidFill>
              </a:rPr>
              <a:t>Сенсибилизация к парентеральному введению белка.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трансфузий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3886200"/>
          </a:xfrm>
        </p:spPr>
        <p:txBody>
          <a:bodyPr/>
          <a:lstStyle/>
          <a:p>
            <a:r>
              <a:rPr lang="ru-RU" dirty="0" smtClean="0"/>
              <a:t>Размороженную  и  неиспользованную  плазму  можно  хранить  при  температуре  2-6 </a:t>
            </a:r>
            <a:r>
              <a:rPr lang="en-US" dirty="0" smtClean="0"/>
              <a:t>ᵒ</a:t>
            </a:r>
            <a:r>
              <a:rPr lang="ru-RU" dirty="0" smtClean="0"/>
              <a:t> С  24  часа</a:t>
            </a:r>
          </a:p>
          <a:p>
            <a:endParaRPr lang="ru-RU" dirty="0" smtClean="0"/>
          </a:p>
          <a:p>
            <a:r>
              <a:rPr lang="ru-RU" dirty="0" smtClean="0"/>
              <a:t>Плазму  необходимо  размораживать  в  специальном  оборудовании ( а  не  под  струей  воды  из-под  крана) </a:t>
            </a:r>
          </a:p>
          <a:p>
            <a:endParaRPr lang="ru-RU" dirty="0" smtClean="0"/>
          </a:p>
          <a:p>
            <a:r>
              <a:rPr lang="ru-RU" dirty="0" smtClean="0"/>
              <a:t>Компоненты  крови  перед  переливанием  должны  иметь  температуру  34-37</a:t>
            </a:r>
            <a:r>
              <a:rPr lang="en-US" dirty="0"/>
              <a:t> ᵒ</a:t>
            </a:r>
            <a:r>
              <a:rPr lang="ru-RU" dirty="0"/>
              <a:t> С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4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Показания  к  переливанию  тромбоцитов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Тромбоцитопении (  менее  150 х10 (9)/л), однако  серьезные  кровотечения  обычно  бывают при  снижении  менее  100х10(9)/л ( </a:t>
            </a:r>
            <a:r>
              <a:rPr lang="ru-RU" dirty="0" err="1" smtClean="0"/>
              <a:t>онкогематология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Не  проводится  при  тромбоцитопении  </a:t>
            </a:r>
            <a:r>
              <a:rPr lang="ru-RU" dirty="0" err="1" smtClean="0"/>
              <a:t>имунного</a:t>
            </a:r>
            <a:r>
              <a:rPr lang="ru-RU" dirty="0" smtClean="0"/>
              <a:t>  генеза.</a:t>
            </a:r>
          </a:p>
          <a:p>
            <a:r>
              <a:rPr lang="ru-RU" dirty="0" smtClean="0"/>
              <a:t>Массивные  кровотечения</a:t>
            </a:r>
          </a:p>
          <a:p>
            <a:r>
              <a:rPr lang="ru-RU" dirty="0" smtClean="0"/>
              <a:t>Выраженный  ДВС – синдром</a:t>
            </a:r>
          </a:p>
          <a:p>
            <a:r>
              <a:rPr lang="ru-RU" dirty="0" err="1" smtClean="0"/>
              <a:t>Агранулоцитоз</a:t>
            </a:r>
            <a:r>
              <a:rPr lang="ru-RU" dirty="0" smtClean="0"/>
              <a:t>  и  ДВС – синдром,  осложненный  сепсисом</a:t>
            </a:r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</a:p>
        </p:txBody>
      </p:sp>
      <p:pic>
        <p:nvPicPr>
          <p:cNvPr id="5" name="Picture 4" descr="http://helpmisha.ru/wp-content/uploads/2012/08/fluid-700x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357694"/>
            <a:ext cx="1279526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4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720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2844" y="500042"/>
            <a:ext cx="7000924" cy="55721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err="1" smtClean="0"/>
              <a:t>Инфузия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внутривенное вливание</a:t>
            </a:r>
            <a:r>
              <a:rPr lang="ru-RU" dirty="0" smtClean="0"/>
              <a:t> (внутривенная </a:t>
            </a:r>
            <a:r>
              <a:rPr lang="ru-RU" dirty="0" err="1" smtClean="0"/>
              <a:t>инфузия</a:t>
            </a:r>
            <a:r>
              <a:rPr lang="ru-RU" dirty="0" smtClean="0"/>
              <a:t>) — введение жидкостей, </a:t>
            </a:r>
            <a:r>
              <a:rPr lang="ru-RU" dirty="0" smtClean="0">
                <a:hlinkClick r:id="rId2" tooltip="Лекарственные средства"/>
              </a:rPr>
              <a:t>лекарственных средств</a:t>
            </a:r>
            <a:r>
              <a:rPr lang="ru-RU" dirty="0" smtClean="0"/>
              <a:t> или препаратов/компонентов </a:t>
            </a:r>
            <a:r>
              <a:rPr lang="ru-RU" dirty="0" smtClean="0">
                <a:hlinkClick r:id="rId3" tooltip="Кровь"/>
              </a:rPr>
              <a:t>крови</a:t>
            </a:r>
            <a:r>
              <a:rPr lang="ru-RU" dirty="0" smtClean="0"/>
              <a:t> в </a:t>
            </a:r>
            <a:r>
              <a:rPr lang="ru-RU" dirty="0" smtClean="0">
                <a:hlinkClick r:id="rId4" tooltip="Вена (анатомия)"/>
              </a:rPr>
              <a:t>венозный сосуд</a:t>
            </a:r>
            <a:r>
              <a:rPr lang="ru-RU" dirty="0" smtClean="0"/>
              <a:t>. Может проводиться </a:t>
            </a:r>
            <a:r>
              <a:rPr lang="ru-RU" dirty="0" err="1" smtClean="0"/>
              <a:t>капельно</a:t>
            </a:r>
            <a:r>
              <a:rPr lang="ru-RU" dirty="0" smtClean="0"/>
              <a:t>  или </a:t>
            </a:r>
            <a:r>
              <a:rPr lang="ru-RU" dirty="0" err="1" smtClean="0"/>
              <a:t>струйно</a:t>
            </a:r>
            <a:r>
              <a:rPr lang="ru-RU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3286116" y="4286256"/>
            <a:ext cx="3071834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      </a:t>
            </a:r>
            <a:r>
              <a:rPr lang="ru-RU" sz="1600" b="1" dirty="0" smtClean="0"/>
              <a:t>Трансфузия </a:t>
            </a:r>
            <a:r>
              <a:rPr lang="ru-RU" sz="1600" dirty="0" smtClean="0"/>
              <a:t>  -                        переливание  крови (компонентов крови).     </a:t>
            </a:r>
          </a:p>
        </p:txBody>
      </p:sp>
      <p:pic>
        <p:nvPicPr>
          <p:cNvPr id="1026" name="Picture 2" descr="D:\Users\eklyueva\Desktop\Q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0"/>
            <a:ext cx="2571736" cy="4071942"/>
          </a:xfrm>
          <a:prstGeom prst="rect">
            <a:avLst/>
          </a:prstGeom>
          <a:noFill/>
        </p:spPr>
      </p:pic>
      <p:pic>
        <p:nvPicPr>
          <p:cNvPr id="1027" name="Picture 3" descr="D:\Users\eklyueva\Desktop\b_658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857760"/>
            <a:ext cx="2230454" cy="1833576"/>
          </a:xfrm>
          <a:prstGeom prst="rect">
            <a:avLst/>
          </a:prstGeom>
          <a:noFill/>
        </p:spPr>
      </p:pic>
      <p:pic>
        <p:nvPicPr>
          <p:cNvPr id="1028" name="Picture 4" descr="D:\Users\eklyueva\Desktop\38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0312" y="4214818"/>
            <a:ext cx="1563688" cy="2341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переливания  тромбоцитов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42918"/>
            <a:ext cx="7543800" cy="435771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kern="0" dirty="0" smtClean="0"/>
              <a:t>При  </a:t>
            </a:r>
            <a:r>
              <a:rPr lang="ru-RU" b="1" i="1" u="sng" kern="0" dirty="0" smtClean="0"/>
              <a:t>легкой тромбоцитопении</a:t>
            </a:r>
            <a:r>
              <a:rPr lang="ru-RU" b="1" u="sng" kern="0" dirty="0" smtClean="0"/>
              <a:t>  (60,0-100,0 </a:t>
            </a:r>
            <a:r>
              <a:rPr lang="ru-RU" b="1" u="sng" kern="0" dirty="0" err="1" smtClean="0"/>
              <a:t>х</a:t>
            </a:r>
            <a:r>
              <a:rPr lang="ru-RU" b="1" u="sng" kern="0" dirty="0" smtClean="0"/>
              <a:t> 10</a:t>
            </a:r>
            <a:r>
              <a:rPr lang="ru-RU" b="1" u="sng" kern="0" baseline="30000" dirty="0" smtClean="0"/>
              <a:t>9</a:t>
            </a:r>
            <a:r>
              <a:rPr lang="ru-RU" b="1" u="sng" kern="0" dirty="0" smtClean="0"/>
              <a:t>/л)</a:t>
            </a:r>
            <a:r>
              <a:rPr lang="ru-RU" kern="0" dirty="0" smtClean="0"/>
              <a:t> </a:t>
            </a:r>
            <a:r>
              <a:rPr lang="ru-RU" b="1" kern="0" dirty="0" smtClean="0"/>
              <a:t>больные, как правило, </a:t>
            </a:r>
            <a:r>
              <a:rPr lang="ru-RU" b="1" i="1" kern="0" dirty="0" smtClean="0"/>
              <a:t>не нуждаются в трансфузиях тромбоцитов </a:t>
            </a:r>
            <a:r>
              <a:rPr lang="ru-RU" b="1" kern="0" dirty="0" smtClean="0"/>
              <a:t>при небольших операциях или травме, за исключением  оперативных вмешательств с высоким риском большого кровотечения (&gt; 500 мл крови) - например, </a:t>
            </a:r>
            <a:r>
              <a:rPr lang="ru-RU" b="1" kern="0" dirty="0" err="1" smtClean="0"/>
              <a:t>сердечно-сосудистые</a:t>
            </a:r>
            <a:r>
              <a:rPr lang="ru-RU" b="1" kern="0" dirty="0" smtClean="0"/>
              <a:t> операции с искусственным кровообращением, нейрохирургические операции и др. </a:t>
            </a:r>
          </a:p>
          <a:p>
            <a:endParaRPr lang="ru-RU" b="1" kern="0" dirty="0" smtClean="0"/>
          </a:p>
          <a:p>
            <a:r>
              <a:rPr lang="ru-RU" b="1" u="sng" kern="0" dirty="0" smtClean="0"/>
              <a:t>При  </a:t>
            </a:r>
            <a:r>
              <a:rPr lang="ru-RU" b="1" i="1" u="sng" kern="0" dirty="0" smtClean="0"/>
              <a:t>умеренной тромбоцитопении</a:t>
            </a:r>
            <a:r>
              <a:rPr lang="ru-RU" b="1" u="sng" kern="0" dirty="0" smtClean="0"/>
              <a:t> (менее 20-60х10</a:t>
            </a:r>
            <a:r>
              <a:rPr lang="ru-RU" b="1" u="sng" kern="0" baseline="30000" dirty="0" smtClean="0"/>
              <a:t>9</a:t>
            </a:r>
            <a:r>
              <a:rPr lang="ru-RU" b="1" u="sng" kern="0" dirty="0" smtClean="0"/>
              <a:t> тромбоцитов /л)</a:t>
            </a:r>
            <a:r>
              <a:rPr lang="ru-RU" b="1" kern="0" dirty="0" smtClean="0"/>
              <a:t> оперативные вмешательства </a:t>
            </a:r>
            <a:r>
              <a:rPr lang="ru-RU" b="1" i="1" kern="0" dirty="0" smtClean="0"/>
              <a:t>рекомендуется  проводить с применением  трансфузий тромбоцитов</a:t>
            </a:r>
            <a:r>
              <a:rPr lang="ru-RU" b="1" kern="0" dirty="0" smtClean="0"/>
              <a:t>. Больные, получившие массивные трансфузии крови или </a:t>
            </a:r>
            <a:r>
              <a:rPr lang="ru-RU" b="1" kern="0" dirty="0" err="1" smtClean="0"/>
              <a:t>эритроцитной</a:t>
            </a:r>
            <a:r>
              <a:rPr lang="ru-RU" b="1" kern="0" dirty="0" smtClean="0"/>
              <a:t> массы (7—10 и более доз за несколько часов), могут страдать умеренной степенью тромбоцитопении.</a:t>
            </a:r>
          </a:p>
          <a:p>
            <a:endParaRPr lang="ru-RU" b="1" kern="0" dirty="0" smtClean="0"/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u="sng" kern="0" dirty="0" smtClean="0"/>
              <a:t>Больные с </a:t>
            </a:r>
            <a:r>
              <a:rPr lang="ru-RU" b="1" i="1" u="sng" kern="0" dirty="0" smtClean="0"/>
              <a:t>выраженной формой тромбоцитопении</a:t>
            </a:r>
            <a:r>
              <a:rPr lang="ru-RU" b="1" u="sng" kern="0" dirty="0" smtClean="0"/>
              <a:t> (&lt; 20,0 </a:t>
            </a:r>
            <a:r>
              <a:rPr lang="ru-RU" b="1" u="sng" kern="0" dirty="0" err="1" smtClean="0"/>
              <a:t>х</a:t>
            </a:r>
            <a:r>
              <a:rPr lang="ru-RU" b="1" u="sng" kern="0" dirty="0" smtClean="0"/>
              <a:t> 10</a:t>
            </a:r>
            <a:r>
              <a:rPr lang="ru-RU" b="1" u="sng" kern="0" baseline="30000" dirty="0" smtClean="0"/>
              <a:t>9</a:t>
            </a:r>
            <a:r>
              <a:rPr lang="ru-RU" b="1" u="sng" kern="0" dirty="0" smtClean="0"/>
              <a:t>/л - это, в основном,  пациенты с онкологической патологией)</a:t>
            </a:r>
            <a:r>
              <a:rPr lang="ru-RU" b="1" kern="0" dirty="0" smtClean="0"/>
              <a:t> —  </a:t>
            </a:r>
            <a:r>
              <a:rPr lang="ru-RU" b="1" i="1" kern="0" dirty="0" smtClean="0"/>
              <a:t>перед операцией нуждаются  в специальной медикаментозной предоперационной гематологической коррекции гемостаза и </a:t>
            </a:r>
            <a:r>
              <a:rPr lang="ru-RU" b="1" i="1" kern="0" dirty="0" err="1" smtClean="0"/>
              <a:t>трансфузиологической</a:t>
            </a:r>
            <a:r>
              <a:rPr lang="ru-RU" b="1" i="1" kern="0" dirty="0" smtClean="0"/>
              <a:t> подготовке, включающей профилактическую и обычно, по мере необходимости, </a:t>
            </a:r>
            <a:r>
              <a:rPr lang="ru-RU" b="1" i="1" kern="0" dirty="0" err="1" smtClean="0"/>
              <a:t>постоперативную</a:t>
            </a:r>
            <a:r>
              <a:rPr lang="ru-RU" b="1" i="1" kern="0" dirty="0" smtClean="0"/>
              <a:t>  трансфузию больших доз (&gt; 8 – 10 и более) ТК.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endParaRPr lang="ru-RU" b="1" kern="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переливания  тромбоцитов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43398"/>
          </a:xfrm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r>
              <a:rPr lang="ru-RU" b="1" u="sng" kern="0" dirty="0" smtClean="0"/>
              <a:t>Терапевтической дозой</a:t>
            </a:r>
            <a:r>
              <a:rPr lang="ru-RU" kern="0" dirty="0" smtClean="0"/>
              <a:t> ТК</a:t>
            </a:r>
          </a:p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r>
              <a:rPr lang="ru-RU" kern="0" dirty="0" smtClean="0"/>
              <a:t>является переливание не менее </a:t>
            </a:r>
          </a:p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r>
              <a:rPr lang="ru-RU" b="1" kern="0" dirty="0" smtClean="0"/>
              <a:t>50-70х10</a:t>
            </a:r>
            <a:r>
              <a:rPr lang="ru-RU" b="1" kern="0" baseline="30000" dirty="0" smtClean="0"/>
              <a:t>9</a:t>
            </a:r>
            <a:r>
              <a:rPr lang="ru-RU" b="1" kern="0" dirty="0" smtClean="0"/>
              <a:t>/л тромбоцитов на каждые 10 кг массы тела </a:t>
            </a:r>
          </a:p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r>
              <a:rPr lang="ru-RU" kern="0" dirty="0" smtClean="0"/>
              <a:t>или </a:t>
            </a:r>
          </a:p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r>
              <a:rPr lang="ru-RU" b="1" kern="0" dirty="0" smtClean="0"/>
              <a:t>4 дозы ТК на 1 м</a:t>
            </a:r>
            <a:r>
              <a:rPr lang="ru-RU" b="1" kern="0" baseline="30000" dirty="0" smtClean="0"/>
              <a:t>2</a:t>
            </a:r>
            <a:r>
              <a:rPr lang="ru-RU" b="1" kern="0" dirty="0" smtClean="0"/>
              <a:t> поверхности  тела. </a:t>
            </a:r>
          </a:p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endParaRPr lang="ru-RU" b="1" kern="0" dirty="0" smtClean="0"/>
          </a:p>
          <a:p>
            <a:pPr marL="342900" indent="-342900" algn="ctr" eaLnBrk="0" hangingPunct="0">
              <a:buClr>
                <a:srgbClr val="86D1EC"/>
              </a:buClr>
              <a:buSzPct val="90000"/>
              <a:defRPr/>
            </a:pPr>
            <a:endParaRPr lang="ru-RU" b="1" kern="0" dirty="0" smtClean="0"/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kern="0" dirty="0" smtClean="0"/>
              <a:t>Одна доза ТК обычно увеличивает количество тромбоцитов у взрослого   больного весом в </a:t>
            </a:r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buNone/>
              <a:defRPr/>
            </a:pPr>
            <a:r>
              <a:rPr lang="ru-RU" b="1" kern="0" dirty="0" smtClean="0"/>
              <a:t>  70 килограмм  на  5 </a:t>
            </a:r>
            <a:r>
              <a:rPr lang="ru-RU" b="1" kern="0" dirty="0" err="1" smtClean="0"/>
              <a:t>х</a:t>
            </a:r>
            <a:r>
              <a:rPr lang="ru-RU" b="1" kern="0" dirty="0" smtClean="0"/>
              <a:t> 10</a:t>
            </a:r>
            <a:r>
              <a:rPr lang="ru-RU" b="1" kern="0" baseline="30000" dirty="0" smtClean="0"/>
              <a:t>9</a:t>
            </a:r>
            <a:r>
              <a:rPr lang="ru-RU" b="1" kern="0" dirty="0" smtClean="0"/>
              <a:t>/л.</a:t>
            </a:r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endParaRPr lang="ru-RU" b="1" kern="0" dirty="0" smtClean="0"/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kern="0" dirty="0" smtClean="0"/>
              <a:t>ТК, полученный  автоматическим  методом  , </a:t>
            </a:r>
            <a:r>
              <a:rPr lang="ru-RU" b="1" kern="0" smtClean="0"/>
              <a:t>содержит  </a:t>
            </a:r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kern="0" smtClean="0"/>
              <a:t>400 </a:t>
            </a:r>
            <a:r>
              <a:rPr lang="ru-RU" b="1" kern="0" dirty="0" err="1" smtClean="0"/>
              <a:t>х</a:t>
            </a:r>
            <a:r>
              <a:rPr lang="ru-RU" b="1" kern="0" dirty="0" smtClean="0"/>
              <a:t> 10</a:t>
            </a:r>
            <a:r>
              <a:rPr lang="ru-RU" b="1" kern="0" baseline="30000" dirty="0" smtClean="0"/>
              <a:t>9</a:t>
            </a:r>
            <a:r>
              <a:rPr lang="ru-RU" b="1" kern="0" dirty="0" smtClean="0"/>
              <a:t>/л  тромбоцитов</a:t>
            </a:r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kern="0" dirty="0" smtClean="0"/>
              <a:t>( не  менее  200х 10</a:t>
            </a:r>
            <a:r>
              <a:rPr lang="ru-RU" b="1" kern="0" baseline="30000" dirty="0" smtClean="0"/>
              <a:t>9</a:t>
            </a:r>
            <a:r>
              <a:rPr lang="ru-RU" b="1" kern="0" dirty="0" smtClean="0"/>
              <a:t>/л  тромбоцитов)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Правила  переливания  тромбоцитов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b="1" kern="0" dirty="0" smtClean="0"/>
              <a:t>При </a:t>
            </a:r>
            <a:r>
              <a:rPr lang="ru-RU" b="1" kern="0" dirty="0" err="1" smtClean="0"/>
              <a:t>спленомегалии</a:t>
            </a:r>
            <a:r>
              <a:rPr lang="ru-RU" b="1" kern="0" dirty="0" smtClean="0"/>
              <a:t>  количество переливаемых тромбоцитов должно быть увеличено на 40-60%, 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b="1" kern="0" dirty="0" smtClean="0"/>
              <a:t>при инфекционных осложнениях – на 20%, 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b="1" kern="0" dirty="0" smtClean="0"/>
              <a:t>при выраженном </a:t>
            </a:r>
            <a:r>
              <a:rPr lang="ru-RU" b="1" kern="0" dirty="0" err="1" smtClean="0"/>
              <a:t>ДВС-синдроме</a:t>
            </a:r>
            <a:r>
              <a:rPr lang="ru-RU" b="1" kern="0" dirty="0" smtClean="0"/>
              <a:t>, массивной кровопотере, явлениях </a:t>
            </a:r>
            <a:r>
              <a:rPr lang="ru-RU" b="1" kern="0" dirty="0" err="1" smtClean="0"/>
              <a:t>аллоиммунизации</a:t>
            </a:r>
            <a:r>
              <a:rPr lang="ru-RU" b="1" kern="0" dirty="0" smtClean="0"/>
              <a:t> – на 60-80%.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None/>
              <a:defRPr/>
            </a:pPr>
            <a:endParaRPr lang="ru-RU" b="1" kern="0" dirty="0" smtClean="0"/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u="sng" kern="0" dirty="0" smtClean="0"/>
              <a:t>Необходимая терапевтическая доза</a:t>
            </a:r>
            <a:r>
              <a:rPr lang="ru-RU" b="1" kern="0" dirty="0" smtClean="0"/>
              <a:t> может быть перелита в 2 приема – утром и вечером.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Критерии  эффективности  переливания  концентрата  тромбоцитов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ctr" eaLnBrk="0" hangingPunct="0">
              <a:lnSpc>
                <a:spcPct val="120000"/>
              </a:lnSpc>
              <a:buClr>
                <a:srgbClr val="86D1EC"/>
              </a:buClr>
              <a:buSzPct val="90000"/>
              <a:defRPr/>
            </a:pPr>
            <a:r>
              <a:rPr lang="ru-RU" sz="2800" b="1" u="sng" kern="0" dirty="0" smtClean="0"/>
              <a:t>Клинические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smtClean="0"/>
              <a:t>Прекращение спонтанной кровоточивости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smtClean="0"/>
              <a:t>Отсутствие свежих геморрагий на коже и видимых слизистых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86D1EC"/>
              </a:buClr>
              <a:buSzPct val="90000"/>
              <a:defRPr/>
            </a:pPr>
            <a:endParaRPr lang="ru-RU" kern="0" dirty="0" smtClean="0"/>
          </a:p>
          <a:p>
            <a:pPr marL="342900" indent="-342900" algn="ctr" eaLnBrk="0" hangingPunct="0">
              <a:lnSpc>
                <a:spcPct val="120000"/>
              </a:lnSpc>
              <a:buClr>
                <a:srgbClr val="86D1EC"/>
              </a:buClr>
              <a:buSzPct val="90000"/>
              <a:defRPr/>
            </a:pPr>
            <a:r>
              <a:rPr lang="ru-RU" sz="2800" b="1" u="sng" kern="0" dirty="0" smtClean="0"/>
              <a:t>Лабораторные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smtClean="0"/>
              <a:t>Увеличение количества циркулирующих тромбоцитов в русле реципиента через 1 час после трансфузии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smtClean="0"/>
              <a:t>Через 24 часа уровень тромбоцитов выше исходного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kern="0" dirty="0" smtClean="0"/>
              <a:t>Нормализация или уменьшение времени кровотечения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Протокол  переливания  тромбоцитов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285728"/>
            <a:ext cx="7453338" cy="4786345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ПРОТОКОЛ ТРАНСФУЗИИ КОНЦЕНТРАТА ТРОМБОЦИТОВ</a:t>
            </a:r>
          </a:p>
          <a:p>
            <a:endParaRPr lang="ru-RU" dirty="0" smtClean="0"/>
          </a:p>
          <a:p>
            <a:r>
              <a:rPr lang="ru-RU" dirty="0" smtClean="0"/>
              <a:t>Ф.И.О. больного _________________________. История болезни _________.</a:t>
            </a:r>
          </a:p>
          <a:p>
            <a:r>
              <a:rPr lang="ru-RU" dirty="0" smtClean="0"/>
              <a:t>Группа крови </a:t>
            </a:r>
            <a:r>
              <a:rPr lang="ru-RU" dirty="0" err="1" smtClean="0"/>
              <a:t>реципиента________________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Резус-принадлежность  реципиента __________________________________</a:t>
            </a:r>
          </a:p>
          <a:p>
            <a:r>
              <a:rPr lang="ru-RU" dirty="0" smtClean="0"/>
              <a:t>Дата _____________________.</a:t>
            </a:r>
          </a:p>
          <a:p>
            <a:r>
              <a:rPr lang="ru-RU" dirty="0" err="1" smtClean="0"/>
              <a:t>Трансфузионный</a:t>
            </a:r>
            <a:r>
              <a:rPr lang="ru-RU" dirty="0" smtClean="0"/>
              <a:t> анамнез в прошлом: трансфузии были, не были.</a:t>
            </a:r>
          </a:p>
          <a:p>
            <a:r>
              <a:rPr lang="ru-RU" dirty="0" smtClean="0"/>
              <a:t>Трансфузии по индивидуальному подбору в прошлом: были, не были. </a:t>
            </a:r>
          </a:p>
          <a:p>
            <a:r>
              <a:rPr lang="ru-RU" dirty="0" err="1" smtClean="0"/>
              <a:t>Посттранфузионные</a:t>
            </a:r>
            <a:r>
              <a:rPr lang="ru-RU" dirty="0" smtClean="0"/>
              <a:t> реакции и осложнения: ____________________________</a:t>
            </a:r>
          </a:p>
          <a:p>
            <a:r>
              <a:rPr lang="ru-RU" dirty="0" smtClean="0"/>
              <a:t>__________________________________________________________________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Показания: тромбоцитопения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Тромбоциты ( количество) ___________________________________________</a:t>
            </a:r>
          </a:p>
          <a:p>
            <a:r>
              <a:rPr lang="ru-RU" dirty="0" smtClean="0"/>
              <a:t>Концентрат тромбоцитов </a:t>
            </a:r>
            <a:r>
              <a:rPr lang="ru-RU" dirty="0" err="1" smtClean="0"/>
              <a:t>аферезный</a:t>
            </a:r>
            <a:r>
              <a:rPr lang="ru-RU" dirty="0" smtClean="0"/>
              <a:t>, из дозы крови (нужное подчеркнуть)</a:t>
            </a:r>
          </a:p>
          <a:p>
            <a:r>
              <a:rPr lang="ru-RU" dirty="0" smtClean="0"/>
              <a:t>Заготовлен: _______________________. Годен </a:t>
            </a:r>
            <a:r>
              <a:rPr lang="ru-RU" dirty="0" err="1" smtClean="0"/>
              <a:t>до________________________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Группа крови донора ________________________________________________</a:t>
            </a:r>
          </a:p>
          <a:p>
            <a:r>
              <a:rPr lang="ru-RU" dirty="0" smtClean="0"/>
              <a:t>Резус-принадлежность  донора  _______________________________________</a:t>
            </a:r>
          </a:p>
          <a:p>
            <a:r>
              <a:rPr lang="ru-RU" dirty="0" err="1" smtClean="0"/>
              <a:t>Количество_____________</a:t>
            </a:r>
            <a:r>
              <a:rPr lang="ru-RU" dirty="0" smtClean="0"/>
              <a:t> доз </a:t>
            </a:r>
          </a:p>
          <a:p>
            <a:r>
              <a:rPr lang="ru-RU" dirty="0" err="1" smtClean="0"/>
              <a:t>No</a:t>
            </a:r>
            <a:r>
              <a:rPr lang="ru-RU" dirty="0" smtClean="0"/>
              <a:t> </a:t>
            </a:r>
            <a:r>
              <a:rPr lang="ru-RU" dirty="0" err="1" smtClean="0"/>
              <a:t>контейнеров___________________________________________________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Начало гемотрансфузии __________. Окончание гемотрансфузии _________</a:t>
            </a:r>
          </a:p>
          <a:p>
            <a:r>
              <a:rPr lang="ru-RU" dirty="0" smtClean="0"/>
              <a:t>Осложнения во время трансфузии: ___________________________________</a:t>
            </a:r>
          </a:p>
          <a:p>
            <a:r>
              <a:rPr lang="ru-RU" dirty="0" smtClean="0"/>
              <a:t>АД до переливания ___________ мм  </a:t>
            </a:r>
            <a:r>
              <a:rPr lang="ru-RU" dirty="0" err="1" smtClean="0"/>
              <a:t>рт</a:t>
            </a:r>
            <a:r>
              <a:rPr lang="ru-RU" dirty="0" smtClean="0"/>
              <a:t>  </a:t>
            </a:r>
            <a:r>
              <a:rPr lang="ru-RU" dirty="0" err="1" smtClean="0"/>
              <a:t>ст</a:t>
            </a:r>
            <a:endParaRPr lang="ru-RU" dirty="0" smtClean="0"/>
          </a:p>
          <a:p>
            <a:r>
              <a:rPr lang="ru-RU" dirty="0" smtClean="0"/>
              <a:t>АД после переливания ________ мм  </a:t>
            </a:r>
            <a:r>
              <a:rPr lang="ru-RU" dirty="0" err="1" smtClean="0"/>
              <a:t>рт</a:t>
            </a:r>
            <a:r>
              <a:rPr lang="ru-RU" dirty="0" smtClean="0"/>
              <a:t>  </a:t>
            </a:r>
            <a:r>
              <a:rPr lang="ru-RU" dirty="0" err="1" smtClean="0"/>
              <a:t>ст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PS  до переливания ________________. </a:t>
            </a:r>
          </a:p>
          <a:p>
            <a:r>
              <a:rPr lang="ru-RU" dirty="0" smtClean="0"/>
              <a:t>PS   после переливания _____________.</a:t>
            </a:r>
          </a:p>
          <a:p>
            <a:r>
              <a:rPr lang="ru-RU" dirty="0" smtClean="0"/>
              <a:t>Термометрия: _________ час. ____________ час. ________________ час.</a:t>
            </a:r>
          </a:p>
          <a:p>
            <a:r>
              <a:rPr lang="ru-RU" dirty="0" smtClean="0"/>
              <a:t>Врач ___________________________________( подпись,  ФИО ).</a:t>
            </a:r>
          </a:p>
          <a:p>
            <a:r>
              <a:rPr lang="ru-RU" dirty="0" smtClean="0"/>
              <a:t>Медсестра ______________________________(  подпись,  ФИО).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Примечание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857232"/>
            <a:ext cx="7543800" cy="4357718"/>
          </a:xfrm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r>
              <a:rPr lang="ru-RU" b="1" u="sng" kern="0" dirty="0" smtClean="0"/>
              <a:t>Все растворы обязательно переливать теплыми –33-35</a:t>
            </a:r>
            <a:r>
              <a:rPr lang="ru-RU" b="1" u="sng" kern="0" baseline="30000" dirty="0" smtClean="0"/>
              <a:t>О</a:t>
            </a:r>
            <a:r>
              <a:rPr lang="ru-RU" b="1" u="sng" kern="0" dirty="0" smtClean="0"/>
              <a:t>С.</a:t>
            </a:r>
          </a:p>
          <a:p>
            <a:pPr marL="342900" indent="-342900" algn="ctr" eaLnBrk="0" hangingPunct="0">
              <a:lnSpc>
                <a:spcPct val="90000"/>
              </a:lnSpc>
              <a:buClr>
                <a:srgbClr val="86D1EC"/>
              </a:buClr>
              <a:buSzPct val="90000"/>
              <a:defRPr/>
            </a:pPr>
            <a:endParaRPr lang="ru-RU" b="1" u="sng" kern="0" dirty="0" smtClean="0"/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b="1" kern="0" dirty="0" smtClean="0"/>
              <a:t>Соотношение трансфузий СЗП/ЭМ – 3:1. Начинать трансфузии с СЗП (?). 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None/>
              <a:defRPr/>
            </a:pPr>
            <a:endParaRPr lang="ru-RU" b="1" kern="0" dirty="0" smtClean="0"/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ru-RU" b="1" kern="0" dirty="0" smtClean="0"/>
              <a:t>При острой массивной кровопотере </a:t>
            </a:r>
            <a:r>
              <a:rPr lang="en-US" b="1" kern="0" dirty="0" smtClean="0"/>
              <a:t>&gt;30% </a:t>
            </a:r>
            <a:r>
              <a:rPr lang="ru-RU" b="1" kern="0" dirty="0" smtClean="0"/>
              <a:t>ОЦК СЗП должна составлять не менее 25-30%  (3-6 доз) объема </a:t>
            </a:r>
            <a:r>
              <a:rPr lang="ru-RU" b="1" kern="0" dirty="0" err="1" smtClean="0"/>
              <a:t>трансфузионных</a:t>
            </a:r>
            <a:r>
              <a:rPr lang="ru-RU" b="1" kern="0" dirty="0" smtClean="0"/>
              <a:t> сред. Трансфузию осуществляют с высокой объемной скоростью</a:t>
            </a:r>
            <a:r>
              <a:rPr lang="en-US" b="1" kern="0" dirty="0" smtClean="0"/>
              <a:t> </a:t>
            </a:r>
            <a:r>
              <a:rPr lang="ru-RU" b="1" kern="0" dirty="0" smtClean="0"/>
              <a:t>из расчета  15-20 мл на 1 кг массы тела.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None/>
              <a:defRPr/>
            </a:pPr>
            <a:endParaRPr lang="en-US" b="1" kern="0" dirty="0" smtClean="0"/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en-US" b="1" kern="0" dirty="0" smtClean="0"/>
              <a:t> </a:t>
            </a:r>
            <a:r>
              <a:rPr lang="ru-RU" b="1" kern="0" dirty="0" smtClean="0"/>
              <a:t>Ингаляция кислорода (не менее 4 литров в минуту).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None/>
              <a:defRPr/>
            </a:pPr>
            <a:endParaRPr lang="ru-RU" b="1" kern="0" dirty="0" smtClean="0"/>
          </a:p>
          <a:p>
            <a:pPr marL="342900" indent="-342900" eaLnBrk="0" hangingPunct="0">
              <a:lnSpc>
                <a:spcPct val="90000"/>
              </a:lnSpc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en-US" b="1" kern="0" dirty="0" smtClean="0"/>
              <a:t> </a:t>
            </a:r>
            <a:r>
              <a:rPr lang="ru-RU" b="1" kern="0" dirty="0" smtClean="0"/>
              <a:t>При трансфузиях ЭМ или СЗП со скоростью более 1 дозы за 5 мин – введение 5-10 мл 10% </a:t>
            </a:r>
            <a:r>
              <a:rPr lang="ru-RU" b="1" kern="0" dirty="0" err="1" smtClean="0"/>
              <a:t>р-ра</a:t>
            </a:r>
            <a:r>
              <a:rPr lang="ru-RU" b="1" kern="0" dirty="0" smtClean="0"/>
              <a:t> хлорида кальция на каждые 2 дозы (профилактика цитратной интоксикации).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Вопросы,  которые  должен  задавать  себе  врач  перед  трансфузией ( рекомендации  ВОЗ)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Какое улучшение в состоянии больного ожидается в результате трансфузии компонентов и препаратов крови?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Можно ли минимизировать кровопотерю и избежать трансфузии?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Можно ли использовать в данном случае </a:t>
            </a:r>
            <a:r>
              <a:rPr lang="ru-RU" b="1" kern="0" dirty="0" err="1" smtClean="0"/>
              <a:t>аутогемотрансфузию</a:t>
            </a:r>
            <a:r>
              <a:rPr lang="ru-RU" b="1" kern="0" dirty="0" smtClean="0"/>
              <a:t>, </a:t>
            </a:r>
            <a:r>
              <a:rPr lang="ru-RU" b="1" kern="0" dirty="0" err="1" smtClean="0"/>
              <a:t>реинфузию</a:t>
            </a:r>
            <a:r>
              <a:rPr lang="ru-RU" b="1" kern="0" dirty="0" smtClean="0"/>
              <a:t>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Какие абсолютные клинические и лабораторные показания имеются у пациента перед назначение трансфузии?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Учтен ли риск передачи </a:t>
            </a:r>
            <a:r>
              <a:rPr lang="ru-RU" b="1" kern="0" dirty="0" err="1" smtClean="0"/>
              <a:t>гемотрансмиссивных</a:t>
            </a:r>
            <a:r>
              <a:rPr lang="ru-RU" b="1" kern="0" dirty="0" smtClean="0"/>
              <a:t> инфекций?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Ожидается ли лечебный эффект от трансфузии более значимым, чем риск возможных гемотрансфузионных осложнений, вызванных переливанием компонентов крови данному пациенту?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Есть ли альтернатива переливанию компонентов крови?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Предусмотрено ли наблюдение квалифицированного мед. персонала за пациентом во время и после трансфузии и его немедленного </a:t>
            </a:r>
            <a:r>
              <a:rPr lang="ru-RU" b="1" kern="0" dirty="0" err="1" smtClean="0"/>
              <a:t>реанимирования</a:t>
            </a:r>
            <a:r>
              <a:rPr lang="ru-RU" b="1" kern="0" dirty="0" smtClean="0"/>
              <a:t> в случае появления осложнения?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Сформулировано и записано ли обоснование показания к трансфузии в историю болезни?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kern="0" dirty="0" smtClean="0"/>
              <a:t>Получено и внесено ли в историю болезни согласие больного на проведение </a:t>
            </a:r>
            <a:r>
              <a:rPr lang="ru-RU" b="1" kern="0" dirty="0" err="1" smtClean="0"/>
              <a:t>гемокомпонентной</a:t>
            </a:r>
            <a:r>
              <a:rPr lang="ru-RU" b="1" kern="0" dirty="0" smtClean="0"/>
              <a:t> терапии?</a:t>
            </a:r>
          </a:p>
          <a:p>
            <a:pPr marL="609600" indent="-609600" eaLnBrk="0" hangingPunct="0">
              <a:buClr>
                <a:srgbClr val="86D1EC"/>
              </a:buClr>
              <a:buSzPct val="90000"/>
              <a:buFontTx/>
              <a:buAutoNum type="arabicPeriod"/>
              <a:defRPr/>
            </a:pPr>
            <a:r>
              <a:rPr lang="ru-RU" b="1" u="sng" kern="0" dirty="0" smtClean="0"/>
              <a:t>Если бы переливание потребовалось бы мне в подобных обстоятельствах назначил бы я его  себе?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Экстренные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7020"/>
            <a:ext cx="8784976" cy="45102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Реципиент </a:t>
            </a:r>
            <a:r>
              <a:rPr lang="en-US" dirty="0" smtClean="0"/>
              <a:t>           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ru-RU" dirty="0" smtClean="0"/>
              <a:t>             500  мл</a:t>
            </a:r>
            <a:r>
              <a:rPr lang="en-US" dirty="0" smtClean="0"/>
              <a:t>                 </a:t>
            </a:r>
            <a:r>
              <a:rPr lang="ru-RU" dirty="0" smtClean="0"/>
              <a:t>Эритроциты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 smtClean="0"/>
              <a:t>  с  любой  группой  крови</a:t>
            </a:r>
            <a:r>
              <a:rPr lang="en-US" dirty="0" smtClean="0"/>
              <a:t>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ru-RU" dirty="0" smtClean="0"/>
              <a:t>О </a:t>
            </a:r>
            <a:r>
              <a:rPr lang="ru-RU" dirty="0"/>
              <a:t>(</a:t>
            </a:r>
            <a:r>
              <a:rPr lang="en-US" dirty="0"/>
              <a:t>I) </a:t>
            </a:r>
            <a:r>
              <a:rPr lang="en-US" dirty="0" smtClean="0"/>
              <a:t>Rh (-)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без  учета  резуса                                                 Тромбоциты </a:t>
            </a:r>
            <a:r>
              <a:rPr lang="ru-RU" dirty="0"/>
              <a:t>О (</a:t>
            </a:r>
            <a:r>
              <a:rPr lang="en-US" dirty="0"/>
              <a:t>I)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Реципиент  </a:t>
            </a:r>
            <a:r>
              <a:rPr lang="ru-RU" b="1" dirty="0" smtClean="0"/>
              <a:t>АВ (</a:t>
            </a:r>
            <a:r>
              <a:rPr lang="en-US" b="1" dirty="0" smtClean="0"/>
              <a:t>IV</a:t>
            </a:r>
            <a:r>
              <a:rPr lang="en-US" dirty="0" smtClean="0"/>
              <a:t>)                                            </a:t>
            </a:r>
            <a:r>
              <a:rPr lang="ru-RU" dirty="0" smtClean="0"/>
              <a:t>Эритроциты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без  учета  резуса                                                 В ( </a:t>
            </a:r>
            <a:r>
              <a:rPr lang="en-US" dirty="0" smtClean="0"/>
              <a:t>III ) </a:t>
            </a:r>
            <a:r>
              <a:rPr lang="en-US" dirty="0"/>
              <a:t>Rh </a:t>
            </a:r>
            <a:r>
              <a:rPr lang="en-US" dirty="0" smtClean="0"/>
              <a:t>(-)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ru-RU" dirty="0" smtClean="0"/>
              <a:t>Реципиент                                                         СЗП АВ </a:t>
            </a:r>
            <a:r>
              <a:rPr lang="ru-RU" dirty="0"/>
              <a:t>(</a:t>
            </a:r>
            <a:r>
              <a:rPr lang="en-US" dirty="0"/>
              <a:t>IV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  любой  группой  крови</a:t>
            </a:r>
            <a:r>
              <a:rPr lang="en-US" dirty="0" smtClean="0"/>
              <a:t> </a:t>
            </a:r>
            <a:r>
              <a:rPr lang="ru-RU" dirty="0" smtClean="0"/>
              <a:t>                               без  учета  резуса  </a:t>
            </a:r>
            <a:r>
              <a:rPr lang="ru-RU" b="1" dirty="0" smtClean="0"/>
              <a:t>до  1 л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23928" y="1249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923928" y="2617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Особенности  трансфузий  у  детей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Определение  фенотипа  обязательно.</a:t>
            </a:r>
          </a:p>
          <a:p>
            <a:endParaRPr lang="ru-RU" dirty="0" smtClean="0"/>
          </a:p>
          <a:p>
            <a:r>
              <a:rPr lang="ru-RU" dirty="0" err="1" smtClean="0"/>
              <a:t>Эритроцитсодержащие</a:t>
            </a:r>
            <a:r>
              <a:rPr lang="ru-RU" dirty="0" smtClean="0"/>
              <a:t>  среды, обедненные  лейкоцитами : </a:t>
            </a:r>
            <a:r>
              <a:rPr lang="ru-RU" dirty="0" err="1" smtClean="0"/>
              <a:t>эритроцитная</a:t>
            </a:r>
            <a:r>
              <a:rPr lang="ru-RU" dirty="0" smtClean="0"/>
              <a:t>  взвесь, отмытые  эритроциты,  размороженные  и  отмытые  эритроциты.</a:t>
            </a:r>
          </a:p>
          <a:p>
            <a:endParaRPr lang="ru-RU" dirty="0" smtClean="0"/>
          </a:p>
          <a:p>
            <a:r>
              <a:rPr lang="ru-RU" dirty="0" smtClean="0"/>
              <a:t>Новорожденным  применяют  </a:t>
            </a:r>
            <a:r>
              <a:rPr lang="ru-RU" dirty="0" err="1" smtClean="0"/>
              <a:t>эритроцитсодержащие</a:t>
            </a:r>
            <a:r>
              <a:rPr lang="ru-RU" dirty="0" smtClean="0"/>
              <a:t>  среды  со  сроком  хранения  не  более  10  дней;  для  </a:t>
            </a:r>
            <a:r>
              <a:rPr lang="ru-RU" dirty="0" err="1" smtClean="0"/>
              <a:t>заменного</a:t>
            </a:r>
            <a:r>
              <a:rPr lang="ru-RU" dirty="0" smtClean="0"/>
              <a:t>  переливания  крови – не  более  5  дней.</a:t>
            </a:r>
          </a:p>
          <a:p>
            <a:endParaRPr lang="ru-RU" dirty="0" smtClean="0"/>
          </a:p>
          <a:p>
            <a:r>
              <a:rPr lang="ru-RU" dirty="0" smtClean="0"/>
              <a:t>Объем  трансфузии  новорожденному 10-15  мл/кг  массы  тела;  при  </a:t>
            </a:r>
            <a:r>
              <a:rPr lang="ru-RU" dirty="0" err="1" smtClean="0"/>
              <a:t>заменном</a:t>
            </a:r>
            <a:r>
              <a:rPr lang="ru-RU" dirty="0" smtClean="0"/>
              <a:t>  переливании  крови  160-170  мл/кг.</a:t>
            </a:r>
          </a:p>
          <a:p>
            <a:endParaRPr lang="ru-RU" dirty="0" smtClean="0"/>
          </a:p>
          <a:p>
            <a:r>
              <a:rPr lang="ru-RU" dirty="0" smtClean="0"/>
              <a:t>Не  допускается  переливание  СЗП  </a:t>
            </a:r>
            <a:r>
              <a:rPr lang="ru-RU" dirty="0" err="1" smtClean="0"/>
              <a:t>вирусинактивированной</a:t>
            </a:r>
            <a:r>
              <a:rPr lang="ru-RU" dirty="0" smtClean="0"/>
              <a:t>  детям,  находящимся  на  фототерапии.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0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ansfusion.ru/2015/01-16-2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92696"/>
            <a:ext cx="7128792" cy="4962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00166" y="1428736"/>
          <a:ext cx="60960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Безопасность  компонентов  крови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СЗП – </a:t>
            </a:r>
            <a:r>
              <a:rPr lang="ru-RU" dirty="0" err="1" smtClean="0"/>
              <a:t>карантинизация</a:t>
            </a:r>
            <a:r>
              <a:rPr lang="ru-RU" dirty="0" smtClean="0"/>
              <a:t>, </a:t>
            </a:r>
            <a:r>
              <a:rPr lang="ru-RU" dirty="0" err="1" smtClean="0"/>
              <a:t>вирусинактивация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Эритроциты , тромбоциты – </a:t>
            </a:r>
            <a:r>
              <a:rPr lang="ru-RU" dirty="0" err="1" smtClean="0"/>
              <a:t>серонегативное</a:t>
            </a:r>
            <a:r>
              <a:rPr lang="ru-RU" dirty="0" smtClean="0"/>
              <a:t>  окно.</a:t>
            </a:r>
          </a:p>
          <a:p>
            <a:pPr marL="0" indent="0">
              <a:buNone/>
            </a:pPr>
            <a:r>
              <a:rPr lang="ru-RU" dirty="0" smtClean="0"/>
              <a:t>ПЦР  диагностика  вместе  с  ИФА  диагностикой  в  три  раза  уменьшает  продолжительность  окна ( до  10  дней). Возможна  </a:t>
            </a:r>
            <a:r>
              <a:rPr lang="ru-RU" dirty="0" err="1" smtClean="0"/>
              <a:t>вирусинактивация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При  замораживании  эритроцитов  возможна  </a:t>
            </a:r>
            <a:r>
              <a:rPr lang="ru-RU" dirty="0" err="1" smtClean="0"/>
              <a:t>карантинизация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Новые  эффективные  компоненты : </a:t>
            </a:r>
            <a:r>
              <a:rPr lang="ru-RU" dirty="0" err="1" smtClean="0"/>
              <a:t>эритроцитная</a:t>
            </a:r>
            <a:r>
              <a:rPr lang="ru-RU" dirty="0" smtClean="0"/>
              <a:t>  взвесь;  </a:t>
            </a:r>
            <a:r>
              <a:rPr lang="ru-RU" dirty="0" err="1" smtClean="0"/>
              <a:t>аферезные</a:t>
            </a:r>
            <a:r>
              <a:rPr lang="ru-RU" dirty="0" smtClean="0"/>
              <a:t>  тромбоциты.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808038" y="333375"/>
            <a:ext cx="750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НОВЫЕ ТЕХНОЛОГИИ В ОБЕСПЕЧЕНИИ ГЕМОБЕЗОПАСНОСТИ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822" y="2629990"/>
            <a:ext cx="8280920" cy="36933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C000"/>
                </a:solidFill>
              </a:rPr>
              <a:t>ЛЕЙКОФИЛЬТРАЦИЯ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i="1" dirty="0" smtClean="0">
                <a:solidFill>
                  <a:srgbClr val="002060"/>
                </a:solidFill>
              </a:rPr>
              <a:t>(</a:t>
            </a:r>
            <a:r>
              <a:rPr lang="ru-RU" b="1" i="1" dirty="0">
                <a:solidFill>
                  <a:srgbClr val="002060"/>
                </a:solidFill>
              </a:rPr>
              <a:t>Лейкоредукция, </a:t>
            </a:r>
            <a:r>
              <a:rPr lang="ru-RU" b="1" i="1" dirty="0" err="1" smtClean="0">
                <a:solidFill>
                  <a:srgbClr val="002060"/>
                </a:solidFill>
              </a:rPr>
              <a:t>Лейкодеплеция</a:t>
            </a:r>
            <a:r>
              <a:rPr lang="ru-RU" b="1" i="1" dirty="0">
                <a:solidFill>
                  <a:srgbClr val="002060"/>
                </a:solidFill>
              </a:rPr>
              <a:t>) </a:t>
            </a:r>
            <a:r>
              <a:rPr lang="ru-RU" dirty="0" smtClean="0"/>
              <a:t>– </a:t>
            </a:r>
            <a:r>
              <a:rPr lang="ru-RU" dirty="0"/>
              <a:t>Цельная 		       </a:t>
            </a:r>
            <a:r>
              <a:rPr lang="ru-RU" dirty="0" smtClean="0"/>
              <a:t>                       </a:t>
            </a:r>
            <a:r>
              <a:rPr lang="ru-RU" dirty="0"/>
              <a:t>консервированная кровь, Эритроцитсодержащие 		      </a:t>
            </a:r>
            <a:r>
              <a:rPr lang="ru-RU" dirty="0" smtClean="0"/>
              <a:t>        компоненты</a:t>
            </a:r>
            <a:r>
              <a:rPr lang="ru-RU" dirty="0"/>
              <a:t>, Плазма, </a:t>
            </a:r>
            <a:r>
              <a:rPr lang="ru-RU" dirty="0" err="1"/>
              <a:t>Тромбоцитарный</a:t>
            </a:r>
            <a:r>
              <a:rPr lang="ru-RU" dirty="0"/>
              <a:t> концентрат.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C000"/>
                </a:solidFill>
              </a:rPr>
              <a:t>КАРАНТИНИЗАЦИЯ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b="1" dirty="0" smtClean="0">
                <a:solidFill>
                  <a:srgbClr val="FFC000"/>
                </a:solidFill>
              </a:rPr>
              <a:t>- </a:t>
            </a:r>
            <a:r>
              <a:rPr lang="ru-RU" dirty="0" smtClean="0"/>
              <a:t>  </a:t>
            </a:r>
            <a:r>
              <a:rPr lang="ru-RU" dirty="0"/>
              <a:t>Свежезамороженная плазма, Замороженные 		       </a:t>
            </a:r>
            <a:r>
              <a:rPr lang="ru-RU" dirty="0" smtClean="0"/>
              <a:t>                     </a:t>
            </a:r>
            <a:r>
              <a:rPr lang="ru-RU" dirty="0" err="1"/>
              <a:t>эритроцитсодержащие</a:t>
            </a:r>
            <a:r>
              <a:rPr lang="ru-RU" dirty="0"/>
              <a:t> компоненты.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C000"/>
                </a:solidFill>
              </a:rPr>
              <a:t>ИННАКТИВАЦИЯ</a:t>
            </a:r>
            <a:r>
              <a:rPr lang="ru-RU" dirty="0">
                <a:solidFill>
                  <a:srgbClr val="FFC000"/>
                </a:solidFill>
              </a:rPr>
              <a:t> -</a:t>
            </a:r>
            <a:r>
              <a:rPr lang="ru-RU" dirty="0" smtClean="0"/>
              <a:t>  </a:t>
            </a:r>
            <a:r>
              <a:rPr lang="ru-RU" dirty="0"/>
              <a:t>Свежезамороженная плазма, </a:t>
            </a:r>
            <a:r>
              <a:rPr lang="ru-RU" dirty="0" err="1"/>
              <a:t>Тромбоцитарный</a:t>
            </a:r>
            <a:r>
              <a:rPr lang="ru-RU" dirty="0"/>
              <a:t> 		      </a:t>
            </a:r>
            <a:r>
              <a:rPr lang="ru-RU" dirty="0" smtClean="0"/>
              <a:t>                  </a:t>
            </a:r>
            <a:r>
              <a:rPr lang="ru-RU" dirty="0"/>
              <a:t>концентрат.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FFC000"/>
                </a:solidFill>
              </a:rPr>
              <a:t>ПЦР-диагностика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Гемотрансмиссивные инфекции – гепатиты В, С и 		      </a:t>
            </a:r>
            <a:r>
              <a:rPr lang="ru-RU" dirty="0" smtClean="0"/>
              <a:t>               </a:t>
            </a:r>
            <a:r>
              <a:rPr lang="ru-RU" dirty="0"/>
              <a:t>ВИЧ и др.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4438" y="993775"/>
            <a:ext cx="6480175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aemovogilance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latin typeface="+mn-lt"/>
              </a:rPr>
              <a:t>(</a:t>
            </a:r>
            <a:r>
              <a:rPr lang="ru-RU" b="1" dirty="0" err="1">
                <a:latin typeface="+mn-lt"/>
              </a:rPr>
              <a:t>гемобезопасность</a:t>
            </a:r>
            <a:r>
              <a:rPr lang="ru-RU" b="1" dirty="0">
                <a:latin typeface="+mn-lt"/>
              </a:rPr>
              <a:t>) – обеспечение комплексной безопасности  компонентной гемотерапии с </a:t>
            </a:r>
            <a:r>
              <a:rPr lang="ru-RU" b="1" dirty="0" err="1">
                <a:latin typeface="+mn-lt"/>
              </a:rPr>
              <a:t>прослеживаемостью</a:t>
            </a:r>
            <a:r>
              <a:rPr lang="ru-RU" b="1" dirty="0">
                <a:latin typeface="+mn-lt"/>
              </a:rPr>
              <a:t> каждого этапа – от обследования донора крови до регистрации эффекта гемотрансфузии и ее осложнений.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eklyueva\Desktop\Фотки Центр  крови\IMG_0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628652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ЛЕЙКОФИЛЬТРАЦИЯ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eklyueva\Desktop\Фотки Центр  крови\Fpm0hhZX9qg3rwh81cgZ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7"/>
            <a:ext cx="9144000" cy="63341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592933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КАРАНТИНИЗАЦИЯ ПЛАЗМЫ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eklyueva\Desktop\Фотки Центр  крови\sr7gkt_R_DHRYgo_PXLw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571501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БАНК ДОЛГОСРОЧНОГО ХРАНЕНИЯ ЭРИТРОЦИТОВ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965753" y="379880"/>
            <a:ext cx="8178247" cy="165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1" tIns="46026" rIns="92051" bIns="46026" anchor="ctr"/>
          <a:lstStyle/>
          <a:p>
            <a:pPr algn="ctr" defTabSz="725091"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инактивации вирусов в плазме крови</a:t>
            </a:r>
            <a:endParaRPr lang="fr-FR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92" y="2971801"/>
            <a:ext cx="4434508" cy="30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774" y="2894480"/>
            <a:ext cx="3180522" cy="30978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Аутодонорство</a:t>
            </a:r>
            <a:r>
              <a:rPr lang="ru-RU" sz="3600" dirty="0" smtClean="0"/>
              <a:t>  и  </a:t>
            </a:r>
            <a:r>
              <a:rPr lang="ru-RU" sz="3600" dirty="0" err="1" smtClean="0"/>
              <a:t>атогемотрансфузия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719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Предоперационная  заготовка  </a:t>
            </a:r>
            <a:r>
              <a:rPr lang="ru-RU" dirty="0" err="1" smtClean="0"/>
              <a:t>аутокомпонентов</a:t>
            </a:r>
            <a:r>
              <a:rPr lang="ru-RU" dirty="0" smtClean="0"/>
              <a:t>  крови </a:t>
            </a:r>
          </a:p>
          <a:p>
            <a:pPr>
              <a:buNone/>
            </a:pPr>
            <a:r>
              <a:rPr lang="ru-RU" dirty="0" smtClean="0"/>
              <a:t>   ( </a:t>
            </a:r>
            <a:r>
              <a:rPr lang="ru-RU" dirty="0" err="1" smtClean="0"/>
              <a:t>аутоплазмы</a:t>
            </a:r>
            <a:r>
              <a:rPr lang="ru-RU" dirty="0" smtClean="0"/>
              <a:t>  и  </a:t>
            </a:r>
            <a:r>
              <a:rPr lang="ru-RU" dirty="0" err="1" smtClean="0"/>
              <a:t>аутоэритроцитов</a:t>
            </a:r>
            <a:r>
              <a:rPr lang="ru-RU" dirty="0" smtClean="0"/>
              <a:t>)  из  дозы  крови  или  методом  </a:t>
            </a:r>
            <a:r>
              <a:rPr lang="ru-RU" dirty="0" err="1" smtClean="0"/>
              <a:t>афереза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Предоперационная  </a:t>
            </a:r>
            <a:r>
              <a:rPr lang="ru-RU" dirty="0" err="1" smtClean="0"/>
              <a:t>гемодилюция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Интраоперационная</a:t>
            </a:r>
            <a:r>
              <a:rPr lang="ru-RU" dirty="0" smtClean="0"/>
              <a:t>  аппаратная  </a:t>
            </a:r>
            <a:r>
              <a:rPr lang="ru-RU" dirty="0" err="1" smtClean="0"/>
              <a:t>реинфузия</a:t>
            </a:r>
            <a:r>
              <a:rPr lang="ru-RU" dirty="0" smtClean="0"/>
              <a:t>  крови.</a:t>
            </a:r>
          </a:p>
          <a:p>
            <a:r>
              <a:rPr lang="ru-RU" dirty="0" smtClean="0"/>
              <a:t>Особенности:</a:t>
            </a:r>
          </a:p>
          <a:p>
            <a:r>
              <a:rPr lang="ru-RU" dirty="0" smtClean="0"/>
              <a:t>Пациент  дает  информированное  согласие</a:t>
            </a:r>
          </a:p>
          <a:p>
            <a:r>
              <a:rPr lang="ru-RU" dirty="0" smtClean="0"/>
              <a:t>Уровень  гемоглобина  не  ниже  110  г/л гематокрит – не  ниже  33%.</a:t>
            </a:r>
          </a:p>
          <a:p>
            <a:r>
              <a:rPr lang="ru-RU" dirty="0" smtClean="0"/>
              <a:t>Перед  трансфузией  </a:t>
            </a:r>
            <a:r>
              <a:rPr lang="ru-RU" dirty="0" err="1" smtClean="0"/>
              <a:t>аутологичных</a:t>
            </a:r>
            <a:r>
              <a:rPr lang="ru-RU" dirty="0" smtClean="0"/>
              <a:t>  компонентов  крови  обязательны  пробы  на  совместимость  и  биологическая  проба.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Посттрансфузионные  реакции  и  осложнения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Приложение  № 4  к  Приказу  183н ( перечень). </a:t>
            </a:r>
          </a:p>
          <a:p>
            <a:r>
              <a:rPr lang="ru-RU" b="1" dirty="0" smtClean="0"/>
              <a:t>Приказ  МЗ  РФ  от  20 октября  2020 г. №  1128н  </a:t>
            </a:r>
            <a:r>
              <a:rPr lang="ru-RU" dirty="0" smtClean="0"/>
              <a:t>«  О  порядке  предоставления  информации  о  реакциях  и  об  осложнениях,  возникших  у  реципиентов  в  связи  с  трансфузией  донорской  крови  и  ее  компонентов,  в  федеральный  орган  исполнительной  власти,  осуществляющий  функции  по  организации  деятельности  службы  крови:  </a:t>
            </a:r>
          </a:p>
          <a:p>
            <a:pPr marL="0" indent="0">
              <a:buNone/>
            </a:pPr>
            <a:r>
              <a:rPr lang="ru-RU" i="1" dirty="0" smtClean="0"/>
              <a:t>регламентирует  обязательство  всех  учреждений, осуществляющих  клиническое  использование  компонентов  донорской  крови  предоставлять  в  </a:t>
            </a:r>
            <a:r>
              <a:rPr lang="ru-RU" b="1" i="1" dirty="0" smtClean="0"/>
              <a:t>ФМБА  России</a:t>
            </a:r>
            <a:r>
              <a:rPr lang="ru-RU" i="1" dirty="0" smtClean="0"/>
              <a:t>  извещения  не  позднее  </a:t>
            </a:r>
            <a:r>
              <a:rPr lang="ru-RU" b="1" i="1" dirty="0"/>
              <a:t>3</a:t>
            </a:r>
            <a:r>
              <a:rPr lang="ru-RU" b="1" i="1" dirty="0" smtClean="0"/>
              <a:t> рабочих  дней</a:t>
            </a:r>
            <a:r>
              <a:rPr lang="ru-RU" i="1" dirty="0" smtClean="0"/>
              <a:t>. Необходимо использовать АРМ «Реципиент» ЕИБД.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547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Формирование  запаса  компонентов  донорской  крови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Приказ  МЗ РФ  от  19  июля  2013  года  </a:t>
            </a:r>
            <a:r>
              <a:rPr lang="ru-RU" b="1" dirty="0" smtClean="0"/>
              <a:t>№  478  </a:t>
            </a:r>
            <a:r>
              <a:rPr lang="ru-RU" dirty="0"/>
              <a:t>"Об утверждении норматива запаса донорской крови и (или) ее компонентов, а также порядка его формирования и расходования"</a:t>
            </a:r>
          </a:p>
        </p:txBody>
      </p:sp>
    </p:spTree>
    <p:extLst>
      <p:ext uri="{BB962C8B-B14F-4D97-AF65-F5344CB8AC3E}">
        <p14:creationId xmlns:p14="http://schemas.microsoft.com/office/powerpoint/2010/main" val="7247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Перспективы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Препараты  крови ( факторы  свертывания,  иммуноглобулины) – </a:t>
            </a:r>
            <a:r>
              <a:rPr lang="ru-RU" b="1" dirty="0" err="1" smtClean="0"/>
              <a:t>рекомбинантные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По  компонентам  такой  перспективы  пока  нет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Лицензия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685800"/>
            <a:ext cx="7377138" cy="46005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dirty="0" smtClean="0"/>
              <a:t>    </a:t>
            </a:r>
            <a:r>
              <a:rPr lang="ru-RU" sz="4500" b="1" dirty="0" smtClean="0"/>
              <a:t>Постановление </a:t>
            </a:r>
            <a:r>
              <a:rPr lang="ru-RU" sz="4500" b="1" dirty="0"/>
              <a:t>Правительства РФ от </a:t>
            </a:r>
            <a:r>
              <a:rPr lang="ru-RU" sz="4500" b="1" dirty="0" smtClean="0"/>
              <a:t>01 июня 2021 </a:t>
            </a:r>
            <a:r>
              <a:rPr lang="ru-RU" sz="4500" b="1" dirty="0"/>
              <a:t>г. N </a:t>
            </a:r>
            <a:r>
              <a:rPr lang="ru-RU" sz="4500" b="1" dirty="0" smtClean="0"/>
              <a:t>852 </a:t>
            </a:r>
          </a:p>
          <a:p>
            <a:pPr marL="0" indent="0">
              <a:buNone/>
            </a:pPr>
            <a:r>
              <a:rPr lang="ru-RU" sz="4500" b="1" dirty="0" smtClean="0"/>
              <a:t>   «О лицензировании </a:t>
            </a:r>
            <a:r>
              <a:rPr lang="ru-RU" sz="4500" b="1" dirty="0"/>
              <a:t>медицинской </a:t>
            </a:r>
            <a:r>
              <a:rPr lang="ru-RU" sz="4500" b="1" dirty="0" smtClean="0"/>
              <a:t>деятельности» (убрали специальность «операционное дело» у среднего медперсонала, оставили «</a:t>
            </a:r>
            <a:r>
              <a:rPr lang="ru-RU" sz="4500" b="1" dirty="0" err="1" smtClean="0"/>
              <a:t>сестренское</a:t>
            </a:r>
            <a:r>
              <a:rPr lang="ru-RU" sz="4500" b="1" dirty="0" smtClean="0"/>
              <a:t> дело»; до 1 сентября 2022 г. в связи с этим должны быть переоформлены лицензии).</a:t>
            </a:r>
          </a:p>
          <a:p>
            <a:pPr marL="0" indent="0">
              <a:buNone/>
            </a:pPr>
            <a:endParaRPr lang="ru-RU" sz="4500" b="1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    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b="1" dirty="0" smtClean="0"/>
              <a:t>    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    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  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</a:t>
            </a:r>
            <a:r>
              <a:rPr lang="ru-RU" sz="4500" b="1" dirty="0" smtClean="0"/>
              <a:t>Приказ  МЗ  РФ  от  29  мая  1997  г.  № 172 </a:t>
            </a:r>
          </a:p>
          <a:p>
            <a:pPr>
              <a:buNone/>
            </a:pPr>
            <a:r>
              <a:rPr lang="ru-RU" sz="4500" b="1" dirty="0" smtClean="0"/>
              <a:t>  « О  введении  в  номенклатуру  врачебных  и  провизорских  специальностей  «  Трансфузиология»</a:t>
            </a:r>
          </a:p>
          <a:p>
            <a:pPr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 flipH="1">
          <a:off x="7619999" y="5415280"/>
          <a:ext cx="45719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81066" y="2204864"/>
            <a:ext cx="3071834" cy="1357322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Заготовка, хранение  донорской  крови 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204864"/>
            <a:ext cx="3143272" cy="1357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Трансфузиология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7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Благодарю  за  внимание!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eklyueva\Desktop\Фотки Центр  крови\pIvLzRvjigFanPgaHjj2V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50099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Организация деятельности по трансфузиологии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8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ПРИКАЗ </a:t>
            </a:r>
          </a:p>
          <a:p>
            <a:pPr marL="0" indent="0" algn="ctr">
              <a:buNone/>
            </a:pPr>
            <a:r>
              <a:rPr lang="ru-RU" sz="1400" b="1" dirty="0" smtClean="0"/>
              <a:t>МИНИСТЕРСТВА </a:t>
            </a:r>
            <a:r>
              <a:rPr lang="ru-RU" sz="1400" b="1" dirty="0"/>
              <a:t>ЗДРАВООХРАНЕНИЯ РОССИЙСКОЙ ФЕДЕРАЦИИ 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b="1" dirty="0" smtClean="0"/>
              <a:t>от </a:t>
            </a:r>
            <a:r>
              <a:rPr lang="ru-RU" sz="1400" b="1" dirty="0"/>
              <a:t>28 октября 2020 г. N 1167н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ОБ УТВЕРЖДЕНИИ ТРЕБОВАНИЙ </a:t>
            </a:r>
            <a:r>
              <a:rPr lang="ru-RU" sz="1400" b="1" dirty="0" smtClean="0"/>
              <a:t>К </a:t>
            </a:r>
            <a:r>
              <a:rPr lang="ru-RU" sz="1400" b="1" dirty="0"/>
              <a:t>ОРГАНИЗАЦИИ ДЕЯТЕЛЬНОСТИ </a:t>
            </a:r>
            <a:r>
              <a:rPr lang="ru-RU" sz="1400" b="1" dirty="0" smtClean="0"/>
              <a:t>СУБЪЕКТОВ ОБРАЩЕНИЯ </a:t>
            </a:r>
            <a:r>
              <a:rPr lang="ru-RU" sz="1400" b="1" dirty="0"/>
              <a:t>ДОНОРСКОЙ </a:t>
            </a:r>
            <a:r>
              <a:rPr lang="ru-RU" sz="1400" b="1" dirty="0" smtClean="0"/>
              <a:t>КРОВИ </a:t>
            </a:r>
            <a:r>
              <a:rPr lang="ru-RU" sz="1400" b="1" dirty="0"/>
              <a:t>И (ИЛИ) ЕЕ КОМПОНЕНТОВ ПО ЗАГОТОВКЕ, ХРАНЕНИЮ, </a:t>
            </a:r>
            <a:r>
              <a:rPr lang="ru-RU" sz="1400" b="1" dirty="0" smtClean="0"/>
              <a:t>ТРАНСПОРТИРОВКЕ </a:t>
            </a:r>
            <a:r>
              <a:rPr lang="ru-RU" sz="1400" b="1" dirty="0"/>
              <a:t>ДОНОРСКОЙ КРОВИ И (ИЛИ) ЕЕ КОМПОНЕНТОВ, </a:t>
            </a:r>
            <a:r>
              <a:rPr lang="ru-RU" sz="1400" b="1" dirty="0" smtClean="0"/>
              <a:t>ВКЛЮЧАЯ </a:t>
            </a:r>
            <a:r>
              <a:rPr lang="ru-RU" sz="1400" b="1" dirty="0"/>
              <a:t>ШТАТНЫЕ НОРМАТИВЫ И СТАНДАРТ </a:t>
            </a:r>
            <a:r>
              <a:rPr lang="ru-RU" sz="1400" b="1" dirty="0" smtClean="0"/>
              <a:t>ОСНАЩЕНИЯ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ПРИКАЗ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от </a:t>
            </a:r>
            <a:r>
              <a:rPr lang="ru-RU" sz="1400" b="1" dirty="0"/>
              <a:t>28 октября 2020 г. N 1170н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ОБ УТВЕРЖДЕНИИ ПОРЯДКА </a:t>
            </a:r>
            <a:r>
              <a:rPr lang="ru-RU" sz="1400" b="1" dirty="0" smtClean="0"/>
              <a:t>ОКАЗАНИЯ </a:t>
            </a:r>
            <a:r>
              <a:rPr lang="ru-RU" sz="1400" b="1" dirty="0"/>
              <a:t>МЕДИЦИНСКОЙ ПОМОЩИ НАСЕЛЕНИЮ </a:t>
            </a:r>
            <a:r>
              <a:rPr lang="ru-RU" sz="1400" b="1" dirty="0" smtClean="0"/>
              <a:t>ПО </a:t>
            </a:r>
            <a:r>
              <a:rPr lang="ru-RU" sz="1400" b="1" dirty="0"/>
              <a:t>ПРОФИЛЮ "ТРАНСФУЗИОЛОГИЯ"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93577"/>
            <a:ext cx="888870" cy="7443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056759"/>
            <a:ext cx="941190" cy="785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86368"/>
            <a:ext cx="1399780" cy="7380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04248" y="4093576"/>
            <a:ext cx="1271442" cy="7308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Плазмоцентры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0834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543800" cy="4903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Приказ  МЗ  РФ  от  20   2020 г</a:t>
            </a:r>
            <a:r>
              <a:rPr lang="ru-RU" b="1" dirty="0" smtClean="0"/>
              <a:t>. №1134 н  </a:t>
            </a:r>
          </a:p>
          <a:p>
            <a:pPr marL="0" indent="0" algn="just">
              <a:buNone/>
            </a:pPr>
            <a:r>
              <a:rPr lang="ru-RU" dirty="0" smtClean="0"/>
              <a:t>« </a:t>
            </a:r>
            <a:r>
              <a:rPr lang="ru-RU" sz="1600" b="1" dirty="0"/>
              <a:t>ОБ</a:t>
            </a:r>
            <a:r>
              <a:rPr lang="ru-RU" b="1" dirty="0"/>
              <a:t> </a:t>
            </a:r>
            <a:r>
              <a:rPr lang="ru-RU" sz="1700" b="1" dirty="0"/>
              <a:t>УТВЕРЖДЕНИИ ПОРЯДКА </a:t>
            </a:r>
            <a:r>
              <a:rPr lang="ru-RU" sz="1700" b="1" dirty="0" smtClean="0"/>
              <a:t>МЕДИЦИНСКОГО </a:t>
            </a:r>
            <a:r>
              <a:rPr lang="ru-RU" sz="1700" b="1" dirty="0"/>
              <a:t>ОБСЛЕДОВАНИЯ РЕЦИПИЕНТА, ПРОВЕДЕНИЯ ПРОБ </a:t>
            </a:r>
            <a:r>
              <a:rPr lang="ru-RU" sz="1700" b="1" dirty="0" smtClean="0"/>
              <a:t>НА </a:t>
            </a:r>
            <a:r>
              <a:rPr lang="ru-RU" sz="1700" b="1" dirty="0"/>
              <a:t>ИНДИВИДУАЛЬНУЮ СОВМЕСТИМОСТЬ, ВКЛЮЧАЯ БИОЛОГИЧЕСКУЮ </a:t>
            </a:r>
            <a:r>
              <a:rPr lang="ru-RU" sz="1700" b="1" dirty="0" smtClean="0"/>
              <a:t>ПРОБУ</a:t>
            </a:r>
            <a:r>
              <a:rPr lang="ru-RU" sz="1700" b="1" dirty="0"/>
              <a:t>, ПРИ ТРАНСФУЗИИ ДОНОРСКОЙ КРОВИ </a:t>
            </a:r>
            <a:r>
              <a:rPr lang="ru-RU" sz="1700" b="1" dirty="0" smtClean="0"/>
              <a:t>И </a:t>
            </a:r>
            <a:r>
              <a:rPr lang="ru-RU" sz="1700" b="1" dirty="0"/>
              <a:t>(ИЛИ) ЕЕ КОМПОНЕНТОВ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Организация  деятельности  по  трансфузии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Трансфузиологическая</a:t>
            </a:r>
            <a:r>
              <a:rPr lang="ru-RU" dirty="0" smtClean="0"/>
              <a:t>  комиссия  ( приказ,  положение ).</a:t>
            </a:r>
          </a:p>
          <a:p>
            <a:r>
              <a:rPr lang="ru-RU" dirty="0" smtClean="0"/>
              <a:t>Функции :</a:t>
            </a:r>
          </a:p>
          <a:p>
            <a:r>
              <a:rPr lang="ru-RU" dirty="0" smtClean="0"/>
              <a:t>Контроль</a:t>
            </a:r>
          </a:p>
          <a:p>
            <a:r>
              <a:rPr lang="ru-RU" dirty="0" smtClean="0"/>
              <a:t>Анализ клинического  использования  компонентов</a:t>
            </a:r>
          </a:p>
          <a:p>
            <a:r>
              <a:rPr lang="ru-RU" dirty="0" smtClean="0"/>
              <a:t>Разработка  программ  трансфузий</a:t>
            </a:r>
          </a:p>
          <a:p>
            <a:r>
              <a:rPr lang="ru-RU" dirty="0" smtClean="0"/>
              <a:t>Контроль  за  проф. подготовкой  медработников</a:t>
            </a:r>
          </a:p>
          <a:p>
            <a:r>
              <a:rPr lang="ru-RU" dirty="0" smtClean="0"/>
              <a:t>Анализ  посттрансфузионных  реакций  и осложнений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Организация  деятельности  по  трансфузиологии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14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b="1" dirty="0" smtClean="0"/>
              <a:t>Планируется  ввести  </a:t>
            </a:r>
            <a:r>
              <a:rPr lang="ru-RU" sz="1600" b="1" dirty="0" err="1" smtClean="0"/>
              <a:t>трансфузиологический</a:t>
            </a:r>
            <a:r>
              <a:rPr lang="ru-RU" sz="1600" b="1" dirty="0" smtClean="0"/>
              <a:t>  паспорт  медицинской организации </a:t>
            </a:r>
            <a:r>
              <a:rPr lang="ru-RU" sz="1600" dirty="0" smtClean="0"/>
              <a:t>: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400" dirty="0" err="1" smtClean="0"/>
              <a:t>Трансфузиологическая</a:t>
            </a:r>
            <a:r>
              <a:rPr lang="ru-RU" sz="1400" dirty="0" smtClean="0"/>
              <a:t>     =     количество  пациентов, которым  провели  трансфузию</a:t>
            </a:r>
          </a:p>
          <a:p>
            <a:pPr>
              <a:buNone/>
            </a:pPr>
            <a:r>
              <a:rPr lang="ru-RU" sz="1400" dirty="0" smtClean="0"/>
              <a:t> активность                              ------------------------------------------------------------------------    </a:t>
            </a:r>
            <a:r>
              <a:rPr lang="ru-RU" sz="1400" dirty="0" err="1" smtClean="0"/>
              <a:t>х</a:t>
            </a:r>
            <a:r>
              <a:rPr lang="ru-RU" sz="1400" dirty="0" smtClean="0"/>
              <a:t>  100%</a:t>
            </a:r>
          </a:p>
          <a:p>
            <a:pPr>
              <a:buNone/>
            </a:pPr>
            <a:r>
              <a:rPr lang="ru-RU" sz="1600" dirty="0" smtClean="0"/>
              <a:t>                                             </a:t>
            </a:r>
            <a:r>
              <a:rPr lang="ru-RU" sz="1400" dirty="0" smtClean="0"/>
              <a:t>общее  количество  пациентов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600" dirty="0" smtClean="0"/>
              <a:t>Ответственный  за  организацию  </a:t>
            </a:r>
            <a:r>
              <a:rPr lang="ru-RU" sz="1600" dirty="0" err="1" smtClean="0"/>
              <a:t>трансфузионной</a:t>
            </a:r>
            <a:r>
              <a:rPr lang="ru-RU" sz="1600" dirty="0" smtClean="0"/>
              <a:t>  терапии (№  приказа)</a:t>
            </a:r>
          </a:p>
          <a:p>
            <a:r>
              <a:rPr lang="ru-RU" sz="1600" dirty="0" smtClean="0"/>
              <a:t>Ответственный  за  централизованное определение  групп  крови  ( №  приказа)</a:t>
            </a:r>
          </a:p>
          <a:p>
            <a:r>
              <a:rPr lang="ru-RU" sz="1600" dirty="0" smtClean="0"/>
              <a:t>Прочий  </a:t>
            </a:r>
            <a:r>
              <a:rPr lang="ru-RU" sz="1600" dirty="0" err="1" smtClean="0"/>
              <a:t>персонал,выделенный</a:t>
            </a:r>
            <a:r>
              <a:rPr lang="ru-RU" sz="1600" dirty="0" smtClean="0"/>
              <a:t>  в  помощь  врачу,  ответственному  за  организацию  </a:t>
            </a:r>
            <a:r>
              <a:rPr lang="ru-RU" sz="1600" dirty="0" err="1" smtClean="0"/>
              <a:t>трансфузионной</a:t>
            </a:r>
            <a:r>
              <a:rPr lang="ru-RU" sz="1600" dirty="0" smtClean="0"/>
              <a:t>  терапии  ( №  приказа)</a:t>
            </a:r>
          </a:p>
          <a:p>
            <a:r>
              <a:rPr lang="ru-RU" sz="1600" dirty="0" smtClean="0"/>
              <a:t>Порядок  допуска  врачей  к  процедуре  гемотрансфузии  ( №  приказа)</a:t>
            </a:r>
          </a:p>
          <a:p>
            <a:r>
              <a:rPr lang="ru-RU" sz="1600" dirty="0" smtClean="0"/>
              <a:t>Набор  медицинских  препаратов  и  </a:t>
            </a:r>
            <a:r>
              <a:rPr lang="ru-RU" sz="1600" dirty="0" err="1" smtClean="0"/>
              <a:t>трансфузионных</a:t>
            </a:r>
            <a:r>
              <a:rPr lang="ru-RU" sz="1600" dirty="0" smtClean="0"/>
              <a:t>  сред  для  лечения  посттрансфузионных  осложнений( №  приказа)</a:t>
            </a:r>
          </a:p>
          <a:p>
            <a:r>
              <a:rPr lang="ru-RU" sz="1600" dirty="0" smtClean="0"/>
              <a:t>Организация  изосерологических  исследований   (  №  приказа)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970</TotalTime>
  <Words>3090</Words>
  <Application>Microsoft Office PowerPoint</Application>
  <PresentationFormat>Экран (4:3)</PresentationFormat>
  <Paragraphs>483</Paragraphs>
  <Slides>50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Impact</vt:lpstr>
      <vt:lpstr>Times New Roman</vt:lpstr>
      <vt:lpstr>NewsPrint</vt:lpstr>
      <vt:lpstr>Клиническая  трансфузиология</vt:lpstr>
      <vt:lpstr>Презентация PowerPoint</vt:lpstr>
      <vt:lpstr>Презентация PowerPoint</vt:lpstr>
      <vt:lpstr>Презентация PowerPoint</vt:lpstr>
      <vt:lpstr>Лицензия</vt:lpstr>
      <vt:lpstr>Организация деятельности по трансфузиологии</vt:lpstr>
      <vt:lpstr>Презентация PowerPoint</vt:lpstr>
      <vt:lpstr>Организация  деятельности  по  трансфузии</vt:lpstr>
      <vt:lpstr>Организация  деятельности  по  трансфузиологии</vt:lpstr>
      <vt:lpstr>Информированное  добровольное  согласие  реципиента  на  трансфузию</vt:lpstr>
      <vt:lpstr>Правила  проведения  трансфузии</vt:lpstr>
      <vt:lpstr>Правила  проведения  трансфузии</vt:lpstr>
      <vt:lpstr>Биологическая  проба</vt:lpstr>
      <vt:lpstr>Регистрация  трансфузии</vt:lpstr>
      <vt:lpstr>Оценка  эффективности  трансфузии</vt:lpstr>
      <vt:lpstr>Образцы  для  аудита</vt:lpstr>
      <vt:lpstr>Правила  трансфузии</vt:lpstr>
      <vt:lpstr>Правила  трансфузии</vt:lpstr>
      <vt:lpstr>Правила   трансфузии</vt:lpstr>
      <vt:lpstr>Правила  трансфузии</vt:lpstr>
      <vt:lpstr>Показания  к  переливанию  эритроцитов</vt:lpstr>
      <vt:lpstr>Протокол  гемотрансфузии</vt:lpstr>
      <vt:lpstr>Показания  к  переливанию  СЗП</vt:lpstr>
      <vt:lpstr>Протокол  переливания  плазмы</vt:lpstr>
      <vt:lpstr>Тромбоэластография</vt:lpstr>
      <vt:lpstr>При  назначении  СЗП  необходимо  помнить</vt:lpstr>
      <vt:lpstr>Абсолютные  противопоказания  к  трансфузии  СЗП</vt:lpstr>
      <vt:lpstr>Правила  трансфузий</vt:lpstr>
      <vt:lpstr>Показания  к  переливанию  тромбоцитов</vt:lpstr>
      <vt:lpstr>Правила  переливания  тромбоцитов</vt:lpstr>
      <vt:lpstr>Правила  переливания  тромбоцитов</vt:lpstr>
      <vt:lpstr>Правила  переливания  тромбоцитов</vt:lpstr>
      <vt:lpstr>Критерии  эффективности  переливания  концентрата  тромбоцитов</vt:lpstr>
      <vt:lpstr>Протокол  переливания  тромбоцитов</vt:lpstr>
      <vt:lpstr>Примечание</vt:lpstr>
      <vt:lpstr>Вопросы,  которые  должен  задавать  себе  врач  перед  трансфузией ( рекомендации  ВОЗ)</vt:lpstr>
      <vt:lpstr>Экстренные  трансфузии</vt:lpstr>
      <vt:lpstr>Особенности  трансфузий  у  детей</vt:lpstr>
      <vt:lpstr>Презентация PowerPoint</vt:lpstr>
      <vt:lpstr>Безопасность  компонентов  крови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Аутодонорство  и  атогемотрансфузия</vt:lpstr>
      <vt:lpstr>Посттрансфузионные  реакции  и  осложнения</vt:lpstr>
      <vt:lpstr>Формирование  запаса  компонентов  донорской  крови</vt:lpstr>
      <vt:lpstr>Перспективы</vt:lpstr>
      <vt:lpstr>Благодарю  за 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 трансфузиология</dc:title>
  <dc:creator>Елена</dc:creator>
  <cp:lastModifiedBy>Клюева Елена Александровна</cp:lastModifiedBy>
  <cp:revision>108</cp:revision>
  <dcterms:created xsi:type="dcterms:W3CDTF">2015-03-09T12:54:29Z</dcterms:created>
  <dcterms:modified xsi:type="dcterms:W3CDTF">2022-07-18T10:35:31Z</dcterms:modified>
</cp:coreProperties>
</file>