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</p:sldMasterIdLst>
  <p:notesMasterIdLst>
    <p:notesMasterId r:id="rId33"/>
  </p:notesMasterIdLst>
  <p:handoutMasterIdLst>
    <p:handoutMasterId r:id="rId34"/>
  </p:handoutMasterIdLst>
  <p:sldIdLst>
    <p:sldId id="501" r:id="rId2"/>
    <p:sldId id="515" r:id="rId3"/>
    <p:sldId id="517" r:id="rId4"/>
    <p:sldId id="518" r:id="rId5"/>
    <p:sldId id="516" r:id="rId6"/>
    <p:sldId id="502" r:id="rId7"/>
    <p:sldId id="503" r:id="rId8"/>
    <p:sldId id="504" r:id="rId9"/>
    <p:sldId id="505" r:id="rId10"/>
    <p:sldId id="506" r:id="rId11"/>
    <p:sldId id="507" r:id="rId12"/>
    <p:sldId id="508" r:id="rId13"/>
    <p:sldId id="509" r:id="rId14"/>
    <p:sldId id="510" r:id="rId15"/>
    <p:sldId id="512" r:id="rId16"/>
    <p:sldId id="519" r:id="rId17"/>
    <p:sldId id="511" r:id="rId18"/>
    <p:sldId id="453" r:id="rId19"/>
    <p:sldId id="484" r:id="rId20"/>
    <p:sldId id="481" r:id="rId21"/>
    <p:sldId id="489" r:id="rId22"/>
    <p:sldId id="500" r:id="rId23"/>
    <p:sldId id="497" r:id="rId24"/>
    <p:sldId id="496" r:id="rId25"/>
    <p:sldId id="498" r:id="rId26"/>
    <p:sldId id="499" r:id="rId27"/>
    <p:sldId id="513" r:id="rId28"/>
    <p:sldId id="368" r:id="rId29"/>
    <p:sldId id="491" r:id="rId30"/>
    <p:sldId id="488" r:id="rId31"/>
    <p:sldId id="520" r:id="rId32"/>
  </p:sldIdLst>
  <p:sldSz cx="8763000" cy="6477000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0000"/>
    <a:srgbClr val="000000"/>
    <a:srgbClr val="339933"/>
    <a:srgbClr val="0033CC"/>
    <a:srgbClr val="33CC33"/>
    <a:srgbClr val="FFBE5F"/>
    <a:srgbClr val="003399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77" autoAdjust="0"/>
    <p:restoredTop sz="92751" autoAdjust="0"/>
  </p:normalViewPr>
  <p:slideViewPr>
    <p:cSldViewPr>
      <p:cViewPr>
        <p:scale>
          <a:sx n="75" d="100"/>
          <a:sy n="75" d="100"/>
        </p:scale>
        <p:origin x="-144" y="-1158"/>
      </p:cViewPr>
      <p:guideLst>
        <p:guide orient="horz" pos="2064"/>
        <p:guide pos="2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688" y="-91"/>
      </p:cViewPr>
      <p:guideLst>
        <p:guide orient="horz" pos="2305"/>
        <p:guide pos="295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6350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t" anchorCtr="0" compatLnSpc="1">
            <a:prstTxWarp prst="textNoShape">
              <a:avLst/>
            </a:prstTxWarp>
          </a:bodyPr>
          <a:lstStyle>
            <a:lvl1pPr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-6350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t" anchorCtr="0" compatLnSpc="1">
            <a:prstTxWarp prst="textNoShape">
              <a:avLst/>
            </a:prstTxWarp>
          </a:bodyPr>
          <a:lstStyle>
            <a:lvl1pPr algn="r"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750425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b" anchorCtr="0" compatLnSpc="1">
            <a:prstTxWarp prst="textNoShape">
              <a:avLst/>
            </a:prstTxWarp>
          </a:bodyPr>
          <a:lstStyle>
            <a:lvl1pPr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50425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b" anchorCtr="0" compatLnSpc="1">
            <a:prstTxWarp prst="textNoShape">
              <a:avLst/>
            </a:prstTxWarp>
          </a:bodyPr>
          <a:lstStyle>
            <a:lvl1pPr algn="r"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fld id="{0905E1DD-244D-4676-8E8F-A1492EB8897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6350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t" anchorCtr="0" compatLnSpc="1">
            <a:prstTxWarp prst="textNoShape">
              <a:avLst/>
            </a:prstTxWarp>
          </a:bodyPr>
          <a:lstStyle>
            <a:lvl1pPr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-6350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t" anchorCtr="0" compatLnSpc="1">
            <a:prstTxWarp prst="textNoShape">
              <a:avLst/>
            </a:prstTxWarp>
          </a:bodyPr>
          <a:lstStyle>
            <a:lvl1pPr algn="r"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750425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b" anchorCtr="0" compatLnSpc="1">
            <a:prstTxWarp prst="textNoShape">
              <a:avLst/>
            </a:prstTxWarp>
          </a:bodyPr>
          <a:lstStyle>
            <a:lvl1pPr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50425"/>
            <a:ext cx="3078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39" tIns="0" rIns="19839" bIns="0" numCol="1" anchor="b" anchorCtr="0" compatLnSpc="1">
            <a:prstTxWarp prst="textNoShape">
              <a:avLst/>
            </a:prstTxWarp>
          </a:bodyPr>
          <a:lstStyle>
            <a:lvl1pPr algn="r" defTabSz="798513" eaLnBrk="0" hangingPunct="0">
              <a:defRPr sz="1000" i="1">
                <a:latin typeface="Times New Roman" pitchFamily="18" charset="0"/>
              </a:defRPr>
            </a:lvl1pPr>
          </a:lstStyle>
          <a:p>
            <a:pPr>
              <a:defRPr/>
            </a:pPr>
            <a:fld id="{603DB579-67BC-4631-87C9-6D58E32963B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75213"/>
            <a:ext cx="5207000" cy="455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201" tIns="47948" rIns="99201" bIns="479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de texte du masque</a:t>
            </a:r>
          </a:p>
          <a:p>
            <a:pPr lvl="0"/>
            <a:r>
              <a:rPr lang="fr-FR" noProof="0" smtClean="0"/>
              <a:t>Second niveau</a:t>
            </a:r>
          </a:p>
          <a:p>
            <a:pPr lvl="0"/>
            <a:r>
              <a:rPr lang="fr-FR" noProof="0" smtClean="0"/>
              <a:t>Troisième niveau</a:t>
            </a:r>
          </a:p>
          <a:p>
            <a:pPr lvl="0"/>
            <a:r>
              <a:rPr lang="fr-FR" noProof="0" smtClean="0"/>
              <a:t>Quatrième niveau</a:t>
            </a:r>
          </a:p>
          <a:p>
            <a:pPr lvl="0"/>
            <a:r>
              <a:rPr lang="fr-FR" noProof="0" smtClean="0"/>
              <a:t>Cinquième niveau</a:t>
            </a:r>
          </a:p>
        </p:txBody>
      </p:sp>
      <p:sp>
        <p:nvSpPr>
          <p:cNvPr id="34823" name="Rectangle 7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27125" y="887413"/>
            <a:ext cx="4843463" cy="3579812"/>
          </a:xfrm>
          <a:prstGeom prst="rect">
            <a:avLst/>
          </a:prstGeom>
          <a:noFill/>
          <a:ln w="12699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A8DEF9-8DB7-41A9-B1B5-19EC2BF8E002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81B96-DDDA-4ABD-B451-80EDA0929180}" type="slidenum">
              <a:rPr lang="fr-FR" smtClean="0"/>
              <a:pPr/>
              <a:t>2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B0A9C-FC5D-4E49-B0F2-7B862B0665D2}" type="slidenum">
              <a:rPr lang="fr-FR" smtClean="0"/>
              <a:pPr/>
              <a:t>3</a:t>
            </a:fld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5FBBE8-BA4D-40CB-8215-07D593EC92E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1B76EF-61DA-4F7E-B162-29948F303434}" type="slidenum">
              <a:rPr lang="fr-FR" smtClean="0"/>
              <a:pPr/>
              <a:t>21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6475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4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8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5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39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3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9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67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1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7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2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7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5"/>
              <a:ext cx="74" cy="95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4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37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50" cy="309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27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29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45130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38150" y="1511300"/>
            <a:ext cx="7886700" cy="1727200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45131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14450" y="3670300"/>
            <a:ext cx="6134100" cy="1655763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AF51F-E2CC-4478-A122-125F13FDD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F899E-EDC0-4A65-8169-6C15B4B5A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53175" y="261938"/>
            <a:ext cx="1971675" cy="5527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38150" y="261938"/>
            <a:ext cx="5762625" cy="5527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CFABA-9C79-4DEE-8191-B455C2871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7886700" cy="1079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38150" y="1511300"/>
            <a:ext cx="3867150" cy="42783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57700" y="1511300"/>
            <a:ext cx="3867150" cy="4278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A3B1D-BACA-4859-ABBF-3B52E2E12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7886700" cy="1079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38150" y="1511300"/>
            <a:ext cx="3867150" cy="4278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57700" y="1511300"/>
            <a:ext cx="3867150" cy="4278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B00B0-3D60-43EC-B2D2-F4D6116FE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7886700" cy="10795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38150" y="1511300"/>
            <a:ext cx="3867150" cy="4278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457700" y="1511300"/>
            <a:ext cx="3867150" cy="42783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E7BA0-9236-4EC5-9CB2-363C66D08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3F8CC-A899-4472-8F99-8A254EAEB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150" y="4162425"/>
            <a:ext cx="7448550" cy="12858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2150" y="2744788"/>
            <a:ext cx="7448550" cy="14176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CF234-5519-4463-9B6B-45C7A39E0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38150" y="1511300"/>
            <a:ext cx="3867150" cy="4278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57700" y="1511300"/>
            <a:ext cx="3867150" cy="4278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5C992-4E84-494F-85BC-D15AA9C0A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58763"/>
            <a:ext cx="7886700" cy="1079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8150" y="1449388"/>
            <a:ext cx="3871913" cy="6048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8150" y="2054225"/>
            <a:ext cx="3871913" cy="37322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51350" y="1449388"/>
            <a:ext cx="3873500" cy="6048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51350" y="2054225"/>
            <a:ext cx="3873500" cy="37322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96616-B0F6-4B54-8BD7-8F6665ECE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B647-D9E3-44C1-93BF-56FFC00DB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7D7AF-8D94-403C-9F96-47ABFE1CC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57175"/>
            <a:ext cx="2882900" cy="10985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5825" y="257175"/>
            <a:ext cx="4899025" cy="55292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8150" y="1355725"/>
            <a:ext cx="2882900" cy="44307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69F5A-6CA9-42AF-AF2A-BA8384EC4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7675" y="4533900"/>
            <a:ext cx="5257800" cy="53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17675" y="579438"/>
            <a:ext cx="5257800" cy="3886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17675" y="5068888"/>
            <a:ext cx="5257800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76E25-A5A0-4F10-9F56-31E468A04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3B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763000" cy="6475413"/>
            <a:chOff x="0" y="0"/>
            <a:chExt cx="5760" cy="4319"/>
          </a:xfrm>
        </p:grpSpPr>
        <p:sp>
          <p:nvSpPr>
            <p:cNvPr id="34406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6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69" name="Freeform 5"/>
            <p:cNvSpPr>
              <a:spLocks/>
            </p:cNvSpPr>
            <p:nvPr/>
          </p:nvSpPr>
          <p:spPr bwMode="hidden">
            <a:xfrm>
              <a:off x="0" y="3433"/>
              <a:ext cx="4038" cy="194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0" name="Freeform 6"/>
            <p:cNvSpPr>
              <a:spLocks/>
            </p:cNvSpPr>
            <p:nvPr/>
          </p:nvSpPr>
          <p:spPr bwMode="hidden">
            <a:xfrm>
              <a:off x="4038" y="3577"/>
              <a:ext cx="1720" cy="68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2" name="Freeform 8"/>
            <p:cNvSpPr>
              <a:spLocks/>
            </p:cNvSpPr>
            <p:nvPr/>
          </p:nvSpPr>
          <p:spPr bwMode="hidden">
            <a:xfrm>
              <a:off x="4784" y="3702"/>
              <a:ext cx="974" cy="105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6" name="Freeform 12"/>
            <p:cNvSpPr>
              <a:spLocks/>
            </p:cNvSpPr>
            <p:nvPr/>
          </p:nvSpPr>
          <p:spPr bwMode="hidden">
            <a:xfrm>
              <a:off x="4354" y="3869"/>
              <a:ext cx="139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8" name="Freeform 14"/>
            <p:cNvSpPr>
              <a:spLocks/>
            </p:cNvSpPr>
            <p:nvPr/>
          </p:nvSpPr>
          <p:spPr bwMode="hidden">
            <a:xfrm>
              <a:off x="0" y="1486"/>
              <a:ext cx="5030" cy="1673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7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0" name="Freeform 16"/>
            <p:cNvSpPr>
              <a:spLocks/>
            </p:cNvSpPr>
            <p:nvPr/>
          </p:nvSpPr>
          <p:spPr bwMode="hidden">
            <a:xfrm>
              <a:off x="0" y="916"/>
              <a:ext cx="5030" cy="2189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1" name="Freeform 17"/>
            <p:cNvSpPr>
              <a:spLocks/>
            </p:cNvSpPr>
            <p:nvPr/>
          </p:nvSpPr>
          <p:spPr bwMode="hidden">
            <a:xfrm>
              <a:off x="2294" y="0"/>
              <a:ext cx="3167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2" name="Freeform 18"/>
            <p:cNvSpPr>
              <a:spLocks/>
            </p:cNvSpPr>
            <p:nvPr/>
          </p:nvSpPr>
          <p:spPr bwMode="hidden">
            <a:xfrm>
              <a:off x="5435" y="2702"/>
              <a:ext cx="31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3" name="Freeform 19"/>
            <p:cNvSpPr>
              <a:spLocks/>
            </p:cNvSpPr>
            <p:nvPr/>
          </p:nvSpPr>
          <p:spPr bwMode="hidden">
            <a:xfrm>
              <a:off x="5477" y="2588"/>
              <a:ext cx="281" cy="337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5" name="Freeform 21"/>
            <p:cNvSpPr>
              <a:spLocks/>
            </p:cNvSpPr>
            <p:nvPr/>
          </p:nvSpPr>
          <p:spPr bwMode="hidden">
            <a:xfrm>
              <a:off x="5626" y="2534"/>
              <a:ext cx="12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6" name="Freeform 22"/>
            <p:cNvSpPr>
              <a:spLocks/>
            </p:cNvSpPr>
            <p:nvPr/>
          </p:nvSpPr>
          <p:spPr bwMode="hidden">
            <a:xfrm>
              <a:off x="3112" y="0"/>
              <a:ext cx="2517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8" name="Freeform 24"/>
            <p:cNvSpPr>
              <a:spLocks/>
            </p:cNvSpPr>
            <p:nvPr/>
          </p:nvSpPr>
          <p:spPr bwMode="hidden">
            <a:xfrm>
              <a:off x="5674" y="2475"/>
              <a:ext cx="74" cy="95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89" name="Freeform 25"/>
            <p:cNvSpPr>
              <a:spLocks/>
            </p:cNvSpPr>
            <p:nvPr/>
          </p:nvSpPr>
          <p:spPr bwMode="hidden">
            <a:xfrm>
              <a:off x="5603" y="850"/>
              <a:ext cx="14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1" name="Freeform 27"/>
            <p:cNvSpPr>
              <a:spLocks/>
            </p:cNvSpPr>
            <p:nvPr/>
          </p:nvSpPr>
          <p:spPr bwMode="hidden">
            <a:xfrm>
              <a:off x="5411" y="0"/>
              <a:ext cx="337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2" name="Freeform 28"/>
            <p:cNvSpPr>
              <a:spLocks/>
            </p:cNvSpPr>
            <p:nvPr/>
          </p:nvSpPr>
          <p:spPr bwMode="hidden">
            <a:xfrm>
              <a:off x="5698" y="653"/>
              <a:ext cx="50" cy="309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8" name="Freeform 34"/>
            <p:cNvSpPr>
              <a:spLocks/>
            </p:cNvSpPr>
            <p:nvPr/>
          </p:nvSpPr>
          <p:spPr bwMode="hidden">
            <a:xfrm>
              <a:off x="3321" y="0"/>
              <a:ext cx="2427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09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100" name="Freeform 36"/>
            <p:cNvSpPr>
              <a:spLocks/>
            </p:cNvSpPr>
            <p:nvPr/>
          </p:nvSpPr>
          <p:spPr bwMode="hidden">
            <a:xfrm>
              <a:off x="4519" y="0"/>
              <a:ext cx="1229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10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410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34410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410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4410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38150" y="261938"/>
            <a:ext cx="78867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078" tIns="43539" rIns="87078" bIns="4353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410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8150" y="1511300"/>
            <a:ext cx="78867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078" tIns="43539" rIns="87078" bIns="435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4108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8150" y="5897563"/>
            <a:ext cx="2044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078" tIns="43539" rIns="87078" bIns="43539" numCol="1" anchor="b" anchorCtr="0" compatLnSpc="1">
            <a:prstTxWarp prst="textNoShape">
              <a:avLst/>
            </a:prstTxWarp>
          </a:bodyPr>
          <a:lstStyle>
            <a:lvl1pPr>
              <a:defRPr sz="11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4109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94025" y="5900738"/>
            <a:ext cx="2774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078" tIns="43539" rIns="87078" bIns="43539" numCol="1" anchor="b" anchorCtr="0" compatLnSpc="1">
            <a:prstTxWarp prst="textNoShape">
              <a:avLst/>
            </a:prstTxWarp>
          </a:bodyPr>
          <a:lstStyle>
            <a:lvl1pPr algn="ctr">
              <a:defRPr sz="11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4110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80150" y="5897563"/>
            <a:ext cx="2044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078" tIns="43539" rIns="87078" bIns="43539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AF312C5-9531-48C1-BB77-A0C700D2B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26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  <p:sldLayoutId id="2147484025" r:id="rId14"/>
  </p:sldLayoutIdLst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27025" indent="-327025" algn="l" defTabSz="8715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6"/>
        </a:buBlip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08025" indent="-273050" algn="l" defTabSz="871538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089025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7"/>
        </a:buBlip>
        <a:defRPr sz="23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1958975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416175" indent="-217488" algn="l" defTabSz="871538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873375" indent="-217488" algn="l" defTabSz="871538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330575" indent="-217488" algn="l" defTabSz="871538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787775" indent="-217488" algn="l" defTabSz="871538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1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65150" y="1952625"/>
            <a:ext cx="7886700" cy="21431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Обеспечение безопасности и качества при заготовке, переливании крови и ее компонентов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57313" y="3743325"/>
            <a:ext cx="7056437" cy="2232025"/>
          </a:xfrm>
        </p:spPr>
        <p:txBody>
          <a:bodyPr/>
          <a:lstStyle/>
          <a:p>
            <a:pPr algn="l" eaLnBrk="1" hangingPunct="1">
              <a:defRPr/>
            </a:pP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defRPr/>
            </a:pP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главный врач</a:t>
            </a:r>
          </a:p>
          <a:p>
            <a:pPr algn="l" eaLnBrk="1" hangingPunct="1"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ФГБУЗ Центр крови ФМБА России</a:t>
            </a:r>
          </a:p>
          <a:p>
            <a:pPr algn="l"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Голосова С.А. </a:t>
            </a:r>
          </a:p>
          <a:p>
            <a:pPr algn="l" eaLnBrk="1" hangingPunct="1">
              <a:defRPr/>
            </a:pPr>
            <a:endParaRPr lang="ru-RU" sz="1800" dirty="0" smtClean="0"/>
          </a:p>
        </p:txBody>
      </p:sp>
      <p:pic>
        <p:nvPicPr>
          <p:cNvPr id="3076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8775"/>
            <a:ext cx="17176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8775"/>
            <a:ext cx="17176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0213"/>
            <a:ext cx="17176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3600" dirty="0" smtClean="0">
                <a:solidFill>
                  <a:srgbClr val="FF0000"/>
                </a:solidFill>
              </a:rPr>
              <a:t>I</a:t>
            </a:r>
            <a:r>
              <a:rPr lang="ru-RU" sz="3600" dirty="0" smtClean="0">
                <a:solidFill>
                  <a:srgbClr val="FF0000"/>
                </a:solidFill>
              </a:rPr>
              <a:t>)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1366838"/>
            <a:ext cx="7886700" cy="4422775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Заготовка, переработка, хранение, транспортировка, утилизация применение продуктов крови должны исключать вторичное бактериальное загрязнение.</a:t>
            </a:r>
          </a:p>
          <a:p>
            <a:pPr>
              <a:defRPr/>
            </a:pPr>
            <a:r>
              <a:rPr lang="ru-RU" sz="2000" dirty="0" smtClean="0"/>
              <a:t>Донорская кровь, ее компоненты и сырье для производства препаратов крови должны быть получены от доноров с учетом результатов медицинского обследования.</a:t>
            </a:r>
          </a:p>
          <a:p>
            <a:pPr>
              <a:defRPr/>
            </a:pPr>
            <a:r>
              <a:rPr lang="ru-RU" sz="2000" dirty="0" smtClean="0"/>
              <a:t>Все медицинские изделия, непосредственно контактирующие с донором и реципиентом, должны быть одноразового применения.</a:t>
            </a:r>
          </a:p>
          <a:p>
            <a:pPr>
              <a:defRPr/>
            </a:pPr>
            <a:r>
              <a:rPr lang="ru-RU" sz="2000" dirty="0" smtClean="0"/>
              <a:t>При нарушении герметичности  стерильной системы, предусмотренной технологией заготовки, должны быть использованы условия, исключающие их вторичное загрязнение. Заготовленные таким образом компоненты крови должны быть использованы в течение 24 часов (отмытые, фильтрованные эритроциты).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4400" dirty="0" smtClean="0">
                <a:solidFill>
                  <a:srgbClr val="FF0000"/>
                </a:solidFill>
              </a:rPr>
              <a:t>II</a:t>
            </a:r>
            <a:r>
              <a:rPr lang="ru-RU" sz="4400" dirty="0" smtClean="0">
                <a:solidFill>
                  <a:srgbClr val="FF00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000" dirty="0" smtClean="0"/>
              <a:t>Если нарушение герметичности стерильной системы  не предусмотрено технологией заготовки компонентов, система с содержимым должна быть утилизирована.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Во время каждой </a:t>
            </a:r>
            <a:r>
              <a:rPr lang="ru-RU" sz="2000" dirty="0" err="1" smtClean="0">
                <a:solidFill>
                  <a:srgbClr val="FF0000"/>
                </a:solidFill>
              </a:rPr>
              <a:t>донации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образцы крови должны быть исследованы с целью определения группы АВО и </a:t>
            </a:r>
            <a:r>
              <a:rPr lang="ru-RU" sz="2000" dirty="0" err="1" smtClean="0"/>
              <a:t>резус-принадлежности</a:t>
            </a:r>
            <a:r>
              <a:rPr lang="ru-RU" sz="2000" dirty="0" smtClean="0"/>
              <a:t> </a:t>
            </a:r>
            <a:r>
              <a:rPr lang="ru-RU" sz="2000" dirty="0" err="1" smtClean="0"/>
              <a:t>и</a:t>
            </a:r>
            <a:r>
              <a:rPr lang="ru-RU" sz="2000" dirty="0" smtClean="0"/>
              <a:t> подвергнуты лабораторному контролю на наличие </a:t>
            </a:r>
            <a:r>
              <a:rPr lang="ru-RU" sz="2000" dirty="0" err="1" smtClean="0"/>
              <a:t>гемотрансмиссивных</a:t>
            </a:r>
            <a:r>
              <a:rPr lang="ru-RU" sz="2000" dirty="0" smtClean="0"/>
              <a:t> инфекций.</a:t>
            </a:r>
          </a:p>
          <a:p>
            <a:pPr>
              <a:defRPr/>
            </a:pPr>
            <a:r>
              <a:rPr lang="ru-RU" sz="2000" dirty="0" smtClean="0"/>
              <a:t>Кровь и ее компоненты должны быть безопасны, биологически полноценны, функционально активны и обладать лечебной эффективностью.</a:t>
            </a:r>
          </a:p>
          <a:p>
            <a:pPr>
              <a:defRPr/>
            </a:pPr>
            <a:r>
              <a:rPr lang="ru-RU" sz="2000" dirty="0" smtClean="0"/>
              <a:t>Для обеспечения безопасности свежезамороженной плазмы (СЗП) должна быть внедрена ее </a:t>
            </a:r>
            <a:r>
              <a:rPr lang="ru-RU" sz="2000" b="1" dirty="0" err="1" smtClean="0"/>
              <a:t>карантинизация</a:t>
            </a:r>
            <a:r>
              <a:rPr lang="ru-RU" sz="2000" b="1" dirty="0" smtClean="0"/>
              <a:t> (</a:t>
            </a:r>
            <a:r>
              <a:rPr lang="ru-RU" sz="2000" dirty="0" smtClean="0"/>
              <a:t>не менее 180 суток при температуре ниже 25°).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42875"/>
            <a:ext cx="7886700" cy="10795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4000" dirty="0" smtClean="0">
                <a:solidFill>
                  <a:srgbClr val="FF0000"/>
                </a:solidFill>
              </a:rPr>
              <a:t>III</a:t>
            </a:r>
            <a:r>
              <a:rPr lang="ru-RU" sz="4000" dirty="0" smtClean="0">
                <a:solidFill>
                  <a:srgbClr val="FF00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1293813"/>
            <a:ext cx="7886700" cy="4824412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При поступлении информации в период </a:t>
            </a:r>
            <a:r>
              <a:rPr lang="ru-RU" sz="2000" dirty="0" err="1" smtClean="0"/>
              <a:t>карантинизации</a:t>
            </a:r>
            <a:r>
              <a:rPr lang="ru-RU" sz="2000" dirty="0" smtClean="0"/>
              <a:t> о выявлении у донора </a:t>
            </a:r>
            <a:r>
              <a:rPr lang="ru-RU" sz="2000" dirty="0" err="1" smtClean="0"/>
              <a:t>гемотрансмиссивных</a:t>
            </a:r>
            <a:r>
              <a:rPr lang="ru-RU" sz="2000" dirty="0" smtClean="0"/>
              <a:t> инфекций или обнаружении в крови донора возбудителей ГТИ по истечении сроков </a:t>
            </a:r>
            <a:r>
              <a:rPr lang="ru-RU" sz="2000" dirty="0" err="1" smtClean="0"/>
              <a:t>карантинизации</a:t>
            </a:r>
            <a:r>
              <a:rPr lang="ru-RU" sz="2000" dirty="0" smtClean="0"/>
              <a:t>, СЗП, заготовленная от этого донора изолируется и утилизируется с обязательной регистрацией.</a:t>
            </a:r>
          </a:p>
          <a:p>
            <a:pPr>
              <a:defRPr/>
            </a:pPr>
            <a:r>
              <a:rPr lang="ru-RU" sz="2000" dirty="0" smtClean="0"/>
              <a:t>В случае неявки донора для повторного обследования по истечению срока </a:t>
            </a:r>
            <a:r>
              <a:rPr lang="ru-RU" sz="2000" dirty="0" err="1" smtClean="0"/>
              <a:t>карантинизации</a:t>
            </a:r>
            <a:r>
              <a:rPr lang="ru-RU" sz="2000" dirty="0" smtClean="0"/>
              <a:t>, СЗП может быть использования для производства препаратов крови или переливания реципиенту при условии </a:t>
            </a:r>
            <a:r>
              <a:rPr lang="ru-RU" sz="2000" b="1" dirty="0" smtClean="0"/>
              <a:t>инактивации </a:t>
            </a:r>
            <a:r>
              <a:rPr lang="ru-RU" sz="2000" dirty="0" smtClean="0"/>
              <a:t>патогенных биологических агентов.</a:t>
            </a:r>
          </a:p>
          <a:p>
            <a:pPr>
              <a:defRPr/>
            </a:pPr>
            <a:r>
              <a:rPr lang="ru-RU" sz="2000" dirty="0" smtClean="0"/>
              <a:t>Не соответствующие требованиям безопасности или неиспользованные кровь и ее компоненты </a:t>
            </a:r>
            <a:r>
              <a:rPr lang="ru-RU" sz="2000" dirty="0" err="1" smtClean="0"/>
              <a:t>изолируються</a:t>
            </a:r>
            <a:r>
              <a:rPr lang="ru-RU" sz="2000" dirty="0" smtClean="0"/>
              <a:t> и подвергаются утилизации (обеззараживание </a:t>
            </a:r>
            <a:r>
              <a:rPr lang="ru-RU" sz="2000" dirty="0" err="1" smtClean="0"/>
              <a:t>дезрастворами</a:t>
            </a:r>
            <a:r>
              <a:rPr lang="ru-RU" sz="2000" dirty="0" smtClean="0"/>
              <a:t> или применение физических методов дезинфекции), так же как  и удаление производственных отходов.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4400" dirty="0" smtClean="0">
                <a:solidFill>
                  <a:srgbClr val="FF0000"/>
                </a:solidFill>
              </a:rPr>
              <a:t>IV</a:t>
            </a:r>
            <a:r>
              <a:rPr lang="ru-RU" sz="4400" dirty="0" smtClean="0">
                <a:solidFill>
                  <a:srgbClr val="FF00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6588" y="1582738"/>
            <a:ext cx="7886700" cy="4535487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Решение о годности  для переливания каждой дозы крови  и ее компонентов принимается только после  завершения ее переработки с учетом лабораторного контроля.</a:t>
            </a:r>
          </a:p>
          <a:p>
            <a:pPr>
              <a:defRPr/>
            </a:pPr>
            <a:r>
              <a:rPr lang="ru-RU" sz="2000" dirty="0" smtClean="0"/>
              <a:t>Хранение и транспортировку крови осуществляют в условиях контроля и регистрации температуры внутри оборудования  не реже 2 раз в сутки. Хранение должно быть раздельным в зависимости от наименования компонента, его статуса, групповой и </a:t>
            </a:r>
            <a:r>
              <a:rPr lang="ru-RU" sz="2000" dirty="0" err="1" smtClean="0"/>
              <a:t>резус-принадлежности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/>
              <a:t>     Для </a:t>
            </a:r>
            <a:r>
              <a:rPr lang="ru-RU" sz="2000" dirty="0" err="1" smtClean="0"/>
              <a:t>аутологичной</a:t>
            </a:r>
            <a:r>
              <a:rPr lang="ru-RU" sz="2000" dirty="0" smtClean="0"/>
              <a:t> </a:t>
            </a:r>
            <a:r>
              <a:rPr lang="ru-RU" sz="2000" dirty="0" err="1" smtClean="0"/>
              <a:t>трасфузии</a:t>
            </a:r>
            <a:r>
              <a:rPr lang="ru-RU" sz="2000" dirty="0" smtClean="0"/>
              <a:t> кровь и ее компоненты хранятся отдельно от остальных компонентов.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/>
              <a:t>-    Данные о донорах, выполняемых процедурах, операциях  и результатах исследований крови и ее компонентов регистрируются на бумажных и (или) электронных носителях и хранятся в течение 30 лет.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/>
              <a:t>    </a:t>
            </a:r>
          </a:p>
          <a:p>
            <a:pPr>
              <a:buFont typeface="Wingdings" pitchFamily="2" charset="2"/>
              <a:buNone/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4000" dirty="0" smtClean="0">
                <a:solidFill>
                  <a:srgbClr val="FF0000"/>
                </a:solidFill>
              </a:rPr>
              <a:t>V</a:t>
            </a:r>
            <a:r>
              <a:rPr lang="ru-RU" sz="4000" dirty="0" smtClean="0">
                <a:solidFill>
                  <a:srgbClr val="FF00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150" y="1438275"/>
            <a:ext cx="7886700" cy="4565650"/>
          </a:xfrm>
        </p:spPr>
        <p:txBody>
          <a:bodyPr/>
          <a:lstStyle/>
          <a:p>
            <a:pPr>
              <a:defRPr/>
            </a:pPr>
            <a:endParaRPr lang="ru-RU" sz="2000" dirty="0" smtClean="0"/>
          </a:p>
          <a:p>
            <a:pPr>
              <a:defRPr/>
            </a:pPr>
            <a:r>
              <a:rPr lang="ru-RU" sz="2000" dirty="0" smtClean="0"/>
              <a:t>При заготовке крови и ее компонентов необходимо разработать и внедрить и поддерживать в рабочем состоянии систему качества, охватывающую все виды деятельности и направленной на обеспечение безопасности донорской крови и е компонентов.</a:t>
            </a:r>
          </a:p>
          <a:p>
            <a:pPr>
              <a:defRPr/>
            </a:pPr>
            <a:r>
              <a:rPr lang="ru-RU" sz="2000" dirty="0" smtClean="0"/>
              <a:t>Помещения должны разделяться по видам проводимых работ. Должны выделяться отдельные помещения  (зоны, стеллажи, холодильники) для хранения расходных материалов и компонентов, имеющих  разный статус. Они должны иметь четкое обозначение и ограниченный доступ.</a:t>
            </a:r>
          </a:p>
          <a:p>
            <a:pPr>
              <a:defRPr/>
            </a:pPr>
            <a:r>
              <a:rPr lang="ru-RU" sz="2000" dirty="0" smtClean="0"/>
              <a:t>Направление потоков материалов и людей в мощениях д.б. организовано в соответствии с последовательностью выполнения производственных операций.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Требования к донорской крови и ее компонентам (</a:t>
            </a:r>
            <a:r>
              <a:rPr lang="en-US" sz="4400" dirty="0" smtClean="0">
                <a:solidFill>
                  <a:srgbClr val="FF0000"/>
                </a:solidFill>
              </a:rPr>
              <a:t>VI</a:t>
            </a:r>
            <a:r>
              <a:rPr lang="ru-RU" sz="4400" dirty="0" smtClean="0">
                <a:solidFill>
                  <a:srgbClr val="FF00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1654175"/>
            <a:ext cx="7886700" cy="4135438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Заготовка и переработка крови на компоненты в замкнутой системе пластиковых контейнеров не требует асептических условий внешней среды. Необходимо соблюдать общие правила санитарно-эпидемиологического режима.</a:t>
            </a:r>
          </a:p>
          <a:p>
            <a:pPr>
              <a:defRPr/>
            </a:pPr>
            <a:r>
              <a:rPr lang="ru-RU" sz="2000" u="sng" dirty="0" smtClean="0"/>
              <a:t>Необходимо обеспечить, чтобы кровь, ее компоненты, расходные материалы, лабораторные образцы, регистрационные данные и исполнители работ были идентифицированы и прослеживались.</a:t>
            </a:r>
            <a:endParaRPr lang="ru-RU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ПРОСЛЕЖИВАЕМОСТЬ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донорской крови и ее компонентов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250" y="1366838"/>
            <a:ext cx="7975600" cy="4422775"/>
          </a:xfrm>
        </p:spPr>
        <p:txBody>
          <a:bodyPr/>
          <a:lstStyle/>
          <a:p>
            <a:pPr algn="just">
              <a:buFont typeface="Wingdings" pitchFamily="2" charset="2"/>
              <a:buNone/>
              <a:defRPr/>
            </a:pPr>
            <a:r>
              <a:rPr lang="ru-RU" dirty="0" smtClean="0"/>
              <a:t>- </a:t>
            </a:r>
            <a:r>
              <a:rPr lang="ru-RU" sz="2800" dirty="0" smtClean="0"/>
              <a:t>возможность установления личности донора, идентификации донорской крови и ее компонентов, а также результатов исследований донорской крови и ее компонентов на этапах ее заготовки, переработки, хранения, транспортировки, клинического использования и утилизации при помощи регистрации соответствующих данных в учетных формах организациями донорства крови и ее компонентов и лечебными учреждениями.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8" name="Rectangle 4"/>
          <p:cNvSpPr>
            <a:spLocks noGrp="1" noChangeArrowheads="1"/>
          </p:cNvSpPr>
          <p:nvPr>
            <p:ph type="title"/>
          </p:nvPr>
        </p:nvSpPr>
        <p:spPr>
          <a:xfrm>
            <a:off x="420688" y="261938"/>
            <a:ext cx="7904162" cy="5424487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Безопасность гемотрансфузионной терапии - не только отсутствие вредных факторов (в т.ч. инфекционная безопасность). Безопасный компонент = эффективный компонент.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200" dirty="0" smtClean="0"/>
              <a:t/>
            </a:r>
            <a:br>
              <a:rPr lang="ru-RU" sz="4200" dirty="0" smtClean="0"/>
            </a:br>
            <a:r>
              <a:rPr lang="ru-RU" sz="4200" dirty="0" smtClean="0"/>
              <a:t/>
            </a:r>
            <a:br>
              <a:rPr lang="ru-RU" sz="4200" dirty="0" smtClean="0"/>
            </a:br>
            <a:r>
              <a:rPr lang="ru-RU" sz="4200" dirty="0" smtClean="0">
                <a:solidFill>
                  <a:srgbClr val="FF0000"/>
                </a:solidFill>
              </a:rPr>
              <a:t>     </a:t>
            </a:r>
            <a:br>
              <a:rPr lang="ru-RU" sz="4200" dirty="0" smtClean="0">
                <a:solidFill>
                  <a:srgbClr val="FF0000"/>
                </a:solidFill>
              </a:rPr>
            </a:br>
            <a:r>
              <a:rPr lang="ru-RU" sz="4200" dirty="0" smtClean="0">
                <a:solidFill>
                  <a:srgbClr val="FF0000"/>
                </a:solidFill>
              </a:rPr>
              <a:t>Новые направления в обеспечении безопасности гемотрансфузионной терапии</a:t>
            </a:r>
            <a:br>
              <a:rPr lang="ru-RU" sz="4200" dirty="0" smtClean="0">
                <a:solidFill>
                  <a:srgbClr val="FF0000"/>
                </a:solidFill>
              </a:rPr>
            </a:br>
            <a:r>
              <a:rPr lang="ru-RU" sz="4200" dirty="0" smtClean="0"/>
              <a:t/>
            </a:r>
            <a:br>
              <a:rPr lang="ru-RU" sz="4200" dirty="0" smtClean="0"/>
            </a:br>
            <a:r>
              <a:rPr lang="ru-RU" sz="3600" b="1" dirty="0" smtClean="0">
                <a:solidFill>
                  <a:srgbClr val="FFBE5F"/>
                </a:solidFill>
              </a:rPr>
              <a:t> </a:t>
            </a:r>
            <a:br>
              <a:rPr lang="ru-RU" sz="3600" b="1" dirty="0" smtClean="0">
                <a:solidFill>
                  <a:srgbClr val="FFBE5F"/>
                </a:solidFill>
              </a:rPr>
            </a:br>
            <a:endParaRPr lang="ru-RU" sz="4200" dirty="0" smtClean="0">
              <a:solidFill>
                <a:srgbClr val="FFBE5F"/>
              </a:solidFill>
            </a:endParaRPr>
          </a:p>
        </p:txBody>
      </p:sp>
      <p:sp>
        <p:nvSpPr>
          <p:cNvPr id="29901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220913" y="5038725"/>
            <a:ext cx="6134100" cy="1008063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endParaRPr lang="ru-RU" sz="1000" b="1" smtClean="0"/>
          </a:p>
          <a:p>
            <a:pPr algn="l" eaLnBrk="1" hangingPunct="1">
              <a:lnSpc>
                <a:spcPct val="80000"/>
              </a:lnSpc>
              <a:defRPr/>
            </a:pPr>
            <a:endParaRPr lang="ru-RU" sz="1000" b="1" smtClean="0"/>
          </a:p>
          <a:p>
            <a:pPr algn="l" eaLnBrk="1" hangingPunct="1">
              <a:lnSpc>
                <a:spcPct val="80000"/>
              </a:lnSpc>
              <a:defRPr/>
            </a:pPr>
            <a:endParaRPr lang="ru-RU" sz="1000" b="1" smtClean="0"/>
          </a:p>
          <a:p>
            <a:pPr algn="l" eaLnBrk="1" hangingPunct="1">
              <a:lnSpc>
                <a:spcPct val="80000"/>
              </a:lnSpc>
              <a:defRPr/>
            </a:pPr>
            <a:endParaRPr lang="ru-RU" sz="1600" b="1" smtClean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ИСПОЛЬЗОВАНИЕ НОВЫХ ИНФОРМАЦИОННЫХ ТЕХНОЛОГИЙ</a:t>
            </a:r>
          </a:p>
        </p:txBody>
      </p:sp>
      <p:pic>
        <p:nvPicPr>
          <p:cNvPr id="21507" name="Picture 7" descr="выбраковка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8150" y="2200275"/>
            <a:ext cx="3867150" cy="2900363"/>
          </a:xfrm>
          <a:noFill/>
        </p:spPr>
      </p:pic>
      <p:sp>
        <p:nvSpPr>
          <p:cNvPr id="354312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165600" y="1511300"/>
            <a:ext cx="4159250" cy="4278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 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     Наличие автоматизированной информационной системы, включающей все этапы технологического процесса работы, от  отбора доноров до выдачи готовых компонентов крови в лечебные учреждения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Направления повышения безопасности трансфузий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000" dirty="0" smtClean="0"/>
              <a:t>Добровольное безвозмездное регулярное донорство.</a:t>
            </a:r>
          </a:p>
          <a:p>
            <a:pPr>
              <a:defRPr/>
            </a:pPr>
            <a:r>
              <a:rPr lang="ru-RU" sz="2000" dirty="0" smtClean="0"/>
              <a:t>Применение современных методов лабораторных исследований.</a:t>
            </a:r>
          </a:p>
          <a:p>
            <a:pPr>
              <a:defRPr/>
            </a:pPr>
            <a:r>
              <a:rPr lang="ru-RU" sz="2000" dirty="0" smtClean="0"/>
              <a:t>Карантинизация плазмы, криоконсервирование эритроцитов.</a:t>
            </a:r>
          </a:p>
          <a:p>
            <a:pPr>
              <a:defRPr/>
            </a:pPr>
            <a:r>
              <a:rPr lang="ru-RU" sz="2000" dirty="0" smtClean="0"/>
              <a:t>Вирусинактивация донорской плазмы и тромбоцитов.</a:t>
            </a:r>
          </a:p>
          <a:p>
            <a:pPr>
              <a:defRPr/>
            </a:pPr>
            <a:r>
              <a:rPr lang="ru-RU" sz="2000" dirty="0" smtClean="0"/>
              <a:t>Использование ресуспендирующих растворов.</a:t>
            </a:r>
          </a:p>
          <a:p>
            <a:pPr>
              <a:defRPr/>
            </a:pPr>
            <a:r>
              <a:rPr lang="ru-RU" sz="2000" dirty="0" smtClean="0"/>
              <a:t>Применение лейкоредуцированных компонентов крови.</a:t>
            </a:r>
          </a:p>
          <a:p>
            <a:pPr>
              <a:defRPr/>
            </a:pPr>
            <a:r>
              <a:rPr lang="ru-RU" sz="2000" dirty="0" smtClean="0"/>
              <a:t>Применение эффективных методов заготовки (</a:t>
            </a:r>
            <a:r>
              <a:rPr lang="ru-RU" sz="2000" dirty="0" err="1" smtClean="0"/>
              <a:t>аферез</a:t>
            </a:r>
            <a:r>
              <a:rPr lang="ru-RU" sz="2000" dirty="0" smtClean="0"/>
              <a:t>).</a:t>
            </a:r>
          </a:p>
          <a:p>
            <a:pPr>
              <a:defRPr/>
            </a:pPr>
            <a:r>
              <a:rPr lang="ru-RU" sz="2000" dirty="0" smtClean="0"/>
              <a:t>Ограничительная тактика трансфузий.</a:t>
            </a:r>
          </a:p>
          <a:p>
            <a:pPr>
              <a:defRPr/>
            </a:pPr>
            <a:r>
              <a:rPr lang="ru-RU" sz="2000" dirty="0" smtClean="0"/>
              <a:t>Применение кровесберегающих технологий.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2531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98450" y="0"/>
            <a:ext cx="9061450" cy="6856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6" name="Rectangle 4"/>
          <p:cNvSpPr>
            <a:spLocks noGrp="1" noChangeArrowheads="1"/>
          </p:cNvSpPr>
          <p:nvPr>
            <p:ph type="title"/>
          </p:nvPr>
        </p:nvSpPr>
        <p:spPr>
          <a:xfrm>
            <a:off x="438150" y="0"/>
            <a:ext cx="7886700" cy="1006475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 err="1" smtClean="0">
                <a:solidFill>
                  <a:srgbClr val="FF0000"/>
                </a:solidFill>
              </a:rPr>
              <a:t>Лейкоредукция</a:t>
            </a:r>
            <a:endParaRPr lang="ru-RU" sz="3800" dirty="0" smtClean="0">
              <a:solidFill>
                <a:srgbClr val="FF0000"/>
              </a:solidFill>
            </a:endParaRPr>
          </a:p>
        </p:txBody>
      </p:sp>
      <p:sp>
        <p:nvSpPr>
          <p:cNvPr id="36659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300" dirty="0" smtClean="0"/>
              <a:t>    Использование лейкоцитарных фильтров обеспечивает максимальное удаление лейкоцитов, а также уменьшает количество фибриновых сгустков и микроагрегатов</a:t>
            </a:r>
          </a:p>
        </p:txBody>
      </p:sp>
      <p:pic>
        <p:nvPicPr>
          <p:cNvPr id="23556" name="Picture 7" descr="лейкофильтры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57700" y="1509713"/>
            <a:ext cx="3867150" cy="42497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dirty="0" smtClean="0">
                <a:solidFill>
                  <a:srgbClr val="FF0000"/>
                </a:solidFill>
              </a:rPr>
              <a:t>Аппаратный </a:t>
            </a:r>
            <a:r>
              <a:rPr lang="ru-RU" sz="3800" dirty="0" err="1" smtClean="0">
                <a:solidFill>
                  <a:srgbClr val="FF0000"/>
                </a:solidFill>
              </a:rPr>
              <a:t>плазмоцитаферез</a:t>
            </a:r>
            <a:endParaRPr lang="ru-RU" sz="3800" dirty="0" smtClean="0">
              <a:solidFill>
                <a:srgbClr val="FF0000"/>
              </a:solidFill>
            </a:endParaRPr>
          </a:p>
        </p:txBody>
      </p:sp>
      <p:sp>
        <p:nvSpPr>
          <p:cNvPr id="3901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700" dirty="0" smtClean="0"/>
              <a:t>Возможность аппаратного получения компонентов крови с применением  </a:t>
            </a:r>
            <a:r>
              <a:rPr lang="ru-RU" sz="2700" dirty="0" err="1" smtClean="0"/>
              <a:t>афереза</a:t>
            </a:r>
            <a:endParaRPr lang="ru-RU" sz="2700" dirty="0" smtClean="0"/>
          </a:p>
        </p:txBody>
      </p:sp>
      <p:pic>
        <p:nvPicPr>
          <p:cNvPr id="24580" name="Picture 7" descr="IMG_004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52938" y="1725613"/>
            <a:ext cx="3871912" cy="3960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dirty="0" smtClean="0">
                <a:solidFill>
                  <a:srgbClr val="FF0000"/>
                </a:solidFill>
              </a:rPr>
              <a:t>Система автоматического сбора компонентов крови</a:t>
            </a:r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    Система позволяет получать от одного донора две терапевтические дозы высококачественных лейкоредуцированных эритроцитов.</a:t>
            </a:r>
          </a:p>
        </p:txBody>
      </p:sp>
      <p:sp>
        <p:nvSpPr>
          <p:cNvPr id="25604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25605" name="Picture 5" descr="алек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2225" y="1582738"/>
            <a:ext cx="28797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" y="214313"/>
            <a:ext cx="78867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Передовые методы обработки клеток. Использование аппарата для замораживания и отмывания эритроцитов .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1511300"/>
            <a:ext cx="4591050" cy="4278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Замороженные эритроциты: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-   редкие группы, подобранные эритроциты,</a:t>
            </a:r>
          </a:p>
          <a:p>
            <a:pPr eaLnBrk="1" hangingPunct="1">
              <a:buFontTx/>
              <a:buChar char="-"/>
              <a:defRPr/>
            </a:pPr>
            <a:r>
              <a:rPr lang="ru-RU" sz="2400" smtClean="0"/>
              <a:t>аутогемотрансфузии,</a:t>
            </a:r>
          </a:p>
          <a:p>
            <a:pPr eaLnBrk="1" hangingPunct="1">
              <a:buFontTx/>
              <a:buChar char="-"/>
              <a:defRPr/>
            </a:pPr>
            <a:r>
              <a:rPr lang="ru-RU" sz="2400" smtClean="0"/>
              <a:t>создание стратегических запасов</a:t>
            </a:r>
          </a:p>
          <a:p>
            <a:pPr eaLnBrk="1" hangingPunct="1">
              <a:buFontTx/>
              <a:buNone/>
              <a:defRPr/>
            </a:pPr>
            <a:r>
              <a:rPr lang="ru-RU" sz="2400" smtClean="0"/>
              <a:t>Отмытые эритроциты:</a:t>
            </a:r>
          </a:p>
          <a:p>
            <a:pPr eaLnBrk="1" hangingPunct="1">
              <a:buFontTx/>
              <a:buNone/>
              <a:defRPr/>
            </a:pPr>
            <a:r>
              <a:rPr lang="ru-RU" sz="2400" smtClean="0"/>
              <a:t>- Реакции на  переливание плазмы в анамнезе</a:t>
            </a:r>
          </a:p>
          <a:p>
            <a:pPr eaLnBrk="1" hangingPunct="1">
              <a:buFontTx/>
              <a:buChar char="-"/>
              <a:defRPr/>
            </a:pPr>
            <a:endParaRPr lang="ru-RU" sz="2400" smtClean="0"/>
          </a:p>
          <a:p>
            <a:pPr eaLnBrk="1" hangingPunct="1">
              <a:buFontTx/>
              <a:buChar char="-"/>
              <a:defRPr/>
            </a:pPr>
            <a:endParaRPr lang="ru-RU" sz="2400" smtClean="0"/>
          </a:p>
        </p:txBody>
      </p:sp>
      <p:sp>
        <p:nvSpPr>
          <p:cNvPr id="38605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700" smtClean="0"/>
          </a:p>
        </p:txBody>
      </p:sp>
      <p:pic>
        <p:nvPicPr>
          <p:cNvPr id="26629" name="Picture 5" descr="аср 2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3663" y="1654175"/>
            <a:ext cx="3240087" cy="403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Передовые методы обработки клеток. Использование аппарата для замораживания и отмывания эритроцитов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700" smtClean="0"/>
              <a:t>ACP 215</a:t>
            </a:r>
          </a:p>
          <a:p>
            <a:pPr eaLnBrk="1" hangingPunct="1">
              <a:buFontTx/>
              <a:buChar char="-"/>
              <a:defRPr/>
            </a:pPr>
            <a:r>
              <a:rPr lang="ru-RU" sz="2700" smtClean="0"/>
              <a:t>контролируемый процесс (соответствие </a:t>
            </a:r>
            <a:r>
              <a:rPr lang="en-US" sz="2700" smtClean="0"/>
              <a:t>GMP)</a:t>
            </a:r>
          </a:p>
          <a:p>
            <a:pPr eaLnBrk="1" hangingPunct="1">
              <a:buFontTx/>
              <a:buChar char="-"/>
              <a:defRPr/>
            </a:pPr>
            <a:r>
              <a:rPr lang="ru-RU" sz="2700" smtClean="0"/>
              <a:t>закрытая система,</a:t>
            </a:r>
          </a:p>
          <a:p>
            <a:pPr eaLnBrk="1" hangingPunct="1">
              <a:buFontTx/>
              <a:buChar char="-"/>
              <a:defRPr/>
            </a:pPr>
            <a:r>
              <a:rPr lang="ru-RU" sz="2700" smtClean="0"/>
              <a:t>сокращение трудоемкости</a:t>
            </a:r>
          </a:p>
          <a:p>
            <a:pPr eaLnBrk="1" hangingPunct="1">
              <a:buFontTx/>
              <a:buChar char="-"/>
              <a:defRPr/>
            </a:pPr>
            <a:endParaRPr lang="ru-RU" sz="2700" smtClean="0"/>
          </a:p>
        </p:txBody>
      </p:sp>
      <p:pic>
        <p:nvPicPr>
          <p:cNvPr id="27652" name="Picture 4" descr="аср 21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68838" y="1509713"/>
            <a:ext cx="3168650" cy="4176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Замораживание плазмы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1511300"/>
            <a:ext cx="4303713" cy="4278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Использование быстрозамораживателей позволяет гарантировать должное качество СЗП</a:t>
            </a:r>
          </a:p>
        </p:txBody>
      </p:sp>
      <p:sp>
        <p:nvSpPr>
          <p:cNvPr id="38912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700" smtClean="0"/>
          </a:p>
        </p:txBody>
      </p:sp>
      <p:pic>
        <p:nvPicPr>
          <p:cNvPr id="28677" name="Picture 5" descr="БЫСТРОЗАМОРАЖИВАТ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6325" y="1509713"/>
            <a:ext cx="3371850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КАРАНТИНИЗАЦИЯ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0688" y="1654175"/>
            <a:ext cx="3867150" cy="427831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9701" name="Picture 5" descr="D:\sgolosova\Pictures\карант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1222375"/>
            <a:ext cx="802481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ChangeArrowheads="1"/>
          </p:cNvSpPr>
          <p:nvPr/>
        </p:nvSpPr>
        <p:spPr bwMode="auto">
          <a:xfrm>
            <a:off x="925513" y="358775"/>
            <a:ext cx="7837487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668" tIns="43834" rIns="87668" bIns="43834" anchor="ctr"/>
          <a:lstStyle/>
          <a:p>
            <a:pPr algn="ctr" defTabSz="690563">
              <a:defRPr/>
            </a:pPr>
            <a:r>
              <a:rPr lang="ru-RU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Система инактивации вирусов в плазме крови</a:t>
            </a:r>
            <a:endParaRPr lang="fr-F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2806700"/>
            <a:ext cx="4249737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6325" y="2733675"/>
            <a:ext cx="3048000" cy="2925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Апробация крови</a:t>
            </a:r>
          </a:p>
        </p:txBody>
      </p:sp>
      <p:sp>
        <p:nvSpPr>
          <p:cNvPr id="37069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1511300"/>
            <a:ext cx="4879975" cy="4278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700" smtClean="0"/>
              <a:t>   Автоматизация лабораторных исследований –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700" smtClean="0"/>
              <a:t>   применение иммуногематологических, биохимических, иммуноферментных анализаторов</a:t>
            </a:r>
          </a:p>
        </p:txBody>
      </p:sp>
      <p:pic>
        <p:nvPicPr>
          <p:cNvPr id="31748" name="Picture 7" descr="анализато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18125" y="1509713"/>
            <a:ext cx="3006725" cy="42497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287338"/>
            <a:ext cx="78867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2700" b="1" dirty="0" smtClean="0">
                <a:solidFill>
                  <a:srgbClr val="CC3300"/>
                </a:solidFill>
              </a:rPr>
              <a:t>ФЕДЕРАЛЬНАЯ ПРОГРАММА ПО РАЗВИТИЮ СЛУЖБЫ КРОВИ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dirty="0" smtClean="0">
                <a:solidFill>
                  <a:srgbClr val="CC3300"/>
                </a:solidFill>
              </a:rPr>
              <a:t>       Начиная с 2008 года Минздравом РФ и Федеральным медико-биологическим агентством проводилась масштабная программы по развитию службы крови.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rgbClr val="CC3300"/>
                </a:solidFill>
              </a:rPr>
              <a:t>         В программу были включены все регионы России</a:t>
            </a:r>
            <a:r>
              <a:rPr lang="ru-RU" sz="2700" dirty="0" smtClean="0">
                <a:solidFill>
                  <a:srgbClr val="CC3300"/>
                </a:solidFill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700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Хранение тромбоцитов</a:t>
            </a:r>
          </a:p>
        </p:txBody>
      </p:sp>
      <p:sp>
        <p:nvSpPr>
          <p:cNvPr id="3645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700" smtClean="0"/>
              <a:t>   Применение тромбомиксера с термостатом позволяет сохранить качество компонента и увеличить срок хранения  </a:t>
            </a:r>
          </a:p>
        </p:txBody>
      </p:sp>
      <p:pic>
        <p:nvPicPr>
          <p:cNvPr id="32772" name="Picture 7" descr="тромбомиксе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86325" y="1509713"/>
            <a:ext cx="3173413" cy="4321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3600" b="1"/>
              <a:t> </a:t>
            </a:r>
          </a:p>
          <a:p>
            <a:pPr algn="ctr">
              <a:buFont typeface="Wingdings" pitchFamily="2" charset="2"/>
              <a:buNone/>
              <a:defRPr/>
            </a:pPr>
            <a:endParaRPr lang="ru-RU" sz="3600" b="1"/>
          </a:p>
          <a:p>
            <a:pPr algn="ctr">
              <a:buFont typeface="Wingdings" pitchFamily="2" charset="2"/>
              <a:buNone/>
              <a:defRPr/>
            </a:pPr>
            <a:endParaRPr lang="ru-RU" sz="3600" b="1"/>
          </a:p>
          <a:p>
            <a:pPr algn="ctr">
              <a:buFont typeface="Wingdings" pitchFamily="2" charset="2"/>
              <a:buNone/>
              <a:defRPr/>
            </a:pPr>
            <a:r>
              <a:rPr lang="ru-RU" sz="3600" b="1">
                <a:solidFill>
                  <a:srgbClr val="FF0000"/>
                </a:solidFill>
                <a:latin typeface="Verdana" pitchFamily="34" charset="0"/>
              </a:rPr>
              <a:t>БЛАГОДАРЮ ЗА ВНИМАНИЕ!</a:t>
            </a:r>
          </a:p>
        </p:txBody>
      </p:sp>
      <p:pic>
        <p:nvPicPr>
          <p:cNvPr id="33795" name="Picture 7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157538" y="935038"/>
            <a:ext cx="2016125" cy="2243137"/>
          </a:xfrm>
          <a:solidFill>
            <a:schemeClr val="bg2">
              <a:alpha val="76862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9563" y="2627313"/>
            <a:ext cx="8247062" cy="2103437"/>
          </a:xfrm>
        </p:spPr>
        <p:txBody>
          <a:bodyPr/>
          <a:lstStyle/>
          <a:p>
            <a:pPr eaLnBrk="1" hangingPunct="1">
              <a:defRPr/>
            </a:pPr>
            <a:r>
              <a:rPr lang="ru-RU" sz="27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Обеспечение отечественного здравоохранения высокоэффективными и безопасными гемотрансфузионными средами в достаточном количестве</a:t>
            </a:r>
            <a:r>
              <a:rPr lang="ru-RU" sz="2700" dirty="0" smtClean="0">
                <a:solidFill>
                  <a:srgbClr val="CC3300"/>
                </a:solidFill>
              </a:rPr>
              <a:t/>
            </a:r>
            <a:br>
              <a:rPr lang="ru-RU" sz="2700" dirty="0" smtClean="0">
                <a:solidFill>
                  <a:srgbClr val="CC3300"/>
                </a:solidFill>
              </a:rPr>
            </a:br>
            <a:endParaRPr lang="ru-RU" sz="2700" dirty="0" smtClean="0">
              <a:solidFill>
                <a:srgbClr val="CC3300"/>
              </a:solidFill>
            </a:endParaRP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71450" y="6367463"/>
            <a:ext cx="8005763" cy="0"/>
          </a:xfrm>
          <a:prstGeom prst="line">
            <a:avLst/>
          </a:prstGeom>
          <a:noFill/>
          <a:ln w="38100">
            <a:solidFill>
              <a:srgbClr val="F21302"/>
            </a:solidFill>
            <a:miter lim="800000"/>
            <a:headEnd/>
            <a:tailEnd/>
          </a:ln>
        </p:spPr>
        <p:txBody>
          <a:bodyPr wrap="none" lIns="87078" tIns="43539" rIns="87078" bIns="43539"/>
          <a:lstStyle/>
          <a:p>
            <a:endParaRPr lang="ru-RU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171450" y="109538"/>
            <a:ext cx="0" cy="6257925"/>
          </a:xfrm>
          <a:prstGeom prst="line">
            <a:avLst/>
          </a:prstGeom>
          <a:noFill/>
          <a:ln w="38100">
            <a:solidFill>
              <a:srgbClr val="F21302"/>
            </a:solidFill>
            <a:miter lim="800000"/>
            <a:headEnd/>
            <a:tailEnd/>
          </a:ln>
        </p:spPr>
        <p:txBody>
          <a:bodyPr wrap="none" lIns="87078" tIns="43539" rIns="87078" bIns="43539"/>
          <a:lstStyle/>
          <a:p>
            <a:endParaRPr lang="ru-RU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171450" y="109538"/>
            <a:ext cx="8488363" cy="0"/>
          </a:xfrm>
          <a:prstGeom prst="line">
            <a:avLst/>
          </a:prstGeom>
          <a:noFill/>
          <a:ln w="38100">
            <a:solidFill>
              <a:srgbClr val="F21302"/>
            </a:solidFill>
            <a:miter lim="800000"/>
            <a:headEnd/>
            <a:tailEnd/>
          </a:ln>
        </p:spPr>
        <p:txBody>
          <a:bodyPr wrap="none" lIns="87078" tIns="43539" rIns="87078" bIns="43539"/>
          <a:lstStyle/>
          <a:p>
            <a:endParaRPr lang="ru-RU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V="1">
            <a:off x="8659813" y="109538"/>
            <a:ext cx="0" cy="5781675"/>
          </a:xfrm>
          <a:prstGeom prst="line">
            <a:avLst/>
          </a:prstGeom>
          <a:noFill/>
          <a:ln w="38100">
            <a:solidFill>
              <a:srgbClr val="F21302"/>
            </a:solidFill>
            <a:miter lim="800000"/>
            <a:headEnd/>
            <a:tailEnd/>
          </a:ln>
        </p:spPr>
        <p:txBody>
          <a:bodyPr wrap="none" lIns="87078" tIns="43539" rIns="87078" bIns="43539"/>
          <a:lstStyle/>
          <a:p>
            <a:endParaRPr lang="ru-RU"/>
          </a:p>
        </p:txBody>
      </p:sp>
      <p:pic>
        <p:nvPicPr>
          <p:cNvPr id="6151" name="Picture 7" descr="символ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45475" y="5957888"/>
            <a:ext cx="4841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292100" y="647700"/>
            <a:ext cx="82804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078" tIns="43539" rIns="87078" bIns="43539">
            <a:spAutoFit/>
          </a:bodyPr>
          <a:lstStyle/>
          <a:p>
            <a:pPr algn="ctr">
              <a:defRPr/>
            </a:pPr>
            <a:r>
              <a:rPr kumimoji="1" lang="ru-RU" sz="3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Глобальная цель программы </a:t>
            </a:r>
          </a:p>
          <a:p>
            <a:pPr algn="ctr">
              <a:defRPr/>
            </a:pPr>
            <a:r>
              <a:rPr kumimoji="1" lang="ru-RU" sz="3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развития службы крови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287338"/>
            <a:ext cx="7886700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sz="3400" b="1" dirty="0" smtClean="0">
                <a:solidFill>
                  <a:srgbClr val="CC3300"/>
                </a:solidFill>
              </a:rPr>
              <a:t>Основные направления программы:	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700" dirty="0" smtClean="0">
                <a:solidFill>
                  <a:srgbClr val="CC3300"/>
                </a:solidFill>
              </a:rPr>
              <a:t>Модернизация материально-технической базы станций переливания крови.</a:t>
            </a:r>
          </a:p>
          <a:p>
            <a:pPr eaLnBrk="1" hangingPunct="1">
              <a:defRPr/>
            </a:pPr>
            <a:r>
              <a:rPr lang="ru-RU" sz="2700" dirty="0" smtClean="0">
                <a:solidFill>
                  <a:srgbClr val="CC3300"/>
                </a:solidFill>
              </a:rPr>
              <a:t>Развитие массового донорства крови и ее компонентов (основная задача – развитие добровольного безвозмездного донорства) .</a:t>
            </a:r>
          </a:p>
          <a:p>
            <a:pPr eaLnBrk="1" hangingPunct="1">
              <a:defRPr/>
            </a:pPr>
            <a:r>
              <a:rPr lang="ru-RU" sz="2700" dirty="0" smtClean="0">
                <a:solidFill>
                  <a:srgbClr val="CC3300"/>
                </a:solidFill>
              </a:rPr>
              <a:t>Создание единой информационной базы данных по сбору, переработке, хранению и обеспечению безопасности донорской крови и ее компонентов.</a:t>
            </a:r>
          </a:p>
          <a:p>
            <a:pPr eaLnBrk="1" hangingPunct="1">
              <a:defRPr/>
            </a:pPr>
            <a:endParaRPr lang="ru-RU" sz="2700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ТЕХНИЧЕСКИЙ РЕГЛАМЕНТ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ctr" eaLnBrk="1" hangingPunct="1">
              <a:buFontTx/>
              <a:buNone/>
              <a:defRPr/>
            </a:pPr>
            <a:r>
              <a:rPr lang="ru-RU" dirty="0" smtClean="0"/>
              <a:t>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dirty="0" err="1" smtClean="0"/>
              <a:t>трансфузионно-инфузионной</a:t>
            </a:r>
            <a:r>
              <a:rPr lang="ru-RU" dirty="0" smtClean="0"/>
              <a:t> терапии</a:t>
            </a:r>
          </a:p>
          <a:p>
            <a:pPr lvl="1" algn="ctr" eaLnBrk="1" hangingPunct="1">
              <a:buFontTx/>
              <a:buNone/>
              <a:defRPr/>
            </a:pPr>
            <a:endParaRPr lang="ru-RU" dirty="0" smtClean="0"/>
          </a:p>
          <a:p>
            <a:pPr lvl="1" algn="just" eaLnBrk="1" hangingPunct="1">
              <a:buFontTx/>
              <a:buNone/>
              <a:defRPr/>
            </a:pPr>
            <a:r>
              <a:rPr lang="ru-RU" dirty="0" smtClean="0"/>
              <a:t>Утвержден постановлением  Правительства Российской Федерации от 26 января 2010 №29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7886700" cy="96043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Технический регламент устанавливает: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1150938"/>
            <a:ext cx="7886700" cy="5040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-требования безопасности объектов технического регулирования (крови, ее компонентов, препаратов, кровезамещающих растворов, применяемых изделий медицинского назначения, процессов заготовки, переработки, хранения, транспортировки, утилизации, применения и обеспечения безопасности донорской крови и ее компонентов).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7886700" cy="96043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Технический регламент устанавливает: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1150938"/>
            <a:ext cx="7886700" cy="5040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Правила идентификации донорской крови и ее компонентов;</a:t>
            </a:r>
          </a:p>
          <a:p>
            <a:pPr eaLnBrk="1" hangingPunct="1">
              <a:defRPr/>
            </a:pPr>
            <a:r>
              <a:rPr lang="ru-RU" dirty="0" smtClean="0"/>
              <a:t>Правила и формы оценки соответствия объектов технического регулирования  требованиям настоящего ТР.</a:t>
            </a:r>
          </a:p>
          <a:p>
            <a:pPr eaLnBrk="1" hangingPunct="1">
              <a:defRPr/>
            </a:pPr>
            <a:r>
              <a:rPr lang="ru-RU" dirty="0" smtClean="0"/>
              <a:t>Требования к упаковке и маркировке донорской крови и ее компонентов.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50" y="935038"/>
            <a:ext cx="7886700" cy="4854575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Требования настоящего технического регламента обязательны для исполнения всеми юридическими лицами, осуществляющими заготовку, переработку, хранение, транспортировку, применение донорской крови и ее компонентов, препаратов и кровезамещающих растворов.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учи">
  <a:themeElements>
    <a:clrScheme name="Лучи 1">
      <a:dk1>
        <a:srgbClr val="1A006C"/>
      </a:dk1>
      <a:lt1>
        <a:srgbClr val="FFFFFF"/>
      </a:lt1>
      <a:dk2>
        <a:srgbClr val="000066"/>
      </a:dk2>
      <a:lt2>
        <a:srgbClr val="CCCCFF"/>
      </a:lt2>
      <a:accent1>
        <a:srgbClr val="0099CC"/>
      </a:accent1>
      <a:accent2>
        <a:srgbClr val="6600CC"/>
      </a:accent2>
      <a:accent3>
        <a:srgbClr val="AAAAB8"/>
      </a:accent3>
      <a:accent4>
        <a:srgbClr val="DADADA"/>
      </a:accent4>
      <a:accent5>
        <a:srgbClr val="AACAE2"/>
      </a:accent5>
      <a:accent6>
        <a:srgbClr val="5C00B9"/>
      </a:accent6>
      <a:hlink>
        <a:srgbClr val="9999FF"/>
      </a:hlink>
      <a:folHlink>
        <a:srgbClr val="33CCCC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1702</TotalTime>
  <Pages>9</Pages>
  <Words>1154</Words>
  <Application>Microsoft Office PowerPoint</Application>
  <PresentationFormat>Произвольный</PresentationFormat>
  <Paragraphs>119</Paragraphs>
  <Slides>31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Wingdings</vt:lpstr>
      <vt:lpstr>Times New Roman</vt:lpstr>
      <vt:lpstr>Arial Unicode MS</vt:lpstr>
      <vt:lpstr>Verdana</vt:lpstr>
      <vt:lpstr>Лучи</vt:lpstr>
      <vt:lpstr> Обеспечение безопасности и качества при заготовке, переливании крови и ее компонентов </vt:lpstr>
      <vt:lpstr>Направления повышения безопасности трансфузий</vt:lpstr>
      <vt:lpstr>ФЕДЕРАЛЬНАЯ ПРОГРАММА ПО РАЗВИТИЮ СЛУЖБЫ КРОВИ</vt:lpstr>
      <vt:lpstr>Обеспечение отечественного здравоохранения высокоэффективными и безопасными гемотрансфузионными средами в достаточном количестве </vt:lpstr>
      <vt:lpstr>Основные направления программы: </vt:lpstr>
      <vt:lpstr> ТЕХНИЧЕСКИЙ РЕГЛАМЕНТ  </vt:lpstr>
      <vt:lpstr>Технический регламент устанавливает:</vt:lpstr>
      <vt:lpstr>Технический регламент устанавливает:</vt:lpstr>
      <vt:lpstr>Слайд 9</vt:lpstr>
      <vt:lpstr>Требования к донорской крови и ее компонентам (I)</vt:lpstr>
      <vt:lpstr>Требования к донорской крови и ее компонентам (II)</vt:lpstr>
      <vt:lpstr>Требования к донорской крови и ее компонентам (III)</vt:lpstr>
      <vt:lpstr>Требования к донорской крови и ее компонентам (IV)</vt:lpstr>
      <vt:lpstr>Требования к донорской крови и ее компонентам (V)</vt:lpstr>
      <vt:lpstr>Требования к донорской крови и ее компонентам (VI)</vt:lpstr>
      <vt:lpstr>ПРОСЛЕЖИВАЕМОСТЬ донорской крови и ее компонентов</vt:lpstr>
      <vt:lpstr>Безопасность гемотрансфузионной терапии - не только отсутствие вредных факторов (в т.ч. инфекционная безопасность). Безопасный компонент = эффективный компонент.</vt:lpstr>
      <vt:lpstr>        Новые направления в обеспечении безопасности гемотрансфузионной терапии    </vt:lpstr>
      <vt:lpstr>ИСПОЛЬЗОВАНИЕ НОВЫХ ИНФОРМАЦИОННЫХ ТЕХНОЛОГИЙ</vt:lpstr>
      <vt:lpstr>Слайд 20</vt:lpstr>
      <vt:lpstr>Лейкоредукция</vt:lpstr>
      <vt:lpstr>Аппаратный плазмоцитаферез</vt:lpstr>
      <vt:lpstr>Система автоматического сбора компонентов крови</vt:lpstr>
      <vt:lpstr>Передовые методы обработки клеток. Использование аппарата для замораживания и отмывания эритроцитов .</vt:lpstr>
      <vt:lpstr>Передовые методы обработки клеток. Использование аппарата для замораживания и отмывания эритроцитов</vt:lpstr>
      <vt:lpstr>Замораживание плазмы</vt:lpstr>
      <vt:lpstr>КАРАНТИНИЗАЦИЯ</vt:lpstr>
      <vt:lpstr>Слайд 28</vt:lpstr>
      <vt:lpstr>Апробация крови</vt:lpstr>
      <vt:lpstr>Хранение тромбоцитов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profile</dc:title>
  <dc:creator>GSM</dc:creator>
  <cp:lastModifiedBy>eklyueva</cp:lastModifiedBy>
  <cp:revision>480</cp:revision>
  <cp:lastPrinted>2002-10-10T12:31:10Z</cp:lastPrinted>
  <dcterms:created xsi:type="dcterms:W3CDTF">1996-07-07T11:08:06Z</dcterms:created>
  <dcterms:modified xsi:type="dcterms:W3CDTF">2017-05-11T09:53:27Z</dcterms:modified>
</cp:coreProperties>
</file>