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94.xml" ContentType="application/vnd.openxmlformats-officedocument.presentationml.slide+xml"/>
  <Override PartName="/ppt/slides/slide142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s/slide83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s/slide25.xml" ContentType="application/vnd.openxmlformats-officedocument.presentationml.slide+xml"/>
  <Override PartName="/ppt/slides/slide72.xml" ContentType="application/vnd.openxmlformats-officedocument.presentationml.slid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tableStyles.xml" ContentType="application/vnd.openxmlformats-officedocument.presentationml.tableStyles+xml"/>
  <Override PartName="/ppt/slides/slide147.xml" ContentType="application/vnd.openxmlformats-officedocument.presentationml.slide+xml"/>
  <Override PartName="/ppt/slides/slide158.xml" ContentType="application/vnd.openxmlformats-officedocument.presentationml.slide+xml"/>
  <Override PartName="/ppt/slides/slide99.xml" ContentType="application/vnd.openxmlformats-officedocument.presentationml.slide+xml"/>
  <Override PartName="/ppt/slides/slide136.xml" ContentType="application/vnd.openxmlformats-officedocument.presentationml.slide+xml"/>
  <Override PartName="/ppt/charts/chart3.xml" ContentType="application/vnd.openxmlformats-officedocument.drawingml.chart+xml"/>
  <Default Extension="xlsx" ContentType="application/vnd.openxmlformats-officedocument.spreadsheetml.sheet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slides/slide154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s/slide150.xml" ContentType="application/vnd.openxmlformats-officedocument.presentationml.slide+xml"/>
  <Override PartName="/ppt/slides/slide161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ink/ink7.xml" ContentType="application/inkml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59.xml" ContentType="application/vnd.openxmlformats-officedocument.presentationml.slide+xml"/>
  <Override PartName="/ppt/charts/chart8.xml" ContentType="application/vnd.openxmlformats-officedocument.drawingml.chart+xml"/>
  <Default Extension="wdp" ContentType="image/vnd.ms-photo"/>
  <Override PartName="/ppt/slides/slide119.xml" ContentType="application/vnd.openxmlformats-officedocument.presentationml.slide+xml"/>
  <Override PartName="/ppt/slides/slide148.xml" ContentType="application/vnd.openxmlformats-officedocument.presentationml.slide+xml"/>
  <Override PartName="/ppt/slides/slide166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slides/slide108.xml" ContentType="application/vnd.openxmlformats-officedocument.presentationml.slide+xml"/>
  <Override PartName="/ppt/slides/slide126.xml" ContentType="application/vnd.openxmlformats-officedocument.presentationml.slide+xml"/>
  <Override PartName="/ppt/slides/slide137.xml" ContentType="application/vnd.openxmlformats-officedocument.presentationml.slide+xml"/>
  <Override PartName="/ppt/slides/slide155.xml" ContentType="application/vnd.openxmlformats-officedocument.presentationml.slide+xml"/>
  <Override PartName="/ppt/charts/chart4.xml" ContentType="application/vnd.openxmlformats-officedocument.drawingml.chart+xml"/>
  <Override PartName="/ppt/slides/slide49.xml" ContentType="application/vnd.openxmlformats-officedocument.presentationml.slide+xml"/>
  <Override PartName="/ppt/slides/slide78.xml" ContentType="application/vnd.openxmlformats-officedocument.presentationml.slide+xml"/>
  <Override PartName="/ppt/slides/slide96.xml" ContentType="application/vnd.openxmlformats-officedocument.presentationml.slide+xml"/>
  <Override PartName="/ppt/slides/slide115.xml" ContentType="application/vnd.openxmlformats-officedocument.presentationml.slide+xml"/>
  <Override PartName="/ppt/slides/slide144.xml" ContentType="application/vnd.openxmlformats-officedocument.presentationml.slide+xml"/>
  <Override PartName="/ppt/slides/slide162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s/slide151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ink/ink8.xml" ContentType="application/inkml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Override PartName="/ppt/slideLayouts/slideLayout15.xml" ContentType="application/vnd.openxmlformats-officedocument.presentationml.slideLayout+xml"/>
  <Default Extension="xls" ContentType="application/vnd.ms-exce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s/slide149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s/slide138.xml" ContentType="application/vnd.openxmlformats-officedocument.presentationml.slide+xml"/>
  <Override PartName="/ppt/slides/slide167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156.xml" ContentType="application/vnd.openxmlformats-officedocument.presentationml.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s/slide163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152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Layouts/slideLayout16.xml" ContentType="application/vnd.openxmlformats-officedocument.presentationml.slideLayout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12.xml" ContentType="application/vnd.openxmlformats-officedocument.drawingml.chart+xml"/>
  <Override PartName="/ppt/slides/slide139.xml" ContentType="application/vnd.openxmlformats-officedocument.presentationml.slide+xml"/>
  <Override PartName="/ppt/slides/slide157.xml" ContentType="application/vnd.openxmlformats-officedocument.presentationml.slide+xml"/>
  <Override PartName="/ppt/charts/chart6.xml" ContentType="application/vnd.openxmlformats-officedocument.drawingml.chart+xml"/>
  <Override PartName="/ppt/slides/slide98.xml" ContentType="application/vnd.openxmlformats-officedocument.presentationml.slide+xml"/>
  <Override PartName="/ppt/slides/slide117.xml" ContentType="application/vnd.openxmlformats-officedocument.presentationml.slide+xml"/>
  <Override PartName="/ppt/slides/slide128.xml" ContentType="application/vnd.openxmlformats-officedocument.presentationml.slide+xml"/>
  <Override PartName="/ppt/slides/slide146.xml" ContentType="application/vnd.openxmlformats-officedocument.presentationml.slide+xml"/>
  <Override PartName="/ppt/slides/slide164.xml" ContentType="application/vnd.openxmlformats-officedocument.presentationml.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69.xml" ContentType="application/vnd.openxmlformats-officedocument.presentationml.slide+xml"/>
  <Override PartName="/ppt/slides/slide87.xml" ContentType="application/vnd.openxmlformats-officedocument.presentationml.slide+xml"/>
  <Override PartName="/ppt/slides/slide106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53.xml" ContentType="application/vnd.openxmlformats-officedocument.presentationml.slide+xml"/>
  <Override PartName="/ppt/charts/chart2.xml" ContentType="application/vnd.openxmlformats-officedocument.drawingml.chart+xml"/>
  <Override PartName="/ppt/slides/slide29.xml" ContentType="application/vnd.openxmlformats-officedocument.presentationml.slide+xml"/>
  <Override PartName="/ppt/slides/slide76.xml" ContentType="application/vnd.openxmlformats-officedocument.presentationml.slide+xml"/>
  <Override PartName="/ppt/slides/slide113.xml" ContentType="application/vnd.openxmlformats-officedocument.presentationml.slide+xml"/>
  <Override PartName="/ppt/slides/slide160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102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43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ink/ink6.xml" ContentType="application/inkml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slides/slide129.xml" ContentType="application/vnd.openxmlformats-officedocument.presentationml.slide+xml"/>
  <Override PartName="/ppt/charts/chart7.xml" ContentType="application/vnd.openxmlformats-officedocument.drawingml.chart+xml"/>
  <Override PartName="/ppt/slides/slide118.xml" ContentType="application/vnd.openxmlformats-officedocument.presentationml.slide+xml"/>
  <Override PartName="/ppt/slides/slide165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notesMasterIdLst>
    <p:notesMasterId r:id="rId169"/>
  </p:notesMasterIdLst>
  <p:sldIdLst>
    <p:sldId id="258" r:id="rId2"/>
    <p:sldId id="259" r:id="rId3"/>
    <p:sldId id="260" r:id="rId4"/>
    <p:sldId id="266" r:id="rId5"/>
    <p:sldId id="261" r:id="rId6"/>
    <p:sldId id="402" r:id="rId7"/>
    <p:sldId id="403" r:id="rId8"/>
    <p:sldId id="262" r:id="rId9"/>
    <p:sldId id="264" r:id="rId10"/>
    <p:sldId id="263" r:id="rId11"/>
    <p:sldId id="265" r:id="rId12"/>
    <p:sldId id="406" r:id="rId13"/>
    <p:sldId id="405" r:id="rId14"/>
    <p:sldId id="407" r:id="rId15"/>
    <p:sldId id="408" r:id="rId16"/>
    <p:sldId id="267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  <p:sldId id="349" r:id="rId98"/>
    <p:sldId id="350" r:id="rId99"/>
    <p:sldId id="351" r:id="rId100"/>
    <p:sldId id="352" r:id="rId101"/>
    <p:sldId id="353" r:id="rId102"/>
    <p:sldId id="354" r:id="rId103"/>
    <p:sldId id="355" r:id="rId104"/>
    <p:sldId id="356" r:id="rId105"/>
    <p:sldId id="357" r:id="rId106"/>
    <p:sldId id="358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409" r:id="rId128"/>
    <p:sldId id="410" r:id="rId129"/>
    <p:sldId id="411" r:id="rId130"/>
    <p:sldId id="412" r:id="rId131"/>
    <p:sldId id="413" r:id="rId132"/>
    <p:sldId id="414" r:id="rId133"/>
    <p:sldId id="415" r:id="rId134"/>
    <p:sldId id="416" r:id="rId135"/>
    <p:sldId id="417" r:id="rId136"/>
    <p:sldId id="418" r:id="rId137"/>
    <p:sldId id="419" r:id="rId138"/>
    <p:sldId id="420" r:id="rId139"/>
    <p:sldId id="421" r:id="rId140"/>
    <p:sldId id="422" r:id="rId141"/>
    <p:sldId id="423" r:id="rId142"/>
    <p:sldId id="424" r:id="rId143"/>
    <p:sldId id="425" r:id="rId144"/>
    <p:sldId id="426" r:id="rId145"/>
    <p:sldId id="427" r:id="rId146"/>
    <p:sldId id="428" r:id="rId147"/>
    <p:sldId id="429" r:id="rId148"/>
    <p:sldId id="430" r:id="rId149"/>
    <p:sldId id="382" r:id="rId150"/>
    <p:sldId id="383" r:id="rId151"/>
    <p:sldId id="384" r:id="rId152"/>
    <p:sldId id="385" r:id="rId153"/>
    <p:sldId id="386" r:id="rId154"/>
    <p:sldId id="387" r:id="rId155"/>
    <p:sldId id="388" r:id="rId156"/>
    <p:sldId id="389" r:id="rId157"/>
    <p:sldId id="390" r:id="rId158"/>
    <p:sldId id="391" r:id="rId159"/>
    <p:sldId id="392" r:id="rId160"/>
    <p:sldId id="393" r:id="rId161"/>
    <p:sldId id="394" r:id="rId162"/>
    <p:sldId id="395" r:id="rId163"/>
    <p:sldId id="396" r:id="rId164"/>
    <p:sldId id="397" r:id="rId165"/>
    <p:sldId id="398" r:id="rId166"/>
    <p:sldId id="399" r:id="rId167"/>
    <p:sldId id="401" r:id="rId16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9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54" Type="http://schemas.openxmlformats.org/officeDocument/2006/relationships/slide" Target="slides/slide153.xml"/><Relationship Id="rId159" Type="http://schemas.openxmlformats.org/officeDocument/2006/relationships/slide" Target="slides/slide158.xml"/><Relationship Id="rId170" Type="http://schemas.openxmlformats.org/officeDocument/2006/relationships/presProps" Target="pres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slide" Target="slides/slide148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60" Type="http://schemas.openxmlformats.org/officeDocument/2006/relationships/slide" Target="slides/slide159.xml"/><Relationship Id="rId165" Type="http://schemas.openxmlformats.org/officeDocument/2006/relationships/slide" Target="slides/slide16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slide" Target="slides/slide149.xml"/><Relationship Id="rId155" Type="http://schemas.openxmlformats.org/officeDocument/2006/relationships/slide" Target="slides/slide154.xml"/><Relationship Id="rId171" Type="http://schemas.openxmlformats.org/officeDocument/2006/relationships/viewProps" Target="viewProps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61" Type="http://schemas.openxmlformats.org/officeDocument/2006/relationships/slide" Target="slides/slide160.xml"/><Relationship Id="rId166" Type="http://schemas.openxmlformats.org/officeDocument/2006/relationships/slide" Target="slides/slide16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slide" Target="slides/slide147.xml"/><Relationship Id="rId151" Type="http://schemas.openxmlformats.org/officeDocument/2006/relationships/slide" Target="slides/slide150.xml"/><Relationship Id="rId156" Type="http://schemas.openxmlformats.org/officeDocument/2006/relationships/slide" Target="slides/slide155.xml"/><Relationship Id="rId164" Type="http://schemas.openxmlformats.org/officeDocument/2006/relationships/slide" Target="slides/slide163.xml"/><Relationship Id="rId16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72" Type="http://schemas.openxmlformats.org/officeDocument/2006/relationships/theme" Target="theme/theme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167" Type="http://schemas.openxmlformats.org/officeDocument/2006/relationships/slide" Target="slides/slide16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162" Type="http://schemas.openxmlformats.org/officeDocument/2006/relationships/slide" Target="slides/slide16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157" Type="http://schemas.openxmlformats.org/officeDocument/2006/relationships/slide" Target="slides/slide15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52" Type="http://schemas.openxmlformats.org/officeDocument/2006/relationships/slide" Target="slides/slide151.xml"/><Relationship Id="rId173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slide" Target="slides/slide146.xml"/><Relationship Id="rId168" Type="http://schemas.openxmlformats.org/officeDocument/2006/relationships/slide" Target="slides/slide16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Relationship Id="rId163" Type="http://schemas.openxmlformats.org/officeDocument/2006/relationships/slide" Target="slides/slide162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slide" Target="slides/slide136.xml"/><Relationship Id="rId158" Type="http://schemas.openxmlformats.org/officeDocument/2006/relationships/slide" Target="slides/slide157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3" Type="http://schemas.openxmlformats.org/officeDocument/2006/relationships/slide" Target="slides/slide152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nailya\Desktop\&#1055;&#1088;&#1086;&#1092;&#1079;&#1072;&#1073;&#1086;&#1083;&#1077;&#1074;&#1072;&#1085;&#1080;&#1103;%20&#1074;%20&#1045;&#1074;&#1088;&#1086;&#1087;&#1077;%202001-2004.xls" TargetMode="External"/><Relationship Id="rId1" Type="http://schemas.openxmlformats.org/officeDocument/2006/relationships/themeOverride" Target="../theme/themeOverride1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51;&#1077;&#1090;&#1095;&#1080;&#1082;&#1080;%20&#1072;&#1085;&#1072;&#1083;&#1080;&#1079;%20&#1057;&#1080;&#1073;&#1080;&#1088;&#1100;%201.xlsx" TargetMode="External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51;&#1077;&#1090;&#1095;&#1080;&#1082;&#1080;%20&#1072;&#1085;&#1072;&#1083;&#1080;&#1079;%20&#1057;&#1080;&#1073;&#1080;&#1088;&#1100;%201.xlsx" TargetMode="External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51;&#1077;&#1090;&#1095;&#1080;&#1082;&#1080;%20&#1072;&#1085;&#1072;&#1083;&#1080;&#1079;%20&#1057;&#1080;&#1073;&#1080;&#1088;&#1100;%201.xlsx" TargetMode="Externa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51;&#1077;&#1090;&#1095;&#1080;&#1082;&#1080;%20&#1072;&#1085;&#1072;&#1083;&#1080;&#1079;%20&#1057;&#1080;&#1073;&#1080;&#1088;&#1100;%201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&#1050;&#1085;&#1080;&#1075;&#1072;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elena\Desktop\&#1040;&#1053;&#1040;&#1051;&#1048;&#1058;&#1048;&#1050;&#1040;\&#1051;&#1077;&#1090;&#1095;&#1080;&#1082;&#1080;%20&#1088;&#1072;&#1089;&#1089;&#1095;&#1077;&#1090;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40;&#1085;&#1072;&#1083;&#1080;&#1079;%20&#1062;&#1055;&#1055;%20%202015&#1075;\111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40;&#1085;&#1072;&#1083;&#1080;&#1079;%20&#1062;&#1055;&#1055;%20%202015&#1075;\111.xlsx" TargetMode="External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elena\Desktop\&#1040;&#1053;&#1040;&#1051;&#1048;&#1058;&#1048;&#1050;&#1040;\&#1051;&#1077;&#1090;&#1095;&#1080;&#1082;&#1080;%20&#1088;&#1072;&#1089;&#1089;&#1095;&#1077;&#1090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0808080808080808E-3"/>
          <c:y val="1.5594546697532482E-2"/>
          <c:w val="0.98383838383838351"/>
          <c:h val="0.82815484893703828"/>
        </c:manualLayout>
      </c:layout>
      <c:barChart>
        <c:barDir val="col"/>
        <c:grouping val="clustered"/>
        <c:ser>
          <c:idx val="0"/>
          <c:order val="0"/>
          <c:tx>
            <c:strRef>
              <c:f>Foglio3!$C$30</c:f>
              <c:strCache>
                <c:ptCount val="1"/>
                <c:pt idx="0">
                  <c:v>РФ</c:v>
                </c:pt>
              </c:strCache>
            </c:strRef>
          </c:tx>
          <c:spPr>
            <a:gradFill>
              <a:gsLst>
                <a:gs pos="0">
                  <a:srgbClr val="03D4A8"/>
                </a:gs>
                <a:gs pos="25000">
                  <a:srgbClr val="21D6E0"/>
                </a:gs>
                <a:gs pos="75000">
                  <a:srgbClr val="0087E6"/>
                </a:gs>
                <a:gs pos="100000">
                  <a:srgbClr val="005CBF"/>
                </a:gs>
              </a:gsLst>
              <a:lin ang="5400000" scaled="0"/>
            </a:gradFill>
          </c:spPr>
          <c:dLbls>
            <c:txPr>
              <a:bodyPr/>
              <a:lstStyle/>
              <a:p>
                <a:pPr>
                  <a:defRPr sz="1800" b="1">
                    <a:solidFill>
                      <a:srgbClr val="0070C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Foglio3!$B$31:$B$33</c:f>
              <c:strCache>
                <c:ptCount val="3"/>
                <c:pt idx="0">
                  <c:v>СНТ</c:v>
                </c:pt>
                <c:pt idx="1">
                  <c:v>риниты</c:v>
                </c:pt>
                <c:pt idx="2">
                  <c:v>ЗН</c:v>
                </c:pt>
              </c:strCache>
            </c:strRef>
          </c:cat>
          <c:val>
            <c:numRef>
              <c:f>Foglio3!$C$31:$C$33</c:f>
              <c:numCache>
                <c:formatCode>General</c:formatCode>
                <c:ptCount val="3"/>
                <c:pt idx="0">
                  <c:v>0.32000000000000101</c:v>
                </c:pt>
                <c:pt idx="1">
                  <c:v>1.0000000000000014E-2</c:v>
                </c:pt>
                <c:pt idx="2">
                  <c:v>1.0000000000000037E-3</c:v>
                </c:pt>
              </c:numCache>
            </c:numRef>
          </c:val>
        </c:ser>
        <c:ser>
          <c:idx val="1"/>
          <c:order val="1"/>
          <c:tx>
            <c:strRef>
              <c:f>Foglio3!$D$30</c:f>
              <c:strCache>
                <c:ptCount val="1"/>
                <c:pt idx="0">
                  <c:v>ЕС</c:v>
                </c:pt>
              </c:strCache>
            </c:strRef>
          </c:tx>
          <c:spPr>
            <a:gradFill>
              <a:gsLst>
                <a:gs pos="0">
                  <a:srgbClr val="FFF200"/>
                </a:gs>
                <a:gs pos="45000">
                  <a:srgbClr val="FF7A00"/>
                </a:gs>
                <a:gs pos="70000">
                  <a:srgbClr val="FF0300"/>
                </a:gs>
                <a:gs pos="100000">
                  <a:srgbClr val="4D0808"/>
                </a:gs>
              </a:gsLst>
              <a:lin ang="5400000" scaled="0"/>
            </a:gradFill>
          </c:spPr>
          <c:dLbls>
            <c:txPr>
              <a:bodyPr/>
              <a:lstStyle/>
              <a:p>
                <a:pPr>
                  <a:defRPr sz="2000" b="1">
                    <a:solidFill>
                      <a:srgbClr val="FF0000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Foglio3!$B$31:$B$33</c:f>
              <c:strCache>
                <c:ptCount val="3"/>
                <c:pt idx="0">
                  <c:v>СНТ</c:v>
                </c:pt>
                <c:pt idx="1">
                  <c:v>риниты</c:v>
                </c:pt>
                <c:pt idx="2">
                  <c:v>ЗН</c:v>
                </c:pt>
              </c:strCache>
            </c:strRef>
          </c:cat>
          <c:val>
            <c:numRef>
              <c:f>Foglio3!$D$31:$D$33</c:f>
              <c:numCache>
                <c:formatCode>General</c:formatCode>
                <c:ptCount val="3"/>
                <c:pt idx="0">
                  <c:v>0.49000000000000032</c:v>
                </c:pt>
                <c:pt idx="1">
                  <c:v>1.0000000000000014E-2</c:v>
                </c:pt>
                <c:pt idx="2">
                  <c:v>4.0000000000000114E-3</c:v>
                </c:pt>
              </c:numCache>
            </c:numRef>
          </c:val>
        </c:ser>
        <c:axId val="69203456"/>
        <c:axId val="69204992"/>
      </c:barChart>
      <c:catAx>
        <c:axId val="69203456"/>
        <c:scaling>
          <c:orientation val="minMax"/>
        </c:scaling>
        <c:axPos val="b"/>
        <c:tickLblPos val="nextTo"/>
        <c:txPr>
          <a:bodyPr/>
          <a:lstStyle/>
          <a:p>
            <a:pPr>
              <a:defRPr sz="1800"/>
            </a:pPr>
            <a:endParaRPr lang="ru-RU"/>
          </a:p>
        </c:txPr>
        <c:crossAx val="69204992"/>
        <c:crosses val="autoZero"/>
        <c:auto val="1"/>
        <c:lblAlgn val="ctr"/>
        <c:lblOffset val="100"/>
      </c:catAx>
      <c:valAx>
        <c:axId val="69204992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69203456"/>
        <c:crosses val="autoZero"/>
        <c:crossBetween val="between"/>
      </c:valAx>
    </c:plotArea>
    <c:plotVisOnly val="1"/>
  </c:chart>
  <c:externalData r:id="rId2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'11'!$K$4</c:f>
              <c:strCache>
                <c:ptCount val="1"/>
                <c:pt idx="0">
                  <c:v>ВЛЭК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cat>
            <c:numRef>
              <c:f>'11'!$L$3:$R$3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'11'!$L$4:$R$4</c:f>
              <c:numCache>
                <c:formatCode>General</c:formatCode>
                <c:ptCount val="7"/>
                <c:pt idx="0">
                  <c:v>20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70</c:v>
                </c:pt>
                <c:pt idx="6">
                  <c:v>70</c:v>
                </c:pt>
              </c:numCache>
            </c:numRef>
          </c:val>
        </c:ser>
        <c:ser>
          <c:idx val="1"/>
          <c:order val="1"/>
          <c:tx>
            <c:strRef>
              <c:f>'11'!$K$5</c:f>
              <c:strCache>
                <c:ptCount val="1"/>
                <c:pt idx="0">
                  <c:v>ЦПП ЦКБ ГА</c:v>
                </c:pt>
              </c:strCache>
            </c:strRef>
          </c:tx>
          <c:spPr>
            <a:ln w="38100">
              <a:solidFill>
                <a:prstClr val="black"/>
              </a:solidFill>
              <a:prstDash val="dash"/>
            </a:ln>
          </c:spPr>
          <c:marker>
            <c:symbol val="square"/>
            <c:size val="2"/>
          </c:marker>
          <c:cat>
            <c:numRef>
              <c:f>'11'!$L$3:$R$3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'11'!$L$5:$R$5</c:f>
              <c:numCache>
                <c:formatCode>General</c:formatCode>
                <c:ptCount val="7"/>
                <c:pt idx="0">
                  <c:v>5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10</c:v>
                </c:pt>
                <c:pt idx="6">
                  <c:v>15</c:v>
                </c:pt>
              </c:numCache>
            </c:numRef>
          </c:val>
        </c:ser>
        <c:marker val="1"/>
        <c:axId val="69649920"/>
        <c:axId val="69651456"/>
      </c:lineChart>
      <c:catAx>
        <c:axId val="69649920"/>
        <c:scaling>
          <c:orientation val="minMax"/>
        </c:scaling>
        <c:axPos val="t"/>
        <c:majorGridlines/>
        <c:minorGridlines/>
        <c:numFmt formatCode="General" sourceLinked="1"/>
        <c:tickLblPos val="nextTo"/>
        <c:txPr>
          <a:bodyPr/>
          <a:lstStyle/>
          <a:p>
            <a:pPr>
              <a:defRPr sz="800" baseline="0">
                <a:latin typeface="Times New Roman" pitchFamily="18" charset="0"/>
              </a:defRPr>
            </a:pPr>
            <a:endParaRPr lang="ru-RU"/>
          </a:p>
        </c:txPr>
        <c:crossAx val="69651456"/>
        <c:crosses val="autoZero"/>
        <c:auto val="1"/>
        <c:lblAlgn val="ctr"/>
        <c:lblOffset val="100"/>
      </c:catAx>
      <c:valAx>
        <c:axId val="69651456"/>
        <c:scaling>
          <c:orientation val="maxMin"/>
          <c:max val="100"/>
          <c:min val="-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00" baseline="0">
                <a:latin typeface="Times New Roman" pitchFamily="18" charset="0"/>
              </a:defRPr>
            </a:pPr>
            <a:endParaRPr lang="ru-RU"/>
          </a:p>
        </c:txPr>
        <c:crossAx val="69649920"/>
        <c:crosses val="autoZero"/>
        <c:crossBetween val="between"/>
        <c:majorUnit val="5"/>
        <c:minorUnit val="1"/>
      </c:valAx>
    </c:plotArea>
    <c:legend>
      <c:legendPos val="r"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'11'!$K$4</c:f>
              <c:strCache>
                <c:ptCount val="1"/>
                <c:pt idx="0">
                  <c:v>ВЛЭК</c:v>
                </c:pt>
              </c:strCache>
            </c:strRef>
          </c:tx>
          <c:spPr>
            <a:ln w="38100">
              <a:solidFill>
                <a:prstClr val="black"/>
              </a:solidFill>
            </a:ln>
          </c:spPr>
          <c:cat>
            <c:numRef>
              <c:f>'11'!$L$3:$R$3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'11'!$L$4:$R$4</c:f>
              <c:numCache>
                <c:formatCode>General</c:formatCode>
                <c:ptCount val="7"/>
                <c:pt idx="0">
                  <c:v>20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70</c:v>
                </c:pt>
                <c:pt idx="6">
                  <c:v>70</c:v>
                </c:pt>
              </c:numCache>
            </c:numRef>
          </c:val>
        </c:ser>
        <c:ser>
          <c:idx val="1"/>
          <c:order val="1"/>
          <c:tx>
            <c:strRef>
              <c:f>'11'!$K$5</c:f>
              <c:strCache>
                <c:ptCount val="1"/>
                <c:pt idx="0">
                  <c:v>ЦПП ЦКБ ГА</c:v>
                </c:pt>
              </c:strCache>
            </c:strRef>
          </c:tx>
          <c:spPr>
            <a:ln w="38100">
              <a:solidFill>
                <a:prstClr val="black"/>
              </a:solidFill>
              <a:prstDash val="dash"/>
            </a:ln>
          </c:spPr>
          <c:marker>
            <c:symbol val="square"/>
            <c:size val="2"/>
          </c:marker>
          <c:cat>
            <c:numRef>
              <c:f>'11'!$L$3:$R$3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'11'!$L$5:$R$5</c:f>
              <c:numCache>
                <c:formatCode>General</c:formatCode>
                <c:ptCount val="7"/>
                <c:pt idx="0">
                  <c:v>5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20</c:v>
                </c:pt>
                <c:pt idx="5">
                  <c:v>10</c:v>
                </c:pt>
                <c:pt idx="6">
                  <c:v>15</c:v>
                </c:pt>
              </c:numCache>
            </c:numRef>
          </c:val>
        </c:ser>
        <c:marker val="1"/>
        <c:axId val="82378752"/>
        <c:axId val="82380288"/>
      </c:lineChart>
      <c:catAx>
        <c:axId val="82378752"/>
        <c:scaling>
          <c:orientation val="minMax"/>
        </c:scaling>
        <c:axPos val="t"/>
        <c:majorGridlines/>
        <c:minorGridlines/>
        <c:numFmt formatCode="General" sourceLinked="1"/>
        <c:tickLblPos val="nextTo"/>
        <c:txPr>
          <a:bodyPr/>
          <a:lstStyle/>
          <a:p>
            <a:pPr>
              <a:defRPr sz="800" baseline="0">
                <a:latin typeface="Times New Roman" pitchFamily="18" charset="0"/>
              </a:defRPr>
            </a:pPr>
            <a:endParaRPr lang="ru-RU"/>
          </a:p>
        </c:txPr>
        <c:crossAx val="82380288"/>
        <c:crosses val="autoZero"/>
        <c:auto val="1"/>
        <c:lblAlgn val="ctr"/>
        <c:lblOffset val="100"/>
      </c:catAx>
      <c:valAx>
        <c:axId val="82380288"/>
        <c:scaling>
          <c:orientation val="maxMin"/>
          <c:max val="100"/>
          <c:min val="-5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800" baseline="0">
                <a:latin typeface="Times New Roman" pitchFamily="18" charset="0"/>
              </a:defRPr>
            </a:pPr>
            <a:endParaRPr lang="ru-RU"/>
          </a:p>
        </c:txPr>
        <c:crossAx val="82378752"/>
        <c:crosses val="autoZero"/>
        <c:crossBetween val="between"/>
        <c:majorUnit val="5"/>
        <c:minorUnit val="1"/>
      </c:valAx>
    </c:plotArea>
    <c:legend>
      <c:legendPos val="r"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'11'!$B$4</c:f>
              <c:strCache>
                <c:ptCount val="1"/>
                <c:pt idx="0">
                  <c:v>ВЛЭК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pPr>
              <a:solidFill>
                <a:srgbClr val="4F81BD"/>
              </a:solidFill>
            </c:spPr>
          </c:marker>
          <c:cat>
            <c:numRef>
              <c:f>'11'!$C$3:$I$3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'11'!$C$4:$I$4</c:f>
              <c:numCache>
                <c:formatCode>General</c:formatCode>
                <c:ptCount val="7"/>
                <c:pt idx="0">
                  <c:v>30</c:v>
                </c:pt>
                <c:pt idx="1">
                  <c:v>40</c:v>
                </c:pt>
                <c:pt idx="2">
                  <c:v>60</c:v>
                </c:pt>
                <c:pt idx="3">
                  <c:v>70</c:v>
                </c:pt>
                <c:pt idx="4">
                  <c:v>80</c:v>
                </c:pt>
                <c:pt idx="5">
                  <c:v>90</c:v>
                </c:pt>
                <c:pt idx="6">
                  <c:v>90</c:v>
                </c:pt>
              </c:numCache>
            </c:numRef>
          </c:val>
        </c:ser>
        <c:ser>
          <c:idx val="1"/>
          <c:order val="1"/>
          <c:tx>
            <c:strRef>
              <c:f>'11'!$B$5</c:f>
              <c:strCache>
                <c:ptCount val="1"/>
                <c:pt idx="0">
                  <c:v>ЦПП</c:v>
                </c:pt>
              </c:strCache>
            </c:strRef>
          </c:tx>
          <c:spPr>
            <a:ln w="38100">
              <a:solidFill>
                <a:sysClr val="windowText" lastClr="000000"/>
              </a:solidFill>
              <a:prstDash val="dash"/>
            </a:ln>
          </c:spPr>
          <c:marker>
            <c:symbol val="square"/>
            <c:size val="2"/>
            <c:spPr>
              <a:solidFill>
                <a:schemeClr val="accent1"/>
              </a:solidFill>
            </c:spPr>
          </c:marker>
          <c:cat>
            <c:numRef>
              <c:f>'11'!$C$3:$I$3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'11'!$C$5:$I$5</c:f>
              <c:numCache>
                <c:formatCode>General</c:formatCode>
                <c:ptCount val="7"/>
                <c:pt idx="0">
                  <c:v>20</c:v>
                </c:pt>
                <c:pt idx="1">
                  <c:v>35</c:v>
                </c:pt>
                <c:pt idx="2">
                  <c:v>35</c:v>
                </c:pt>
                <c:pt idx="3">
                  <c:v>30</c:v>
                </c:pt>
                <c:pt idx="4">
                  <c:v>35</c:v>
                </c:pt>
                <c:pt idx="5">
                  <c:v>25</c:v>
                </c:pt>
                <c:pt idx="6">
                  <c:v>25</c:v>
                </c:pt>
              </c:numCache>
            </c:numRef>
          </c:val>
        </c:ser>
        <c:marker val="1"/>
        <c:axId val="82395520"/>
        <c:axId val="82397440"/>
      </c:lineChart>
      <c:catAx>
        <c:axId val="82395520"/>
        <c:scaling>
          <c:orientation val="minMax"/>
        </c:scaling>
        <c:axPos val="t"/>
        <c:minorGridlines/>
        <c:numFmt formatCode="General" sourceLinked="1"/>
        <c:tickLblPos val="nextTo"/>
        <c:txPr>
          <a:bodyPr/>
          <a:lstStyle/>
          <a:p>
            <a:pPr>
              <a:defRPr sz="800" baseline="0">
                <a:latin typeface="Times New Roman" pitchFamily="18" charset="0"/>
              </a:defRPr>
            </a:pPr>
            <a:endParaRPr lang="ru-RU"/>
          </a:p>
        </c:txPr>
        <c:crossAx val="82397440"/>
        <c:crosses val="autoZero"/>
        <c:auto val="1"/>
        <c:lblAlgn val="ctr"/>
        <c:lblOffset val="100"/>
      </c:catAx>
      <c:valAx>
        <c:axId val="82397440"/>
        <c:scaling>
          <c:orientation val="maxMin"/>
          <c:max val="100"/>
          <c:min val="-5"/>
        </c:scaling>
        <c:axPos val="l"/>
        <c:majorGridlines>
          <c:spPr>
            <a:ln>
              <a:solidFill>
                <a:schemeClr val="tx1"/>
              </a:solidFill>
            </a:ln>
          </c:spPr>
        </c:majorGridlines>
        <c:numFmt formatCode="General" sourceLinked="1"/>
        <c:tickLblPos val="nextTo"/>
        <c:spPr>
          <a:ln>
            <a:solidFill>
              <a:schemeClr val="accent1"/>
            </a:solidFill>
          </a:ln>
        </c:spPr>
        <c:txPr>
          <a:bodyPr/>
          <a:lstStyle/>
          <a:p>
            <a:pPr>
              <a:defRPr sz="800" baseline="0">
                <a:latin typeface="Times New Roman" pitchFamily="18" charset="0"/>
              </a:defRPr>
            </a:pPr>
            <a:endParaRPr lang="ru-RU"/>
          </a:p>
        </c:txPr>
        <c:crossAx val="82395520"/>
        <c:crosses val="autoZero"/>
        <c:crossBetween val="between"/>
        <c:majorUnit val="5"/>
      </c:valAx>
    </c:plotArea>
    <c:legend>
      <c:legendPos val="r"/>
      <c:txPr>
        <a:bodyPr/>
        <a:lstStyle/>
        <a:p>
          <a:pPr>
            <a:defRPr baseline="0">
              <a:latin typeface="Times New Roman" pitchFamily="18" charset="0"/>
            </a:defRPr>
          </a:pPr>
          <a:endParaRPr lang="ru-RU"/>
        </a:p>
      </c:txPr>
    </c:legend>
    <c:plotVisOnly val="1"/>
    <c:dispBlanksAs val="gap"/>
  </c:chart>
  <c:spPr>
    <a:ln>
      <a:noFill/>
    </a:ln>
  </c:sp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6.9465223097112921E-2"/>
          <c:y val="8.7685185185185213E-2"/>
          <c:w val="0.63565966754156134"/>
          <c:h val="0.83824074074074051"/>
        </c:manualLayout>
      </c:layout>
      <c:scatterChart>
        <c:scatterStyle val="smoothMarker"/>
        <c:ser>
          <c:idx val="0"/>
          <c:order val="0"/>
          <c:tx>
            <c:strRef>
              <c:f>'СХар ауд'!$B$2</c:f>
              <c:strCache>
                <c:ptCount val="1"/>
                <c:pt idx="0">
                  <c:v>ВЛЭК AD</c:v>
                </c:pt>
              </c:strCache>
            </c:strRef>
          </c:tx>
          <c:spPr>
            <a:ln>
              <a:solidFill>
                <a:schemeClr val="bg2">
                  <a:lumMod val="50000"/>
                </a:schemeClr>
              </a:solidFill>
            </a:ln>
          </c:spPr>
          <c:marker>
            <c:spPr>
              <a:solidFill>
                <a:sysClr val="windowText" lastClr="000000"/>
              </a:solidFill>
            </c:spPr>
          </c:marker>
          <c:xVal>
            <c:numRef>
              <c:f>'СХар ауд'!$C$1:$I$1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'СХар ауд'!$C$2:$I$2</c:f>
              <c:numCache>
                <c:formatCode>0</c:formatCode>
                <c:ptCount val="7"/>
                <c:pt idx="0">
                  <c:v>21.309523809523714</c:v>
                </c:pt>
                <c:pt idx="1">
                  <c:v>26.071428571428573</c:v>
                </c:pt>
                <c:pt idx="2">
                  <c:v>33.095238095238102</c:v>
                </c:pt>
                <c:pt idx="3">
                  <c:v>43.333333333333336</c:v>
                </c:pt>
                <c:pt idx="4">
                  <c:v>54.285714285714285</c:v>
                </c:pt>
                <c:pt idx="5">
                  <c:v>54.047619047619044</c:v>
                </c:pt>
                <c:pt idx="6">
                  <c:v>51.666666666666472</c:v>
                </c:pt>
              </c:numCache>
            </c:numRef>
          </c:yVal>
          <c:smooth val="1"/>
        </c:ser>
        <c:ser>
          <c:idx val="1"/>
          <c:order val="1"/>
          <c:tx>
            <c:strRef>
              <c:f>'СХар ауд'!$B$3</c:f>
              <c:strCache>
                <c:ptCount val="1"/>
                <c:pt idx="0">
                  <c:v>ВЛЭК AS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pPr>
              <a:solidFill>
                <a:schemeClr val="tx1"/>
              </a:solidFill>
            </c:spPr>
          </c:marker>
          <c:dLbls>
            <c:dLbl>
              <c:idx val="0"/>
              <c:layout>
                <c:manualLayout>
                  <c:x val="-3.333333333333334E-2"/>
                  <c:y val="3.7037037037037056E-2"/>
                </c:manualLayout>
              </c:layout>
              <c:showVal val="1"/>
            </c:dLbl>
            <c:dLbl>
              <c:idx val="1"/>
              <c:layout>
                <c:manualLayout>
                  <c:x val="-3.6111111111111212E-2"/>
                  <c:y val="6.4814814814815103E-2"/>
                </c:manualLayout>
              </c:layout>
              <c:showVal val="1"/>
            </c:dLbl>
            <c:dLbl>
              <c:idx val="2"/>
              <c:layout>
                <c:manualLayout>
                  <c:x val="-3.6111111111111212E-2"/>
                  <c:y val="4.6296296296296509E-2"/>
                </c:manualLayout>
              </c:layout>
              <c:showVal val="1"/>
            </c:dLbl>
            <c:dLbl>
              <c:idx val="3"/>
              <c:layout>
                <c:manualLayout>
                  <c:x val="-0.05"/>
                  <c:y val="5.0925925925925923E-2"/>
                </c:manualLayout>
              </c:layout>
              <c:showVal val="1"/>
            </c:dLbl>
            <c:dLbl>
              <c:idx val="4"/>
              <c:layout>
                <c:manualLayout>
                  <c:x val="-4.7222222222222332E-2"/>
                  <c:y val="6.0185185185185147E-2"/>
                </c:manualLayout>
              </c:layout>
              <c:showVal val="1"/>
            </c:dLbl>
            <c:dLbl>
              <c:idx val="5"/>
              <c:layout>
                <c:manualLayout>
                  <c:x val="-4.7222222222222332E-2"/>
                  <c:y val="5.5555555555555643E-2"/>
                </c:manualLayout>
              </c:layout>
              <c:showVal val="1"/>
            </c:dLbl>
            <c:dLbl>
              <c:idx val="6"/>
              <c:layout>
                <c:manualLayout>
                  <c:x val="-3.333333333333334E-2"/>
                  <c:y val="5.5555555555555455E-2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xVal>
            <c:numRef>
              <c:f>'СХар ауд'!$C$1:$I$1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'СХар ауд'!$C$3:$I$3</c:f>
              <c:numCache>
                <c:formatCode>0</c:formatCode>
                <c:ptCount val="7"/>
                <c:pt idx="0">
                  <c:v>21.547619047619026</c:v>
                </c:pt>
                <c:pt idx="1">
                  <c:v>26.19047619047619</c:v>
                </c:pt>
                <c:pt idx="2">
                  <c:v>33.690476190476211</c:v>
                </c:pt>
                <c:pt idx="3">
                  <c:v>45.357142857142719</c:v>
                </c:pt>
                <c:pt idx="4">
                  <c:v>53.928571428571544</c:v>
                </c:pt>
                <c:pt idx="5">
                  <c:v>55.714285714285715</c:v>
                </c:pt>
                <c:pt idx="6">
                  <c:v>54.404761904761905</c:v>
                </c:pt>
              </c:numCache>
            </c:numRef>
          </c:yVal>
          <c:smooth val="1"/>
        </c:ser>
        <c:ser>
          <c:idx val="2"/>
          <c:order val="2"/>
          <c:tx>
            <c:strRef>
              <c:f>'СХар ауд'!$B$4</c:f>
              <c:strCache>
                <c:ptCount val="1"/>
                <c:pt idx="0">
                  <c:v>ЦПП AD</c:v>
                </c:pt>
              </c:strCache>
            </c:strRef>
          </c:tx>
          <c:spPr>
            <a:ln>
              <a:solidFill>
                <a:prstClr val="black">
                  <a:lumMod val="65000"/>
                  <a:lumOff val="35000"/>
                  <a:alpha val="80000"/>
                </a:prstClr>
              </a:solidFill>
              <a:prstDash val="sysDash"/>
            </a:ln>
          </c:spPr>
          <c:dLbls>
            <c:dLbl>
              <c:idx val="0"/>
              <c:layout>
                <c:manualLayout>
                  <c:x val="-4.1666666666666664E-2"/>
                  <c:y val="-2.3148148148148147E-2"/>
                </c:manualLayout>
              </c:layout>
              <c:showVal val="1"/>
            </c:dLbl>
            <c:dLbl>
              <c:idx val="1"/>
              <c:layout>
                <c:manualLayout>
                  <c:x val="-3.0555555555555582E-2"/>
                  <c:y val="-2.7777777777778012E-2"/>
                </c:manualLayout>
              </c:layout>
              <c:showVal val="1"/>
            </c:dLbl>
            <c:dLbl>
              <c:idx val="2"/>
              <c:layout>
                <c:manualLayout>
                  <c:x val="-3.3333333333333381E-2"/>
                  <c:y val="-4.1666666666666664E-2"/>
                </c:manualLayout>
              </c:layout>
              <c:showVal val="1"/>
            </c:dLbl>
            <c:dLbl>
              <c:idx val="3"/>
              <c:layout>
                <c:manualLayout>
                  <c:x val="-3.888888888888889E-2"/>
                  <c:y val="-2.7777777777778012E-2"/>
                </c:manualLayout>
              </c:layout>
              <c:showVal val="1"/>
            </c:dLbl>
            <c:dLbl>
              <c:idx val="4"/>
              <c:layout>
                <c:manualLayout>
                  <c:x val="-4.4444444444444502E-2"/>
                  <c:y val="-3.2407771945173705E-2"/>
                </c:manualLayout>
              </c:layout>
              <c:showVal val="1"/>
            </c:dLbl>
            <c:dLbl>
              <c:idx val="5"/>
              <c:layout>
                <c:manualLayout>
                  <c:x val="-4.1666666666666664E-2"/>
                  <c:y val="-2.3148148148148147E-2"/>
                </c:manualLayout>
              </c:layout>
              <c:showVal val="1"/>
            </c:dLbl>
            <c:dLbl>
              <c:idx val="6"/>
              <c:layout>
                <c:manualLayout>
                  <c:x val="-0.05"/>
                  <c:y val="-2.3148148148148147E-2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xVal>
            <c:numRef>
              <c:f>'СХар ауд'!$C$1:$I$1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'СХар ауд'!$C$4:$I$4</c:f>
              <c:numCache>
                <c:formatCode>0</c:formatCode>
                <c:ptCount val="7"/>
                <c:pt idx="0">
                  <c:v>14.333333333333334</c:v>
                </c:pt>
                <c:pt idx="1">
                  <c:v>16</c:v>
                </c:pt>
                <c:pt idx="2">
                  <c:v>21</c:v>
                </c:pt>
                <c:pt idx="3">
                  <c:v>30.11111111111116</c:v>
                </c:pt>
                <c:pt idx="4">
                  <c:v>40</c:v>
                </c:pt>
                <c:pt idx="5">
                  <c:v>37.666666666666472</c:v>
                </c:pt>
                <c:pt idx="6">
                  <c:v>40.444444444444244</c:v>
                </c:pt>
              </c:numCache>
            </c:numRef>
          </c:yVal>
          <c:smooth val="1"/>
        </c:ser>
        <c:ser>
          <c:idx val="3"/>
          <c:order val="3"/>
          <c:tx>
            <c:strRef>
              <c:f>'СХар ауд'!$B$5</c:f>
              <c:strCache>
                <c:ptCount val="1"/>
                <c:pt idx="0">
                  <c:v>ЦПП AS</c:v>
                </c:pt>
              </c:strCache>
            </c:strRef>
          </c:tx>
          <c:spPr>
            <a:ln w="38100" cap="rnd" cmpd="sng">
              <a:solidFill>
                <a:schemeClr val="tx1">
                  <a:lumMod val="65000"/>
                  <a:lumOff val="35000"/>
                </a:schemeClr>
              </a:solidFill>
              <a:prstDash val="lgDash"/>
            </a:ln>
          </c:spPr>
          <c:marker>
            <c:spPr>
              <a:ln>
                <a:solidFill>
                  <a:prstClr val="black">
                    <a:lumMod val="65000"/>
                    <a:lumOff val="35000"/>
                  </a:prstClr>
                </a:solidFill>
              </a:ln>
            </c:spPr>
          </c:marker>
          <c:xVal>
            <c:numRef>
              <c:f>'СХар ауд'!$C$1:$I$1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xVal>
          <c:yVal>
            <c:numRef>
              <c:f>'СХар ауд'!$C$5:$I$5</c:f>
              <c:numCache>
                <c:formatCode>0</c:formatCode>
                <c:ptCount val="7"/>
                <c:pt idx="0">
                  <c:v>15</c:v>
                </c:pt>
                <c:pt idx="1">
                  <c:v>17</c:v>
                </c:pt>
                <c:pt idx="2">
                  <c:v>21.222222222222133</c:v>
                </c:pt>
                <c:pt idx="3">
                  <c:v>32.777777777777779</c:v>
                </c:pt>
                <c:pt idx="4">
                  <c:v>40.555555555555557</c:v>
                </c:pt>
                <c:pt idx="5">
                  <c:v>40.444444444444244</c:v>
                </c:pt>
                <c:pt idx="6">
                  <c:v>42.777777777777779</c:v>
                </c:pt>
              </c:numCache>
            </c:numRef>
          </c:yVal>
          <c:smooth val="1"/>
        </c:ser>
        <c:axId val="84411136"/>
        <c:axId val="84413056"/>
      </c:scatterChart>
      <c:valAx>
        <c:axId val="84411136"/>
        <c:scaling>
          <c:orientation val="minMax"/>
          <c:max val="8000"/>
        </c:scaling>
        <c:axPos val="t"/>
        <c:minorGridlines/>
        <c:numFmt formatCode="General" sourceLinked="1"/>
        <c:tickLblPos val="nextTo"/>
        <c:txPr>
          <a:bodyPr/>
          <a:lstStyle/>
          <a:p>
            <a:pPr>
              <a:defRPr b="1" i="0" baseline="0">
                <a:latin typeface="Times New Roman" pitchFamily="18" charset="0"/>
              </a:defRPr>
            </a:pPr>
            <a:endParaRPr lang="ru-RU"/>
          </a:p>
        </c:txPr>
        <c:crossAx val="84413056"/>
        <c:crosses val="autoZero"/>
        <c:crossBetween val="midCat"/>
      </c:valAx>
      <c:valAx>
        <c:axId val="84413056"/>
        <c:scaling>
          <c:orientation val="maxMin"/>
          <c:max val="100"/>
          <c:min val="0"/>
        </c:scaling>
        <c:axPos val="l"/>
        <c:majorGridlines/>
        <c:numFmt formatCode="0" sourceLinked="1"/>
        <c:tickLblPos val="nextTo"/>
        <c:txPr>
          <a:bodyPr/>
          <a:lstStyle/>
          <a:p>
            <a:pPr>
              <a:defRPr b="1" i="0" baseline="0">
                <a:latin typeface="Times New Roman" pitchFamily="18" charset="0"/>
              </a:defRPr>
            </a:pPr>
            <a:endParaRPr lang="ru-RU"/>
          </a:p>
        </c:txPr>
        <c:crossAx val="84411136"/>
        <c:crosses val="autoZero"/>
        <c:crossBetween val="midCat"/>
      </c:valAx>
    </c:plotArea>
    <c:legend>
      <c:legendPos val="r"/>
    </c:legend>
    <c:plotVisOnly val="1"/>
    <c:dispBlanksAs val="gap"/>
  </c:chart>
  <c:spPr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3.118110236220482E-2"/>
          <c:y val="1.6203703703703727E-2"/>
          <c:w val="0.63931539807524052"/>
          <c:h val="0.93055555555555569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FFFF00"/>
              </a:solidFill>
              <a:ln>
                <a:solidFill>
                  <a:schemeClr val="accent1"/>
                </a:solidFill>
              </a:ln>
            </c:spPr>
          </c:dPt>
          <c:dPt>
            <c:idx val="2"/>
            <c:explosion val="28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r>
                      <a:rPr lang="en-US"/>
                      <a:t>5,7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7</a:t>
                    </a:r>
                    <a:r>
                      <a:rPr lang="en-US"/>
                      <a:t>,0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>
                <c:manualLayout>
                  <c:x val="0.12597222222222224"/>
                  <c:y val="-2.9246135899679265E-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/>
                      <a:t>7,3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elete val="1"/>
            <c:txPr>
              <a:bodyPr/>
              <a:lstStyle/>
              <a:p>
                <a:pPr>
                  <a:defRPr sz="12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</c:dLbls>
          <c:cat>
            <c:strRef>
              <c:f>Лист1!$C$4:$C$6</c:f>
              <c:strCache>
                <c:ptCount val="3"/>
                <c:pt idx="0">
                  <c:v>Добыча полезных ископаемых, обрабатывающие производства</c:v>
                </c:pt>
                <c:pt idx="1">
                  <c:v>Строительство</c:v>
                </c:pt>
                <c:pt idx="2">
                  <c:v>Транспорт и связь</c:v>
                </c:pt>
              </c:strCache>
            </c:strRef>
          </c:cat>
          <c:val>
            <c:numRef>
              <c:f>Лист1!$D$4:$D$6</c:f>
              <c:numCache>
                <c:formatCode>0.0</c:formatCode>
                <c:ptCount val="3"/>
                <c:pt idx="0">
                  <c:v>75.691847258463014</c:v>
                </c:pt>
                <c:pt idx="1">
                  <c:v>7.0479919754852371</c:v>
                </c:pt>
                <c:pt idx="2">
                  <c:v>17.26016076605163</c:v>
                </c:pt>
              </c:numCache>
            </c:numRef>
          </c:val>
        </c:ser>
      </c:pie3DChart>
    </c:plotArea>
    <c:legend>
      <c:legendPos val="r"/>
      <c:layout/>
      <c:txPr>
        <a:bodyPr/>
        <a:lstStyle/>
        <a:p>
          <a:pPr>
            <a:defRPr sz="12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30"/>
      <c:perspective val="30"/>
    </c:view3D>
    <c:plotArea>
      <c:layout>
        <c:manualLayout>
          <c:layoutTarget val="inner"/>
          <c:xMode val="edge"/>
          <c:yMode val="edge"/>
          <c:x val="5.6944444444444443E-2"/>
          <c:y val="6.9340915718868482E-2"/>
          <c:w val="0.94305555555555565"/>
          <c:h val="0.6096668124817759"/>
        </c:manualLayout>
      </c:layout>
      <c:pie3DChart>
        <c:varyColors val="1"/>
        <c:ser>
          <c:idx val="0"/>
          <c:order val="0"/>
          <c:explosion val="25"/>
          <c:dPt>
            <c:idx val="0"/>
            <c:spPr>
              <a:solidFill>
                <a:srgbClr val="FFFF00"/>
              </a:solidFill>
              <a:ln>
                <a:solidFill>
                  <a:srgbClr val="4F81BD"/>
                </a:solidFill>
              </a:ln>
            </c:spPr>
          </c:dPt>
          <c:dPt>
            <c:idx val="1"/>
            <c:spPr>
              <a:solidFill>
                <a:srgbClr val="FF0000"/>
              </a:solidFill>
            </c:spPr>
          </c:dPt>
          <c:dPt>
            <c:idx val="2"/>
            <c:explosion val="2"/>
          </c:dPt>
          <c:dPt>
            <c:idx val="3"/>
            <c:explosion val="4"/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z="1200" b="1" i="0" baseline="0">
                        <a:latin typeface="Times New Roman" pitchFamily="18" charset="0"/>
                      </a:rPr>
                      <a:t>6</a:t>
                    </a:r>
                    <a:r>
                      <a:rPr lang="en-US"/>
                      <a:t>8,1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200" b="1" i="0" baseline="0">
                        <a:latin typeface="Times New Roman" pitchFamily="18" charset="0"/>
                      </a:rPr>
                      <a:t>5</a:t>
                    </a:r>
                    <a:r>
                      <a:rPr lang="en-US"/>
                      <a:t>,7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200" b="1" i="0" baseline="0">
                        <a:latin typeface="Times New Roman" pitchFamily="18" charset="0"/>
                      </a:rPr>
                      <a:t>4</a:t>
                    </a:r>
                    <a:r>
                      <a:rPr lang="en-US"/>
                      <a:t>,1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200" b="1" i="0" baseline="0">
                        <a:latin typeface="Times New Roman" pitchFamily="18" charset="0"/>
                      </a:rPr>
                      <a:t>2</a:t>
                    </a:r>
                    <a:r>
                      <a:rPr lang="en-US"/>
                      <a:t>2,1</a:t>
                    </a:r>
                    <a:r>
                      <a:rPr lang="ru-RU"/>
                      <a:t>%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200" b="1" i="0"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Лист1!$C$8:$C$11</c:f>
              <c:strCache>
                <c:ptCount val="4"/>
                <c:pt idx="0">
                  <c:v>Сухопутный транспорт</c:v>
                </c:pt>
                <c:pt idx="1">
                  <c:v>Воздушный и космический транспорт</c:v>
                </c:pt>
                <c:pt idx="2">
                  <c:v>Водный транспорт</c:v>
                </c:pt>
                <c:pt idx="3">
                  <c:v>Вспомогательная и дополнительная транспортная деятельность</c:v>
                </c:pt>
              </c:strCache>
            </c:strRef>
          </c:cat>
          <c:val>
            <c:numRef>
              <c:f>Лист1!$D$8:$D$11</c:f>
              <c:numCache>
                <c:formatCode>0.0</c:formatCode>
                <c:ptCount val="4"/>
                <c:pt idx="0">
                  <c:v>68.101827127747086</c:v>
                </c:pt>
                <c:pt idx="1">
                  <c:v>5.6775356174750122</c:v>
                </c:pt>
                <c:pt idx="2">
                  <c:v>4.0992050134016464</c:v>
                </c:pt>
                <c:pt idx="3">
                  <c:v>22.121432241376208</c:v>
                </c:pt>
              </c:numCache>
            </c:numRef>
          </c:val>
        </c:ser>
      </c:pie3DChart>
    </c:plotArea>
    <c:legend>
      <c:legendPos val="b"/>
      <c:layout>
        <c:manualLayout>
          <c:xMode val="edge"/>
          <c:yMode val="edge"/>
          <c:x val="2.8583989501312346E-2"/>
          <c:y val="0.67207567804024648"/>
          <c:w val="0.93172090988626299"/>
          <c:h val="0.30014654418197728"/>
        </c:manualLayout>
      </c:layout>
      <c:txPr>
        <a:bodyPr/>
        <a:lstStyle/>
        <a:p>
          <a:pPr>
            <a:defRPr b="1" baseline="0">
              <a:latin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plotArea>
      <c:layout/>
      <c:pieChart>
        <c:varyColors val="1"/>
        <c:ser>
          <c:idx val="0"/>
          <c:order val="0"/>
          <c:spPr>
            <a:solidFill>
              <a:schemeClr val="tx2">
                <a:lumMod val="50000"/>
              </a:schemeClr>
            </a:solidFill>
          </c:spPr>
          <c:explosion val="25"/>
          <c:dPt>
            <c:idx val="0"/>
            <c:spPr>
              <a:solidFill>
                <a:srgbClr val="FF0000"/>
              </a:solidFill>
            </c:spPr>
          </c:dPt>
          <c:dLbls>
            <c:dLbl>
              <c:idx val="0"/>
              <c:layout>
                <c:manualLayout>
                  <c:x val="-2.7914916885389378E-2"/>
                  <c:y val="1.5172426363371247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baseline="0"/>
                    </a:pPr>
                    <a:r>
                      <a:rPr lang="en-US" sz="1800" b="1" i="0" baseline="0"/>
                      <a:t>1</a:t>
                    </a:r>
                    <a:r>
                      <a:rPr lang="en-US" b="1" i="0" baseline="0"/>
                      <a:t>2</a:t>
                    </a:r>
                    <a:r>
                      <a:rPr lang="ru-RU" b="1" i="0" baseline="0"/>
                      <a:t>%</a:t>
                    </a:r>
                    <a:endParaRPr lang="en-US" b="1" i="0" baseline="0"/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-1.4306102362204724E-2"/>
                  <c:y val="-4.3157990667833192E-2"/>
                </c:manualLayout>
              </c:layout>
              <c:tx>
                <c:rich>
                  <a:bodyPr/>
                  <a:lstStyle/>
                  <a:p>
                    <a:pPr>
                      <a:defRPr sz="1800" b="1" i="0" baseline="0"/>
                    </a:pPr>
                    <a:r>
                      <a:rPr lang="en-US" sz="1800" b="1" i="0" baseline="0"/>
                      <a:t>9</a:t>
                    </a:r>
                    <a:r>
                      <a:rPr lang="en-US" b="1" i="0" baseline="0"/>
                      <a:t>2</a:t>
                    </a:r>
                    <a:r>
                      <a:rPr lang="ru-RU" b="1" i="0" baseline="0"/>
                      <a:t>%</a:t>
                    </a:r>
                    <a:endParaRPr lang="en-US" b="1" i="0" baseline="0"/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1800" baseline="0"/>
                </a:pPr>
                <a:endParaRPr lang="ru-RU"/>
              </a:p>
            </c:txPr>
            <c:showVal val="1"/>
            <c:showLeaderLines val="1"/>
          </c:dLbls>
          <c:cat>
            <c:strRef>
              <c:f>Лист1!$C$4:$C$5</c:f>
              <c:strCache>
                <c:ptCount val="2"/>
                <c:pt idx="0">
                  <c:v>Профессиональная потеря слуха у члено летных экипажей</c:v>
                </c:pt>
                <c:pt idx="1">
                  <c:v>Профессиональная потеря слуха у работников других отраслей промышленности</c:v>
                </c:pt>
              </c:strCache>
            </c:strRef>
          </c:cat>
          <c:val>
            <c:numRef>
              <c:f>Лист1!$D$4:$D$5</c:f>
              <c:numCache>
                <c:formatCode>General</c:formatCode>
                <c:ptCount val="2"/>
                <c:pt idx="0">
                  <c:v>12</c:v>
                </c:pt>
                <c:pt idx="1">
                  <c:v>92</c:v>
                </c:pt>
              </c:numCache>
            </c:numRef>
          </c:val>
        </c:ser>
        <c:firstSliceAng val="0"/>
      </c:pieChart>
    </c:plotArea>
    <c:legend>
      <c:legendPos val="r"/>
      <c:layout/>
      <c:txPr>
        <a:bodyPr/>
        <a:lstStyle/>
        <a:p>
          <a:pPr>
            <a:defRPr sz="1800" baseline="0">
              <a:latin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"/>
  <c:chart>
    <c:autoTitleDeleted val="1"/>
    <c:plotArea>
      <c:layout>
        <c:manualLayout>
          <c:layoutTarget val="inner"/>
          <c:xMode val="edge"/>
          <c:yMode val="edge"/>
          <c:x val="0.18935099021713253"/>
          <c:y val="9.6604546053365242E-2"/>
          <c:w val="0.6658363159150561"/>
          <c:h val="0.66924593885223793"/>
        </c:manualLayout>
      </c:layout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AD - воздушная проводимость</c:v>
                </c:pt>
              </c:strCache>
            </c:strRef>
          </c:tx>
          <c:spPr>
            <a:ln>
              <a:solidFill>
                <a:srgbClr val="FF0000"/>
              </a:solidFill>
              <a:miter lim="800000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solidFill>
                  <a:srgbClr val="FF0000">
                    <a:alpha val="99000"/>
                  </a:srgbClr>
                </a:solidFill>
                <a:miter lim="800000"/>
              </a:ln>
              <a:scene3d>
                <a:camera prst="orthographicFront"/>
                <a:lightRig rig="threePt" dir="t"/>
              </a:scene3d>
              <a:sp3d prstMaterial="matte"/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8000</c:v>
                </c:pt>
              </c:numCache>
            </c:num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10</c:v>
                </c:pt>
                <c:pt idx="3">
                  <c:v>10</c:v>
                </c:pt>
                <c:pt idx="4">
                  <c:v>40</c:v>
                </c:pt>
                <c:pt idx="5">
                  <c:v>30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AD - костная проводимость</c:v>
                </c:pt>
              </c:strCache>
            </c:strRef>
          </c:tx>
          <c:spPr>
            <a:ln>
              <a:solidFill>
                <a:srgbClr val="FF0000"/>
              </a:solidFill>
              <a:prstDash val="dash"/>
              <a:miter lim="800000"/>
            </a:ln>
          </c:spPr>
          <c:marker>
            <c:symbol val="circle"/>
            <c:size val="5"/>
            <c:spPr>
              <a:solidFill>
                <a:srgbClr val="FF0000"/>
              </a:solidFill>
              <a:ln>
                <a:miter lim="800000"/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8000</c:v>
                </c:pt>
              </c:numCache>
            </c:num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10</c:v>
                </c:pt>
                <c:pt idx="4">
                  <c:v>35</c:v>
                </c:pt>
                <c:pt idx="5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AS - воздушная проводимость</c:v>
                </c:pt>
              </c:strCache>
            </c:strRef>
          </c:tx>
          <c:spPr>
            <a:ln>
              <a:solidFill>
                <a:srgbClr val="00B050"/>
              </a:solidFill>
              <a:miter lim="800000"/>
            </a:ln>
          </c:spPr>
          <c:marker>
            <c:symbol val="x"/>
            <c:size val="5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8000</c:v>
                </c:pt>
              </c:numCache>
            </c:num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10</c:v>
                </c:pt>
                <c:pt idx="3">
                  <c:v>15</c:v>
                </c:pt>
                <c:pt idx="4">
                  <c:v>40</c:v>
                </c:pt>
                <c:pt idx="5">
                  <c:v>50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AS - костная проводимость</c:v>
                </c:pt>
              </c:strCache>
            </c:strRef>
          </c:tx>
          <c:spPr>
            <a:ln>
              <a:solidFill>
                <a:srgbClr val="00B050"/>
              </a:solidFill>
              <a:prstDash val="dash"/>
              <a:miter lim="800000"/>
            </a:ln>
          </c:spPr>
          <c:marker>
            <c:symbol val="x"/>
            <c:size val="5"/>
            <c:spPr>
              <a:solidFill>
                <a:srgbClr val="00B050"/>
              </a:solidFill>
              <a:ln>
                <a:solidFill>
                  <a:srgbClr val="00B050"/>
                </a:solidFill>
              </a:ln>
            </c:spPr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8000</c:v>
                </c:pt>
              </c:numCache>
            </c:numRef>
          </c:cat>
          <c:val>
            <c:numRef>
              <c:f>Лист1!$E$2:$E$7</c:f>
              <c:numCache>
                <c:formatCode>General</c:formatCode>
                <c:ptCount val="6"/>
                <c:pt idx="0">
                  <c:v>5</c:v>
                </c:pt>
                <c:pt idx="1">
                  <c:v>5</c:v>
                </c:pt>
                <c:pt idx="2">
                  <c:v>5</c:v>
                </c:pt>
                <c:pt idx="3">
                  <c:v>10</c:v>
                </c:pt>
                <c:pt idx="4">
                  <c:v>45</c:v>
                </c:pt>
                <c:pt idx="5">
                  <c:v>40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Столбец1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marker>
            <c:symbol val="none"/>
          </c:marker>
          <c:cat>
            <c:numRef>
              <c:f>Лист1!$A$2:$A$7</c:f>
              <c:numCache>
                <c:formatCode>General</c:formatCode>
                <c:ptCount val="6"/>
                <c:pt idx="0">
                  <c:v>250</c:v>
                </c:pt>
                <c:pt idx="1">
                  <c:v>500</c:v>
                </c:pt>
                <c:pt idx="2">
                  <c:v>1000</c:v>
                </c:pt>
                <c:pt idx="3">
                  <c:v>2000</c:v>
                </c:pt>
                <c:pt idx="4">
                  <c:v>4000</c:v>
                </c:pt>
                <c:pt idx="5">
                  <c:v>8000</c:v>
                </c:pt>
              </c:numCache>
            </c:numRef>
          </c:cat>
          <c:val>
            <c:numRef>
              <c:f>Лист1!$F$2:$F$7</c:f>
              <c:numCache>
                <c:formatCode>General</c:formatCode>
                <c:ptCount val="6"/>
                <c:pt idx="0">
                  <c:v>0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</c:ser>
        <c:marker val="1"/>
        <c:axId val="247446528"/>
        <c:axId val="247452800"/>
      </c:lineChart>
      <c:catAx>
        <c:axId val="247446528"/>
        <c:scaling>
          <c:orientation val="minMax"/>
        </c:scaling>
        <c:axPos val="t"/>
        <c:majorGridlines>
          <c:spPr>
            <a:ln>
              <a:solidFill>
                <a:sysClr val="windowText" lastClr="000000"/>
              </a:solidFill>
            </a:ln>
            <a:effectLst>
              <a:outerShdw blurRad="50800" dist="50800" sx="1000" sy="1000" algn="ctr" rotWithShape="0">
                <a:srgbClr val="000000"/>
              </a:outerShdw>
            </a:effectLst>
          </c:spPr>
        </c:majorGridlines>
        <c:minorGridlines>
          <c:spPr>
            <a:ln>
              <a:solidFill>
                <a:schemeClr val="tx1"/>
              </a:solidFill>
            </a:ln>
          </c:spPr>
        </c:minorGridlines>
        <c:title>
          <c:tx>
            <c:rich>
              <a:bodyPr/>
              <a:lstStyle/>
              <a:p>
                <a:pPr>
                  <a:defRPr/>
                </a:pPr>
                <a:r>
                  <a:rPr lang="ru-RU"/>
                  <a:t>Гц</a:t>
                </a:r>
              </a:p>
            </c:rich>
          </c:tx>
          <c:layout>
            <c:manualLayout>
              <c:xMode val="edge"/>
              <c:yMode val="edge"/>
              <c:x val="0.86827527093574863"/>
              <c:y val="3.8388016801062415E-2"/>
            </c:manualLayout>
          </c:layout>
        </c:title>
        <c:numFmt formatCode="General" sourceLinked="1"/>
        <c:majorTickMark val="none"/>
        <c:minorTickMark val="cross"/>
        <c:tickLblPos val="nextTo"/>
        <c:spPr>
          <a:noFill/>
        </c:spPr>
        <c:crossAx val="247452800"/>
        <c:crossesAt val="0"/>
        <c:auto val="1"/>
        <c:lblAlgn val="ctr"/>
        <c:lblOffset val="100"/>
      </c:catAx>
      <c:valAx>
        <c:axId val="247452800"/>
        <c:scaling>
          <c:orientation val="maxMin"/>
          <c:max val="110"/>
          <c:min val="-10"/>
        </c:scaling>
        <c:axPos val="l"/>
        <c:majorGridlines>
          <c:spPr>
            <a:ln>
              <a:solidFill>
                <a:schemeClr val="tx1"/>
              </a:solidFill>
            </a:ln>
          </c:spPr>
        </c:majorGridlines>
        <c:minorGridlines/>
        <c:title>
          <c:tx>
            <c:rich>
              <a:bodyPr rot="0" vert="horz" anchor="t" anchorCtr="0"/>
              <a:lstStyle/>
              <a:p>
                <a:pPr>
                  <a:defRPr/>
                </a:pPr>
                <a:r>
                  <a:rPr lang="ru-RU"/>
                  <a:t>дБ</a:t>
                </a:r>
              </a:p>
            </c:rich>
          </c:tx>
          <c:layout>
            <c:manualLayout>
              <c:xMode val="edge"/>
              <c:yMode val="edge"/>
              <c:x val="7.6363533380008522E-2"/>
              <c:y val="0.85335439243072764"/>
            </c:manualLayout>
          </c:layout>
        </c:title>
        <c:numFmt formatCode="General" sourceLinked="1"/>
        <c:majorTickMark val="cross"/>
        <c:tickLblPos val="nextTo"/>
        <c:crossAx val="247446528"/>
        <c:crossesAt val="1"/>
        <c:crossBetween val="between"/>
        <c:majorUnit val="10"/>
        <c:minorUnit val="10"/>
      </c:valAx>
      <c:spPr>
        <a:ln cap="rnd">
          <a:prstDash val="solid"/>
        </a:ln>
      </c:spPr>
    </c:plotArea>
    <c:plotVisOnly val="1"/>
    <c:dispBlanksAs val="gap"/>
  </c:chart>
  <c:spPr>
    <a:noFill/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'кривая ЦПП и ВЛЭК'!$B$4</c:f>
              <c:strCache>
                <c:ptCount val="1"/>
                <c:pt idx="0">
                  <c:v>Возрастные пороги</c:v>
                </c:pt>
              </c:strCache>
            </c:strRef>
          </c:tx>
          <c:spPr>
            <a:ln w="38100">
              <a:solidFill>
                <a:srgbClr val="EEECE1">
                  <a:lumMod val="25000"/>
                </a:srgbClr>
              </a:solidFill>
            </a:ln>
          </c:spPr>
          <c:marker>
            <c:spPr>
              <a:solidFill>
                <a:schemeClr val="tx1">
                  <a:lumMod val="85000"/>
                  <a:lumOff val="15000"/>
                </a:schemeClr>
              </a:solidFill>
            </c:spPr>
          </c:marker>
          <c:cat>
            <c:numRef>
              <c:f>'кривая ЦПП и ВЛЭК'!$C$3:$I$3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'кривая ЦПП и ВЛЭК'!$C$4:$I$4</c:f>
              <c:numCache>
                <c:formatCode>General</c:formatCode>
                <c:ptCount val="7"/>
                <c:pt idx="0">
                  <c:v>6</c:v>
                </c:pt>
                <c:pt idx="1">
                  <c:v>7</c:v>
                </c:pt>
                <c:pt idx="2">
                  <c:v>12</c:v>
                </c:pt>
                <c:pt idx="3">
                  <c:v>20</c:v>
                </c:pt>
                <c:pt idx="4">
                  <c:v>28</c:v>
                </c:pt>
                <c:pt idx="5">
                  <c:v>32</c:v>
                </c:pt>
                <c:pt idx="6">
                  <c:v>39</c:v>
                </c:pt>
              </c:numCache>
            </c:numRef>
          </c:val>
        </c:ser>
        <c:ser>
          <c:idx val="1"/>
          <c:order val="1"/>
          <c:tx>
            <c:strRef>
              <c:f>'кривая ЦПП и ВЛЭК'!$B$5</c:f>
              <c:strCache>
                <c:ptCount val="1"/>
                <c:pt idx="0">
                  <c:v>Аудиометрии работника</c:v>
                </c:pt>
              </c:strCache>
            </c:strRef>
          </c:tx>
          <c:spPr>
            <a:ln w="38100">
              <a:solidFill>
                <a:srgbClr val="FF0000"/>
              </a:solidFill>
              <a:prstDash val="sysDash"/>
            </a:ln>
          </c:spPr>
          <c:marker>
            <c:symbol val="square"/>
            <c:size val="3"/>
          </c:marker>
          <c:cat>
            <c:numRef>
              <c:f>'кривая ЦПП и ВЛЭК'!$C$3:$I$3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'кривая ЦПП и ВЛЭК'!$C$5:$I$5</c:f>
              <c:numCache>
                <c:formatCode>General</c:formatCode>
                <c:ptCount val="7"/>
                <c:pt idx="0">
                  <c:v>15</c:v>
                </c:pt>
                <c:pt idx="1">
                  <c:v>15</c:v>
                </c:pt>
                <c:pt idx="2">
                  <c:v>15</c:v>
                </c:pt>
                <c:pt idx="3">
                  <c:v>25</c:v>
                </c:pt>
                <c:pt idx="4">
                  <c:v>40</c:v>
                </c:pt>
                <c:pt idx="5">
                  <c:v>45</c:v>
                </c:pt>
                <c:pt idx="6">
                  <c:v>40</c:v>
                </c:pt>
              </c:numCache>
            </c:numRef>
          </c:val>
        </c:ser>
        <c:marker val="1"/>
        <c:axId val="159201152"/>
        <c:axId val="160475008"/>
      </c:lineChart>
      <c:catAx>
        <c:axId val="159201152"/>
        <c:scaling>
          <c:orientation val="minMax"/>
        </c:scaling>
        <c:axPos val="t"/>
        <c:minorGridlines/>
        <c:numFmt formatCode="General" sourceLinked="1"/>
        <c:tickLblPos val="nextTo"/>
        <c:crossAx val="160475008"/>
        <c:crosses val="autoZero"/>
        <c:auto val="1"/>
        <c:lblAlgn val="ctr"/>
        <c:lblOffset val="100"/>
      </c:catAx>
      <c:valAx>
        <c:axId val="160475008"/>
        <c:scaling>
          <c:orientation val="maxMin"/>
          <c:max val="100"/>
        </c:scaling>
        <c:axPos val="l"/>
        <c:majorGridlines/>
        <c:numFmt formatCode="General" sourceLinked="1"/>
        <c:tickLblPos val="nextTo"/>
        <c:crossAx val="159201152"/>
        <c:crossesAt val="1"/>
        <c:crossBetween val="between"/>
        <c:majorUnit val="5"/>
      </c:valAx>
      <c:spPr>
        <a:ln>
          <a:solidFill>
            <a:schemeClr val="accent1"/>
          </a:solidFill>
        </a:ln>
      </c:spPr>
    </c:plotArea>
    <c:legend>
      <c:legendPos val="r"/>
      <c:txPr>
        <a:bodyPr/>
        <a:lstStyle/>
        <a:p>
          <a:pPr>
            <a:defRPr sz="2000">
              <a:latin typeface="Cambria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1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'по степени'!$B$3:$B$6</c:f>
              <c:strCache>
                <c:ptCount val="4"/>
                <c:pt idx="0">
                  <c:v>Норма</c:v>
                </c:pt>
                <c:pt idx="1">
                  <c:v>ПВШ</c:v>
                </c:pt>
                <c:pt idx="2">
                  <c:v>ДСНТ 1 степ</c:v>
                </c:pt>
                <c:pt idx="3">
                  <c:v>ДСНТ 2 степ</c:v>
                </c:pt>
              </c:strCache>
            </c:strRef>
          </c:cat>
          <c:val>
            <c:numRef>
              <c:f>'по степени'!$D$3:$D$6</c:f>
              <c:numCache>
                <c:formatCode>General</c:formatCode>
                <c:ptCount val="4"/>
                <c:pt idx="0">
                  <c:v>10</c:v>
                </c:pt>
                <c:pt idx="1">
                  <c:v>37</c:v>
                </c:pt>
                <c:pt idx="2">
                  <c:v>28</c:v>
                </c:pt>
                <c:pt idx="3">
                  <c:v>3</c:v>
                </c:pt>
              </c:numCache>
            </c:numRef>
          </c:val>
        </c:ser>
        <c:axId val="56102912"/>
        <c:axId val="56104448"/>
      </c:barChart>
      <c:catAx>
        <c:axId val="56102912"/>
        <c:scaling>
          <c:orientation val="minMax"/>
        </c:scaling>
        <c:axPos val="b"/>
        <c:tickLblPos val="nextTo"/>
        <c:txPr>
          <a:bodyPr/>
          <a:lstStyle/>
          <a:p>
            <a:pPr>
              <a:defRPr sz="14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56104448"/>
        <c:crosses val="autoZero"/>
        <c:auto val="1"/>
        <c:lblAlgn val="ctr"/>
        <c:lblOffset val="100"/>
      </c:catAx>
      <c:valAx>
        <c:axId val="56104448"/>
        <c:scaling>
          <c:orientation val="minMax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b="1" i="0" baseline="0">
                <a:latin typeface="Times New Roman" pitchFamily="18" charset="0"/>
              </a:defRPr>
            </a:pPr>
            <a:endParaRPr lang="ru-RU"/>
          </a:p>
        </c:txPr>
        <c:crossAx val="56102912"/>
        <c:crosses val="autoZero"/>
        <c:crossBetween val="between"/>
      </c:valAx>
    </c:plotArea>
    <c:plotVisOnly val="1"/>
  </c:chart>
  <c:spPr>
    <a:ln>
      <a:noFill/>
    </a:ln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7.454374453193352E-2"/>
          <c:y val="4.8611111111111112E-2"/>
          <c:w val="0.72972506561679951"/>
          <c:h val="0.83796296296296102"/>
        </c:manualLayout>
      </c:layout>
      <c:pie3DChart>
        <c:varyColors val="1"/>
        <c:ser>
          <c:idx val="0"/>
          <c:order val="0"/>
          <c:spPr>
            <a:effectLst>
              <a:innerShdw blurRad="114300">
                <a:prstClr val="black"/>
              </a:innerShdw>
            </a:effectLst>
            <a:scene3d>
              <a:camera prst="orthographicFront"/>
              <a:lightRig rig="threePt" dir="t"/>
            </a:scene3d>
            <a:sp3d>
              <a:bevelT w="152400" h="50800" prst="softRound"/>
            </a:sp3d>
          </c:spPr>
          <c:explosion val="25"/>
          <c:dPt>
            <c:idx val="2"/>
            <c:spPr>
              <a:solidFill>
                <a:schemeClr val="accent2">
                  <a:lumMod val="50000"/>
                </a:schemeClr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Pt>
            <c:idx val="4"/>
            <c:spPr>
              <a:solidFill>
                <a:srgbClr val="FF0000"/>
              </a:solidFill>
              <a:effectLst>
                <a:innerShdw blurRad="114300">
                  <a:prstClr val="black"/>
                </a:innerShdw>
              </a:effectLst>
              <a:scene3d>
                <a:camera prst="orthographicFront"/>
                <a:lightRig rig="threePt" dir="t"/>
              </a:scene3d>
              <a:sp3d>
                <a:bevelT w="152400" h="50800" prst="softRound"/>
              </a:sp3d>
            </c:spPr>
          </c:dPt>
          <c:dLbls>
            <c:dLbl>
              <c:idx val="0"/>
              <c:layout>
                <c:manualLayout>
                  <c:x val="-5.1199878971166395E-2"/>
                  <c:y val="0.27930676353421136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47,9</a:t>
                    </a:r>
                    <a:r>
                      <a:rPr lang="ru-RU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%</a:t>
                    </a:r>
                    <a:endParaRPr lang="en-US" sz="2000" b="1" i="0" u="none" strike="noStrike" kern="1200" baseline="0">
                      <a:solidFill>
                        <a:sysClr val="windowText" lastClr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-3.1338577916121442E-2"/>
                  <c:y val="-0.1093710321869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31,5</a:t>
                    </a:r>
                    <a:r>
                      <a:rPr lang="ru-RU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%</a:t>
                    </a:r>
                    <a:endParaRPr lang="en-US" sz="2000" b="1" i="0" u="none" strike="noStrike" kern="1200" baseline="0">
                      <a:solidFill>
                        <a:sysClr val="windowText" lastClr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-1.3691141003998581E-2"/>
                  <c:y val="7.1437003031409305E-2"/>
                </c:manualLayout>
              </c:layout>
              <c:tx>
                <c:rich>
                  <a:bodyPr/>
                  <a:lstStyle/>
                  <a:p>
                    <a:r>
                      <a:rPr lang="en-US" sz="2000" b="1">
                        <a:latin typeface="Times New Roman" pitchFamily="18" charset="0"/>
                        <a:cs typeface="Times New Roman" pitchFamily="18" charset="0"/>
                      </a:rPr>
                      <a:t>1</a:t>
                    </a:r>
                    <a:r>
                      <a:rPr lang="en-US" b="1">
                        <a:latin typeface="Times New Roman" pitchFamily="18" charset="0"/>
                        <a:cs typeface="Times New Roman" pitchFamily="18" charset="0"/>
                      </a:rPr>
                      <a:t>5,1</a:t>
                    </a:r>
                    <a:r>
                      <a:rPr lang="ru-RU" b="1">
                        <a:latin typeface="Times New Roman" pitchFamily="18" charset="0"/>
                        <a:cs typeface="Times New Roman" pitchFamily="18" charset="0"/>
                      </a:rPr>
                      <a:t>%</a:t>
                    </a:r>
                    <a:endParaRPr lang="en-US" b="1"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  <c:showVal val="1"/>
            </c:dLbl>
            <c:dLbl>
              <c:idx val="3"/>
              <c:tx>
                <c:rich>
                  <a:bodyPr/>
                  <a:lstStyle/>
                  <a:p>
                    <a:pPr algn="ctr" rtl="0">
                      <a:def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4,1</a:t>
                    </a:r>
                    <a:r>
                      <a:rPr lang="ru-RU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%</a:t>
                    </a:r>
                    <a:endParaRPr lang="en-US" sz="2000" b="1" i="0" u="none" strike="noStrike" kern="1200" baseline="0">
                      <a:solidFill>
                        <a:sysClr val="windowText" lastClr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dLbl>
              <c:idx val="4"/>
              <c:layout>
                <c:manualLayout>
                  <c:x val="7.2101487314085833E-2"/>
                  <c:y val="-3.1031641878098631E-2"/>
                </c:manualLayout>
              </c:layout>
              <c:tx>
                <c:rich>
                  <a:bodyPr/>
                  <a:lstStyle/>
                  <a:p>
                    <a:pPr algn="ctr" rtl="0">
                      <a:def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defRPr>
                    </a:pPr>
                    <a:r>
                      <a:rPr lang="en-US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1,4</a:t>
                    </a:r>
                    <a:r>
                      <a:rPr lang="ru-RU" sz="2000" b="1" i="0" u="none" strike="noStrike" kern="1200" baseline="0">
                        <a:solidFill>
                          <a:sysClr val="windowText" lastClr="000000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rPr>
                      <a:t>%</a:t>
                    </a:r>
                    <a:endParaRPr lang="en-US" sz="2000" b="1" i="0" u="none" strike="noStrike" kern="1200" baseline="0">
                      <a:solidFill>
                        <a:sysClr val="windowText" lastClr="000000"/>
                      </a:solidFill>
                      <a:latin typeface="Times New Roman" pitchFamily="18" charset="0"/>
                      <a:ea typeface="+mn-ea"/>
                      <a:cs typeface="Times New Roman" pitchFamily="18" charset="0"/>
                    </a:endParaRPr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2000"/>
                </a:pPr>
                <a:endParaRPr lang="ru-RU"/>
              </a:p>
            </c:txPr>
            <c:showVal val="1"/>
            <c:showLeaderLines val="1"/>
          </c:dLbls>
          <c:cat>
            <c:strRef>
              <c:f>'по степени'!$Q$5:$Q$9</c:f>
              <c:strCache>
                <c:ptCount val="5"/>
                <c:pt idx="0">
                  <c:v>0-9 дБ</c:v>
                </c:pt>
                <c:pt idx="1">
                  <c:v>10-19 дБ</c:v>
                </c:pt>
                <c:pt idx="2">
                  <c:v>20-29 дБ</c:v>
                </c:pt>
                <c:pt idx="3">
                  <c:v>30-39 дБ</c:v>
                </c:pt>
                <c:pt idx="4">
                  <c:v>40-49 дБ</c:v>
                </c:pt>
              </c:strCache>
            </c:strRef>
          </c:cat>
          <c:val>
            <c:numRef>
              <c:f>'по степени'!$R$5:$R$9</c:f>
              <c:numCache>
                <c:formatCode>0.0</c:formatCode>
                <c:ptCount val="5"/>
                <c:pt idx="0">
                  <c:v>47.945205479452007</c:v>
                </c:pt>
                <c:pt idx="1">
                  <c:v>31.506849315068493</c:v>
                </c:pt>
                <c:pt idx="2">
                  <c:v>15.068493150684944</c:v>
                </c:pt>
                <c:pt idx="3">
                  <c:v>4.1095890410958855</c:v>
                </c:pt>
                <c:pt idx="4">
                  <c:v>1.3698630136986298</c:v>
                </c:pt>
              </c:numCache>
            </c:numRef>
          </c:val>
        </c:ser>
      </c:pie3DChart>
    </c:plotArea>
    <c:legend>
      <c:legendPos val="r"/>
      <c:txPr>
        <a:bodyPr/>
        <a:lstStyle/>
        <a:p>
          <a:pPr>
            <a:defRPr sz="2800" baseline="0">
              <a:latin typeface="Times New Roman" pitchFamily="18" charset="0"/>
            </a:defRPr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'кривая ЦПП и ВЛЭК'!$B$4</c:f>
              <c:strCache>
                <c:ptCount val="1"/>
                <c:pt idx="0">
                  <c:v>ВЛЭК</c:v>
                </c:pt>
              </c:strCache>
            </c:strRef>
          </c:tx>
          <c:spPr>
            <a:ln w="38100">
              <a:solidFill>
                <a:srgbClr val="EEECE1">
                  <a:lumMod val="25000"/>
                </a:srgbClr>
              </a:solidFill>
            </a:ln>
          </c:spPr>
          <c:marker>
            <c:spPr>
              <a:solidFill>
                <a:schemeClr val="tx1">
                  <a:lumMod val="85000"/>
                  <a:lumOff val="15000"/>
                </a:schemeClr>
              </a:solidFill>
            </c:spPr>
          </c:marker>
          <c:cat>
            <c:numRef>
              <c:f>'кривая ЦПП и ВЛЭК'!$C$3:$I$3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'кривая ЦПП и ВЛЭК'!$C$4:$I$4</c:f>
              <c:numCache>
                <c:formatCode>General</c:formatCode>
                <c:ptCount val="7"/>
                <c:pt idx="0">
                  <c:v>20</c:v>
                </c:pt>
                <c:pt idx="1">
                  <c:v>30</c:v>
                </c:pt>
                <c:pt idx="2">
                  <c:v>50</c:v>
                </c:pt>
                <c:pt idx="3">
                  <c:v>60</c:v>
                </c:pt>
                <c:pt idx="4">
                  <c:v>70</c:v>
                </c:pt>
                <c:pt idx="5">
                  <c:v>80</c:v>
                </c:pt>
                <c:pt idx="6">
                  <c:v>80</c:v>
                </c:pt>
              </c:numCache>
            </c:numRef>
          </c:val>
        </c:ser>
        <c:ser>
          <c:idx val="1"/>
          <c:order val="1"/>
          <c:tx>
            <c:strRef>
              <c:f>'кривая ЦПП и ВЛЭК'!$B$5</c:f>
              <c:strCache>
                <c:ptCount val="1"/>
                <c:pt idx="0">
                  <c:v>ЦПП</c:v>
                </c:pt>
              </c:strCache>
            </c:strRef>
          </c:tx>
          <c:spPr>
            <a:ln w="38100">
              <a:solidFill>
                <a:srgbClr val="FF0000"/>
              </a:solidFill>
              <a:prstDash val="sysDash"/>
            </a:ln>
          </c:spPr>
          <c:marker>
            <c:symbol val="square"/>
            <c:size val="3"/>
          </c:marker>
          <c:cat>
            <c:numRef>
              <c:f>'кривая ЦПП и ВЛЭК'!$C$3:$I$3</c:f>
              <c:numCache>
                <c:formatCode>General</c:formatCode>
                <c:ptCount val="7"/>
                <c:pt idx="0">
                  <c:v>500</c:v>
                </c:pt>
                <c:pt idx="1">
                  <c:v>1000</c:v>
                </c:pt>
                <c:pt idx="2">
                  <c:v>2000</c:v>
                </c:pt>
                <c:pt idx="3">
                  <c:v>3000</c:v>
                </c:pt>
                <c:pt idx="4">
                  <c:v>4000</c:v>
                </c:pt>
                <c:pt idx="5">
                  <c:v>6000</c:v>
                </c:pt>
                <c:pt idx="6">
                  <c:v>8000</c:v>
                </c:pt>
              </c:numCache>
            </c:numRef>
          </c:cat>
          <c:val>
            <c:numRef>
              <c:f>'кривая ЦПП и ВЛЭК'!$C$5:$I$5</c:f>
              <c:numCache>
                <c:formatCode>General</c:formatCode>
                <c:ptCount val="7"/>
                <c:pt idx="0">
                  <c:v>10</c:v>
                </c:pt>
                <c:pt idx="1">
                  <c:v>10</c:v>
                </c:pt>
                <c:pt idx="2">
                  <c:v>10</c:v>
                </c:pt>
                <c:pt idx="3">
                  <c:v>10</c:v>
                </c:pt>
                <c:pt idx="4">
                  <c:v>15</c:v>
                </c:pt>
                <c:pt idx="5">
                  <c:v>15</c:v>
                </c:pt>
                <c:pt idx="6">
                  <c:v>50</c:v>
                </c:pt>
              </c:numCache>
            </c:numRef>
          </c:val>
        </c:ser>
        <c:marker val="1"/>
        <c:axId val="69614208"/>
        <c:axId val="69624192"/>
      </c:lineChart>
      <c:catAx>
        <c:axId val="69614208"/>
        <c:scaling>
          <c:orientation val="minMax"/>
        </c:scaling>
        <c:axPos val="t"/>
        <c:minorGridlines/>
        <c:numFmt formatCode="General" sourceLinked="1"/>
        <c:tickLblPos val="nextTo"/>
        <c:txPr>
          <a:bodyPr/>
          <a:lstStyle/>
          <a:p>
            <a:pPr>
              <a:defRPr sz="1200"/>
            </a:pPr>
            <a:endParaRPr lang="ru-RU"/>
          </a:p>
        </c:txPr>
        <c:crossAx val="69624192"/>
        <c:crosses val="autoZero"/>
        <c:auto val="1"/>
        <c:lblAlgn val="ctr"/>
        <c:lblOffset val="100"/>
      </c:catAx>
      <c:valAx>
        <c:axId val="69624192"/>
        <c:scaling>
          <c:orientation val="maxMin"/>
          <c:max val="100"/>
        </c:scaling>
        <c:axPos val="l"/>
        <c:majorGridlines/>
        <c:numFmt formatCode="General" sourceLinked="1"/>
        <c:tickLblPos val="nextTo"/>
        <c:crossAx val="69614208"/>
        <c:crossesAt val="1"/>
        <c:crossBetween val="between"/>
        <c:majorUnit val="5"/>
      </c:valAx>
      <c:spPr>
        <a:ln>
          <a:solidFill>
            <a:schemeClr val="accent1"/>
          </a:solidFill>
        </a:ln>
      </c:spPr>
    </c:plotArea>
    <c:legend>
      <c:legendPos val="r"/>
      <c:txPr>
        <a:bodyPr/>
        <a:lstStyle/>
        <a:p>
          <a:pPr>
            <a:defRPr sz="2000" b="1"/>
          </a:pPr>
          <a:endParaRPr lang="ru-RU"/>
        </a:p>
      </c:txPr>
    </c:legend>
    <c:plotVisOnly val="1"/>
  </c:chart>
  <c:spPr>
    <a:ln>
      <a:noFill/>
    </a:ln>
  </c:spPr>
  <c:externalData r:id="rId1"/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9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png"/><Relationship Id="rId1" Type="http://schemas.openxmlformats.org/officeDocument/2006/relationships/image" Target="../media/image14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4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0.56075</cdr:x>
      <cdr:y>0.36508</cdr:y>
    </cdr:from>
    <cdr:to>
      <cdr:x>0.56075</cdr:x>
      <cdr:y>0.47619</cdr:y>
    </cdr:to>
    <cdr:cxnSp macro="">
      <cdr:nvCxnSpPr>
        <cdr:cNvPr id="3" name="Прямая со стрелкой 2"/>
        <cdr:cNvCxnSpPr/>
      </cdr:nvCxnSpPr>
      <cdr:spPr>
        <a:xfrm xmlns:a="http://schemas.openxmlformats.org/drawingml/2006/main">
          <a:off x="4320480" y="1656184"/>
          <a:ext cx="0" cy="504056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FF0000"/>
          </a:solidFill>
          <a:prstDash val="solid"/>
          <a:headEnd type="arrow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0.38318</cdr:x>
      <cdr:y>0.25397</cdr:y>
    </cdr:from>
    <cdr:to>
      <cdr:x>0.38318</cdr:x>
      <cdr:y>0.33333</cdr:y>
    </cdr:to>
    <cdr:cxnSp macro="">
      <cdr:nvCxnSpPr>
        <cdr:cNvPr id="13" name="Прямая со стрелкой 12"/>
        <cdr:cNvCxnSpPr/>
      </cdr:nvCxnSpPr>
      <cdr:spPr>
        <a:xfrm xmlns:a="http://schemas.openxmlformats.org/drawingml/2006/main" flipV="1">
          <a:off x="2952328" y="1152128"/>
          <a:ext cx="0" cy="360040"/>
        </a:xfrm>
        <a:prstGeom xmlns:a="http://schemas.openxmlformats.org/drawingml/2006/main" prst="straightConnector1">
          <a:avLst/>
        </a:prstGeom>
        <a:noFill xmlns:a="http://schemas.openxmlformats.org/drawingml/2006/main"/>
        <a:ln xmlns:a="http://schemas.openxmlformats.org/drawingml/2006/main" w="38100" cap="flat" cmpd="sng" algn="ctr">
          <a:solidFill>
            <a:srgbClr val="FF0000"/>
          </a:solidFill>
          <a:prstDash val="solid"/>
          <a:headEnd type="arrow"/>
          <a:tailEnd type="arrow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</c:userShapes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36" units="1/cm"/>
          <inkml:channelProperty channel="Y" name="resolution" value="36" units="1/cm"/>
        </inkml:channelProperties>
      </inkml:inkSource>
      <inkml:timestamp xml:id="ts0" timeString="2010-11-08T21:05:09.65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0-1,'43'0,"-22"0,0 0,21 14,-21-14,1 0,20 0,-21 15,0-15,22 0,-22 0,-21 14,21-14,0 0,0 0,22 0,-22 0,0 0,0 0,21 0,-20 0,-1 0,21 0,-21 0,0 0,22 0,-22 0,0 0,0 0,22 0,-22 0,0 0,0 0,21 0,-20 0,-1 0,21 0,-21 0,0 0,22 0,-22 0,0 0,0 0,22 0,-22 0,0 0,21 0,-21 0,1 0,-1 0,21 0,-21-14,0 14,22 0,-22 0,0 0,0 0,22-15,-22 15,0 0,21 0,-21 0,1 0,-1 0,21 0,-21 0,0 0,22 0,-22 0,0 0,21 0,-20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36" units="1/cm"/>
          <inkml:channelProperty channel="Y" name="resolution" value="36" units="1/cm"/>
        </inkml:channelProperties>
      </inkml:inkSource>
      <inkml:timestamp xml:id="ts0" timeString="2010-11-08T21:05:12.78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1 189,'0'-31,"0"15,0-15,21 15,0 0,0 1,0-1,0 16,1 0,-1 0,21 0,-21 0,0 0,22 0,-22 0,0 0,0 0,22 0,-22 0,0 0,21 0,-20 0,-1 0,0 0,21 0,-21 0,1 0,20 0,-21 0,0 0,22 0,-22 0,0 0,21 0,-20 0,-1 0,0 0,21 0,-21 0,1 0,21 0,-22 0,0 0,1 0,20 0,-21 0,0 0,22 0,-22 0,0 0,21 0,-21 0,1 0,-1 0,21 0,-21 0,1 0,20 0,-21 0,0 0,0 0,22 0,-22 0,0 0,22 0,-22 0,0 0,0 0,21 0,-20 0,-1 0,21 0,-21 0,0 0,22 0,-22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600" units="cm"/>
          <inkml:channel name="Y" type="integer" max="900" units="cm"/>
        </inkml:traceFormat>
        <inkml:channelProperties>
          <inkml:channelProperty channel="X" name="resolution" value="36" units="1/cm"/>
          <inkml:channelProperty channel="Y" name="resolution" value="36" units="1/cm"/>
        </inkml:channelProperties>
      </inkml:inkSource>
      <inkml:timestamp xml:id="ts0" timeString="2010-11-08T21:05:16.203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ransparency" value="170"/>
      <inkml:brushProperty name="tip" value="rectangle"/>
      <inkml:brushProperty name="rasterOp" value="maskPen"/>
      <inkml:brushProperty name="fitToCurve" value="1"/>
      <inkml:brushProperty name="ignorePressure" value="1"/>
    </inkml:brush>
  </inkml:definitions>
  <inkml:trace contextRef="#ctx0" brushRef="#br0">0 18,'21'0,"0"0,0 0,22 0,-22 0,0 0,0 0,43 0,-22 0,-21 0,43 0,-43 0,21 0,-21 0,0 0,1 0,20 0,-21 0,0 0,22 0,-22 0,0 0,0 0,21 0,-20 0,-1 0,21 0,-21 0,0 0,1 0,20 0,-21 0,0 0,22 0,-22 0,0 10,21 0,-21-10,1 0,20 0,-21 0,0 0,0 0,22 0,-22 0,0 0,21 0,-20 0,-1 0,21 0,-21 0,0 0,43 0,-43 0,21 0,-20 0,-1 0,21 0,-21 0,0 0,1 0,20 0,-21 0,0 0,22 0,-22 0,0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275FB4-4674-45DF-98FC-397C903DC249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76074B1-9A22-45B3-93A1-19360306A4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 txBox="1">
            <a:spLocks noGrp="1" noChangeArrowheads="1"/>
          </p:cNvSpPr>
          <p:nvPr/>
        </p:nvSpPr>
        <p:spPr bwMode="auto">
          <a:xfrm>
            <a:off x="3886200" y="8686489"/>
            <a:ext cx="2971800" cy="45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9411" tIns="0" rIns="19411" bIns="0" anchor="b"/>
          <a:lstStyle/>
          <a:p>
            <a:pPr algn="r" defTabSz="931863"/>
            <a:fld id="{63D83840-8E20-4F93-9F1A-31700ADFE41A}" type="slidenum">
              <a:rPr lang="en-US" sz="1000" b="0" i="1" u="none"/>
              <a:pPr algn="r" defTabSz="931863"/>
              <a:t>22</a:t>
            </a:fld>
            <a:endParaRPr lang="en-US" sz="1000" b="0" i="1" u="none"/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8435" name="Номер слайда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D09F963-0C73-4CA2-88EB-65A21E071184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ACA2B-81E5-4E4D-87E9-716F8318AA57}" type="slidenum">
              <a:rPr lang="ru-RU" smtClean="0"/>
              <a:pPr>
                <a:defRPr/>
              </a:pPr>
              <a:t>88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09ACA2B-81E5-4E4D-87E9-716F8318AA57}" type="slidenum">
              <a:rPr lang="ru-RU" smtClean="0"/>
              <a:pPr>
                <a:defRPr/>
              </a:pPr>
              <a:t>95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Для начала позвольте мне напомнить или познакомить вас с основными принципами, применяемыми в авиационной экспертизе.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ru-RU" dirty="0" smtClean="0"/>
              <a:t>Для начала позвольте мне напомнить или познакомить вас с основными принципами, применяемыми в авиационной экспертизе. </a:t>
            </a:r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42900"/>
            <a:ext cx="7772400" cy="11049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838200" y="1752600"/>
            <a:ext cx="77724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381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230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858000" y="63230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EB17B4-A20B-4554-8B21-894FF5E9DE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1DE9069-FE14-45F4-A9AA-F124BDF570D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4038600"/>
            <a:ext cx="8229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2BC139-675C-4988-85D0-57A841595A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2F9294-4D04-4282-80BC-747F239162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3843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A1573F-735E-44B4-ACFC-C4ED132F6B7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3420" y="1052736"/>
            <a:ext cx="8382000" cy="609398"/>
          </a:xfrm>
        </p:spPr>
        <p:txBody>
          <a:bodyPr/>
          <a:lstStyle>
            <a:lvl1pPr algn="l" defTabSz="91436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ru-RU" sz="4400" b="1" kern="1200" cap="none" spc="0" noProof="0" dirty="0">
                <a:ln/>
                <a:gradFill flip="none" rotWithShape="1">
                  <a:gsLst>
                    <a:gs pos="0">
                      <a:srgbClr val="003399">
                        <a:shade val="30000"/>
                        <a:satMod val="115000"/>
                      </a:srgbClr>
                    </a:gs>
                    <a:gs pos="50000">
                      <a:srgbClr val="003399">
                        <a:shade val="67500"/>
                        <a:satMod val="115000"/>
                      </a:srgbClr>
                    </a:gs>
                    <a:gs pos="100000">
                      <a:srgbClr val="0035B8"/>
                    </a:gs>
                  </a:gsLst>
                  <a:lin ang="16200000" scaled="1"/>
                  <a:tileRect/>
                </a:gra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+mj-lt"/>
                <a:ea typeface="+mn-ea"/>
                <a:cs typeface="Arial" charset="0"/>
              </a:defRPr>
            </a:lvl1pPr>
          </a:lstStyle>
          <a:p>
            <a:r>
              <a:rPr lang="ru-RU" noProof="0" dirty="0" smtClean="0"/>
              <a:t>Образец заголовка</a:t>
            </a:r>
            <a:endParaRPr lang="ru-RU" noProof="0" dirty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53420" y="2420888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 baseline="0"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</p:spTree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ADEF847-7E7C-49B8-A816-67D775A8C2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chartAndTx">
  <p:cSld name="Заголовок, диаграмм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457200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sz="half" idx="1"/>
          </p:nvPr>
        </p:nvSpPr>
        <p:spPr>
          <a:xfrm>
            <a:off x="990600" y="1828800"/>
            <a:ext cx="3810000" cy="4114800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0" y="18288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990600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0960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858000" y="60960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802FB4-E024-4BC3-9828-AEAB041A9C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7A43BF6B-889E-4B2F-A5FF-BFF0061EE30C}" type="datetimeFigureOut">
              <a:rPr lang="ru-RU" smtClean="0"/>
              <a:pPr/>
              <a:t>27.04.2017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99F1539-7B8A-4A1A-8E18-1516F2F0845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10" r:id="rId13"/>
    <p:sldLayoutId id="2147483711" r:id="rId14"/>
    <p:sldLayoutId id="2147483712" r:id="rId15"/>
    <p:sldLayoutId id="2147483713" r:id="rId16"/>
    <p:sldLayoutId id="2147483714" r:id="rId17"/>
    <p:sldLayoutId id="2147483715" r:id="rId18"/>
    <p:sldLayoutId id="2147483716" r:id="rId19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00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138.png"/><Relationship Id="rId1" Type="http://schemas.openxmlformats.org/officeDocument/2006/relationships/slideLayout" Target="../slideLayouts/slideLayout18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9.png"/><Relationship Id="rId1" Type="http://schemas.openxmlformats.org/officeDocument/2006/relationships/slideLayout" Target="../slideLayouts/slideLayout6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2.gif"/><Relationship Id="rId2" Type="http://schemas.openxmlformats.org/officeDocument/2006/relationships/slideLayout" Target="../slideLayouts/slideLayout19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43.gif"/><Relationship Id="rId5" Type="http://schemas.openxmlformats.org/officeDocument/2006/relationships/oleObject" Target="../embeddings/_____Microsoft_Office_Excel_97-20035.xls"/><Relationship Id="rId4" Type="http://schemas.openxmlformats.org/officeDocument/2006/relationships/oleObject" Target="../embeddings/_____Microsoft_Office_Excel_97-20034.xls"/></Relationships>
</file>

<file path=ppt/slides/_rels/slide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gif"/><Relationship Id="rId2" Type="http://schemas.openxmlformats.org/officeDocument/2006/relationships/image" Target="../media/image144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5.gif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gif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6.gif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7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9.gif"/><Relationship Id="rId4" Type="http://schemas.microsoft.com/office/2007/relationships/hdphoto" Target="../media/hdphoto14.wdp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9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2.gif"/></Relationships>
</file>

<file path=ppt/slides/_rels/slide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gif"/><Relationship Id="rId2" Type="http://schemas.openxmlformats.org/officeDocument/2006/relationships/image" Target="../media/image153.png"/><Relationship Id="rId1" Type="http://schemas.openxmlformats.org/officeDocument/2006/relationships/slideLayout" Target="../slideLayouts/slideLayout7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6.xml"/></Relationships>
</file>

<file path=ppt/slides/_rels/slide1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6.png"/><Relationship Id="rId2" Type="http://schemas.openxmlformats.org/officeDocument/2006/relationships/image" Target="../media/image1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7.png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9.jpeg"/><Relationship Id="rId2" Type="http://schemas.openxmlformats.org/officeDocument/2006/relationships/image" Target="../media/image158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0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2.jpeg"/><Relationship Id="rId2" Type="http://schemas.openxmlformats.org/officeDocument/2006/relationships/image" Target="../media/image16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3.jpeg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_____Microsoft_Office_Excel_97-20036.xls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7.jpeg"/><Relationship Id="rId2" Type="http://schemas.openxmlformats.org/officeDocument/2006/relationships/image" Target="../media/image16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8.jpeg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6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2.png"/><Relationship Id="rId4" Type="http://schemas.openxmlformats.org/officeDocument/2006/relationships/image" Target="../media/image171.png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png"/><Relationship Id="rId2" Type="http://schemas.openxmlformats.org/officeDocument/2006/relationships/image" Target="../media/image17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4.png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gif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6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6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6.xml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6.jpeg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6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4.xml.rels><?xml version="1.0" encoding="UTF-8" standalone="yes"?>
<Relationships xmlns="http://schemas.openxmlformats.org/package/2006/relationships"><Relationship Id="rId3" Type="http://schemas.openxmlformats.org/officeDocument/2006/relationships/hyperlink" Target="#_ftn1"/><Relationship Id="rId2" Type="http://schemas.openxmlformats.org/officeDocument/2006/relationships/hyperlink" Target="#_ftn1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jpeg"/><Relationship Id="rId5" Type="http://schemas.openxmlformats.org/officeDocument/2006/relationships/hyperlink" Target="#_ftnref1"/><Relationship Id="rId4" Type="http://schemas.openxmlformats.org/officeDocument/2006/relationships/hyperlink" Target="#_ftnref1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gif"/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2.png"/><Relationship Id="rId5" Type="http://schemas.openxmlformats.org/officeDocument/2006/relationships/image" Target="../media/image181.png"/><Relationship Id="rId4" Type="http://schemas.openxmlformats.org/officeDocument/2006/relationships/image" Target="../media/image180.png"/></Relationships>
</file>

<file path=ppt/slides/_rels/slide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png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84.png"/></Relationships>
</file>

<file path=ppt/slides/_rels/slide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png"/><Relationship Id="rId2" Type="http://schemas.openxmlformats.org/officeDocument/2006/relationships/image" Target="../media/image18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7.png"/></Relationships>
</file>

<file path=ppt/slides/_rels/slide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9.png"/><Relationship Id="rId2" Type="http://schemas.openxmlformats.org/officeDocument/2006/relationships/image" Target="../media/image18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1.png"/><Relationship Id="rId4" Type="http://schemas.openxmlformats.org/officeDocument/2006/relationships/image" Target="../media/image190.png"/></Relationships>
</file>

<file path=ppt/slides/_rels/slide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3.png"/><Relationship Id="rId2" Type="http://schemas.openxmlformats.org/officeDocument/2006/relationships/image" Target="../media/image19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4.png"/></Relationships>
</file>

<file path=ppt/slides/_rels/slide1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5.png"/></Relationships>
</file>

<file path=ppt/slides/_rels/slide1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7.png"/><Relationship Id="rId2" Type="http://schemas.openxmlformats.org/officeDocument/2006/relationships/image" Target="../media/image19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8.png"/></Relationships>
</file>

<file path=ppt/slides/_rels/slide1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9.png"/><Relationship Id="rId1" Type="http://schemas.openxmlformats.org/officeDocument/2006/relationships/slideLayout" Target="../slideLayouts/slideLayout7.xml"/></Relationships>
</file>

<file path=ppt/slides/_rels/slide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1.jpeg"/><Relationship Id="rId2" Type="http://schemas.openxmlformats.org/officeDocument/2006/relationships/image" Target="../media/image20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../cgi/online.cgi?req=doc&amp;base=LAW&amp;n=203183&amp;rnd=228224.1578813826&amp;dst=100314&amp;fld=134" TargetMode="External"/><Relationship Id="rId1" Type="http://schemas.openxmlformats.org/officeDocument/2006/relationships/slideLayout" Target="../slideLayouts/slideLayout7.xml"/></Relationships>
</file>

<file path=ppt/slides/_rels/slide1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5.emf"/><Relationship Id="rId3" Type="http://schemas.openxmlformats.org/officeDocument/2006/relationships/customXml" Target="../ink/ink6.xml"/><Relationship Id="rId7" Type="http://schemas.openxmlformats.org/officeDocument/2006/relationships/customXml" Target="../ink/ink8.xml"/><Relationship Id="rId2" Type="http://schemas.openxmlformats.org/officeDocument/2006/relationships/image" Target="../media/image2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4.emf"/><Relationship Id="rId5" Type="http://schemas.openxmlformats.org/officeDocument/2006/relationships/customXml" Target="../ink/ink7.xml"/><Relationship Id="rId4" Type="http://schemas.openxmlformats.org/officeDocument/2006/relationships/image" Target="../media/image203.emf"/></Relationships>
</file>

<file path=ppt/slides/_rels/slide1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6.png"/><Relationship Id="rId1" Type="http://schemas.openxmlformats.org/officeDocument/2006/relationships/slideLayout" Target="../slideLayouts/slideLayout7.xml"/></Relationships>
</file>

<file path=ppt/slides/_rels/slide15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7.xml"/></Relationships>
</file>

<file path=ppt/slides/_rels/slide15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7.xml"/></Relationships>
</file>

<file path=ppt/slides/_rels/slide1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9.xml.rels><?xml version="1.0" encoding="UTF-8" standalone="yes"?>
<Relationships xmlns="http://schemas.openxmlformats.org/package/2006/relationships"><Relationship Id="rId3" Type="http://schemas.openxmlformats.org/officeDocument/2006/relationships/hyperlink" Target="#_ftnref1"/><Relationship Id="rId2" Type="http://schemas.openxmlformats.org/officeDocument/2006/relationships/hyperlink" Target="#_ftnref1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32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1.gif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6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6.xml"/></Relationships>
</file>

<file path=ppt/slides/_rels/slide1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7.jpeg"/><Relationship Id="rId1" Type="http://schemas.openxmlformats.org/officeDocument/2006/relationships/slideLayout" Target="../slideLayouts/slideLayout2.xml"/></Relationships>
</file>

<file path=ppt/slides/_rels/slide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8.jpeg"/><Relationship Id="rId1" Type="http://schemas.openxmlformats.org/officeDocument/2006/relationships/slideLayout" Target="../slideLayouts/slideLayout2.xml"/></Relationships>
</file>

<file path=ppt/slides/_rels/slide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gif"/><Relationship Id="rId1" Type="http://schemas.openxmlformats.org/officeDocument/2006/relationships/slideLayout" Target="../slideLayouts/slideLayout7.xml"/></Relationships>
</file>

<file path=ppt/slides/_rels/slide1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emf"/><Relationship Id="rId1" Type="http://schemas.openxmlformats.org/officeDocument/2006/relationships/slideLayout" Target="../slideLayouts/slideLayout17.xml"/></Relationships>
</file>

<file path=ppt/slides/_rels/slide1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microsoft.com/office/2007/relationships/hdphoto" Target="../media/hdphoto1.wdp"/><Relationship Id="rId7" Type="http://schemas.openxmlformats.org/officeDocument/2006/relationships/image" Target="../media/image10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jpe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microsoft.com/office/2007/relationships/hdphoto" Target="../media/hdphoto3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6.gi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hyperlink" Target="http://onlinelibrary.wiley.com/doi/10.1002/ajim.v56.6/issuetoc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0.gif"/><Relationship Id="rId5" Type="http://schemas.openxmlformats.org/officeDocument/2006/relationships/image" Target="../media/image49.png"/><Relationship Id="rId4" Type="http://schemas.openxmlformats.org/officeDocument/2006/relationships/image" Target="../media/image48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gif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2.xls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5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gif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7" Type="http://schemas.openxmlformats.org/officeDocument/2006/relationships/image" Target="../media/image20.gif"/><Relationship Id="rId2" Type="http://schemas.openxmlformats.org/officeDocument/2006/relationships/hyperlink" Target="https://ru.wikipedia.org/wiki/%D0%9E%D1%85%D1%80%D0%B0%D0%BD%D0%B0_%D1%82%D1%80%D1%83%D0%B4%D0%B0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smiles.33b.ru/smile.105428.html" TargetMode="External"/><Relationship Id="rId5" Type="http://schemas.openxmlformats.org/officeDocument/2006/relationships/image" Target="../media/image19.gif"/><Relationship Id="rId4" Type="http://schemas.openxmlformats.org/officeDocument/2006/relationships/image" Target="../media/image18.gi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gif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74.gif"/><Relationship Id="rId5" Type="http://schemas.openxmlformats.org/officeDocument/2006/relationships/image" Target="../media/image73.jpeg"/><Relationship Id="rId4" Type="http://schemas.openxmlformats.org/officeDocument/2006/relationships/image" Target="../media/image72.jpeg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gif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5.gif"/></Relationships>
</file>

<file path=ppt/slides/_rels/slide5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79.pn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cgi/online.cgi?req=doc&amp;base=LAW&amp;n=203183&amp;rnd=228224.218632206&amp;dst=100016&amp;fld=134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gif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gif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6.gif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gif"/><Relationship Id="rId1" Type="http://schemas.openxmlformats.org/officeDocument/2006/relationships/slideLayout" Target="../slideLayouts/slideLayout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7" Type="http://schemas.openxmlformats.org/officeDocument/2006/relationships/image" Target="../media/image94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93.png"/><Relationship Id="rId4" Type="http://schemas.openxmlformats.org/officeDocument/2006/relationships/image" Target="../media/image92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97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8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5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gif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16.xml"/></Relationships>
</file>

<file path=ppt/slides/_rels/slide77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110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16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112.gi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9.xml"/><Relationship Id="rId6" Type="http://schemas.microsoft.com/office/2007/relationships/hdphoto" Target="../media/hdphoto12.wdp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jpeg"/><Relationship Id="rId2" Type="http://schemas.openxmlformats.org/officeDocument/2006/relationships/image" Target="../media/image116.jpeg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0.png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1.jpeg"/><Relationship Id="rId5" Type="http://schemas.openxmlformats.org/officeDocument/2006/relationships/image" Target="../media/image120.png"/><Relationship Id="rId4" Type="http://schemas.openxmlformats.org/officeDocument/2006/relationships/image" Target="../media/image119.pn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4.gif"/><Relationship Id="rId4" Type="http://schemas.openxmlformats.org/officeDocument/2006/relationships/hyperlink" Target="http://smiles.33b.ru/smile.106103.html" TargetMode="Externa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25.jpeg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png"/><Relationship Id="rId1" Type="http://schemas.openxmlformats.org/officeDocument/2006/relationships/slideLayout" Target="../slideLayouts/slideLayout1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7.png"/><Relationship Id="rId1" Type="http://schemas.openxmlformats.org/officeDocument/2006/relationships/slideLayout" Target="../slideLayouts/slideLayout17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9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30.png"/><Relationship Id="rId4" Type="http://schemas.openxmlformats.org/officeDocument/2006/relationships/oleObject" Target="../embeddings/_____Microsoft_Office_Excel_97-20033.xls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37.gi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1.jpe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2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3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eg"/><Relationship Id="rId2" Type="http://schemas.openxmlformats.org/officeDocument/2006/relationships/image" Target="../media/image134.pn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7.gif"/><Relationship Id="rId2" Type="http://schemas.openxmlformats.org/officeDocument/2006/relationships/image" Target="../media/image13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81035" y="5877272"/>
            <a:ext cx="8305800" cy="536104"/>
          </a:xfrm>
        </p:spPr>
        <p:txBody>
          <a:bodyPr>
            <a:normAutofit fontScale="25000" lnSpcReduction="20000"/>
          </a:bodyPr>
          <a:lstStyle/>
          <a:p>
            <a:pPr algn="r">
              <a:defRPr/>
            </a:pPr>
            <a:r>
              <a:rPr lang="ru-RU" sz="2400" b="1" dirty="0" smtClean="0">
                <a:solidFill>
                  <a:schemeClr val="accent4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r">
              <a:defRPr/>
            </a:pPr>
            <a:r>
              <a:rPr lang="ru-RU" sz="11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</a:p>
          <a:p>
            <a:pPr algn="r">
              <a:defRPr/>
            </a:pPr>
            <a:r>
              <a:rPr lang="ru-RU" sz="72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Аденинская </a:t>
            </a:r>
            <a:r>
              <a:rPr lang="ru-RU" sz="48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Елена Евгеньевна</a:t>
            </a:r>
          </a:p>
          <a:p>
            <a:pPr algn="r">
              <a:defRPr/>
            </a:pPr>
            <a:r>
              <a:rPr lang="ru-RU" sz="4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кандидат </a:t>
            </a:r>
            <a:r>
              <a:rPr lang="ru-RU" sz="48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медицинских наук</a:t>
            </a:r>
            <a:endParaRPr lang="ru-RU" sz="4800" b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endParaRPr lang="ru-RU" b="1" dirty="0" smtClean="0">
              <a:solidFill>
                <a:schemeClr val="accent4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r">
              <a:defRPr/>
            </a:pPr>
            <a:r>
              <a:rPr lang="ru-RU" b="1" dirty="0" smtClean="0">
                <a:solidFill>
                  <a:schemeClr val="accent4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i="1" dirty="0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67544" y="3861048"/>
            <a:ext cx="7926387" cy="1956792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4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ПОТЕРЯ СЛУХА, ВЫЗВАННАЯ ШУМОМ</a:t>
            </a:r>
            <a:endParaRPr lang="ru-RU" sz="44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83010" name="Picture 2" descr="E:\мои занятия\картинки\книги\knigi-12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085184"/>
            <a:ext cx="762000" cy="1045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ttp://www.epd.gov.hk/epd/noise_education/web/ENG_EPD_HTML/m3/images/2.7.3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72200" y="260648"/>
            <a:ext cx="2016224" cy="29956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AutoShape 7" descr="Наушники противошумные, Наушники коммуникационные, Наушники коммуникационные со встроенной радиостанцией, Коммуникационные гарни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AutoShape 9" descr="Наушники противошумные, Наушники коммуникационные, Наушники коммуникационные со встроенной радиостанцией, Коммуникационные гарни"/>
          <p:cNvSpPr>
            <a:spLocks noChangeAspect="1" noChangeArrowheads="1"/>
          </p:cNvSpPr>
          <p:nvPr/>
        </p:nvSpPr>
        <p:spPr bwMode="auto">
          <a:xfrm>
            <a:off x="215900" y="158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11" descr="СНиП 23-01-99"/>
          <p:cNvSpPr>
            <a:spLocks noChangeAspect="1" noChangeArrowheads="1"/>
          </p:cNvSpPr>
          <p:nvPr/>
        </p:nvSpPr>
        <p:spPr bwMode="auto">
          <a:xfrm>
            <a:off x="368300" y="1682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13" descr="СНиП 23-01-99"/>
          <p:cNvSpPr>
            <a:spLocks noChangeAspect="1" noChangeArrowheads="1"/>
          </p:cNvSpPr>
          <p:nvPr/>
        </p:nvSpPr>
        <p:spPr bwMode="auto">
          <a:xfrm>
            <a:off x="520700" y="320675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83022" name="Picture 1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20675"/>
            <a:ext cx="2773514" cy="1854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3023" name="Picture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0700" y="190500"/>
            <a:ext cx="2323108" cy="31664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im0-tub-ru.yandex.net/i?id=1db530c812ebe8a34dba5f8b40853ef6-93-144&amp;n=21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2363" r="12363"/>
          <a:stretch>
            <a:fillRect/>
          </a:stretch>
        </p:blipFill>
        <p:spPr bwMode="auto">
          <a:xfrm>
            <a:off x="2987824" y="548680"/>
            <a:ext cx="5867400" cy="231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586803" cy="4681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Классификации производственного шума </a:t>
            </a:r>
            <a:endParaRPr lang="ru-RU" sz="3200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547664" y="4341511"/>
            <a:ext cx="2590800" cy="2516489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2800" b="1" dirty="0" smtClean="0">
              <a:latin typeface="Calibri" pitchFamily="34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2800" b="1" dirty="0" smtClean="0">
              <a:latin typeface="Calibri" pitchFamily="34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2800" b="1" dirty="0" smtClean="0">
              <a:latin typeface="Calibri" pitchFamily="34" charset="0"/>
            </a:endParaRP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3200" b="1" dirty="0" smtClean="0">
                <a:latin typeface="Calibri" pitchFamily="34" charset="0"/>
              </a:rPr>
              <a:t>По частоте 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2800" b="1" dirty="0" smtClean="0">
              <a:latin typeface="Calibri" pitchFamily="34" charset="0"/>
            </a:endParaRPr>
          </a:p>
          <a:p>
            <a:endParaRPr lang="ru-RU" dirty="0"/>
          </a:p>
        </p:txBody>
      </p:sp>
      <p:pic>
        <p:nvPicPr>
          <p:cNvPr id="10" name="Picture 19" descr="7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267744" y="3861048"/>
            <a:ext cx="936104" cy="57606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63888" y="3068960"/>
            <a:ext cx="5040560" cy="24659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80000"/>
              </a:lnSpc>
              <a:defRPr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Низкочастотный шум</a:t>
            </a:r>
          </a:p>
          <a:p>
            <a:pPr lvl="0">
              <a:lnSpc>
                <a:spcPct val="80000"/>
              </a:lnSpc>
              <a:defRPr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 </a:t>
            </a:r>
            <a:r>
              <a:rPr lang="ru-RU" sz="3200" dirty="0" smtClean="0">
                <a:latin typeface="Calibri" pitchFamily="34" charset="0"/>
              </a:rPr>
              <a:t>(от 16 до 300 Гц)</a:t>
            </a:r>
          </a:p>
          <a:p>
            <a:pPr lvl="0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Среднечастотный шум </a:t>
            </a:r>
            <a:r>
              <a:rPr lang="ru-RU" sz="3200" dirty="0" smtClean="0">
                <a:latin typeface="Calibri" pitchFamily="34" charset="0"/>
              </a:rPr>
              <a:t>(более 300 Гц до 800 Гц)</a:t>
            </a:r>
          </a:p>
          <a:p>
            <a:pPr lvl="0">
              <a:lnSpc>
                <a:spcPct val="80000"/>
              </a:lnSpc>
              <a:defRPr/>
            </a:pP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latin typeface="Calibri" pitchFamily="34" charset="0"/>
              </a:rPr>
              <a:t>Высокочастотный шум</a:t>
            </a:r>
            <a:r>
              <a:rPr lang="ru-RU" sz="3200" b="1" dirty="0" smtClean="0">
                <a:latin typeface="Calibri" pitchFamily="34" charset="0"/>
              </a:rPr>
              <a:t> </a:t>
            </a:r>
            <a:r>
              <a:rPr lang="ru-RU" sz="3200" dirty="0" smtClean="0">
                <a:latin typeface="Calibri" pitchFamily="34" charset="0"/>
              </a:rPr>
              <a:t>(более 800 Гц).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9552" y="620688"/>
            <a:ext cx="7355160" cy="918939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</a:rPr>
              <a:t>Международная классификация тугоухости.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(ВОЗ 1997г)</a:t>
            </a:r>
            <a:endParaRPr lang="ru-RU" sz="3200" b="1" i="1" dirty="0" smtClean="0">
              <a:solidFill>
                <a:schemeClr val="bg2">
                  <a:lumMod val="50000"/>
                </a:schemeClr>
              </a:solidFill>
            </a:endParaRPr>
          </a:p>
        </p:txBody>
      </p:sp>
      <p:graphicFrame>
        <p:nvGraphicFramePr>
          <p:cNvPr id="52292" name="Group 6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xmlns="" val="1502083697"/>
              </p:ext>
            </p:extLst>
          </p:nvPr>
        </p:nvGraphicFramePr>
        <p:xfrm>
          <a:off x="395536" y="1716237"/>
          <a:ext cx="8229600" cy="4176465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3505200"/>
                <a:gridCol w="4724400"/>
              </a:tblGrid>
              <a:tr h="12430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0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Степень тугоухости</a:t>
                      </a:r>
                      <a:endParaRPr kumimoji="0" lang="ru-RU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Средние значения порогов слышимости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8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на частотах 500, 1000, 2000 и 4000 Гц (дБ) </a:t>
                      </a:r>
                      <a:endParaRPr kumimoji="0" lang="ru-RU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5855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I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26</a:t>
                      </a: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–</a:t>
                      </a: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40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621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II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41–55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6215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III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56–70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IV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71–90 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Глухота</a:t>
                      </a:r>
                      <a:endParaRPr kumimoji="0" lang="ru-RU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&gt;</a:t>
                      </a:r>
                      <a:r>
                        <a:rPr kumimoji="0" lang="ru-RU" sz="240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</a:rPr>
                        <a:t> 90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/>
                </a:tc>
              </a:tr>
            </a:tbl>
          </a:graphicData>
        </a:graphic>
      </p:graphicFrame>
      <p:pic>
        <p:nvPicPr>
          <p:cNvPr id="4" name="Рисунок 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7543800" y="304800"/>
            <a:ext cx="1600200" cy="1295400"/>
          </a:xfrm>
          <a:prstGeom prst="ellipse">
            <a:avLst/>
          </a:prstGeom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80923" name="TextBox 5"/>
          <p:cNvSpPr txBox="1">
            <a:spLocks noChangeArrowheads="1"/>
          </p:cNvSpPr>
          <p:nvPr/>
        </p:nvSpPr>
        <p:spPr bwMode="auto">
          <a:xfrm>
            <a:off x="467544" y="5949280"/>
            <a:ext cx="8153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200" b="1" dirty="0">
                <a:solidFill>
                  <a:schemeClr val="bg2">
                    <a:lumMod val="50000"/>
                  </a:schemeClr>
                </a:solidFill>
              </a:rPr>
              <a:t>У взрослых людей дефектом слуха считается повышение порогов на 40 дБ и более, и это состояние приравнивается к нарушению трудоспособности.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132856"/>
            <a:ext cx="8352928" cy="3539430"/>
          </a:xfrm>
          <a:prstGeom prst="rect">
            <a:avLst/>
          </a:prstGeom>
          <a:solidFill>
            <a:schemeClr val="accent5">
              <a:lumMod val="75000"/>
              <a:alpha val="29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 профессиональной потери слуха во всех национальных документах являются достаточно жесткими (в сравнении с </a:t>
            </a:r>
            <a:r>
              <a:rPr lang="ru-RU" sz="2800" dirty="0" err="1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общеклиническими</a:t>
            </a:r>
            <a:r>
              <a:rPr lang="ru-RU" sz="28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поскольку учитывают не только сохранение здоровья, но и безопасность работника (восприятие акустической обстановки на рабочем месте, речевых сообщений, предупредительных сигналов и т.п.)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35063" r="30192" b="21625"/>
          <a:stretch>
            <a:fillRect/>
          </a:stretch>
        </p:blipFill>
        <p:spPr bwMode="auto">
          <a:xfrm>
            <a:off x="0" y="332656"/>
            <a:ext cx="2592288" cy="1700808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/>
          </a:p>
        </p:txBody>
      </p:sp>
      <p:sp>
        <p:nvSpPr>
          <p:cNvPr id="11267" name="Rectangle 1"/>
          <p:cNvSpPr>
            <a:spLocks noChangeArrowheads="1"/>
          </p:cNvSpPr>
          <p:nvPr/>
        </p:nvSpPr>
        <p:spPr bwMode="auto">
          <a:xfrm>
            <a:off x="395288" y="5661025"/>
            <a:ext cx="842486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1200" b="1" i="1">
                <a:cs typeface="Times New Roman" pitchFamily="18" charset="0"/>
              </a:rPr>
              <a:t>Остапкович В.Е., Пономарева Н.И</a:t>
            </a:r>
            <a:r>
              <a:rPr lang="ru-RU" sz="1200" b="1">
                <a:cs typeface="Times New Roman" pitchFamily="18" charset="0"/>
              </a:rPr>
              <a:t>. </a:t>
            </a:r>
            <a:r>
              <a:rPr lang="ru-RU" sz="1200">
                <a:cs typeface="Times New Roman" pitchFamily="18" charset="0"/>
              </a:rPr>
              <a:t>К вопросу оценки слуха и экспертизы трудоспособности у лиц, работающих в условиях производственного шума. Гигиена труда и профессиональные заболевания 1967;10:50-53.</a:t>
            </a:r>
            <a:endParaRPr lang="ru-RU" sz="1200"/>
          </a:p>
          <a:p>
            <a:pPr indent="450850" eaLnBrk="0" hangingPunct="0"/>
            <a:r>
              <a:rPr lang="ru-RU" sz="1200" b="1">
                <a:cs typeface="Times New Roman" pitchFamily="18" charset="0"/>
              </a:rPr>
              <a:t> ГОСТ 12.4.062-78 ССБТ</a:t>
            </a:r>
            <a:r>
              <a:rPr lang="ru-RU" sz="1200">
                <a:cs typeface="Times New Roman" pitchFamily="18" charset="0"/>
              </a:rPr>
              <a:t>. Шум. Методы определения потерь слуха человека. – М.: Изд-во стандартов; 1979:6.</a:t>
            </a:r>
            <a:r>
              <a:rPr lang="ru-RU" sz="1200"/>
              <a:t> 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2411760" y="548680"/>
            <a:ext cx="4190999" cy="453650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2A7B8E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Минус 5"/>
          <p:cNvSpPr/>
          <p:nvPr/>
        </p:nvSpPr>
        <p:spPr bwMode="auto">
          <a:xfrm>
            <a:off x="323528" y="5517232"/>
            <a:ext cx="9001000" cy="288032"/>
          </a:xfrm>
          <a:prstGeom prst="mathMin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endParaRPr lang="ru-RU" sz="2300" dirty="0">
              <a:solidFill>
                <a:schemeClr val="tx1"/>
              </a:solidFill>
              <a:latin typeface="Segoe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39"/>
            <a:ext cx="8229600" cy="1440161"/>
          </a:xfrm>
          <a:gradFill>
            <a:gsLst>
              <a:gs pos="0">
                <a:srgbClr val="E6DCAC"/>
              </a:gs>
              <a:gs pos="12000">
                <a:srgbClr val="E6D78A"/>
              </a:gs>
              <a:gs pos="30000">
                <a:srgbClr val="C7AC4C"/>
              </a:gs>
              <a:gs pos="45000">
                <a:srgbClr val="E6D78A"/>
              </a:gs>
              <a:gs pos="77000">
                <a:srgbClr val="C7AC4C"/>
              </a:gs>
              <a:gs pos="100000">
                <a:srgbClr val="E6DCAC"/>
              </a:gs>
            </a:gsLst>
            <a:lin ang="5400000" scaled="0"/>
          </a:gradFill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24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Критерии оценки слуховой функции для лиц, работающих в условиях воздействия шума </a:t>
            </a:r>
            <a:br>
              <a:rPr lang="ru-RU" sz="24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(ГОСТ 12.4.062-78) </a:t>
            </a:r>
            <a:br>
              <a:rPr lang="ru-RU" sz="24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 </a:t>
            </a:r>
            <a:r>
              <a:rPr lang="ru-RU" sz="2400" b="1" i="1" dirty="0" err="1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Остапкович</a:t>
            </a:r>
            <a:r>
              <a:rPr lang="ru-RU" sz="2400" b="1" i="1" dirty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В.Е. И Пономаревой Н.И.</a:t>
            </a:r>
          </a:p>
        </p:txBody>
      </p:sp>
      <p:graphicFrame>
        <p:nvGraphicFramePr>
          <p:cNvPr id="27797" name="Group 149"/>
          <p:cNvGraphicFramePr>
            <a:graphicFrameLocks noGrp="1"/>
          </p:cNvGraphicFramePr>
          <p:nvPr>
            <p:ph type="tbl" idx="1"/>
          </p:nvPr>
        </p:nvGraphicFramePr>
        <p:xfrm>
          <a:off x="250825" y="1773238"/>
          <a:ext cx="8713788" cy="4693857"/>
        </p:xfrm>
        <a:graphic>
          <a:graphicData uri="http://schemas.openxmlformats.org/drawingml/2006/table">
            <a:tbl>
              <a:tblPr/>
              <a:tblGrid>
                <a:gridCol w="1063625"/>
                <a:gridCol w="2413000"/>
                <a:gridCol w="1768475"/>
                <a:gridCol w="1955800"/>
                <a:gridCol w="1512888"/>
              </a:tblGrid>
              <a:tr h="503238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Степе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ни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потери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слуха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Оценка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слуха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Величины потерь слуха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Восприятие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шепотной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речи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5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 речевых частотах (ср. арифм. на частотах 500, 1000, 2000 Гц)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6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На частоте 4000 Гц и пределы возможных колебаний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Признаки воздействия шума на орган слуха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50 (+/-20)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5+/-1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75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НСТ с легкой степенью снижения слуха</a:t>
                      </a:r>
                      <a:r>
                        <a:rPr kumimoji="0" lang="ru-RU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10-20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60 (+/-20)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4+/-1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НСТ с умеренной степенью снижения слуха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21-30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65 (+/-20)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2+/-1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НСТ со значительной степенью снижения слуха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31-45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70 (+/-20)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1+/-0,5</a:t>
                      </a:r>
                      <a:r>
                        <a:rPr kumimoji="0" lang="ru-RU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67544" y="2564904"/>
          <a:ext cx="8352927" cy="3463076"/>
        </p:xfrm>
        <a:graphic>
          <a:graphicData uri="http://schemas.openxmlformats.org/drawingml/2006/table">
            <a:tbl>
              <a:tblPr/>
              <a:tblGrid>
                <a:gridCol w="8352927"/>
              </a:tblGrid>
              <a:tr h="34630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b="1" i="0" kern="150" dirty="0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Величину </a:t>
                      </a:r>
                      <a:r>
                        <a:rPr lang="ru-RU" sz="2800" b="1" i="0" kern="150" dirty="0" err="1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пресбиакузиса</a:t>
                      </a:r>
                      <a:r>
                        <a:rPr lang="ru-RU" sz="2800" i="0" kern="150" dirty="0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 </a:t>
                      </a:r>
                      <a:r>
                        <a:rPr lang="ru-RU" sz="2800" kern="150" dirty="0">
                          <a:latin typeface="Cambria" pitchFamily="18" charset="0"/>
                          <a:ea typeface="Calibri"/>
                          <a:cs typeface="Cambria"/>
                        </a:rPr>
                        <a:t>(возрастных изменений слуха) следует учитывать только на стадии </a:t>
                      </a:r>
                      <a:r>
                        <a:rPr lang="ru-RU" sz="2800" kern="150" dirty="0" err="1">
                          <a:latin typeface="Cambria" pitchFamily="18" charset="0"/>
                          <a:ea typeface="Calibri"/>
                          <a:cs typeface="Cambria"/>
                        </a:rPr>
                        <a:t>донозологических</a:t>
                      </a:r>
                      <a:r>
                        <a:rPr lang="ru-RU" sz="2800" kern="150" dirty="0">
                          <a:latin typeface="Cambria" pitchFamily="18" charset="0"/>
                          <a:ea typeface="Calibri"/>
                          <a:cs typeface="Cambria"/>
                        </a:rPr>
                        <a:t> изменений слуха </a:t>
                      </a:r>
                      <a:r>
                        <a:rPr lang="ru-RU" sz="2800" kern="150" dirty="0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(</a:t>
                      </a:r>
                      <a:r>
                        <a:rPr lang="en-US" sz="2800" b="1" kern="150" dirty="0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Z</a:t>
                      </a:r>
                      <a:r>
                        <a:rPr lang="ru-RU" sz="2800" b="1" kern="150" dirty="0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57.0</a:t>
                      </a:r>
                      <a:r>
                        <a:rPr lang="ru-RU" sz="2800" kern="150" dirty="0">
                          <a:solidFill>
                            <a:srgbClr val="0B46A0"/>
                          </a:solidFill>
                          <a:latin typeface="Cambria" pitchFamily="18" charset="0"/>
                          <a:ea typeface="Calibri"/>
                          <a:cs typeface="Cambria"/>
                        </a:rPr>
                        <a:t>).</a:t>
                      </a:r>
                      <a:endParaRPr lang="ru-RU" sz="3200" kern="150" dirty="0">
                        <a:solidFill>
                          <a:srgbClr val="0B46A0"/>
                        </a:solidFill>
                        <a:latin typeface="Cambria" pitchFamily="18" charset="0"/>
                        <a:ea typeface="Calibri"/>
                        <a:cs typeface="Calibri"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800" kern="150" dirty="0">
                          <a:latin typeface="Cambria" pitchFamily="18" charset="0"/>
                          <a:ea typeface="Calibri"/>
                          <a:cs typeface="Cambria"/>
                        </a:rPr>
                        <a:t>При величине порогов слуха, превышающих параметры </a:t>
                      </a:r>
                      <a:r>
                        <a:rPr lang="ru-RU" sz="2800" kern="150" dirty="0" err="1">
                          <a:latin typeface="Cambria" pitchFamily="18" charset="0"/>
                          <a:ea typeface="Calibri"/>
                          <a:cs typeface="Cambria"/>
                        </a:rPr>
                        <a:t>пресбиакузиса</a:t>
                      </a:r>
                      <a:r>
                        <a:rPr lang="ru-RU" sz="2800" kern="150" dirty="0">
                          <a:latin typeface="Cambria" pitchFamily="18" charset="0"/>
                          <a:ea typeface="Calibri"/>
                          <a:cs typeface="Cambria"/>
                        </a:rPr>
                        <a:t>, степень нарушения слуха оценивается от аудиометрического нуля.</a:t>
                      </a:r>
                      <a:endParaRPr lang="ru-RU" sz="3200" kern="150" dirty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  <a:alpha val="44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9C3BDD-B69A-4331-9230-11651EC0A090}" type="slidenum">
              <a:rPr lang="ru-RU" smtClean="0">
                <a:solidFill>
                  <a:srgbClr val="5B9BD5">
                    <a:lumMod val="75000"/>
                  </a:srgbClr>
                </a:solidFill>
              </a:rPr>
              <a:pPr/>
              <a:t>104</a:t>
            </a:fld>
            <a:endParaRPr lang="ru-RU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620688"/>
            <a:ext cx="7704856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B46A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Процедура </a:t>
            </a:r>
            <a:r>
              <a:rPr lang="ru-RU" sz="2800" b="1" dirty="0">
                <a:solidFill>
                  <a:srgbClr val="CC0099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«коррекции на возраст» </a:t>
            </a:r>
            <a:r>
              <a:rPr lang="ru-RU" sz="2800" b="1" dirty="0">
                <a:solidFill>
                  <a:srgbClr val="0B46A0"/>
                </a:solidFill>
                <a:latin typeface="Cambria" panose="02040503050406030204" pitchFamily="18" charset="0"/>
                <a:cs typeface="Arial" panose="020B0604020202020204" pitchFamily="34" charset="0"/>
              </a:rPr>
              <a:t>при оценке аудиометрической кривой не применяется (2++, А)</a:t>
            </a:r>
          </a:p>
        </p:txBody>
      </p:sp>
    </p:spTree>
    <p:extLst>
      <p:ext uri="{BB962C8B-B14F-4D97-AF65-F5344CB8AC3E}">
        <p14:creationId xmlns="" xmlns:p14="http://schemas.microsoft.com/office/powerpoint/2010/main" val="335578918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backgrounds_100068.gif"/>
          <p:cNvPicPr>
            <a:picLocks noChangeAspect="1"/>
          </p:cNvPicPr>
          <p:nvPr/>
        </p:nvPicPr>
        <p:blipFill>
          <a:blip r:embed="rId3" cstate="print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sz="4000" dirty="0"/>
          </a:p>
        </p:txBody>
      </p:sp>
      <p:graphicFrame>
        <p:nvGraphicFramePr>
          <p:cNvPr id="9218" name="Object 2"/>
          <p:cNvGraphicFramePr>
            <a:graphicFrameLocks noGrp="1" noChangeAspect="1"/>
          </p:cNvGraphicFramePr>
          <p:nvPr>
            <p:ph type="chart" sz="half" idx="1"/>
          </p:nvPr>
        </p:nvGraphicFramePr>
        <p:xfrm>
          <a:off x="50800" y="479425"/>
          <a:ext cx="4470400" cy="6026150"/>
        </p:xfrm>
        <a:graphic>
          <a:graphicData uri="http://schemas.openxmlformats.org/presentationml/2006/ole">
            <p:oleObj spid="_x0000_s7170" name="Worksheet" r:id="rId4" imgW="4572058" imgH="6162490" progId="Excel.Sheet.8">
              <p:embed/>
            </p:oleObj>
          </a:graphicData>
        </a:graphic>
      </p:graphicFrame>
      <p:graphicFrame>
        <p:nvGraphicFramePr>
          <p:cNvPr id="9219" name="Object 3"/>
          <p:cNvGraphicFramePr>
            <a:graphicFrameLocks noGrp="1" noChangeAspect="1"/>
          </p:cNvGraphicFramePr>
          <p:nvPr>
            <p:ph type="body" sz="half" idx="2"/>
            <p:extLst>
              <p:ext uri="{D42A27DB-BD31-4B8C-83A1-F6EECF244321}">
                <p14:modId xmlns:p14="http://schemas.microsoft.com/office/powerpoint/2010/main" xmlns="" val="4004088158"/>
              </p:ext>
            </p:extLst>
          </p:nvPr>
        </p:nvGraphicFramePr>
        <p:xfrm>
          <a:off x="4765675" y="268288"/>
          <a:ext cx="4327525" cy="6538912"/>
        </p:xfrm>
        <a:graphic>
          <a:graphicData uri="http://schemas.openxmlformats.org/presentationml/2006/ole">
            <p:oleObj spid="_x0000_s7171" r:id="rId5" imgW="4328535" imgH="6541575" progId="Excel.Sheet.8">
              <p:embed/>
            </p:oleObj>
          </a:graphicData>
        </a:graphic>
      </p:graphicFrame>
      <p:pic>
        <p:nvPicPr>
          <p:cNvPr id="6" name="Picture 2" descr="E:\мои занятия\картинки\люди\ludia-169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861048"/>
            <a:ext cx="1485900" cy="1504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1"/>
          <p:cNvSpPr>
            <a:spLocks noChangeArrowheads="1"/>
          </p:cNvSpPr>
          <p:nvPr/>
        </p:nvSpPr>
        <p:spPr bwMode="auto">
          <a:xfrm>
            <a:off x="539750" y="5888038"/>
            <a:ext cx="79200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>
              <a:buFontTx/>
              <a:buChar char="•"/>
            </a:pPr>
            <a:r>
              <a:rPr lang="ru-RU" sz="1200" i="1">
                <a:cs typeface="Times New Roman" pitchFamily="18" charset="0"/>
              </a:rPr>
              <a:t>Клиника, диагностика, критерии врачебно-летной экспертизы и профилактика хронической сенсоневральной тугоухости у лиц летного состава гражданской авиации: Методические рекомендации. -М., 2007. -С. 40</a:t>
            </a:r>
          </a:p>
        </p:txBody>
      </p:sp>
      <p:sp>
        <p:nvSpPr>
          <p:cNvPr id="3" name="Минус 2"/>
          <p:cNvSpPr/>
          <p:nvPr/>
        </p:nvSpPr>
        <p:spPr bwMode="auto">
          <a:xfrm>
            <a:off x="323528" y="5517232"/>
            <a:ext cx="9001000" cy="288032"/>
          </a:xfrm>
          <a:prstGeom prst="mathMinus">
            <a:avLst/>
          </a:prstGeom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endParaRPr lang="ru-RU" sz="2300" dirty="0">
              <a:solidFill>
                <a:schemeClr val="tx1"/>
              </a:solidFill>
              <a:latin typeface="Segoe" pitchFamily="34" charset="0"/>
            </a:endParaRPr>
          </a:p>
        </p:txBody>
      </p:sp>
      <p:sp>
        <p:nvSpPr>
          <p:cNvPr id="59394" name="Rectangle 2"/>
          <p:cNvSpPr>
            <a:spLocks noChangeArrowheads="1"/>
          </p:cNvSpPr>
          <p:nvPr/>
        </p:nvSpPr>
        <p:spPr bwMode="auto">
          <a:xfrm>
            <a:off x="0" y="764704"/>
            <a:ext cx="68042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hangingPunct="0">
              <a:defRPr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rial" charset="0"/>
              </a:rPr>
              <a:t>КРИТЕРИИ ОЦЕНКИ СОСТОЯНИЯ СЛУХА У ЛИЦ</a:t>
            </a:r>
          </a:p>
          <a:p>
            <a:pPr algn="ctr" eaLnBrk="0" hangingPunct="0">
              <a:defRPr/>
            </a:pPr>
            <a:r>
              <a:rPr lang="ru-RU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rial" charset="0"/>
              </a:rPr>
              <a:t> ЛЕТНОГО СОСТАВА</a:t>
            </a:r>
          </a:p>
        </p:txBody>
      </p:sp>
      <p:pic>
        <p:nvPicPr>
          <p:cNvPr id="59395" name="Picture 3"/>
          <p:cNvPicPr>
            <a:picLocks noChangeAspect="1" noChangeArrowheads="1"/>
          </p:cNvPicPr>
          <p:nvPr/>
        </p:nvPicPr>
        <p:blipFill>
          <a:blip r:embed="rId2" cstate="print"/>
          <a:srcRect l="28498" t="32110" r="32208" b="18672"/>
          <a:stretch>
            <a:fillRect/>
          </a:stretch>
        </p:blipFill>
        <p:spPr bwMode="auto">
          <a:xfrm>
            <a:off x="971600" y="1761406"/>
            <a:ext cx="7056784" cy="36838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94274" name="Picture 2" descr="E:\мои занятия\картинки\транспорт\transporta-93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79" y="4800004"/>
            <a:ext cx="2068835" cy="20105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94275" name="Picture 3" descr="E:\мои занятия\картинки\транспорт\transporta-958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8225" y="116632"/>
            <a:ext cx="2232248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548680"/>
            <a:ext cx="874846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Минтруда России от 29.09.2014 N 664н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"О классификациях и критериях, используемых при осуществлении медико-социальной экспертизы граждан федеральными государственными учреждениями медико-социальной экспертизы"</a:t>
            </a:r>
            <a:b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(Зарегистрировано в Минюсте России 20.11.2014 N 34792)</a:t>
            </a: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2738" name="Picture 2" descr="H:\мои занятия\картинки\линии\liniia-11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8208912" cy="144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2348880"/>
            <a:ext cx="842493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Количественная оценка степени выраженности стойких нарушений функций уха и сосцевидного отростка, обусловленных заболеваниями, последствиями травм или дефектами, основывается преимущественно на оценке </a:t>
            </a:r>
            <a:r>
              <a:rPr lang="ru-RU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характера и степени выраженности нарушения функции слуха</a:t>
            </a:r>
            <a:r>
              <a:rPr lang="ru-RU" dirty="0" smtClean="0"/>
              <a:t> (степени тугоухости), лучше слышащего (единственного) уха </a:t>
            </a:r>
            <a:r>
              <a:rPr lang="ru-RU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(по международной классификации тугоухости). </a:t>
            </a:r>
          </a:p>
          <a:p>
            <a:r>
              <a:rPr lang="ru-RU" dirty="0" smtClean="0"/>
              <a:t>	Учитываются также и другие факторы патологического процесса: форма и стадия течения заболевания, время наступления слухового дефекта, степень адаптивности к нему, вид и особенности осложнений, сочетание с нарушением речи и психических функций и другие. </a:t>
            </a:r>
          </a:p>
          <a:p>
            <a:r>
              <a:rPr lang="ru-RU" dirty="0" smtClean="0"/>
              <a:t>При необходимости углубленного обследования используются данные электрофизиологических и других специальных морфофункциональных методов исследования (</a:t>
            </a:r>
            <a:r>
              <a:rPr lang="ru-RU" dirty="0" err="1" smtClean="0"/>
              <a:t>аудиоимпедансометрия</a:t>
            </a:r>
            <a:r>
              <a:rPr lang="ru-RU" dirty="0" smtClean="0"/>
              <a:t>, </a:t>
            </a:r>
            <a:r>
              <a:rPr lang="ru-RU" dirty="0" err="1" smtClean="0"/>
              <a:t>отоакустическая</a:t>
            </a:r>
            <a:r>
              <a:rPr lang="ru-RU" dirty="0" smtClean="0"/>
              <a:t> эмиссия, вызванные слуховые потенциалы).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476672"/>
            <a:ext cx="874846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Приказ Минтруда России от 29.09.2014 N 664н</a:t>
            </a:r>
            <a:b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"О классификациях и критериях, используемых при осуществлении медико-социальной экспертизы граждан федеральными государственными учреждениями медико-социальной экспертизы"</a:t>
            </a:r>
            <a:b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(Зарегистрировано в Минюсте России 20.11.2014 N 34792)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12738" name="Picture 2" descr="H:\мои занятия\картинки\линии\liniia-116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8208912" cy="14401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67544" y="2348880"/>
            <a:ext cx="84249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060848"/>
            <a:ext cx="813690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Профессионально обусловленная потеря слуха (глухота), тугоухость</a:t>
            </a:r>
            <a:endParaRPr lang="ru-RU" sz="24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95536" y="2996952"/>
          <a:ext cx="8424936" cy="2821404"/>
        </p:xfrm>
        <a:graphic>
          <a:graphicData uri="http://schemas.openxmlformats.org/drawingml/2006/table">
            <a:tbl>
              <a:tblPr>
                <a:tableStyleId>{69C7853C-536D-4A76-A0AE-DD22124D55A5}</a:tableStyleId>
              </a:tblPr>
              <a:tblGrid>
                <a:gridCol w="5495935"/>
                <a:gridCol w="2929001"/>
              </a:tblGrid>
              <a:tr h="504056"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i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Клинико-функциональная характеристика </a:t>
                      </a:r>
                      <a:endParaRPr kumimoji="0" lang="ru-RU" sz="2000" b="1" i="1" kern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kumimoji="0" lang="ru-RU" sz="2000" b="1" i="1" kern="12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</a:rPr>
                        <a:t>Количественная оценка (%)</a:t>
                      </a:r>
                      <a:endParaRPr kumimoji="0" lang="ru-RU" sz="2000" b="1" i="1" kern="1200" dirty="0" smtClean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Тугоухость I - IV степени, односторонняя</a:t>
                      </a:r>
                      <a:endParaRPr lang="ru-RU" sz="2000" b="1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10</a:t>
                      </a:r>
                      <a:endParaRPr lang="ru-RU" sz="20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Тугоухость I - III степени, двусторонняя</a:t>
                      </a:r>
                      <a:endParaRPr lang="ru-RU" sz="20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10 - 30</a:t>
                      </a:r>
                      <a:endParaRPr lang="ru-RU" sz="20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Тугоухость IV степени, двусторонняя</a:t>
                      </a:r>
                      <a:endParaRPr lang="ru-RU" sz="20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40</a:t>
                      </a:r>
                      <a:endParaRPr lang="ru-RU" sz="20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/>
                </a:tc>
              </a:tr>
              <a:tr h="5040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/>
                        <a:t>Глухота двусторонняя</a:t>
                      </a:r>
                      <a:endParaRPr lang="ru-RU" sz="2000" b="1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/>
                        <a:t>60</a:t>
                      </a:r>
                      <a:endParaRPr lang="ru-RU" sz="2000" b="1" dirty="0">
                        <a:latin typeface="+mj-lt"/>
                        <a:ea typeface="Times New Roman"/>
                        <a:cs typeface="Times New Roman"/>
                      </a:endParaRPr>
                    </a:p>
                  </a:txBody>
                  <a:tcPr marL="64770" marR="39370" marT="39370" marB="6477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63378" y="332656"/>
            <a:ext cx="6880622" cy="1440160"/>
          </a:xfrm>
        </p:spPr>
        <p:txBody>
          <a:bodyPr>
            <a:normAutofit fontScale="90000"/>
          </a:bodyPr>
          <a:lstStyle/>
          <a:p>
            <a:r>
              <a:rPr lang="ru-RU" sz="1100" dirty="0" smtClean="0"/>
              <a:t> </a:t>
            </a:r>
            <a:br>
              <a:rPr lang="ru-RU" sz="1100" dirty="0" smtClean="0"/>
            </a:br>
            <a:r>
              <a:rPr lang="ru-RU" sz="800" b="1" dirty="0" smtClean="0"/>
              <a:t>МИНИСТЕРСТВО ЗДРАВООХРАНЕНИЯ И СОЦИАЛЬНОГО РАЗВИТИЯ</a:t>
            </a:r>
            <a:br>
              <a:rPr lang="ru-RU" sz="800" b="1" dirty="0" smtClean="0"/>
            </a:br>
            <a:r>
              <a:rPr lang="ru-RU" sz="800" b="1" dirty="0" smtClean="0"/>
              <a:t>РОССИЙСКОЙ ФЕДЕРАЦИИ</a:t>
            </a:r>
            <a:br>
              <a:rPr lang="ru-RU" sz="800" b="1" dirty="0" smtClean="0"/>
            </a:br>
            <a:r>
              <a:rPr lang="ru-RU" sz="800" b="1" dirty="0" smtClean="0"/>
              <a:t>ПРИКАЗ</a:t>
            </a:r>
            <a:br>
              <a:rPr lang="ru-RU" sz="800" b="1" dirty="0" smtClean="0"/>
            </a:br>
            <a:r>
              <a:rPr lang="ru-RU" sz="800" b="1" dirty="0" smtClean="0"/>
              <a:t>от 19 декабря 2005 г. N 796</a:t>
            </a:r>
            <a:r>
              <a:rPr lang="ru-RU" sz="700" b="1" dirty="0" smtClean="0"/>
              <a:t/>
            </a:r>
            <a:br>
              <a:rPr lang="ru-RU" sz="700" b="1" dirty="0" smtClean="0"/>
            </a:br>
            <a:r>
              <a:rPr lang="ru-RU" sz="1600" b="1" dirty="0" smtClean="0">
                <a:solidFill>
                  <a:srgbClr val="006600"/>
                </a:solidFill>
              </a:rPr>
              <a:t>Об утверждении перечня медицинских противопоказаний к работам, непосредственно связанным с движением поездов и маневровой работой</a:t>
            </a:r>
            <a:r>
              <a:rPr lang="ru-RU" sz="1800" b="1" dirty="0" smtClean="0">
                <a:solidFill>
                  <a:srgbClr val="006600"/>
                </a:solidFill>
              </a:rPr>
              <a:t/>
            </a:r>
            <a:br>
              <a:rPr lang="ru-RU" sz="1800" b="1" dirty="0" smtClean="0">
                <a:solidFill>
                  <a:srgbClr val="006600"/>
                </a:solidFill>
              </a:rPr>
            </a:br>
            <a:endParaRPr lang="ru-RU" sz="1400" dirty="0">
              <a:solidFill>
                <a:srgbClr val="006600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537418738"/>
              </p:ext>
            </p:extLst>
          </p:nvPr>
        </p:nvGraphicFramePr>
        <p:xfrm>
          <a:off x="323528" y="1700808"/>
          <a:ext cx="8496944" cy="5029200"/>
        </p:xfrm>
        <a:graphic>
          <a:graphicData uri="http://schemas.openxmlformats.org/drawingml/2006/table">
            <a:tbl>
              <a:tblPr firstRow="1" bandRow="1">
                <a:tableStyleId>{793D81CF-94F2-401A-BA57-92F5A7B2D0C5}</a:tableStyleId>
              </a:tblPr>
              <a:tblGrid>
                <a:gridCol w="2376264"/>
                <a:gridCol w="6120680"/>
              </a:tblGrid>
              <a:tr h="442848">
                <a:tc>
                  <a:txBody>
                    <a:bodyPr/>
                    <a:lstStyle/>
                    <a:p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Кондуктивная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нейросенсорная и другая потеря слуха, другие болезни уха:</a:t>
                      </a:r>
                      <a:endParaRPr lang="ru-RU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Стойкая двухсторонняя или односторонняя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кондуктивная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, нейросенсорная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кохлеарная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ru-RU" sz="1800" b="1" kern="1200" dirty="0" err="1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ретрокохлеарная</a:t>
                      </a: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тугоухость вследствие врожденных и приобретенных заболеваний </a:t>
                      </a:r>
                      <a:endParaRPr lang="ru-RU" sz="1800" dirty="0"/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а) значительной степени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остроты слуха при тональной аудиометрии на речевых частотах (500, 1000, 2000 герц) </a:t>
                      </a:r>
                      <a:r>
                        <a:rPr lang="ru-RU" sz="1800" i="1" kern="1200" dirty="0" smtClean="0">
                          <a:solidFill>
                            <a:srgbClr val="006600"/>
                          </a:solidFill>
                          <a:latin typeface="+mn-lt"/>
                          <a:ea typeface="+mn-ea"/>
                          <a:cs typeface="+mn-cs"/>
                        </a:rPr>
                        <a:t>более чем на 30 децибел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(среднеарифметическое значение) </a:t>
                      </a:r>
                      <a:r>
                        <a:rPr lang="ru-RU" sz="180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даже на одном ухе 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б) умеренной степени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остроты слуха при тональной аудиометрии на речевых частотах </a:t>
                      </a:r>
                      <a:r>
                        <a:rPr lang="ru-RU" sz="1800" i="1" kern="1200" dirty="0" smtClean="0">
                          <a:solidFill>
                            <a:srgbClr val="006600"/>
                          </a:solidFill>
                          <a:latin typeface="+mn-lt"/>
                          <a:ea typeface="+mn-ea"/>
                          <a:cs typeface="+mn-cs"/>
                        </a:rPr>
                        <a:t>от 21 до 30 децибел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(среднеарифметическое значение) </a:t>
                      </a:r>
                      <a:r>
                        <a:rPr lang="ru-RU" sz="180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даже на одном ухе </a:t>
                      </a:r>
                      <a:endParaRPr lang="ru-RU" sz="1400" b="1" dirty="0">
                        <a:solidFill>
                          <a:srgbClr val="0066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</a:tr>
              <a:tr h="442848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в) легкой степени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Снижение остроты слуха при тональной аудиометрии на речевых частотах </a:t>
                      </a:r>
                      <a:r>
                        <a:rPr lang="ru-RU" sz="1800" i="1" kern="1200" dirty="0" smtClean="0">
                          <a:solidFill>
                            <a:srgbClr val="006600"/>
                          </a:solidFill>
                          <a:latin typeface="+mn-lt"/>
                          <a:ea typeface="+mn-ea"/>
                          <a:cs typeface="+mn-cs"/>
                        </a:rPr>
                        <a:t>от 11 до 20 децибел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(среднеарифметическое значение) </a:t>
                      </a:r>
                      <a:r>
                        <a:rPr lang="ru-RU" sz="1800" b="1" kern="1200" dirty="0" smtClean="0">
                          <a:solidFill>
                            <a:srgbClr val="0066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даже на одном ухе </a:t>
                      </a: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93250" name="Picture 2" descr="E:\мои занятия\картинки\транспорт\transporta-249.gif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20688"/>
            <a:ext cx="2202731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51520" y="1988840"/>
            <a:ext cx="8712968" cy="4680520"/>
          </a:xfrm>
          <a:noFill/>
          <a:ln w="88900" cmpd="tri">
            <a:solidFill>
              <a:srgbClr val="002060"/>
            </a:solidFill>
          </a:ln>
        </p:spPr>
        <p:txBody>
          <a:bodyPr>
            <a:noAutofit/>
          </a:bodyPr>
          <a:lstStyle/>
          <a:p>
            <a:pPr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 </a:t>
            </a:r>
            <a:r>
              <a:rPr lang="ru-RU" sz="3600" b="1" dirty="0" smtClean="0">
                <a:solidFill>
                  <a:srgbClr val="002060"/>
                </a:solidFill>
              </a:rPr>
              <a:t>Инфразвуки - </a:t>
            </a:r>
            <a:r>
              <a:rPr lang="ru-RU" sz="3600" dirty="0" smtClean="0"/>
              <a:t>звуки меньше 16 Гц </a:t>
            </a:r>
          </a:p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 Ультразвуки</a:t>
            </a:r>
            <a:r>
              <a:rPr lang="ru-RU" sz="3600" dirty="0" smtClean="0"/>
              <a:t> - больше 20 тыс. Гц </a:t>
            </a:r>
          </a:p>
          <a:p>
            <a:pPr>
              <a:buNone/>
              <a:defRPr/>
            </a:pPr>
            <a:r>
              <a:rPr lang="ru-RU" sz="3200" b="1" dirty="0" smtClean="0">
                <a:solidFill>
                  <a:srgbClr val="002060"/>
                </a:solidFill>
              </a:rPr>
              <a:t>	Спектр разговорной речи </a:t>
            </a:r>
            <a:r>
              <a:rPr lang="ru-RU" sz="2800" dirty="0" smtClean="0"/>
              <a:t>(от 500 до 2000 Гц) </a:t>
            </a:r>
          </a:p>
          <a:p>
            <a:pPr>
              <a:buNone/>
              <a:defRPr/>
            </a:pPr>
            <a:endParaRPr lang="ru-RU" sz="2400" dirty="0" smtClean="0"/>
          </a:p>
          <a:p>
            <a:pPr>
              <a:buNone/>
              <a:defRPr/>
            </a:pPr>
            <a:r>
              <a:rPr lang="ru-RU" sz="2400" dirty="0" smtClean="0"/>
              <a:t>	Наибольшая чувствительность человеческого уха к частотам речевой зоны. </a:t>
            </a:r>
            <a:endParaRPr lang="ru-RU" sz="3200" dirty="0"/>
          </a:p>
        </p:txBody>
      </p:sp>
      <p:pic>
        <p:nvPicPr>
          <p:cNvPr id="6" name="Рисунок 5" descr="Блог Сергея Коробкина (prodamnedorogo) - Идёт гудёт зелёный …"/>
          <p:cNvPicPr/>
          <p:nvPr/>
        </p:nvPicPr>
        <p:blipFill>
          <a:blip r:embed="rId2" cstate="print">
            <a:duotone>
              <a:prstClr val="black"/>
              <a:schemeClr val="bg2">
                <a:lumMod val="75000"/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0" y="0"/>
            <a:ext cx="9144000" cy="18576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6" descr="1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5877272"/>
            <a:ext cx="8352928" cy="6762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9" descr="1372191781_amerikos-chut-ne-vylez-i-samoleta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-171450"/>
            <a:ext cx="10160000" cy="762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>
          <a:xfrm>
            <a:off x="3851920" y="-154397"/>
            <a:ext cx="5698877" cy="2217737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sz="2000" b="1" dirty="0" smtClean="0">
                <a:solidFill>
                  <a:schemeClr val="bg1"/>
                </a:solidFill>
              </a:rPr>
              <a:t>Федеральные авиационные правила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Медицинское освидетельствование летного, диспетчерского состава, бортпроводников, курсантов и кандидатов, поступающих в учебные заведения гражданской авиации"</a:t>
            </a:r>
            <a:br>
              <a:rPr lang="ru-RU" sz="2000" b="1" dirty="0" smtClean="0">
                <a:solidFill>
                  <a:schemeClr val="bg1"/>
                </a:solidFill>
              </a:rPr>
            </a:br>
            <a:r>
              <a:rPr lang="ru-RU" sz="2000" b="1" dirty="0" smtClean="0">
                <a:solidFill>
                  <a:schemeClr val="bg1"/>
                </a:solidFill>
              </a:rPr>
              <a:t>(ФАП МО ГА-2002)</a:t>
            </a:r>
            <a:r>
              <a:rPr lang="ru-RU" sz="2000" b="1" dirty="0" smtClean="0">
                <a:solidFill>
                  <a:schemeClr val="accent3"/>
                </a:solidFill>
              </a:rPr>
              <a:t/>
            </a:r>
            <a:br>
              <a:rPr lang="ru-RU" sz="2000" b="1" dirty="0" smtClean="0">
                <a:solidFill>
                  <a:schemeClr val="accent3"/>
                </a:solidFill>
              </a:rPr>
            </a:br>
            <a:r>
              <a:rPr lang="ru-RU" sz="2000" b="1" dirty="0" smtClean="0">
                <a:solidFill>
                  <a:srgbClr val="FF0000"/>
                </a:solidFill>
              </a:rPr>
              <a:t>ИЗМЕНЕН, в настоящее время другие подходы</a:t>
            </a:r>
          </a:p>
        </p:txBody>
      </p:sp>
      <p:sp>
        <p:nvSpPr>
          <p:cNvPr id="188419" name="Rectangle 3"/>
          <p:cNvSpPr>
            <a:spLocks noGrp="1"/>
          </p:cNvSpPr>
          <p:nvPr>
            <p:ph type="body" idx="4294967295"/>
          </p:nvPr>
        </p:nvSpPr>
        <p:spPr>
          <a:xfrm>
            <a:off x="71438" y="3644900"/>
            <a:ext cx="9072562" cy="295275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Стойкая  полная глухота на одно  ухо; </a:t>
            </a:r>
            <a:br>
              <a:rPr lang="ru-RU" sz="2800" dirty="0" smtClean="0"/>
            </a:br>
            <a:endParaRPr lang="en-US" sz="2800" dirty="0" smtClean="0"/>
          </a:p>
          <a:p>
            <a:pPr eaLnBrk="1" hangingPunct="1">
              <a:lnSpc>
                <a:spcPct val="80000"/>
              </a:lnSpc>
            </a:pPr>
            <a:r>
              <a:rPr lang="ru-RU" sz="2800" dirty="0" smtClean="0"/>
              <a:t>Понижение  слуха   на оба уха при повышении порогов слуха в области восприятия речевых частот (500,1000, 2000 Гц) 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от 20 дБ до 30 дБ</a:t>
            </a:r>
            <a:r>
              <a:rPr lang="ru-RU" sz="2800" dirty="0" smtClean="0"/>
              <a:t>, на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частоте 4000 Гц до 65 дБ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dirty="0" smtClean="0"/>
              <a:t>и при  восприятии шепотной речи на расстоянии до 2 м.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331640" y="2852936"/>
            <a:ext cx="82349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63.1- ПОНИЖЕНИЕ ОСТРОТЫ СЛУХА</a:t>
            </a:r>
          </a:p>
        </p:txBody>
      </p:sp>
      <p:pic>
        <p:nvPicPr>
          <p:cNvPr id="695299" name="Picture 3" descr="E:\мои занятия\картинки\транспорт\transporta-865.gif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945" y="3284984"/>
            <a:ext cx="26955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</p:bld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title" idx="4294967295"/>
          </p:nvPr>
        </p:nvSpPr>
        <p:spPr>
          <a:xfrm>
            <a:off x="2339753" y="260648"/>
            <a:ext cx="6804248" cy="1268760"/>
          </a:xfrm>
        </p:spPr>
        <p:txBody>
          <a:bodyPr>
            <a:normAutofit/>
          </a:bodyPr>
          <a:lstStyle/>
          <a:p>
            <a:pPr eaLnBrk="1" hangingPunct="1"/>
            <a:r>
              <a:rPr lang="ru-RU" sz="1400" b="1" dirty="0" smtClean="0">
                <a:solidFill>
                  <a:schemeClr val="tx1"/>
                </a:solidFill>
              </a:rPr>
              <a:t>Федеральные авиационные правила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Медицинское освидетельствование летного, диспетчерского состава, бортпроводников, курсантов и кандидатов, поступающих в учебные заведения гражданской авиации"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(ФАП МО ГА-2002) с изменениями от 28.11.2014г</a:t>
            </a:r>
          </a:p>
        </p:txBody>
      </p:sp>
      <p:sp>
        <p:nvSpPr>
          <p:cNvPr id="188419" name="Rectangle 3"/>
          <p:cNvSpPr>
            <a:spLocks noGrp="1"/>
          </p:cNvSpPr>
          <p:nvPr>
            <p:ph type="body" idx="4294967295"/>
          </p:nvPr>
        </p:nvSpPr>
        <p:spPr>
          <a:xfrm>
            <a:off x="71438" y="2060848"/>
            <a:ext cx="9072562" cy="453680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sz="2800" dirty="0" smtClean="0">
                <a:solidFill>
                  <a:srgbClr val="0B0BB5"/>
                </a:solidFill>
              </a:rPr>
              <a:t>63.1</a:t>
            </a:r>
            <a:r>
              <a:rPr lang="en-US" sz="2800" dirty="0" smtClean="0"/>
              <a:t> </a:t>
            </a:r>
            <a:r>
              <a:rPr lang="ru-RU" sz="2800" dirty="0" smtClean="0"/>
              <a:t>Повышение порогов слуха на каждое ухо в отдельности более 35 дБ на любой из частот 500, 1000, 2000 Гц, и/или более 50 дБ на 3000 Гц. Разговорная речь менее двух метров на каждое ухо в отдельности</a:t>
            </a:r>
            <a:br>
              <a:rPr lang="ru-RU" sz="2800" dirty="0" smtClean="0"/>
            </a:br>
            <a:endParaRPr lang="en-US" sz="2800" dirty="0" smtClean="0"/>
          </a:p>
          <a:p>
            <a:pPr>
              <a:lnSpc>
                <a:spcPct val="80000"/>
              </a:lnSpc>
            </a:pPr>
            <a:r>
              <a:rPr lang="ru-RU" sz="2800" dirty="0" smtClean="0">
                <a:solidFill>
                  <a:srgbClr val="0B0BB5"/>
                </a:solidFill>
              </a:rPr>
              <a:t>63.2</a:t>
            </a:r>
            <a:r>
              <a:rPr lang="ru-RU" sz="2800" dirty="0" smtClean="0"/>
              <a:t> Повышение порогов слуха на каждое ухо в отдельности 35 дБ и менее на любой из частот 500, 1000, 2000 Гц, и/или 50 дБ и менее на 3000 Гц. Разговорная речь два метра и более на каждое ухо в отдельности</a:t>
            </a:r>
          </a:p>
        </p:txBody>
      </p:sp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539552" y="1340768"/>
            <a:ext cx="69127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</a:t>
            </a:r>
            <a:r>
              <a:rPr lang="ru-RU" sz="2400" b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63- </a:t>
            </a:r>
            <a:r>
              <a:rPr lang="ru-RU" sz="2400" b="1" dirty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ПОНИЖЕНИЕ ОСТРОТЫ СЛУХА</a:t>
            </a:r>
          </a:p>
        </p:txBody>
      </p:sp>
      <p:pic>
        <p:nvPicPr>
          <p:cNvPr id="695299" name="Picture 3" descr="E:\мои занятия\картинки\транспорт\transporta-86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6945" y="3284984"/>
            <a:ext cx="2695575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4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8419" grpId="0" build="p"/>
    </p:bld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l="20711" t="33093" r="21227" b="22610"/>
          <a:stretch>
            <a:fillRect/>
          </a:stretch>
        </p:blipFill>
        <p:spPr bwMode="auto">
          <a:xfrm>
            <a:off x="1331913" y="260350"/>
            <a:ext cx="64801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3" cstate="print"/>
          <a:srcRect l="24071" t="38016" r="25014" b="18672"/>
          <a:stretch>
            <a:fillRect/>
          </a:stretch>
        </p:blipFill>
        <p:spPr bwMode="auto">
          <a:xfrm>
            <a:off x="1331913" y="3429000"/>
            <a:ext cx="6480175" cy="316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0178" name="Picture 2" descr="E:\мои занятия\картинки\люди\ludia-7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413" y="908720"/>
            <a:ext cx="715244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584450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l="27943" t="23250" r="26122" b="6250"/>
          <a:stretch>
            <a:fillRect/>
          </a:stretch>
        </p:blipFill>
        <p:spPr bwMode="auto">
          <a:xfrm>
            <a:off x="755576" y="980728"/>
            <a:ext cx="7884392" cy="5544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Rectangle 3"/>
          <p:cNvSpPr>
            <a:spLocks noChangeArrowheads="1"/>
          </p:cNvSpPr>
          <p:nvPr/>
        </p:nvSpPr>
        <p:spPr bwMode="auto">
          <a:xfrm>
            <a:off x="0" y="338553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cs typeface="Arial" charset="0"/>
              </a:rPr>
              <a:t>Гармонизированная классификация тугоухости</a:t>
            </a:r>
          </a:p>
        </p:txBody>
      </p:sp>
      <p:pic>
        <p:nvPicPr>
          <p:cNvPr id="691202" name="Picture 2" descr="E:\мои занятия\картинки\люди\ludia-608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78" y="800218"/>
            <a:ext cx="1039838" cy="11886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830441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90800" y="836712"/>
            <a:ext cx="6553200" cy="95408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b="1" i="1" dirty="0" smtClean="0">
                <a:solidFill>
                  <a:srgbClr val="0B0BB5"/>
                </a:solidFill>
              </a:rPr>
              <a:t>КЛАССИФИКАЦИЯ ПОТЕРИ СЛУХА,</a:t>
            </a:r>
            <a:br>
              <a:rPr lang="ru-RU" sz="1800" b="1" i="1" dirty="0" smtClean="0">
                <a:solidFill>
                  <a:srgbClr val="0B0BB5"/>
                </a:solidFill>
              </a:rPr>
            </a:br>
            <a:r>
              <a:rPr lang="ru-RU" sz="1800" b="1" i="1" dirty="0" smtClean="0">
                <a:solidFill>
                  <a:srgbClr val="0B0BB5"/>
                </a:solidFill>
              </a:rPr>
              <a:t> ВЫЗВАННОЙ ШУМОМ, </a:t>
            </a:r>
            <a:r>
              <a:rPr lang="ru-RU" sz="1800" b="1" dirty="0" smtClean="0">
                <a:solidFill>
                  <a:srgbClr val="0B0BB5"/>
                </a:solidFill>
              </a:rPr>
              <a:t/>
            </a:r>
            <a:br>
              <a:rPr lang="ru-RU" sz="1800" b="1" dirty="0" smtClean="0">
                <a:solidFill>
                  <a:srgbClr val="0B0BB5"/>
                </a:solidFill>
              </a:rPr>
            </a:br>
            <a:r>
              <a:rPr lang="ru-RU" sz="1800" b="1" i="1" dirty="0" smtClean="0">
                <a:solidFill>
                  <a:srgbClr val="0B0BB5"/>
                </a:solidFill>
              </a:rPr>
              <a:t>ПО СТЕПЕНИ ВЫРАЖЕННОСТИ (ФКР)</a:t>
            </a:r>
            <a:r>
              <a:rPr lang="ru-RU" sz="2000" b="1" i="1" dirty="0" smtClean="0">
                <a:solidFill>
                  <a:srgbClr val="0B0BB5"/>
                </a:solidFill>
              </a:rPr>
              <a:t/>
            </a:r>
            <a:br>
              <a:rPr lang="ru-RU" sz="2000" b="1" i="1" dirty="0" smtClean="0">
                <a:solidFill>
                  <a:srgbClr val="0B0BB5"/>
                </a:solidFill>
              </a:rPr>
            </a:br>
            <a:endParaRPr lang="ru-RU" sz="2000" b="1" i="1" dirty="0" smtClean="0">
              <a:solidFill>
                <a:srgbClr val="0B0BB5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250825" y="1700213"/>
          <a:ext cx="8640960" cy="4626864"/>
        </p:xfrm>
        <a:graphic>
          <a:graphicData uri="http://schemas.openxmlformats.org/drawingml/2006/table">
            <a:tbl>
              <a:tblPr/>
              <a:tblGrid>
                <a:gridCol w="4159757"/>
                <a:gridCol w="4481203"/>
              </a:tblGrid>
              <a:tr h="1318606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mbria"/>
                          <a:ea typeface="Calibri"/>
                          <a:cs typeface="Cambria"/>
                        </a:rPr>
                        <a:t>Степень тугоухости</a:t>
                      </a:r>
                      <a:endParaRPr lang="ru-RU" sz="2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Среднее значение порогов слышимости по воздуху на частотах 500, 1000, 2000, 4000 Гц (дБ)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8504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Признаки воздействия шума на орган слуха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11-25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Cambria"/>
                          <a:ea typeface="Calibri"/>
                          <a:cs typeface="Cambria"/>
                        </a:rPr>
                        <a:t>I</a:t>
                      </a:r>
                      <a:endParaRPr lang="ru-RU" sz="2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26-40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II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41-55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III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56-70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mbria"/>
                          <a:ea typeface="Calibri"/>
                          <a:cs typeface="Cambria"/>
                        </a:rPr>
                        <a:t>IV</a:t>
                      </a:r>
                      <a:endParaRPr lang="ru-RU" sz="2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Cambria"/>
                          <a:ea typeface="Calibri"/>
                          <a:cs typeface="Cambria"/>
                        </a:rPr>
                        <a:t>71-90</a:t>
                      </a:r>
                      <a:endParaRPr lang="ru-RU" sz="240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453"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mbria"/>
                          <a:ea typeface="Calibri"/>
                          <a:cs typeface="Cambria"/>
                        </a:rPr>
                        <a:t>Глухота</a:t>
                      </a:r>
                      <a:endParaRPr lang="ru-RU" sz="2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Cambria"/>
                          <a:ea typeface="Calibri"/>
                          <a:cs typeface="Cambria"/>
                        </a:rPr>
                        <a:t>≥91</a:t>
                      </a:r>
                      <a:endParaRPr lang="ru-RU" sz="2400" dirty="0">
                        <a:latin typeface="Calibri"/>
                        <a:ea typeface="Calibri"/>
                        <a:cs typeface="Calibri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35063" r="30192" b="21625"/>
          <a:stretch>
            <a:fillRect/>
          </a:stretch>
        </p:blipFill>
        <p:spPr bwMode="auto">
          <a:xfrm>
            <a:off x="0" y="404664"/>
            <a:ext cx="1872208" cy="1440160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555875" y="4221163"/>
            <a:ext cx="1800225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b="1" dirty="0">
                <a:solidFill>
                  <a:schemeClr val="accent6">
                    <a:lumMod val="75000"/>
                  </a:schemeClr>
                </a:solidFill>
                <a:latin typeface="Cambria"/>
                <a:ea typeface="Calibri"/>
                <a:cs typeface="Cambria"/>
              </a:rPr>
              <a:t>(I «А», I «Б»)</a:t>
            </a:r>
            <a:endParaRPr lang="ru-RU" sz="2000" b="1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29600" cy="10033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3200" b="1" dirty="0" smtClean="0">
                <a:solidFill>
                  <a:schemeClr val="accent3">
                    <a:lumMod val="25000"/>
                  </a:schemeClr>
                </a:solidFill>
              </a:rPr>
              <a:t>Классификация основных этиологических факторов СНТ </a:t>
            </a:r>
            <a:br>
              <a:rPr lang="ru-RU" sz="3200" b="1" dirty="0" smtClean="0">
                <a:solidFill>
                  <a:schemeClr val="accent3">
                    <a:lumMod val="25000"/>
                  </a:schemeClr>
                </a:solidFill>
              </a:rPr>
            </a:br>
            <a:r>
              <a:rPr lang="ru-RU" sz="2000" b="1" dirty="0" smtClean="0">
                <a:solidFill>
                  <a:schemeClr val="accent3">
                    <a:lumMod val="25000"/>
                  </a:schemeClr>
                </a:solidFill>
              </a:rPr>
              <a:t>(Е.А. </a:t>
            </a:r>
            <a:r>
              <a:rPr lang="ru-RU" sz="2000" b="1" dirty="0" err="1" smtClean="0">
                <a:solidFill>
                  <a:schemeClr val="accent3">
                    <a:lumMod val="25000"/>
                  </a:schemeClr>
                </a:solidFill>
              </a:rPr>
              <a:t>Евдощенко</a:t>
            </a:r>
            <a:r>
              <a:rPr lang="ru-RU" sz="2000" b="1" dirty="0" smtClean="0">
                <a:solidFill>
                  <a:schemeClr val="accent3">
                    <a:lumMod val="25000"/>
                  </a:schemeClr>
                </a:solidFill>
              </a:rPr>
              <a:t> , А.Л. </a:t>
            </a:r>
            <a:r>
              <a:rPr lang="ru-RU" sz="2000" b="1" dirty="0" err="1" smtClean="0">
                <a:solidFill>
                  <a:schemeClr val="accent3">
                    <a:lumMod val="25000"/>
                  </a:schemeClr>
                </a:solidFill>
              </a:rPr>
              <a:t>Косаковский</a:t>
            </a:r>
            <a:r>
              <a:rPr lang="ru-RU" sz="2000" b="1" dirty="0" smtClean="0">
                <a:solidFill>
                  <a:schemeClr val="accent3">
                    <a:lumMod val="25000"/>
                  </a:schemeClr>
                </a:solidFill>
              </a:rPr>
              <a:t>)</a:t>
            </a:r>
            <a:endParaRPr lang="ru-RU" sz="2000" b="1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16832"/>
            <a:ext cx="8229600" cy="4941168"/>
          </a:xfrm>
        </p:spPr>
        <p:txBody>
          <a:bodyPr>
            <a:normAutofit fontScale="55000" lnSpcReduction="20000"/>
          </a:bodyPr>
          <a:lstStyle/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Инфекционные заболевания, особенно вирусные; хронические инфекции (сифилис, бруцеллез и др.);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сосудистые нарушения функционального и органического характера;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травматические повреждения: черепно-мозговая травма, </a:t>
            </a:r>
            <a:r>
              <a:rPr lang="ru-RU" sz="2900" dirty="0" err="1" smtClean="0"/>
              <a:t>аку</a:t>
            </a:r>
            <a:r>
              <a:rPr lang="ru-RU" sz="2900" dirty="0" smtClean="0"/>
              <a:t>- и баротравма, повреждение улитки при операциях на среднем ухе;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воспалительные процессы среднего и внутреннего уха (серозный и гнойный лабиринтит), внутричерепные осложнения (менингит различной этиологии: эпидемический, туберкулезный, </a:t>
            </a:r>
            <a:r>
              <a:rPr lang="ru-RU" sz="2900" dirty="0" err="1" smtClean="0"/>
              <a:t>отогенный</a:t>
            </a:r>
            <a:r>
              <a:rPr lang="ru-RU" sz="2900" dirty="0" smtClean="0"/>
              <a:t> и др., арахноидит, особенно в области мостомозжечкового угла), других ЛОР органов;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остеохондроз шейного отдела позвоночника;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токсическое поражение: лекарственными веществами, промышленными и бытовыми ядами;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новообразования среднего уха, внутреннего слухового прохода, мозга;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аллергические заболевания;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err="1" smtClean="0"/>
              <a:t>пресбиакузис</a:t>
            </a:r>
            <a:r>
              <a:rPr lang="ru-RU" sz="2900" dirty="0" smtClean="0"/>
              <a:t>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b="1" u="sng" dirty="0" smtClean="0"/>
              <a:t>профессиональные факторы;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наследственные заболевания;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врожденные пороки развития;</a:t>
            </a:r>
          </a:p>
          <a:p>
            <a:pPr marL="0" indent="342900">
              <a:lnSpc>
                <a:spcPct val="120000"/>
              </a:lnSpc>
              <a:spcBef>
                <a:spcPts val="0"/>
              </a:spcBef>
              <a:defRPr/>
            </a:pPr>
            <a:r>
              <a:rPr lang="ru-RU" sz="2900" dirty="0" smtClean="0"/>
              <a:t>комбинированные поражения органа слух.</a:t>
            </a:r>
          </a:p>
          <a:p>
            <a:pPr>
              <a:defRPr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810346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accent3">
                    <a:lumMod val="25000"/>
                  </a:schemeClr>
                </a:solidFill>
              </a:rPr>
              <a:t>Дифференциальный диагноз</a:t>
            </a:r>
          </a:p>
        </p:txBody>
      </p:sp>
      <p:sp>
        <p:nvSpPr>
          <p:cNvPr id="92163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ru-RU" dirty="0"/>
              <a:t>Исключить другие причины (воспаление, травмы, </a:t>
            </a:r>
            <a:r>
              <a:rPr lang="ru-RU" dirty="0" err="1"/>
              <a:t>ототоксические</a:t>
            </a:r>
            <a:r>
              <a:rPr lang="ru-RU" dirty="0"/>
              <a:t> препараты, в том числе антибиотики, отосклероз, сосудистые нарушения</a:t>
            </a:r>
            <a:r>
              <a:rPr lang="ru-RU" dirty="0" smtClean="0"/>
              <a:t>)</a:t>
            </a:r>
          </a:p>
          <a:p>
            <a:pPr>
              <a:defRPr/>
            </a:pPr>
            <a:r>
              <a:rPr lang="ru-RU" sz="2400" dirty="0" smtClean="0"/>
              <a:t>Из-за отсутствия специфических и </a:t>
            </a:r>
            <a:r>
              <a:rPr lang="ru-RU" sz="2400" dirty="0" err="1" smtClean="0"/>
              <a:t>аудиологических</a:t>
            </a:r>
            <a:r>
              <a:rPr lang="ru-RU" sz="2400" dirty="0" smtClean="0"/>
              <a:t> признаков идентификация экспертом профессиональной тугоухости чаше всего сводится к скрупулезному изучению истории болезни, условий труда и жизни работника для исключения других факторов, которые тоже могли способствовать развитию </a:t>
            </a:r>
            <a:r>
              <a:rPr lang="ru-RU" sz="2400" dirty="0" err="1" smtClean="0"/>
              <a:t>сенсоневральной</a:t>
            </a:r>
            <a:r>
              <a:rPr lang="ru-RU" sz="2400" dirty="0" smtClean="0"/>
              <a:t> тугоухости. 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3200" b="1" i="1" dirty="0">
                <a:solidFill>
                  <a:schemeClr val="accent3">
                    <a:lumMod val="25000"/>
                  </a:schemeClr>
                </a:solidFill>
              </a:rPr>
              <a:t>Дифференциальная диагностика</a:t>
            </a:r>
            <a:r>
              <a:rPr lang="ru-RU" sz="3200" b="1" dirty="0">
                <a:solidFill>
                  <a:schemeClr val="accent3">
                    <a:lumMod val="25000"/>
                  </a:schemeClr>
                </a:solidFill>
              </a:rPr>
              <a:t>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ru-RU" i="1" dirty="0" err="1" smtClean="0"/>
              <a:t>Нейросенсорная</a:t>
            </a:r>
            <a:r>
              <a:rPr lang="ru-RU" i="1" dirty="0" smtClean="0"/>
              <a:t> </a:t>
            </a:r>
            <a:r>
              <a:rPr lang="ru-RU" i="1" dirty="0"/>
              <a:t>тугоухость другой этиологии</a:t>
            </a:r>
            <a:r>
              <a:rPr lang="ru-RU" dirty="0"/>
              <a:t> </a:t>
            </a:r>
          </a:p>
          <a:p>
            <a:pPr lvl="1">
              <a:defRPr/>
            </a:pPr>
            <a:r>
              <a:rPr lang="ru-RU" sz="2800" dirty="0"/>
              <a:t>Развивается остро, потери слуха могут быть любой степени выраженности</a:t>
            </a:r>
          </a:p>
          <a:p>
            <a:pPr lvl="1">
              <a:defRPr/>
            </a:pPr>
            <a:r>
              <a:rPr lang="ru-RU" sz="2800" dirty="0"/>
              <a:t>Поражение слуха бывает одно- или двусторонним. </a:t>
            </a:r>
          </a:p>
          <a:p>
            <a:pPr lvl="1">
              <a:defRPr/>
            </a:pPr>
            <a:r>
              <a:rPr lang="ru-RU" sz="2800" dirty="0"/>
              <a:t>Начало заболевания связано с:  перенесенным гриппом, </a:t>
            </a:r>
            <a:r>
              <a:rPr lang="ru-RU" sz="2800" dirty="0" err="1"/>
              <a:t>нейроинфекцией</a:t>
            </a:r>
            <a:r>
              <a:rPr lang="ru-RU" sz="2800" dirty="0"/>
              <a:t>, менингитом, контузией или применением </a:t>
            </a:r>
            <a:r>
              <a:rPr lang="ru-RU" sz="2800" dirty="0" err="1"/>
              <a:t>ототоксических</a:t>
            </a:r>
            <a:r>
              <a:rPr lang="ru-RU" sz="2800" dirty="0"/>
              <a:t> лекарственных веществ.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6142456" cy="758952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2400" b="1" i="1" dirty="0" smtClean="0">
                <a:solidFill>
                  <a:schemeClr val="accent3">
                    <a:lumMod val="25000"/>
                  </a:schemeClr>
                </a:solidFill>
              </a:rPr>
              <a:t>Особенности аудиометрической картины при отосклерозе</a:t>
            </a:r>
            <a:endParaRPr lang="ru-RU" sz="2400" b="1" i="1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01752" y="1527048"/>
            <a:ext cx="6286472" cy="4572000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240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Повышение порогов восприятия звуковых частот наблюдается  одновременно по всему диапазону частот и может быть любой степени выраженности, вплоть до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глухоты</a:t>
            </a:r>
          </a:p>
          <a:p>
            <a:pPr>
              <a:spcBef>
                <a:spcPts val="2400"/>
              </a:spcBef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Может быть одно- и двусторонним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2400"/>
              </a:spcBef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Преимущественно отмечается асимметрия по слуховому анализатору</a:t>
            </a:r>
          </a:p>
          <a:p>
            <a:pPr>
              <a:spcBef>
                <a:spcPts val="2400"/>
              </a:spcBef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костно-воздушного интервала на аудиограмме</a:t>
            </a:r>
          </a:p>
          <a:p>
            <a:pPr>
              <a:spcBef>
                <a:spcPts val="2400"/>
              </a:spcBef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встречается у лиц  молодого возраста, особенно у женщин </a:t>
            </a:r>
          </a:p>
          <a:p>
            <a:pPr>
              <a:defRPr/>
            </a:pPr>
            <a:endParaRPr lang="ru-RU" sz="2800" dirty="0"/>
          </a:p>
        </p:txBody>
      </p:sp>
      <p:pic>
        <p:nvPicPr>
          <p:cNvPr id="1062914" name="Picture 2" descr="http://im3-tub-ru.yandex.net/i?id=123440958d214d94737f336a29168014-77-144&amp;n=33&amp;h=2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204864"/>
            <a:ext cx="2600325" cy="20002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29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61979" y="0"/>
            <a:ext cx="2590800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62916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435"/>
          <a:stretch/>
        </p:blipFill>
        <p:spPr bwMode="auto">
          <a:xfrm>
            <a:off x="6561978" y="4422020"/>
            <a:ext cx="2362921" cy="200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88640"/>
            <a:ext cx="7772400" cy="1524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Нарушение слуха при отосклерозе</a:t>
            </a:r>
            <a:br>
              <a:rPr lang="ru-RU" dirty="0" smtClean="0"/>
            </a:br>
            <a:r>
              <a:rPr lang="ru-RU" sz="2000" dirty="0" smtClean="0"/>
              <a:t> (примеры </a:t>
            </a:r>
            <a:r>
              <a:rPr lang="ru-RU" sz="2000" dirty="0" err="1" smtClean="0"/>
              <a:t>аудиограмм</a:t>
            </a:r>
            <a:r>
              <a:rPr lang="ru-RU" sz="2000" dirty="0" smtClean="0"/>
              <a:t>)</a:t>
            </a:r>
            <a:endParaRPr lang="ru-RU" sz="2000" dirty="0"/>
          </a:p>
        </p:txBody>
      </p:sp>
      <p:pic>
        <p:nvPicPr>
          <p:cNvPr id="4" name="Рисунок 3" descr="Meniere's Disease"/>
          <p:cNvPicPr/>
          <p:nvPr/>
        </p:nvPicPr>
        <p:blipFill>
          <a:blip r:embed="rId2" cstate="print">
            <a:lum contrast="10000"/>
          </a:blip>
          <a:srcRect/>
          <a:stretch>
            <a:fillRect/>
          </a:stretch>
        </p:blipFill>
        <p:spPr bwMode="auto">
          <a:xfrm>
            <a:off x="2699792" y="2348880"/>
            <a:ext cx="342900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0-tub-ru.yandex.net/i?id=15b5008915545a5db5e4e3777c3b6656-53-144&amp;n=21"/>
          <p:cNvPicPr/>
          <p:nvPr/>
        </p:nvPicPr>
        <p:blipFill>
          <a:blip r:embed="rId3" cstate="print"/>
          <a:srcRect l="10420" r="30790"/>
          <a:stretch>
            <a:fillRect/>
          </a:stretch>
        </p:blipFill>
        <p:spPr bwMode="auto">
          <a:xfrm>
            <a:off x="5940152" y="3861048"/>
            <a:ext cx="2843808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Содержимое 3" descr="зубец К при отоскл.pn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 l="8717" r="35445"/>
          <a:stretch>
            <a:fillRect/>
          </a:stretch>
        </p:blipFill>
        <p:spPr>
          <a:xfrm>
            <a:off x="0" y="3212976"/>
            <a:ext cx="2915816" cy="3148212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02  E" pathEditMode="relative" ptsTypes="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-0.33302  E" pathEditMode="relative" ptsTypes="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733246"/>
            <a:ext cx="8136904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u="sng" dirty="0">
                <a:solidFill>
                  <a:schemeClr val="tx2"/>
                </a:solidFill>
              </a:rPr>
              <a:t>3.1.3. В гигиеническом нормировании шума на рабочих местах используются следующие термины и определения</a:t>
            </a:r>
            <a:r>
              <a:rPr lang="ru-RU" sz="2800" i="1" u="sng" dirty="0" smtClean="0">
                <a:solidFill>
                  <a:schemeClr val="tx2"/>
                </a:solidFill>
              </a:rPr>
              <a:t>:</a:t>
            </a:r>
          </a:p>
          <a:p>
            <a:endParaRPr lang="ru-RU" sz="2800" i="1" u="sng" dirty="0">
              <a:solidFill>
                <a:schemeClr val="tx2"/>
              </a:solidFill>
            </a:endParaRPr>
          </a:p>
          <a:p>
            <a:r>
              <a:rPr lang="ru-RU" sz="2800" dirty="0">
                <a:solidFill>
                  <a:schemeClr val="tx2"/>
                </a:solidFill>
              </a:rPr>
              <a:t>а) уровень звукового давления, </a:t>
            </a:r>
            <a:r>
              <a:rPr lang="ru-RU" sz="2800" dirty="0" err="1">
                <a:solidFill>
                  <a:schemeClr val="tx2"/>
                </a:solidFill>
              </a:rPr>
              <a:t>Lp</a:t>
            </a:r>
            <a:r>
              <a:rPr lang="ru-RU" sz="2800" dirty="0">
                <a:solidFill>
                  <a:schemeClr val="tx2"/>
                </a:solidFill>
              </a:rPr>
              <a:t>, дБ </a:t>
            </a:r>
            <a:r>
              <a:rPr lang="ru-RU" dirty="0"/>
              <a:t>- это десять десятичных логарифмов отношения квадрата звукового давления к квадрату опорного звукового давления, равного 20 мкПа;</a:t>
            </a:r>
            <a:endParaRPr lang="ru-RU" sz="2000" dirty="0"/>
          </a:p>
          <a:p>
            <a:r>
              <a:rPr lang="ru-RU" sz="2000" dirty="0"/>
              <a:t>б) </a:t>
            </a:r>
            <a:r>
              <a:rPr lang="ru-RU" sz="2400" dirty="0">
                <a:solidFill>
                  <a:schemeClr val="tx2"/>
                </a:solidFill>
              </a:rPr>
              <a:t>эквивалентный уровень звукового давления, </a:t>
            </a:r>
            <a:r>
              <a:rPr lang="ru-RU" sz="2400" dirty="0" err="1">
                <a:solidFill>
                  <a:schemeClr val="tx2"/>
                </a:solidFill>
              </a:rPr>
              <a:t>Lp,eqT</a:t>
            </a:r>
            <a:r>
              <a:rPr lang="ru-RU" sz="2400" dirty="0">
                <a:solidFill>
                  <a:schemeClr val="tx2"/>
                </a:solidFill>
              </a:rPr>
              <a:t>, дБ </a:t>
            </a:r>
            <a:r>
              <a:rPr lang="ru-RU" sz="1600" dirty="0"/>
              <a:t>- это десять десятичных логарифмов отношения квадрата звукового давления к квадрату опорного звукового давления на заданном интервале времени;</a:t>
            </a:r>
            <a:endParaRPr lang="ru-RU" sz="2000" dirty="0"/>
          </a:p>
          <a:p>
            <a:r>
              <a:rPr lang="ru-RU" sz="2000" dirty="0"/>
              <a:t>в</a:t>
            </a:r>
            <a:r>
              <a:rPr lang="ru-RU" b="1" dirty="0">
                <a:solidFill>
                  <a:schemeClr val="tx2"/>
                </a:solidFill>
              </a:rPr>
              <a:t>) уровень звука с частотной коррекцией A (уровень звука A), </a:t>
            </a:r>
            <a:r>
              <a:rPr lang="ru-RU" b="1" dirty="0" err="1">
                <a:solidFill>
                  <a:schemeClr val="tx2"/>
                </a:solidFill>
              </a:rPr>
              <a:t>дБА</a:t>
            </a:r>
            <a:r>
              <a:rPr lang="ru-RU" sz="1600" b="1" dirty="0">
                <a:solidFill>
                  <a:schemeClr val="tx2"/>
                </a:solidFill>
              </a:rPr>
              <a:t> </a:t>
            </a:r>
            <a:r>
              <a:rPr lang="ru-RU" sz="2000" dirty="0"/>
              <a:t>- </a:t>
            </a:r>
            <a:r>
              <a:rPr lang="ru-RU" sz="1400" dirty="0"/>
              <a:t>десять десятичных логарифмов отношения квадрата среднеквадратичного звукового давления, измеренного с использованием стандартизованной частотной коррекции A, к квадрату опорного звукового давления. Для определения характера шума уровни звука A измеряют с временными коррекциями S (медленно, </a:t>
            </a:r>
            <a:r>
              <a:rPr lang="ru-RU" sz="1400" dirty="0" err="1"/>
              <a:t>ф</a:t>
            </a:r>
            <a:r>
              <a:rPr lang="ru-RU" sz="1400" dirty="0"/>
              <a:t> = 1 с) и I (импульс, </a:t>
            </a:r>
            <a:r>
              <a:rPr lang="ru-RU" sz="1400" dirty="0" err="1"/>
              <a:t>ф</a:t>
            </a:r>
            <a:r>
              <a:rPr lang="ru-RU" sz="1400" dirty="0"/>
              <a:t> = 40 мс</a:t>
            </a:r>
            <a:r>
              <a:rPr lang="ru-RU" sz="1400" dirty="0" smtClean="0"/>
              <a:t>);</a:t>
            </a:r>
            <a:endParaRPr lang="ru-RU" sz="2000" dirty="0"/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915816" y="980728"/>
            <a:ext cx="5794920" cy="1524000"/>
          </a:xfrm>
        </p:spPr>
        <p:txBody>
          <a:bodyPr/>
          <a:lstStyle/>
          <a:p>
            <a:r>
              <a:rPr lang="ru-RU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Нарушение слуха при болезни </a:t>
            </a:r>
            <a:r>
              <a:rPr lang="ru-RU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Меньера</a:t>
            </a:r>
            <a:endParaRPr lang="ru-RU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4" name="Рисунок 3" descr="http://im2-tub-ru.yandex.net/i?id=09dfe23d1b819d8020e5019457265f8f-59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36912"/>
            <a:ext cx="316835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im0-tub-ru.yandex.net/i?id=059759b9de14de41810135ab0523aab9-133-144&amp;n=21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2852936"/>
            <a:ext cx="3888432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http://im0-tub-ru.yandex.net/i?id=fc780c000529f22965674f6c599f1462-124-14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88640"/>
            <a:ext cx="2160240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08912" cy="1362075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rgbClr val="00B0F0"/>
                </a:solidFill>
              </a:rPr>
              <a:t>При дифференциальной диагностике с тугоухостью, вызванной хроническим гнойным отитом и его последствиями, следует учитывать наличие характерной отоскопической картины, наличие гноетечения из ушей в анамнезе и </a:t>
            </a:r>
            <a:r>
              <a:rPr lang="ru-RU" sz="1800" b="1" dirty="0" err="1" smtClean="0">
                <a:solidFill>
                  <a:srgbClr val="00B0F0"/>
                </a:solidFill>
              </a:rPr>
              <a:t>аудиологическую</a:t>
            </a:r>
            <a:r>
              <a:rPr lang="ru-RU" sz="1800" b="1" dirty="0" smtClean="0">
                <a:solidFill>
                  <a:srgbClr val="00B0F0"/>
                </a:solidFill>
              </a:rPr>
              <a:t> картину</a:t>
            </a:r>
            <a:endParaRPr lang="ru-RU" sz="1800" b="1" dirty="0">
              <a:solidFill>
                <a:srgbClr val="00B0F0"/>
              </a:solidFill>
            </a:endParaRPr>
          </a:p>
        </p:txBody>
      </p:sp>
      <p:pic>
        <p:nvPicPr>
          <p:cNvPr id="4" name="Содержимое 3"/>
          <p:cNvPicPr>
            <a:picLocks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>
          <a:xfrm>
            <a:off x="251520" y="2636912"/>
            <a:ext cx="3962400" cy="3486150"/>
          </a:xfrm>
          <a:prstGeom prst="rect">
            <a:avLst/>
          </a:prstGeom>
        </p:spPr>
      </p:pic>
      <p:graphicFrame>
        <p:nvGraphicFramePr>
          <p:cNvPr id="1018882" name="Object 2"/>
          <p:cNvGraphicFramePr>
            <a:graphicFrameLocks/>
          </p:cNvGraphicFramePr>
          <p:nvPr/>
        </p:nvGraphicFramePr>
        <p:xfrm>
          <a:off x="4716016" y="2780928"/>
          <a:ext cx="4096072" cy="3581400"/>
        </p:xfrm>
        <a:graphic>
          <a:graphicData uri="http://schemas.openxmlformats.org/presentationml/2006/ole">
            <p:oleObj spid="_x0000_s8194" r:id="rId4" imgW="4419983" imgH="3584759" progId="Excel.Shee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55576" y="1196752"/>
            <a:ext cx="7772400" cy="136207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Примеры </a:t>
            </a:r>
            <a:r>
              <a:rPr lang="ru-RU" dirty="0" err="1" smtClean="0"/>
              <a:t>аудиограмм</a:t>
            </a:r>
            <a:r>
              <a:rPr lang="ru-RU" dirty="0" smtClean="0"/>
              <a:t> при острых состояниях и их последствий</a:t>
            </a:r>
            <a:endParaRPr lang="ru-RU" dirty="0"/>
          </a:p>
        </p:txBody>
      </p:sp>
      <p:pic>
        <p:nvPicPr>
          <p:cNvPr id="4" name="Рисунок 3" descr="http://im2-tub-ru.yandex.net/i?id=e0f4f705bba3f5e16cc3076ec3ff0e0f-96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564904"/>
            <a:ext cx="2880320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Д. Н. Капитанов 11 отоневрологическая симптоматика последствий чмт отоневрологические нарушения в отдаленные сроки после чмт им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4077072"/>
            <a:ext cx="5544616" cy="2327832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6" name="Рисунок 5" descr="http://im0-tub-ru.yandex.net/i?id=0b62ef4d4c5bc809c482e98ddcae1c34-75-14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2276872"/>
            <a:ext cx="2195736" cy="1860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8229600" cy="1066800"/>
          </a:xfrm>
        </p:spPr>
        <p:txBody>
          <a:bodyPr/>
          <a:lstStyle/>
          <a:p>
            <a:r>
              <a:rPr lang="ru-RU" b="1" dirty="0" err="1" smtClean="0"/>
              <a:t>Аудиограмма</a:t>
            </a:r>
            <a:r>
              <a:rPr lang="ru-RU" b="1" dirty="0" smtClean="0"/>
              <a:t> при ПСНТ</a:t>
            </a:r>
            <a:endParaRPr lang="ru-RU" b="1" dirty="0"/>
          </a:p>
        </p:txBody>
      </p:sp>
      <p:pic>
        <p:nvPicPr>
          <p:cNvPr id="4" name="Picture 2" descr="Audiogr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60937" y="1357298"/>
            <a:ext cx="3883095" cy="4429156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357298"/>
            <a:ext cx="3124200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4786346"/>
            <a:ext cx="2989942" cy="200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00364" y="3571876"/>
            <a:ext cx="2676525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92696"/>
            <a:ext cx="8229600" cy="1066800"/>
          </a:xfrm>
        </p:spPr>
        <p:txBody>
          <a:bodyPr>
            <a:normAutofit fontScale="90000"/>
          </a:bodyPr>
          <a:lstStyle/>
          <a:p>
            <a:r>
              <a:rPr lang="ru-RU" b="1" dirty="0" err="1" smtClean="0"/>
              <a:t>Аудиограмма</a:t>
            </a:r>
            <a:r>
              <a:rPr lang="ru-RU" b="1" dirty="0" smtClean="0"/>
              <a:t> при возрастной СНТ</a:t>
            </a:r>
            <a:endParaRPr lang="ru-RU" b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56792"/>
            <a:ext cx="2996346" cy="2472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071942"/>
            <a:ext cx="3719737" cy="2357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080" y="3284984"/>
            <a:ext cx="3443969" cy="3096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980728"/>
            <a:ext cx="8229600" cy="258762"/>
          </a:xfrm>
        </p:spPr>
        <p:txBody>
          <a:bodyPr>
            <a:noAutofit/>
          </a:bodyPr>
          <a:lstStyle/>
          <a:p>
            <a:pPr algn="r">
              <a:defRPr/>
            </a:pPr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Условия для проведения экспертизы связи заболевания слуха с профессией</a:t>
            </a:r>
            <a:endParaRPr lang="ru-RU" sz="3200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3528" y="1628800"/>
            <a:ext cx="8820472" cy="44750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sz="3600" dirty="0" smtClean="0"/>
              <a:t>	</a:t>
            </a:r>
            <a:r>
              <a:rPr lang="ru-RU" sz="3200" b="1" dirty="0" smtClean="0"/>
              <a:t>совокупность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3200" dirty="0" smtClean="0"/>
              <a:t> данных анамнеза,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3200" dirty="0" smtClean="0"/>
              <a:t>отоскопического обследования, 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3200" dirty="0" smtClean="0"/>
              <a:t>полной аудиометрии, 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3200" dirty="0" smtClean="0"/>
              <a:t>наличия в санитарно-гигиенической характеристике параметров шума превышающего ПДУ за длительный период времени,</a:t>
            </a:r>
          </a:p>
          <a:p>
            <a:pPr>
              <a:lnSpc>
                <a:spcPct val="80000"/>
              </a:lnSpc>
              <a:buFont typeface="Arial" pitchFamily="34" charset="0"/>
              <a:buChar char="•"/>
              <a:defRPr/>
            </a:pPr>
            <a:r>
              <a:rPr lang="ru-RU" sz="3200" dirty="0" smtClean="0"/>
              <a:t>данных </a:t>
            </a:r>
            <a:r>
              <a:rPr lang="ru-RU" sz="3200" dirty="0" err="1" smtClean="0"/>
              <a:t>профмаршрута</a:t>
            </a:r>
            <a:r>
              <a:rPr lang="ru-RU" sz="3200" dirty="0" smtClean="0"/>
              <a:t> обследуемого 	позволяют поставить диагноз</a:t>
            </a:r>
          </a:p>
          <a:p>
            <a:pPr>
              <a:lnSpc>
                <a:spcPct val="80000"/>
              </a:lnSpc>
              <a:defRPr/>
            </a:pPr>
            <a:r>
              <a:rPr lang="ru-RU" sz="3200" dirty="0" smtClean="0"/>
              <a:t> 	</a:t>
            </a:r>
            <a:r>
              <a:rPr lang="ru-RU" sz="32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профессиональной </a:t>
            </a:r>
            <a:r>
              <a:rPr lang="ru-RU" sz="3200" b="1" i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СНТ</a:t>
            </a:r>
          </a:p>
        </p:txBody>
      </p:sp>
      <p:pic>
        <p:nvPicPr>
          <p:cNvPr id="986114" name="Picture 2" descr="H:\мои занятия\картинки\люди\ludia-1512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1556792"/>
            <a:ext cx="1872208" cy="208823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78" y="764704"/>
            <a:ext cx="8534400" cy="75895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u="sng" dirty="0">
                <a:solidFill>
                  <a:schemeClr val="accent3">
                    <a:lumMod val="25000"/>
                  </a:schemeClr>
                </a:solidFill>
              </a:rPr>
              <a:t>Окончательный диагноз</a:t>
            </a:r>
            <a:r>
              <a:rPr lang="ru-RU" b="1" u="sng" dirty="0">
                <a:solidFill>
                  <a:schemeClr val="accent3">
                    <a:lumMod val="25000"/>
                  </a:schemeClr>
                </a:solidFill>
              </a:rPr>
              <a:t>  </a:t>
            </a:r>
            <a:r>
              <a:rPr lang="ru-RU" b="1" u="sng" dirty="0" smtClean="0">
                <a:solidFill>
                  <a:schemeClr val="accent3">
                    <a:lumMod val="25000"/>
                  </a:schemeClr>
                </a:solidFill>
              </a:rPr>
              <a:t>П</a:t>
            </a:r>
            <a:r>
              <a:rPr lang="ru-RU" b="1" i="1" u="sng" dirty="0" smtClean="0">
                <a:solidFill>
                  <a:schemeClr val="accent3">
                    <a:lumMod val="25000"/>
                  </a:schemeClr>
                </a:solidFill>
              </a:rPr>
              <a:t>НСТ</a:t>
            </a:r>
            <a:br>
              <a:rPr lang="ru-RU" b="1" i="1" u="sng" dirty="0" smtClean="0">
                <a:solidFill>
                  <a:schemeClr val="accent3">
                    <a:lumMod val="25000"/>
                  </a:schemeClr>
                </a:solidFill>
              </a:rPr>
            </a:br>
            <a: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Устанавливается на основании:</a:t>
            </a:r>
            <a:br>
              <a:rPr lang="ru-RU" sz="2000" b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b="1" i="1" u="sng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528" y="1415114"/>
            <a:ext cx="8503920" cy="4572000"/>
          </a:xfrm>
        </p:spPr>
        <p:txBody>
          <a:bodyPr>
            <a:normAutofit fontScale="77500" lnSpcReduction="20000"/>
          </a:bodyPr>
          <a:lstStyle/>
          <a:p>
            <a:pPr>
              <a:spcBef>
                <a:spcPts val="1800"/>
              </a:spcBef>
              <a:buSzPct val="116000"/>
              <a:buFont typeface="Arial" panose="020B0604020202020204" pitchFamily="34" charset="0"/>
              <a:buChar char="•"/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«Профессионального маршрута», включающего все работы, выполняемые за весь период трудовой деятельности</a:t>
            </a:r>
          </a:p>
          <a:p>
            <a:pPr>
              <a:spcBef>
                <a:spcPts val="1800"/>
              </a:spcBef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Санитарно-гигиенической характеристики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условий труда с указанием параметров шума (ПДУ выше    80 дБ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  <a:defRPr/>
            </a:pP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(Выдается на основании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</a:rPr>
              <a:t>извещения об установлении предварительного диагноза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 хронического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</a:rPr>
              <a:t>профессионального заболевания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, оформленного по утвержденной приказом Минздрава </a:t>
            </a:r>
            <a:r>
              <a:rPr lang="ru-RU" sz="1800" dirty="0">
                <a:solidFill>
                  <a:schemeClr val="bg2">
                    <a:lumMod val="25000"/>
                  </a:schemeClr>
                </a:solidFill>
              </a:rPr>
              <a:t>РФ от 28 мая 2001 г. N </a:t>
            </a: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</a:rPr>
              <a:t>176 форме)</a:t>
            </a:r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ts val="1800"/>
              </a:spcBef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Анализа состояния слуха, в </a:t>
            </a:r>
            <a:r>
              <a:rPr lang="ru-RU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т.ч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аудиометрических данных по результатам предварительных и периодических медицинских осмотров за весь период работы в условиях шума </a:t>
            </a:r>
          </a:p>
          <a:p>
            <a:pPr>
              <a:spcBef>
                <a:spcPts val="1800"/>
              </a:spcBef>
              <a:defRPr/>
            </a:pP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Перенесенных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прошлом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заболеваний, 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которые могли бы привести к снижению слуха как до начала работы в условиях шума, так и в период работы в «шумовой» 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профессии </a:t>
            </a:r>
            <a:r>
              <a:rPr lang="ru-RU" sz="1900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(выписка из амбулаторной карты)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51520" y="6381328"/>
            <a:ext cx="8712968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/>
              <a:t>Постановление Правительства РФ от 15 декабря 2000 г. N 967 "Об утверждении Положения о расследовании и учете профессиональных заболеваний"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Cambria" pitchFamily="18" charset="0"/>
              </a:rPr>
              <a:t>ОПРЕДЕЛЕНИЕ ХАРАКТЕРНОЙ ДЛЯ ШУМОВОГО ВОЗДЕЙСТВИЯ ВПАДИНЫ НА АУДИОГРАММЕ</a:t>
            </a:r>
            <a:endParaRPr lang="ru-RU" sz="28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849740" y="1628800"/>
          <a:ext cx="7112175" cy="45365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83865" y="6381329"/>
          <a:ext cx="7909802" cy="314325"/>
        </p:xfrm>
        <a:graphic>
          <a:graphicData uri="http://schemas.openxmlformats.org/drawingml/2006/table">
            <a:tbl>
              <a:tblPr/>
              <a:tblGrid>
                <a:gridCol w="790980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ГОСТ Р ИСО 7029-2011 ISO 7029:2000 Статистическое распределение порогов слышимости в зависимости от возраста человека. – М.: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mbria"/>
                        </a:rPr>
                        <a:t>Стандартинформ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; 2012:15.</a:t>
                      </a:r>
                    </a:p>
                  </a:txBody>
                  <a:tcPr marL="8792" marR="8792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cxnSp>
        <p:nvCxnSpPr>
          <p:cNvPr id="9" name="Прямая со стрелкой 8"/>
          <p:cNvCxnSpPr/>
          <p:nvPr/>
        </p:nvCxnSpPr>
        <p:spPr>
          <a:xfrm>
            <a:off x="4239655" y="3140968"/>
            <a:ext cx="0" cy="432048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4837876" y="3630216"/>
            <a:ext cx="104914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10 и более дБ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7396" y="62068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Уровни порогов восприятия тонов и отклонений слуха от возрастных значений по аудиометрическим частотам у членов летных экипажей по результатам обследования в НИЦ профпатологии ГА (по возрастным группам, в дБ)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0924" y="1722117"/>
          <a:ext cx="8042743" cy="5243992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55249"/>
                <a:gridCol w="897279"/>
                <a:gridCol w="897279"/>
                <a:gridCol w="897279"/>
                <a:gridCol w="897279"/>
                <a:gridCol w="897279"/>
                <a:gridCol w="897279"/>
                <a:gridCol w="897279"/>
                <a:gridCol w="806541"/>
              </a:tblGrid>
              <a:tr h="241970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Частоты, Гц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Возрастные группы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1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40-49 лет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50-54 года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55-59 лет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60 и более лет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4361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/>
                        <a:t>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</a:tr>
              <a:tr h="24197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500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14,7±1,9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8,7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15,0±2,0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6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15,3±1,7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6,3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15,8±3,3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3,8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252052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1000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16,8±1,8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9,8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17,1±1,9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8,1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17,5±1,6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8,5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17,9±3,2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4,9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24197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2000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21,6±2,3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12,6 *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21,2±2,4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7,2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22,1±2,1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8,1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22,6±4,1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1,6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24197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3000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30,5±3,3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17,5 *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30,1±3,3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9,1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31,5±2,9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10,5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32,4±5,6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0,4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24197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4000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40,4±3,5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24,4 *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40,9±3,6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13,9 *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41,3±3,0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14,3 *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41,8±5,7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-0,2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241970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6000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37,5±3,6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19,5 *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38,6±3,6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8,6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37,8±3,0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7,8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38,6±5,8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-9,4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685581"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/>
                        <a:t>8000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38,7±4,1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17,7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38,4±4,3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2,4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40,4±3,5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4,4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b="1"/>
                        <a:t>40,9±6,7</a:t>
                      </a:r>
                      <a:endParaRPr lang="ru-RU" sz="1600" b="1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ru-RU" sz="1800" b="1" dirty="0"/>
                        <a:t>-17,1</a:t>
                      </a:r>
                      <a:endParaRPr lang="ru-RU" sz="16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384458" y="5304493"/>
            <a:ext cx="8375084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Примечания: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1 – пороги восприятия тонов по аудиометрическим частотам, дБ (М±</a:t>
            </a:r>
            <a:r>
              <a:rPr kumimoji="0" lang="en-US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m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); 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2 – отклонения от возрастных значений, дБ;</a:t>
            </a:r>
            <a:endParaRPr kumimoji="0" lang="ru-RU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* - различия статистически значимы, </a:t>
            </a:r>
            <a:r>
              <a:rPr kumimoji="0" lang="ru-RU" sz="105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p</a:t>
            </a:r>
            <a:r>
              <a:rPr kumimoji="0" lang="ru-RU" sz="105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&lt; 0,05.</a:t>
            </a:r>
            <a:endParaRPr kumimoji="0" lang="ru-RU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83865" y="6381329"/>
          <a:ext cx="7909802" cy="314325"/>
        </p:xfrm>
        <a:graphic>
          <a:graphicData uri="http://schemas.openxmlformats.org/drawingml/2006/table">
            <a:tbl>
              <a:tblPr/>
              <a:tblGrid>
                <a:gridCol w="7909802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ГОСТ Р ИСО 7029-2011 ISO 7029:2000 Статистическое распределение порогов слышимости в зависимости от возраста человека. – М.: </a:t>
                      </a:r>
                      <a:r>
                        <a:rPr lang="ru-RU" sz="1000" b="0" i="0" u="none" strike="noStrike" dirty="0" err="1">
                          <a:solidFill>
                            <a:srgbClr val="000000"/>
                          </a:solidFill>
                          <a:latin typeface="Cambria"/>
                        </a:rPr>
                        <a:t>Стандартинформ</a:t>
                      </a: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Cambria"/>
                        </a:rPr>
                        <a:t>; 2012:15.</a:t>
                      </a:r>
                    </a:p>
                  </a:txBody>
                  <a:tcPr marL="8792" marR="8792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2577932" y="3140968"/>
            <a:ext cx="398814" cy="136815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4439062" y="3789040"/>
            <a:ext cx="2060537" cy="2880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Управляющая кнопка: справка 7">
            <a:hlinkClick r:id="" action="ppaction://noaction" highlightClick="1"/>
          </p:cNvPr>
          <p:cNvSpPr/>
          <p:nvPr/>
        </p:nvSpPr>
        <p:spPr>
          <a:xfrm>
            <a:off x="7696039" y="2564904"/>
            <a:ext cx="398814" cy="1944216"/>
          </a:xfrm>
          <a:prstGeom prst="actionButtonHelp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Результаты тональной пороговой аудиометрии по данным обследования у членов летных экипажей по результатам обследования в НИЦ профпатологии ГА</a:t>
            </a:r>
            <a:b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</a:br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(по возрастным группам, в дБ)</a:t>
            </a:r>
            <a:endParaRPr lang="ru-RU" sz="24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450927" y="1844825"/>
          <a:ext cx="8175677" cy="4104457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216605"/>
                <a:gridCol w="1842924"/>
                <a:gridCol w="1268249"/>
                <a:gridCol w="1044607"/>
                <a:gridCol w="1803292"/>
              </a:tblGrid>
              <a:tr h="527167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6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Средние значения (дБ,</a:t>
                      </a:r>
                      <a:r>
                        <a:rPr lang="ru-RU" sz="1600" b="1" spc="-5">
                          <a:latin typeface="Cambria" pitchFamily="18" charset="0"/>
                        </a:rPr>
                        <a:t> М±m</a:t>
                      </a:r>
                      <a:r>
                        <a:rPr lang="ru-RU" sz="1600" b="1">
                          <a:latin typeface="Cambria" pitchFamily="18" charset="0"/>
                        </a:rPr>
                        <a:t>):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Разница между средними показателями порогов слуха на речевых и высоких частотах, дБ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</a:tr>
              <a:tr h="17911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на </a:t>
                      </a:r>
                      <a:r>
                        <a:rPr lang="ru-RU" sz="1600" b="1" dirty="0" smtClean="0">
                          <a:latin typeface="Cambria" pitchFamily="18" charset="0"/>
                        </a:rPr>
                        <a:t>частотах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latin typeface="Cambria" pitchFamily="18" charset="0"/>
                        </a:rPr>
                        <a:t>500</a:t>
                      </a:r>
                      <a:r>
                        <a:rPr lang="ru-RU" sz="1600" b="1" dirty="0">
                          <a:latin typeface="Cambria" pitchFamily="18" charset="0"/>
                        </a:rPr>
                        <a:t>, 1000, 2000 Гц</a:t>
                      </a:r>
                      <a:endParaRPr lang="ru-RU" sz="14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на частотах 500, 1000, 2000, 4000 Гц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на частотах 3000, 4000, 6000 Гц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ctr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40-49 лет (n=19)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17,1±2,4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22,6±2,5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35,0±4,2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12,4±2,7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  <a:tr h="357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50-54 лет (n=20)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17,2±2,3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23,4±2,3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37,8±3,9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14,4±2,7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</a:tr>
              <a:tr h="357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55-59 лет (n=30)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17,6±1,7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23,1±1,8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35,4±2,8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12,3±1,7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</a:tr>
              <a:tr h="357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60-61 год (n=9)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22,4±5,0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26,9±5,5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38,9±8,0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11,9±3,1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 anchor="b"/>
                </a:tc>
              </a:tr>
              <a:tr h="35723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Итого (n=78)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18,1±1,1</a:t>
                      </a:r>
                      <a:endParaRPr lang="ru-RU" sz="14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23,6±1,2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>
                          <a:latin typeface="Cambria" pitchFamily="18" charset="0"/>
                        </a:rPr>
                        <a:t>36,0±1,8</a:t>
                      </a:r>
                      <a:endParaRPr lang="ru-RU" sz="1400" b="1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 b="1" dirty="0">
                          <a:latin typeface="Cambria" pitchFamily="18" charset="0"/>
                        </a:rPr>
                        <a:t>12,4±1,0</a:t>
                      </a:r>
                      <a:endParaRPr lang="ru-RU" sz="1400" b="1" dirty="0">
                        <a:latin typeface="Cambria" pitchFamily="18" charset="0"/>
                        <a:ea typeface="Calibri"/>
                        <a:cs typeface="Times New Roman"/>
                      </a:endParaRPr>
                    </a:p>
                  </a:txBody>
                  <a:tcPr marL="63305" marR="63305" marT="0" marB="0"/>
                </a:tc>
              </a:tr>
            </a:tbl>
          </a:graphicData>
        </a:graphic>
      </p:graphicFrame>
      <p:sp>
        <p:nvSpPr>
          <p:cNvPr id="4" name="Овал 3"/>
          <p:cNvSpPr/>
          <p:nvPr/>
        </p:nvSpPr>
        <p:spPr>
          <a:xfrm>
            <a:off x="4439062" y="3933056"/>
            <a:ext cx="731158" cy="2016224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83568" y="836712"/>
            <a:ext cx="8136904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г) </a:t>
            </a:r>
            <a:r>
              <a:rPr lang="ru-RU" b="1" dirty="0" smtClean="0">
                <a:solidFill>
                  <a:schemeClr val="tx2"/>
                </a:solidFill>
              </a:rPr>
              <a:t>эквивалентный уровень звука с частотной коррекцией A </a:t>
            </a:r>
          </a:p>
          <a:p>
            <a:endParaRPr lang="ru-RU" b="1" dirty="0" smtClean="0">
              <a:solidFill>
                <a:schemeClr val="tx2"/>
              </a:solidFill>
            </a:endParaRPr>
          </a:p>
          <a:p>
            <a:r>
              <a:rPr lang="ru-RU" dirty="0" smtClean="0"/>
              <a:t>(эквивалентный уровень звука A), </a:t>
            </a:r>
            <a:r>
              <a:rPr lang="ru-RU" dirty="0" err="1" smtClean="0"/>
              <a:t>Lp,Aeq,T</a:t>
            </a:r>
            <a:r>
              <a:rPr lang="ru-RU" dirty="0" smtClean="0"/>
              <a:t>, </a:t>
            </a:r>
            <a:r>
              <a:rPr lang="ru-RU" sz="2400" dirty="0" err="1" smtClean="0"/>
              <a:t>дБА</a:t>
            </a:r>
            <a:r>
              <a:rPr lang="ru-RU" dirty="0" smtClean="0"/>
              <a:t> - десять десятичных логарифмов отношения квадрата среднеквадратичного уровня звука A к квадрату опорного звукового давления на заданном интервале времени, который рассчитывается по формуле:</a:t>
            </a:r>
            <a:endParaRPr lang="ru-RU" dirty="0"/>
          </a:p>
        </p:txBody>
      </p:sp>
      <p:sp>
        <p:nvSpPr>
          <p:cNvPr id="181251" name="Rectangle 3"/>
          <p:cNvSpPr>
            <a:spLocks noChangeArrowheads="1"/>
          </p:cNvSpPr>
          <p:nvPr/>
        </p:nvSpPr>
        <p:spPr bwMode="auto">
          <a:xfrm>
            <a:off x="539552" y="3207459"/>
            <a:ext cx="777686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dirty="0" err="1"/>
              <a:t>д</a:t>
            </a:r>
            <a:r>
              <a:rPr lang="ru-RU" dirty="0"/>
              <a:t>) 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эквивалентный уровень звука A за рабочую смену - Lp,Aeq,8h, </a:t>
            </a:r>
            <a:r>
              <a:rPr lang="ru-RU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дБА</a:t>
            </a: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эквивалентный уровень звука A, </a:t>
            </a:r>
            <a:r>
              <a:rPr lang="ru-RU" dirty="0"/>
              <a:t>измеренный или </a:t>
            </a:r>
            <a:r>
              <a:rPr lang="ru-RU" dirty="0">
                <a:solidFill>
                  <a:schemeClr val="tx2"/>
                </a:solidFill>
              </a:rPr>
              <a:t>рассчитанный за 8 ч рабочей смены</a:t>
            </a:r>
            <a:r>
              <a:rPr lang="ru-RU" dirty="0"/>
              <a:t>, с учетом поправок на импульсный и тональный шум, который рассчитывается по формуле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181252" name="AutoShape 4" descr="Рисунок 269"/>
          <p:cNvSpPr>
            <a:spLocks noChangeAspect="1" noChangeArrowheads="1"/>
          </p:cNvSpPr>
          <p:nvPr/>
        </p:nvSpPr>
        <p:spPr bwMode="auto">
          <a:xfrm>
            <a:off x="13652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81253" name="Picture 5"/>
          <p:cNvPicPr>
            <a:picLocks noChangeAspect="1" noChangeArrowheads="1"/>
          </p:cNvPicPr>
          <p:nvPr/>
        </p:nvPicPr>
        <p:blipFill>
          <a:blip r:embed="rId2" cstate="print"/>
          <a:srcRect l="29605" t="65578" r="34422" b="17688"/>
          <a:stretch>
            <a:fillRect/>
          </a:stretch>
        </p:blipFill>
        <p:spPr bwMode="auto">
          <a:xfrm>
            <a:off x="2051720" y="5157192"/>
            <a:ext cx="4680520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Распределение нарушений слуха у членов летных экипажей по степени выраженности, по результатам обследования в НИЦ профпатологии ГА</a:t>
            </a:r>
            <a:endParaRPr lang="ru-RU" sz="24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248554" y="2204864"/>
          <a:ext cx="6912768" cy="36038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Cambria" pitchFamily="18" charset="0"/>
              </a:rPr>
              <a:t>Степень расхождения аудиометрических исследований на частотах 500, 1000, 2000 и 4000 Гц, проведенных на ВЛЭК, с результатами обследования в НИЦ профпатологии ГА (в %)</a:t>
            </a:r>
            <a:endParaRPr lang="ru-RU" sz="28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783272" y="2276872"/>
          <a:ext cx="7510988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574491" cy="1354162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2"/>
                </a:solidFill>
                <a:latin typeface="Cambria" pitchFamily="18" charset="0"/>
              </a:rPr>
              <a:t>Сравнение </a:t>
            </a:r>
            <a:r>
              <a:rPr lang="ru-RU" sz="2800" b="1" dirty="0" err="1" smtClean="0">
                <a:solidFill>
                  <a:schemeClr val="tx2"/>
                </a:solidFill>
                <a:latin typeface="Cambria" pitchFamily="18" charset="0"/>
              </a:rPr>
              <a:t>аудиограмм</a:t>
            </a:r>
            <a:r>
              <a:rPr lang="ru-RU" sz="2800" b="1" dirty="0" smtClean="0">
                <a:solidFill>
                  <a:schemeClr val="tx2"/>
                </a:solidFill>
                <a:latin typeface="Cambria" pitchFamily="18" charset="0"/>
              </a:rPr>
              <a:t> больного Ф., 1955 года рождения, проведенных при обследовании на ВЛЭК и в НИЦ профпатологии ГА</a:t>
            </a:r>
            <a:endParaRPr lang="ru-RU" sz="2800" b="1" dirty="0">
              <a:solidFill>
                <a:schemeClr val="tx2"/>
              </a:solidFill>
              <a:latin typeface="Cambria" pitchFamily="18" charset="0"/>
            </a:endParaRPr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517396" y="2057400"/>
          <a:ext cx="5118107" cy="374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4034" name="Picture 2" descr="https://im0-tub-ru.yandex.net/i?id=730816b79aa514c32f18ace637184ff0&amp;n=33&amp;h=215&amp;w=382"/>
          <p:cNvPicPr>
            <a:picLocks noChangeAspect="1" noChangeArrowheads="1"/>
          </p:cNvPicPr>
          <p:nvPr/>
        </p:nvPicPr>
        <p:blipFill>
          <a:blip r:embed="rId3" cstate="print"/>
          <a:srcRect l="18810" r="24759"/>
          <a:stretch>
            <a:fillRect/>
          </a:stretch>
        </p:blipFill>
        <p:spPr bwMode="auto">
          <a:xfrm>
            <a:off x="5967847" y="2852936"/>
            <a:ext cx="2459350" cy="2592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9" name="Прямая со стрелкой 8"/>
          <p:cNvCxnSpPr/>
          <p:nvPr/>
        </p:nvCxnSpPr>
        <p:spPr>
          <a:xfrm>
            <a:off x="3176153" y="2924944"/>
            <a:ext cx="0" cy="1728192"/>
          </a:xfrm>
          <a:prstGeom prst="straightConnector1">
            <a:avLst/>
          </a:prstGeom>
          <a:ln w="1905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3242622" y="3861048"/>
            <a:ext cx="7649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55 дБ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Cambria" pitchFamily="18" charset="0"/>
              </a:rPr>
              <a:t>Обсуждение результатов и выводы</a:t>
            </a:r>
            <a:endParaRPr lang="ru-RU" b="1" dirty="0">
              <a:solidFill>
                <a:schemeClr val="tx2"/>
              </a:solidFill>
              <a:latin typeface="Cambria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50334" y="1859340"/>
            <a:ext cx="7710395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spcBef>
                <a:spcPts val="600"/>
              </a:spcBef>
            </a:pPr>
            <a:r>
              <a:rPr lang="ru-RU" sz="2400" dirty="0" smtClean="0">
                <a:latin typeface="Cambria" pitchFamily="18" charset="0"/>
              </a:rPr>
              <a:t>-По результатам проведенного углубленного обследования в НИЦ профпатологии ГА </a:t>
            </a:r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более чем у 70</a:t>
            </a:r>
            <a:r>
              <a:rPr lang="ru-RU" sz="2400" dirty="0" smtClean="0">
                <a:latin typeface="Cambria" pitchFamily="18" charset="0"/>
              </a:rPr>
              <a:t>% обследованных членов летных экипажей </a:t>
            </a:r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отсутствовали клинически значимые нарушений органа слуха</a:t>
            </a:r>
            <a:r>
              <a:rPr lang="ru-RU" sz="2400" dirty="0" smtClean="0">
                <a:latin typeface="Cambria" pitchFamily="18" charset="0"/>
              </a:rPr>
              <a:t>. </a:t>
            </a:r>
          </a:p>
          <a:p>
            <a:pPr indent="457200">
              <a:spcBef>
                <a:spcPts val="600"/>
              </a:spcBef>
            </a:pPr>
            <a:r>
              <a:rPr lang="ru-RU" sz="2400" dirty="0" smtClean="0">
                <a:latin typeface="Cambria" pitchFamily="18" charset="0"/>
              </a:rPr>
              <a:t>-</a:t>
            </a:r>
            <a:r>
              <a:rPr lang="ru-RU" sz="2400" dirty="0" err="1" smtClean="0">
                <a:latin typeface="Cambria" pitchFamily="18" charset="0"/>
              </a:rPr>
              <a:t>Аудиограммы</a:t>
            </a:r>
            <a:r>
              <a:rPr lang="ru-RU" sz="2400" dirty="0" smtClean="0">
                <a:latin typeface="Cambria" pitchFamily="18" charset="0"/>
              </a:rPr>
              <a:t> большинства обследованных укладывались </a:t>
            </a:r>
            <a:r>
              <a:rPr lang="ru-RU" sz="2400" b="1" dirty="0" smtClean="0">
                <a:solidFill>
                  <a:schemeClr val="tx2"/>
                </a:solidFill>
                <a:latin typeface="Cambria" pitchFamily="18" charset="0"/>
              </a:rPr>
              <a:t>в параметры нормы и/или начальных признаков воздействия шума на орган слуха</a:t>
            </a:r>
            <a:r>
              <a:rPr lang="ru-RU" sz="2400" dirty="0" smtClean="0">
                <a:latin typeface="Cambria" pitchFamily="18" charset="0"/>
              </a:rPr>
              <a:t>, проявляющихся в формировании начальных нарушений звуковосприятия на высоких частотах.</a:t>
            </a:r>
            <a:endParaRPr lang="ru-RU" sz="2400" dirty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450927" y="1103615"/>
            <a:ext cx="8375084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а) невыполнение требований к эксплуатации аудиометрического оборудования в соответствии с п. 4.3 ГОСТ Р ИСО 8253-1-2012</a:t>
            </a:r>
            <a:r>
              <a:rPr kumimoji="0" lang="ru-RU" sz="2000" b="0" i="0" u="none" strike="noStrike" cap="none" normalizeH="0" baseline="3000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  <a:hlinkClick r:id="rId2"/>
              </a:rPr>
              <a:t>[</a:t>
            </a:r>
            <a:r>
              <a:rPr kumimoji="0" lang="ru-RU" sz="2000" b="0" i="0" u="none" strike="noStrike" cap="none" normalizeH="0" baseline="3000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  <a:hlinkClick r:id="rId3"/>
              </a:rPr>
              <a:t>1]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б) некорректные условия проведения испытаний в соответствии с п.4.3, 11 ГОСТ Р ИСО 8253-1-2012 (наличие фонового шума при проведении исследования, отсутствие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шумоизоляционной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кабины и др.); </a:t>
            </a:r>
          </a:p>
          <a:p>
            <a:pPr lvl="0" indent="450850"/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в) низкая квалификация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аудиометриста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и должного контроля за работой </a:t>
            </a:r>
            <a:r>
              <a:rPr lang="ru-RU" sz="2000" dirty="0" err="1" smtClean="0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аудиометристов</a:t>
            </a:r>
            <a:r>
              <a:rPr lang="ru-RU" sz="2000" dirty="0" smtClean="0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со стороны </a:t>
            </a:r>
            <a:r>
              <a:rPr lang="ru-RU" sz="2000" dirty="0" err="1" smtClean="0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врачей-оториноларингологов</a:t>
            </a:r>
            <a:r>
              <a:rPr lang="ru-RU" sz="2000" dirty="0" smtClean="0">
                <a:solidFill>
                  <a:srgbClr val="000000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 ВЛЭК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;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г) мотивация обследуемого на диагностику как можно большей величины потери слуха, в связи с ожиданием материальной компенсации по окончанию трудовой карьеры;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д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) отсутствие действующих нормативных документов, регламентирующих алгоритмы наблюдения за работниками с нарушениями слуховой функции; </a:t>
            </a:r>
          </a:p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е) отсутствие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согласованной работы </a:t>
            </a:r>
            <a:r>
              <a:rPr kumimoji="0" lang="ru-RU" sz="2000" b="0" i="0" u="none" strike="noStrike" cap="none" normalizeH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авиационных-экспертов</a:t>
            </a:r>
            <a:r>
              <a:rPr kumimoji="0" lang="ru-RU" sz="20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ВЛЭК и врачей профпатологов.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317990" y="6057410"/>
            <a:ext cx="184731" cy="369332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185051" y="6309320"/>
            <a:ext cx="857449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4"/>
              </a:rPr>
              <a:t>[</a:t>
            </a:r>
            <a:r>
              <a:rPr kumimoji="0" lang="ru-RU" sz="1100" b="0" i="0" u="none" strike="noStrike" cap="none" normalizeH="0" baseline="3000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5"/>
              </a:rPr>
              <a:t>1]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ГОСТ Р ИСО 8253-1-2012 Акустика. Методы аудиометрических испытаний. Часть 1. Тональная пороговая аудиометрия по воздушной и костной проводимости.- М.: </a:t>
            </a:r>
            <a:r>
              <a:rPr kumimoji="0" lang="ru-RU" sz="1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Стандартинформ</a:t>
            </a: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; 2014:31.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476672"/>
            <a:ext cx="65139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450850" algn="ctr"/>
            <a:r>
              <a:rPr lang="ru-RU" sz="1400" b="1" dirty="0" smtClean="0">
                <a:solidFill>
                  <a:schemeClr val="tx2"/>
                </a:solidFill>
                <a:latin typeface="Cambria" pitchFamily="18" charset="0"/>
                <a:ea typeface="Calibri" pitchFamily="34" charset="0"/>
                <a:cs typeface="Times New Roman" pitchFamily="18" charset="0"/>
              </a:rPr>
              <a:t>ОСНОВНЫМИ ПРИЧИНАМИ НИЗКОГО КАЧЕСТВА АУДИОМЕТРИЧЕСКИХ ИССЛЕДОВАНИЙ, ПРОВОДИМЫХ ЧЛЕНАМ ЛЕТНЫХ ЭКИПАЖЕЙ, НА НАШ ВЗГЛЯД, ЯВЛЯЮТСЯ СЛЕДУЮЩИЕ: </a:t>
            </a:r>
          </a:p>
        </p:txBody>
      </p:sp>
      <p:pic>
        <p:nvPicPr>
          <p:cNvPr id="2050" name="Picture 2" descr="http://img.board.com.ua/a/1041504657/wm/0-prodazha-podbor-nastrojka-sluhovyih-apparato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297226" y="188641"/>
            <a:ext cx="1716644" cy="139477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927" y="764704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2400" b="1" dirty="0" smtClean="0">
                <a:solidFill>
                  <a:srgbClr val="000099"/>
                </a:solidFill>
                <a:latin typeface="Cambria" pitchFamily="18" charset="0"/>
              </a:rPr>
              <a:t>В 2015 г. в РФ были разработаны Федеральные клинические рекомендации по диагностике, лечению и профилактике потери слуха, вызванной шумом, в котором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8582" y="6627168"/>
            <a:ext cx="7976271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900" dirty="0" smtClean="0">
                <a:latin typeface="Cambria" pitchFamily="18" charset="0"/>
                <a:ea typeface="+mj-ea"/>
                <a:cs typeface="+mj-cs"/>
              </a:rPr>
              <a:t>ФКР, «Медицина труда и промышленная экология», приняты в печать </a:t>
            </a:r>
            <a:endParaRPr lang="ru-RU" sz="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450927" y="1969096"/>
            <a:ext cx="7577457" cy="3247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-во-первых, была обоснована необходимость и возможность использования Международной классификации тугоухости для оценки степени потери слуха, вызванной шумом;</a:t>
            </a:r>
          </a:p>
          <a:p>
            <a:pPr marL="0" marR="0" lvl="0" indent="449263" algn="just" defTabSz="914400" rtl="0" eaLnBrk="1" fontAlgn="base" latinLnBrk="0" hangingPunct="1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-во-вторых, дан пошаговый алгоритм действий </a:t>
            </a:r>
            <a:r>
              <a:rPr kumimoji="0" lang="ru-RU" sz="20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врачей-оториноларингологов</a:t>
            </a:r>
            <a:r>
              <a: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" pitchFamily="18" charset="0"/>
                <a:ea typeface="Calibri" pitchFamily="34" charset="0"/>
                <a:cs typeface="Times New Roman" pitchFamily="18" charset="0"/>
              </a:rPr>
              <a:t> и профпатологов при оказании первичной и специализированной профпатологической помощи работникам с признаками шумового воздействия на слуховой анализатор, включая экспертизу связи заболевания с профессией.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mbria" pitchFamily="18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143000"/>
          </a:xfrm>
        </p:spPr>
        <p:txBody>
          <a:bodyPr>
            <a:noAutofit/>
          </a:bodyPr>
          <a:lstStyle/>
          <a:p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>Федеральный закон Российской Федерации от 21 ноября 2011 г. N 323-ФЗ "Об основах охраны здоровья граждан в Российской Федерации"</a:t>
            </a:r>
            <a: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  <a:t/>
            </a:r>
            <a:br>
              <a:rPr lang="ru-RU" sz="2800" b="1" dirty="0" smtClean="0">
                <a:solidFill>
                  <a:schemeClr val="tx2">
                    <a:lumMod val="75000"/>
                  </a:schemeClr>
                </a:solidFill>
                <a:latin typeface="Cambria" pitchFamily="18" charset="0"/>
              </a:rPr>
            </a:br>
            <a:endParaRPr lang="ru-RU" sz="2800" b="1" dirty="0">
              <a:solidFill>
                <a:schemeClr val="tx2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2000" dirty="0" smtClean="0">
                <a:latin typeface="Cambria" pitchFamily="18" charset="0"/>
              </a:rPr>
              <a:t>4. </a:t>
            </a:r>
            <a:r>
              <a:rPr lang="ru-RU" sz="2000" b="1" dirty="0" smtClean="0">
                <a:solidFill>
                  <a:srgbClr val="002060"/>
                </a:solidFill>
                <a:latin typeface="Cambria" pitchFamily="18" charset="0"/>
              </a:rPr>
              <a:t>Экспертиза связи заболевания с профессией проводится в целях установления причинно-следственной связи заболевания с профессиональной деятельностью.</a:t>
            </a:r>
          </a:p>
          <a:p>
            <a:r>
              <a:rPr lang="ru-RU" sz="2000" dirty="0" smtClean="0">
                <a:latin typeface="Cambria" pitchFamily="18" charset="0"/>
              </a:rPr>
              <a:t>5. Экспертиза связи заболевания с профессией проводится специализированной медицинской организацией или специализированным структурным подразделением медицинской организации в области профессиональной патологии при выявлении профессионального заболевания. По результатам экспертизы связи заболевания с профессией выносится медицинское заключение о наличии или об отсутствии профессионального заболевания.</a:t>
            </a:r>
          </a:p>
          <a:p>
            <a:endParaRPr lang="ru-RU" sz="2000" dirty="0">
              <a:latin typeface="Cambria" pitchFamily="18" charset="0"/>
            </a:endParaRPr>
          </a:p>
        </p:txBody>
      </p:sp>
      <p:pic>
        <p:nvPicPr>
          <p:cNvPr id="30722" name="Picture 2" descr="C:\Users\elena\Desktop\мои занятия\картинки\люди\3da-29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97226" y="4437112"/>
            <a:ext cx="1661723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30"/>
            <a:ext cx="7491164" cy="667543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0099"/>
                </a:solidFill>
                <a:latin typeface="Cambria" pitchFamily="18" charset="0"/>
              </a:rPr>
              <a:t>Экспертиза связи заболевания с профессией при потере слуха, вызванной шумом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6D05-BFEA-4075-872B-7F76816759CD}" type="slidenum">
              <a:rPr lang="es-ES" altLang="ru-RU" smtClean="0">
                <a:solidFill>
                  <a:srgbClr val="5B9BD5">
                    <a:lumMod val="75000"/>
                  </a:srgbClr>
                </a:solidFill>
              </a:rPr>
              <a:pPr/>
              <a:t>137</a:t>
            </a:fld>
            <a:endParaRPr lang="es-ES" altLang="ru-RU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51521" y="1755776"/>
            <a:ext cx="8496944" cy="923330"/>
          </a:xfrm>
          <a:prstGeom prst="rect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/>
            <a:r>
              <a:rPr lang="ru-RU" b="1" i="1" dirty="0">
                <a:solidFill>
                  <a:srgbClr val="0B46A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Для постановки диагноза профессионального заболевания «Потеря слуха, вызванная шумом», </a:t>
            </a:r>
            <a:r>
              <a:rPr lang="ru-RU" b="1" i="1" u="sng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ОБЯЗАТЕЛЬНО </a:t>
            </a:r>
            <a:r>
              <a:rPr lang="ru-RU" b="1" i="1" dirty="0" smtClean="0">
                <a:solidFill>
                  <a:srgbClr val="0B46A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выполнение </a:t>
            </a:r>
            <a:r>
              <a:rPr lang="ru-RU" b="1" i="1" dirty="0">
                <a:solidFill>
                  <a:srgbClr val="0B46A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следующих трех условий:</a:t>
            </a:r>
            <a:endParaRPr lang="ru-RU" b="1" i="1" dirty="0">
              <a:solidFill>
                <a:srgbClr val="0B46A0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2996952"/>
          <a:ext cx="8568952" cy="34137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8568952"/>
              </a:tblGrid>
              <a:tr h="370840">
                <a:tc>
                  <a:txBody>
                    <a:bodyPr/>
                    <a:lstStyle/>
                    <a:p>
                      <a:pPr lvl="0" indent="457200">
                        <a:spcBef>
                          <a:spcPts val="1200"/>
                        </a:spcBef>
                        <a:buClr>
                          <a:srgbClr val="FF0000"/>
                        </a:buClr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Уровень производственного шума от </a:t>
                      </a:r>
                      <a:r>
                        <a:rPr lang="ru-RU" sz="1800" b="1" kern="1200" dirty="0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80 до 90 </a:t>
                      </a:r>
                      <a:r>
                        <a:rPr lang="ru-RU" sz="1800" b="1" kern="1200" dirty="0" err="1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дБА</a:t>
                      </a:r>
                      <a:r>
                        <a:rPr lang="ru-RU" sz="1800" b="1" kern="1200" dirty="0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при стаже работы, как правило, </a:t>
                      </a:r>
                      <a:r>
                        <a:rPr lang="ru-RU" sz="1800" b="1" kern="1200" dirty="0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не менее 15 лет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; уровень производственного шума 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свыше 90 </a:t>
                      </a:r>
                      <a:r>
                        <a:rPr lang="ru-RU" sz="1800" b="1" kern="1200" dirty="0" err="1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дБА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при стаже работы, как правило, 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не менее 10 лет.</a:t>
                      </a:r>
                    </a:p>
                    <a:p>
                      <a:pPr lvl="0" indent="457200">
                        <a:spcBef>
                          <a:spcPts val="1200"/>
                        </a:spcBef>
                        <a:buClr>
                          <a:srgbClr val="FF0000"/>
                        </a:buClr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Типичная </a:t>
                      </a:r>
                      <a:r>
                        <a:rPr lang="ru-RU" sz="1800" b="1" kern="1200" dirty="0" err="1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аудиологическая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картина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: всегда двусторонняя потеря слуха, повышение порогов звуковосприятия преимущественно на высокие частоты, на начальных стадиях нарушения слуха – четко различимый зубец (или впадина) аудиометрической кривой на частоте 4000 Гц (реже 3000 или 6000 Гц).</a:t>
                      </a:r>
                    </a:p>
                    <a:p>
                      <a:pPr lvl="0" indent="457200">
                        <a:spcBef>
                          <a:spcPts val="1200"/>
                        </a:spcBef>
                        <a:buClr>
                          <a:srgbClr val="FF0000"/>
                        </a:buClr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Объективная верификация и постановка диагноза 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строго в период контакта с шумом, уровень которого превышает 80 </a:t>
                      </a:r>
                      <a:r>
                        <a:rPr lang="ru-RU" sz="1800" b="1" kern="1200" dirty="0" err="1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дБА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980730"/>
            <a:ext cx="7491164" cy="667543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00099"/>
                </a:solidFill>
                <a:latin typeface="Cambria" pitchFamily="18" charset="0"/>
              </a:rPr>
              <a:t>Экспертиза связи заболевания с профессией при потере слуха, вызванной шумом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6D05-BFEA-4075-872B-7F76816759CD}" type="slidenum">
              <a:rPr lang="es-ES" altLang="ru-RU" smtClean="0">
                <a:solidFill>
                  <a:srgbClr val="5B9BD5">
                    <a:lumMod val="75000"/>
                  </a:srgbClr>
                </a:solidFill>
              </a:rPr>
              <a:pPr/>
              <a:t>138</a:t>
            </a:fld>
            <a:endParaRPr lang="es-ES" altLang="ru-RU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51201" name="Rectangle 1"/>
          <p:cNvSpPr>
            <a:spLocks noChangeArrowheads="1"/>
          </p:cNvSpPr>
          <p:nvPr/>
        </p:nvSpPr>
        <p:spPr bwMode="auto">
          <a:xfrm>
            <a:off x="251521" y="1755776"/>
            <a:ext cx="8496944" cy="923330"/>
          </a:xfrm>
          <a:prstGeom prst="rect">
            <a:avLst/>
          </a:prstGeom>
          <a:solidFill>
            <a:schemeClr val="accent1">
              <a:lumMod val="60000"/>
              <a:lumOff val="40000"/>
              <a:alpha val="3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49263" algn="just"/>
            <a:r>
              <a:rPr lang="ru-RU" b="1" i="1" dirty="0">
                <a:solidFill>
                  <a:srgbClr val="0B46A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Для постановки диагноза профессионального заболевания «Потеря слуха, вызванная шумом», </a:t>
            </a:r>
            <a:r>
              <a:rPr lang="ru-RU" b="1" i="1" u="sng" dirty="0" smtClean="0">
                <a:solidFill>
                  <a:srgbClr val="FF000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ОБЯЗАТЕЛЬНО </a:t>
            </a:r>
            <a:r>
              <a:rPr lang="ru-RU" b="1" i="1" dirty="0" smtClean="0">
                <a:solidFill>
                  <a:srgbClr val="0B46A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выполнение </a:t>
            </a:r>
            <a:r>
              <a:rPr lang="ru-RU" b="1" i="1" dirty="0">
                <a:solidFill>
                  <a:srgbClr val="0B46A0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следующих трех условий:</a:t>
            </a:r>
            <a:endParaRPr lang="ru-RU" b="1" i="1" dirty="0">
              <a:solidFill>
                <a:srgbClr val="0B46A0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79513" y="2996952"/>
          <a:ext cx="8568952" cy="3108960"/>
        </p:xfrm>
        <a:graphic>
          <a:graphicData uri="http://schemas.openxmlformats.org/drawingml/2006/table">
            <a:tbl>
              <a:tblPr firstRow="1" bandRow="1">
                <a:tableStyleId>{5FD0F851-EC5A-4D38-B0AD-8093EC10F338}</a:tableStyleId>
              </a:tblPr>
              <a:tblGrid>
                <a:gridCol w="8568952"/>
              </a:tblGrid>
              <a:tr h="370840">
                <a:tc>
                  <a:txBody>
                    <a:bodyPr/>
                    <a:lstStyle/>
                    <a:p>
                      <a:pPr lvl="0">
                        <a:buClr>
                          <a:srgbClr val="FF0000"/>
                        </a:buClr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Уровень производственного шума от </a:t>
                      </a:r>
                      <a:r>
                        <a:rPr lang="ru-RU" sz="1800" b="1" kern="1200" dirty="0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80 до 90 </a:t>
                      </a:r>
                      <a:r>
                        <a:rPr lang="ru-RU" sz="1800" b="1" kern="1200" dirty="0" err="1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дБА</a:t>
                      </a:r>
                      <a:r>
                        <a:rPr lang="ru-RU" sz="1800" b="1" kern="1200" dirty="0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при стаже работы, как правило, </a:t>
                      </a:r>
                      <a:r>
                        <a:rPr lang="ru-RU" sz="1800" b="1" kern="1200" dirty="0" smtClean="0">
                          <a:solidFill>
                            <a:srgbClr val="CC0099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не менее 15 лет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; уровень производственного шума 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свыше 90 </a:t>
                      </a:r>
                      <a:r>
                        <a:rPr lang="ru-RU" sz="1800" b="1" kern="1200" dirty="0" err="1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дБА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при стаже работы, как правило, 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не менее 10 лет.</a:t>
                      </a:r>
                    </a:p>
                    <a:p>
                      <a:pPr lvl="0">
                        <a:buClr>
                          <a:srgbClr val="FF0000"/>
                        </a:buClr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Типичная </a:t>
                      </a:r>
                      <a:r>
                        <a:rPr lang="ru-RU" sz="1800" b="1" kern="1200" dirty="0" err="1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аудиологическая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 картина</a:t>
                      </a: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: всегда двусторонняя потеря слуха, повышение порогов звуковосприятия преимущественно на высокие частоты, на начальных стадиях нарушения слуха – четко различимый зубец (или впадина) аудиометрической кривой на частоте 4000 Гц (реже 3000 или 6000 Гц).</a:t>
                      </a:r>
                    </a:p>
                    <a:p>
                      <a:pPr lvl="0">
                        <a:buClr>
                          <a:srgbClr val="FF0000"/>
                        </a:buClr>
                        <a:buFont typeface="Wingdings" pitchFamily="2" charset="2"/>
                        <a:buChar char="§"/>
                      </a:pPr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Объективная верификация и постановка диагноза 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строго в период контакта с шумом, уровень которого превышает 80 </a:t>
                      </a:r>
                      <a:r>
                        <a:rPr lang="ru-RU" sz="1800" b="1" kern="1200" dirty="0" err="1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дБА</a:t>
                      </a:r>
                      <a:r>
                        <a:rPr lang="ru-RU" sz="1800" b="1" kern="1200" dirty="0" smtClean="0">
                          <a:solidFill>
                            <a:srgbClr val="0B46A0"/>
                          </a:solidFill>
                          <a:latin typeface="Cambria" pitchFamily="18" charset="0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Овал 5"/>
          <p:cNvSpPr/>
          <p:nvPr/>
        </p:nvSpPr>
        <p:spPr>
          <a:xfrm>
            <a:off x="0" y="3717032"/>
            <a:ext cx="8693073" cy="14401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052738"/>
            <a:ext cx="7670676" cy="66754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Клинические проявления потери слуха, вызванной шумом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6D05-BFEA-4075-872B-7F76816759CD}" type="slidenum">
              <a:rPr lang="es-ES" altLang="ru-RU" smtClean="0">
                <a:solidFill>
                  <a:srgbClr val="5B9BD5">
                    <a:lumMod val="75000"/>
                  </a:srgbClr>
                </a:solidFill>
              </a:rPr>
              <a:pPr/>
              <a:t>139</a:t>
            </a:fld>
            <a:endParaRPr lang="es-ES" altLang="ru-RU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6" name="Рисунок 5" descr="зубец"/>
          <p:cNvPicPr/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755577" y="1844824"/>
            <a:ext cx="36004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впадин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72816"/>
            <a:ext cx="338437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6" y="5301207"/>
          <a:ext cx="8208912" cy="10668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104456"/>
                <a:gridCol w="4104456"/>
              </a:tblGrid>
              <a:tr h="922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atin typeface="Cambria" pitchFamily="18" charset="0"/>
                        </a:rPr>
                        <a:t>Высокочастотный характерный зубец на </a:t>
                      </a:r>
                      <a:r>
                        <a:rPr lang="ru-RU" sz="1600" b="0" kern="1200" dirty="0" err="1" smtClean="0">
                          <a:latin typeface="Cambria" pitchFamily="18" charset="0"/>
                        </a:rPr>
                        <a:t>аудиограмме</a:t>
                      </a:r>
                      <a:r>
                        <a:rPr lang="ru-RU" sz="1600" b="0" kern="1200" dirty="0" smtClean="0">
                          <a:latin typeface="Cambria" pitchFamily="18" charset="0"/>
                        </a:rPr>
                        <a:t>, типичный для потери слуха, вызванной шумом</a:t>
                      </a:r>
                      <a:endParaRPr lang="ru-RU" sz="1600" b="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atin typeface="Cambria" pitchFamily="18" charset="0"/>
                        </a:rPr>
                        <a:t>Впадина на </a:t>
                      </a:r>
                      <a:r>
                        <a:rPr lang="ru-RU" sz="1600" b="0" kern="1200" dirty="0" err="1" smtClean="0">
                          <a:latin typeface="Cambria" pitchFamily="18" charset="0"/>
                        </a:rPr>
                        <a:t>аудиограмме</a:t>
                      </a:r>
                      <a:r>
                        <a:rPr lang="ru-RU" sz="1600" b="0" kern="1200" dirty="0" smtClean="0">
                          <a:latin typeface="Cambria" pitchFamily="18" charset="0"/>
                        </a:rPr>
                        <a:t>, типичная при потере слуха, вызванной шумом, в сочетании с возрастной потерей слуха </a:t>
                      </a:r>
                    </a:p>
                    <a:p>
                      <a:endParaRPr lang="ru-RU" sz="1600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268760"/>
            <a:ext cx="8229600" cy="106984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3.2. Нормируемые показатели и параметры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628800"/>
            <a:ext cx="83529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3.2.1. Нормируемыми показателями шума на рабочих местах являются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2996952"/>
            <a:ext cx="8064896" cy="27699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1200"/>
              </a:spcBef>
            </a:pPr>
            <a:r>
              <a:rPr lang="ru-RU" sz="2400" dirty="0"/>
              <a:t>а) эквивалентный уровень звука A за рабочую смену,</a:t>
            </a:r>
          </a:p>
          <a:p>
            <a:pPr>
              <a:spcBef>
                <a:spcPts val="1200"/>
              </a:spcBef>
            </a:pPr>
            <a:r>
              <a:rPr lang="ru-RU" sz="2400" dirty="0"/>
              <a:t>б) максимальные уровни звука A, измеренные с временными коррекциями S и I,</a:t>
            </a:r>
          </a:p>
          <a:p>
            <a:pPr>
              <a:spcBef>
                <a:spcPts val="1200"/>
              </a:spcBef>
            </a:pPr>
            <a:r>
              <a:rPr lang="ru-RU" sz="2400" dirty="0"/>
              <a:t>в) пиковый уровень звука C.</a:t>
            </a:r>
          </a:p>
          <a:p>
            <a:pPr>
              <a:spcBef>
                <a:spcPts val="1200"/>
              </a:spcBef>
            </a:pPr>
            <a:r>
              <a:rPr lang="ru-RU" sz="2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Превышение любого нормируемого параметра считается превышением ПДУ.</a:t>
            </a: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ОСНОВНЫЕ ДИАГНОСТИЧЕСКИЕ ПРОБЛЕМЫ ПРИ ПРОВЕДЕНИИ ЭКСПЕРТИЗЫ СВЯЗИ ЗАБОЛЕВАНИЯ С ПРОФЕССИЕЙ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1600205"/>
            <a:ext cx="8229600" cy="2476868"/>
          </a:xfrm>
        </p:spPr>
        <p:txBody>
          <a:bodyPr>
            <a:normAutofit/>
          </a:bodyPr>
          <a:lstStyle/>
          <a:p>
            <a:pPr lvl="0"/>
            <a:r>
              <a:rPr lang="ru-RU" dirty="0" smtClean="0"/>
              <a:t> </a:t>
            </a:r>
          </a:p>
          <a:p>
            <a:r>
              <a:rPr lang="ru-RU" sz="2000" dirty="0" smtClean="0">
                <a:latin typeface="Cambria" pitchFamily="18" charset="0"/>
              </a:rPr>
              <a:t>-Истинные пороги слуха в 50% случаев на 10дБ и более в среднем отличаются от ранее проведенных исследований, только в 15 % пороги слуха совпали полностью.</a:t>
            </a:r>
          </a:p>
          <a:p>
            <a:pPr>
              <a:buNone/>
            </a:pPr>
            <a:r>
              <a:rPr lang="ru-RU" sz="2000" dirty="0" smtClean="0">
                <a:latin typeface="Cambria" pitchFamily="18" charset="0"/>
              </a:rPr>
              <a:t> Причем изменения отмечены как в большую, так и в меньшую сторону, что может влиять на безопасность полетов.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196752"/>
            <a:ext cx="914400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mbria" pitchFamily="18" charset="0"/>
              </a:rPr>
              <a:t>Качество проведения тональной пороговой аудиометрии: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077072"/>
            <a:ext cx="2577932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1464" y="4077072"/>
            <a:ext cx="2259943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04938" y="4077072"/>
            <a:ext cx="219347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4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98412" y="4149080"/>
            <a:ext cx="2245588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6" cstate="print"/>
          <a:srcRect l="60241" t="72438" r="20009" b="22792"/>
          <a:stretch>
            <a:fillRect/>
          </a:stretch>
        </p:blipFill>
        <p:spPr bwMode="auto">
          <a:xfrm>
            <a:off x="251520" y="6497960"/>
            <a:ext cx="2127006" cy="3600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7762056" cy="936104"/>
          </a:xfrm>
        </p:spPr>
        <p:txBody>
          <a:bodyPr>
            <a:noAutofit/>
          </a:bodyPr>
          <a:lstStyle/>
          <a:p>
            <a:r>
              <a:rPr lang="ru-RU" sz="18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Аудиограммы</a:t>
            </a: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больного Н. 1968 г.р. с ДСНТ, установленной на ВЛЭК в 2012 г. По результатам обследования в ЦПП данных за патологию слухового анализатора не выявлено.</a:t>
            </a:r>
            <a:b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18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Расхождение в порогах слуха на 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45-60 дБ</a:t>
            </a:r>
            <a:endParaRPr lang="ru-RU" sz="20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10000"/>
          </a:bodyPr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648200" y="1600205"/>
            <a:ext cx="4038600" cy="532652"/>
          </a:xfrm>
        </p:spPr>
        <p:txBody>
          <a:bodyPr>
            <a:normAutofit fontScale="85000" lnSpcReduction="10000"/>
          </a:bodyPr>
          <a:lstStyle/>
          <a:p>
            <a:r>
              <a:rPr lang="ru-RU" sz="2400" dirty="0" smtClean="0">
                <a:solidFill>
                  <a:srgbClr val="FF0000"/>
                </a:solidFill>
                <a:latin typeface="Cambria" pitchFamily="18" charset="0"/>
              </a:rPr>
              <a:t>НИЦ профпатологии ГА, 2015</a:t>
            </a:r>
          </a:p>
          <a:p>
            <a:endParaRPr lang="ru-RU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251521" y="2276872"/>
          <a:ext cx="4320480" cy="37999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3789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37876" y="2132857"/>
            <a:ext cx="4121073" cy="1532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037282" y="3717032"/>
            <a:ext cx="352285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solidFill>
                  <a:srgbClr val="FF0000"/>
                </a:solidFill>
                <a:latin typeface="Cambria" pitchFamily="18" charset="0"/>
              </a:rPr>
              <a:t>ЦПП субъекта РФ, 2015</a:t>
            </a:r>
          </a:p>
        </p:txBody>
      </p:sp>
      <p:pic>
        <p:nvPicPr>
          <p:cNvPr id="3789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55783">
            <a:off x="4772423" y="4247580"/>
            <a:ext cx="4306124" cy="2081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229600" cy="1786210"/>
          </a:xfrm>
        </p:spPr>
        <p:txBody>
          <a:bodyPr>
            <a:normAutofit fontScale="90000"/>
          </a:bodyPr>
          <a:lstStyle/>
          <a:p>
            <a:r>
              <a:rPr lang="ru-RU" sz="2700" b="1" dirty="0" err="1" smtClean="0">
                <a:solidFill>
                  <a:srgbClr val="000099"/>
                </a:solidFill>
                <a:latin typeface="Cambria" pitchFamily="18" charset="0"/>
              </a:rPr>
              <a:t>Аудиограммы</a:t>
            </a:r>
            <a:r>
              <a:rPr lang="ru-RU" sz="2700" b="1" dirty="0" smtClean="0">
                <a:solidFill>
                  <a:srgbClr val="000099"/>
                </a:solidFill>
                <a:latin typeface="Cambria" pitchFamily="18" charset="0"/>
              </a:rPr>
              <a:t> больного О. 1957 г.р. с ДСНТ второй степени – заболевание профессиональное. </a:t>
            </a:r>
            <a:r>
              <a:rPr lang="ru-RU" sz="2200" dirty="0" smtClean="0">
                <a:latin typeface="Cambria" pitchFamily="18" charset="0"/>
              </a:rPr>
              <a:t/>
            </a:r>
            <a:br>
              <a:rPr lang="ru-RU" sz="2200" dirty="0" smtClean="0">
                <a:latin typeface="Cambria" pitchFamily="18" charset="0"/>
              </a:rPr>
            </a:br>
            <a:r>
              <a:rPr lang="ru-RU" sz="2200" dirty="0" smtClean="0">
                <a:latin typeface="Cambria" pitchFamily="18" charset="0"/>
              </a:rPr>
              <a:t>По результатам обследования в ЦПП установлен диагноз ДСНТ 1 степени, однако тип кривой горизонтальный, с отсутствием характерного зубца на </a:t>
            </a:r>
            <a:r>
              <a:rPr lang="ru-RU" sz="2200" dirty="0" err="1" smtClean="0">
                <a:latin typeface="Cambria" pitchFamily="18" charset="0"/>
              </a:rPr>
              <a:t>аудиограмме</a:t>
            </a:r>
            <a:r>
              <a:rPr lang="ru-RU" sz="2200" dirty="0" smtClean="0">
                <a:latin typeface="Cambria" pitchFamily="18" charset="0"/>
              </a:rPr>
              <a:t>, с сохранением порогов в области восприятия высоких частот. Таким образом, по клинической картине данное нарушение слуха с профессией связано необоснованно. </a:t>
            </a:r>
            <a:endParaRPr lang="ru-RU" sz="2200" dirty="0">
              <a:latin typeface="Cambria" pitchFamily="18" charset="0"/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37876" y="2996952"/>
            <a:ext cx="3655791" cy="1557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>
            <a:off x="517396" y="2564904"/>
            <a:ext cx="3988135" cy="391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70221" y="5085184"/>
            <a:ext cx="3471426" cy="1606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5037282" y="2636912"/>
            <a:ext cx="32797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НИЦ профпатологии ГА, 2015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569034" y="4509120"/>
            <a:ext cx="260988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Cambria" pitchFamily="18" charset="0"/>
              </a:rPr>
              <a:t>ЦПП субъекта РФ, 2015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ОСНОВНЫЕ ДИАГНОСТИЧЕСКИЕ ПРОБЛЕМЫ ПРИ ПРОВЕДЕНИИ ЭКСПЕРТИЗЫ СВЯЗИ ЗАБОЛЕВАНИЯ С ПРОФЕССИЕЙ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17989" y="1844824"/>
            <a:ext cx="8229600" cy="1612771"/>
          </a:xfrm>
        </p:spPr>
        <p:txBody>
          <a:bodyPr>
            <a:normAutofit fontScale="85000" lnSpcReduction="20000"/>
          </a:bodyPr>
          <a:lstStyle/>
          <a:p>
            <a:pPr lvl="0"/>
            <a:r>
              <a:rPr lang="ru-RU" dirty="0" smtClean="0"/>
              <a:t> </a:t>
            </a:r>
          </a:p>
          <a:p>
            <a:r>
              <a:rPr lang="ru-RU" sz="2000" dirty="0" smtClean="0">
                <a:latin typeface="Cambria" pitchFamily="18" charset="0"/>
              </a:rPr>
              <a:t>Непостоянство аудиометрической картины (отмечается резкое повышение, а затем понижение порогов слуха; меняется профиль аудиометрической кривой на протяжении)</a:t>
            </a:r>
          </a:p>
          <a:p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Аудиоархив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, за 2012, 2013, 2014 и 2015г пилота П. 1956 </a:t>
            </a:r>
            <a:r>
              <a:rPr lang="ru-RU" sz="20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гр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, диагноз: ДСНТ умеренной (2А) степени – заболевание профессиональное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1196752"/>
            <a:ext cx="9144000" cy="864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mbria" pitchFamily="18" charset="0"/>
              </a:rPr>
              <a:t>Качество проведения тональной пороговой аудиометрии: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51119" y="3933056"/>
            <a:ext cx="2392881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89754">
            <a:off x="2385010" y="3862457"/>
            <a:ext cx="2219347" cy="2931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051" y="3717032"/>
            <a:ext cx="2127006" cy="293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38469" y="3933057"/>
            <a:ext cx="2127006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0927" y="404664"/>
            <a:ext cx="8229600" cy="1143000"/>
          </a:xfrm>
        </p:spPr>
        <p:txBody>
          <a:bodyPr>
            <a:noAutofit/>
          </a:bodyPr>
          <a:lstStyle/>
          <a:p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Аудиоархив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 за 2014-2015г Пилота Б, 1955 </a:t>
            </a:r>
            <a:r>
              <a:rPr lang="ru-RU" sz="2400" b="1" dirty="0" err="1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гр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  <a:latin typeface="Cambria" pitchFamily="18" charset="0"/>
              </a:rPr>
              <a:t>, ДСНТ 2 степени – заболевание профессиональное</a:t>
            </a:r>
            <a:endParaRPr lang="ru-RU" sz="2400" b="1" dirty="0">
              <a:solidFill>
                <a:schemeClr val="accent1">
                  <a:lumMod val="75000"/>
                </a:schemeClr>
              </a:solidFill>
              <a:latin typeface="Cambria" pitchFamily="18" charset="0"/>
            </a:endParaRPr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01009"/>
            <a:ext cx="5688077" cy="3143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3" cstate="print"/>
          <a:srcRect l="3531" r="5434"/>
          <a:stretch>
            <a:fillRect/>
          </a:stretch>
        </p:blipFill>
        <p:spPr bwMode="auto">
          <a:xfrm rot="222637">
            <a:off x="5967915" y="1931185"/>
            <a:ext cx="2599406" cy="4544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3864" y="1628800"/>
            <a:ext cx="4719294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4458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mbria" pitchFamily="18" charset="0"/>
              </a:rPr>
              <a:t>ОСНОВНЫЕ ДИАГНОСТИЧЕСКИЕ ПРОБЛЕМЫ ПРИ ПРОВЕДЕНИИ ЭКСПЕРТИЗЫ СВЯЗИ ЗАБОЛЕВАНИЯ С ПРОФЕССИЕЙ 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mbri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251520" y="1916833"/>
            <a:ext cx="8574491" cy="936103"/>
          </a:xfrm>
        </p:spPr>
        <p:txBody>
          <a:bodyPr>
            <a:noAutofit/>
          </a:bodyPr>
          <a:lstStyle/>
          <a:p>
            <a:pPr marL="0" indent="342900">
              <a:spcBef>
                <a:spcPts val="0"/>
              </a:spcBef>
              <a:buNone/>
            </a:pPr>
            <a:r>
              <a:rPr lang="ru-RU" sz="2000" b="1" dirty="0" smtClean="0">
                <a:solidFill>
                  <a:srgbClr val="FF0000"/>
                </a:solidFill>
                <a:latin typeface="Cambria" pitchFamily="18" charset="0"/>
              </a:rPr>
              <a:t>Насколько сильны должны быть повреждения, вызванные шумом, чтобы их можно было учитывать?</a:t>
            </a:r>
          </a:p>
          <a:p>
            <a:pPr marL="0" indent="342900">
              <a:spcBef>
                <a:spcPts val="0"/>
              </a:spcBef>
              <a:buNone/>
            </a:pPr>
            <a:endParaRPr lang="ru-RU" sz="2000" dirty="0" smtClean="0">
              <a:solidFill>
                <a:srgbClr val="FF0000"/>
              </a:solidFill>
            </a:endParaRPr>
          </a:p>
          <a:p>
            <a:pPr marL="0" indent="342900">
              <a:spcBef>
                <a:spcPts val="0"/>
              </a:spcBef>
              <a:buNone/>
            </a:pPr>
            <a:r>
              <a:rPr lang="ru-RU" sz="2000" dirty="0" smtClean="0"/>
              <a:t> </a:t>
            </a:r>
            <a:r>
              <a:rPr lang="ru-RU" sz="2000" b="1" dirty="0" smtClean="0">
                <a:solidFill>
                  <a:srgbClr val="000099"/>
                </a:solidFill>
                <a:latin typeface="Cambria" pitchFamily="18" charset="0"/>
              </a:rPr>
              <a:t>Двусторонняя </a:t>
            </a:r>
            <a:r>
              <a:rPr lang="ru-RU" sz="2000" b="1" dirty="0" err="1" smtClean="0">
                <a:solidFill>
                  <a:srgbClr val="000099"/>
                </a:solidFill>
                <a:latin typeface="Cambria" pitchFamily="18" charset="0"/>
              </a:rPr>
              <a:t>сенсоневральная</a:t>
            </a:r>
            <a:r>
              <a:rPr lang="ru-RU" sz="2000" b="1" dirty="0" smtClean="0">
                <a:solidFill>
                  <a:srgbClr val="000099"/>
                </a:solidFill>
                <a:latin typeface="Cambria" pitchFamily="18" charset="0"/>
              </a:rPr>
              <a:t> тугоухость : -высокочастотная; -начальные проявления; -с сохранением остроты слуха; -без нарушения слуховой функции и др.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0" y="980728"/>
            <a:ext cx="914400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ctr">
              <a:buAutoNum type="arabicPeriod"/>
            </a:pP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mbria" pitchFamily="18" charset="0"/>
              </a:rPr>
              <a:t>Формулировка диагноза</a:t>
            </a:r>
          </a:p>
          <a:p>
            <a:pPr marL="514350" indent="-514350" algn="ctr">
              <a:buAutoNum type="arabicPeriod"/>
            </a:pPr>
            <a:r>
              <a:rPr lang="ru-RU" sz="2400" b="1" dirty="0" smtClean="0">
                <a:solidFill>
                  <a:schemeClr val="accent1">
                    <a:lumMod val="20000"/>
                    <a:lumOff val="80000"/>
                  </a:schemeClr>
                </a:solidFill>
                <a:latin typeface="Cambria" pitchFamily="18" charset="0"/>
              </a:rPr>
              <a:t> Степень выраженности нарушения слуха</a:t>
            </a:r>
            <a:endParaRPr lang="ru-RU" sz="2800" b="1" dirty="0">
              <a:solidFill>
                <a:schemeClr val="accent1">
                  <a:lumMod val="20000"/>
                  <a:lumOff val="80000"/>
                </a:schemeClr>
              </a:solidFill>
              <a:latin typeface="Cambria" pitchFamily="18" charset="0"/>
            </a:endParaRPr>
          </a:p>
        </p:txBody>
      </p:sp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4725145"/>
            <a:ext cx="2259943" cy="191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/>
          <a:srcRect l="9219" t="10559" b="4973"/>
          <a:stretch>
            <a:fillRect/>
          </a:stretch>
        </p:blipFill>
        <p:spPr bwMode="auto">
          <a:xfrm>
            <a:off x="6233723" y="4797152"/>
            <a:ext cx="2060537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Прямоугольник 11"/>
          <p:cNvSpPr/>
          <p:nvPr/>
        </p:nvSpPr>
        <p:spPr>
          <a:xfrm>
            <a:off x="583865" y="3933057"/>
            <a:ext cx="7710395" cy="646331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МКБ-Х (</a:t>
            </a:r>
            <a:r>
              <a:rPr lang="en-US" b="1" dirty="0" smtClean="0">
                <a:solidFill>
                  <a:srgbClr val="FF0000"/>
                </a:solidFill>
                <a:latin typeface="Cambria" pitchFamily="18" charset="0"/>
              </a:rPr>
              <a:t>Z</a:t>
            </a:r>
            <a:r>
              <a:rPr lang="ru-RU" b="1" dirty="0" smtClean="0">
                <a:solidFill>
                  <a:srgbClr val="FF0000"/>
                </a:solidFill>
                <a:latin typeface="Cambria" pitchFamily="18" charset="0"/>
              </a:rPr>
              <a:t>57.0) </a:t>
            </a:r>
            <a:r>
              <a:rPr lang="ru-RU" dirty="0" smtClean="0">
                <a:latin typeface="Cambria" pitchFamily="18" charset="0"/>
              </a:rPr>
              <a:t>-Неблагоприятное воздействие производственного шума (признаки воздействия шума на орган слуха)</a:t>
            </a:r>
            <a:endParaRPr lang="ru-RU" dirty="0"/>
          </a:p>
        </p:txBody>
      </p:sp>
      <p:pic>
        <p:nvPicPr>
          <p:cNvPr id="1026" name="Picture 2" descr="C:\Users\elena\Desktop\мои занятия\картинки\39-13F09144EC6636A496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6153" y="4653137"/>
            <a:ext cx="2525819" cy="1931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uild="p" animBg="1"/>
    </p:bldLst>
  </p:timing>
</p:sld>
</file>

<file path=ppt/slides/slide1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76672"/>
            <a:ext cx="8157021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2275" name="Picture 3"/>
          <p:cNvPicPr>
            <a:picLocks noChangeAspect="1" noChangeArrowheads="1"/>
          </p:cNvPicPr>
          <p:nvPr/>
        </p:nvPicPr>
        <p:blipFill>
          <a:blip r:embed="rId3" cstate="print"/>
          <a:srcRect l="1739" r="870" b="53557"/>
          <a:stretch>
            <a:fillRect/>
          </a:stretch>
        </p:blipFill>
        <p:spPr bwMode="auto">
          <a:xfrm>
            <a:off x="467544" y="1772816"/>
            <a:ext cx="8064896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 l="2609" t="49883"/>
          <a:stretch>
            <a:fillRect/>
          </a:stretch>
        </p:blipFill>
        <p:spPr bwMode="auto">
          <a:xfrm>
            <a:off x="611560" y="3933056"/>
            <a:ext cx="8064896" cy="2098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Овал 4"/>
          <p:cNvSpPr/>
          <p:nvPr/>
        </p:nvSpPr>
        <p:spPr>
          <a:xfrm>
            <a:off x="611560" y="2060848"/>
            <a:ext cx="1224136" cy="1728192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82276" name="Picture 4"/>
          <p:cNvPicPr>
            <a:picLocks noChangeAspect="1" noChangeArrowheads="1"/>
          </p:cNvPicPr>
          <p:nvPr/>
        </p:nvPicPr>
        <p:blipFill>
          <a:blip r:embed="rId4" cstate="print">
            <a:lum contrast="-30000"/>
          </a:blip>
          <a:srcRect/>
          <a:stretch>
            <a:fillRect/>
          </a:stretch>
        </p:blipFill>
        <p:spPr bwMode="auto">
          <a:xfrm>
            <a:off x="395536" y="1340768"/>
            <a:ext cx="8244408" cy="5257342"/>
          </a:xfrm>
          <a:prstGeom prst="rect">
            <a:avLst/>
          </a:prstGeom>
          <a:ln w="190500" cap="sq">
            <a:solidFill>
              <a:schemeClr val="accent1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7" name="Овал 6"/>
          <p:cNvSpPr/>
          <p:nvPr/>
        </p:nvSpPr>
        <p:spPr>
          <a:xfrm>
            <a:off x="6660232" y="1412776"/>
            <a:ext cx="1872208" cy="5184576"/>
          </a:xfrm>
          <a:prstGeom prst="ellipse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2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692696"/>
            <a:ext cx="8229600" cy="106984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Результаты обследований в НИЦ профпатологии ЦКБ ГА пилота Л. 1965 г.р.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298" name="Picture 2"/>
          <p:cNvPicPr>
            <a:picLocks noChangeAspect="1" noChangeArrowheads="1"/>
          </p:cNvPicPr>
          <p:nvPr/>
        </p:nvPicPr>
        <p:blipFill>
          <a:blip r:embed="rId2" cstate="print"/>
          <a:srcRect l="25730" t="18329" r="23907" b="8829"/>
          <a:stretch>
            <a:fillRect/>
          </a:stretch>
        </p:blipFill>
        <p:spPr bwMode="auto">
          <a:xfrm>
            <a:off x="395536" y="1196752"/>
            <a:ext cx="8280920" cy="54726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6588224" y="1556792"/>
            <a:ext cx="1800200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27784" y="5805264"/>
            <a:ext cx="1656184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5868144" y="4581128"/>
            <a:ext cx="1008112" cy="576064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1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AutoShape 2"/>
          <p:cNvSpPr>
            <a:spLocks noChangeArrowheads="1"/>
          </p:cNvSpPr>
          <p:nvPr/>
        </p:nvSpPr>
        <p:spPr bwMode="gray">
          <a:xfrm>
            <a:off x="0" y="536575"/>
            <a:ext cx="6203950" cy="4000500"/>
          </a:xfrm>
          <a:prstGeom prst="rightArrow">
            <a:avLst>
              <a:gd name="adj1" fmla="val 69093"/>
              <a:gd name="adj2" fmla="val 34800"/>
            </a:avLst>
          </a:prstGeom>
          <a:gradFill rotWithShape="1">
            <a:gsLst>
              <a:gs pos="0">
                <a:srgbClr val="FFFFFF">
                  <a:alpha val="24001"/>
                </a:srgbClr>
              </a:gs>
              <a:gs pos="100000">
                <a:srgbClr val="669900"/>
              </a:gs>
            </a:gsLst>
            <a:lin ang="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39552" y="764705"/>
            <a:ext cx="4596011" cy="2977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>
              <a:defRPr/>
            </a:pP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Приказ </a:t>
            </a:r>
            <a:r>
              <a:rPr lang="ru-RU" sz="2000" b="1" dirty="0" err="1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Минздравсоцразвития</a:t>
            </a:r>
            <a:r>
              <a:rPr lang="ru-RU" sz="20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России </a:t>
            </a: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«Об утверждении перечней вредных и (или) опасных производственных факторов и работ, при выполнении которых проводятся предварительные и периодические медицинские осмотры (обследования), и Порядка проведения предварительных и периодических медицинских осмотров (обследований)  </a:t>
            </a:r>
          </a:p>
          <a:p>
            <a:pPr>
              <a:defRPr/>
            </a:pPr>
            <a:r>
              <a:rPr lang="ru-RU" sz="14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работников, занятых на тяжелых работах и на работах с вредными и (или) опасными условиями труда»</a:t>
            </a:r>
            <a:endParaRPr lang="ru-RU" sz="1400" b="1" i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67588" name="AutoShape 4"/>
          <p:cNvSpPr>
            <a:spLocks noChangeArrowheads="1"/>
          </p:cNvSpPr>
          <p:nvPr/>
        </p:nvSpPr>
        <p:spPr bwMode="gray">
          <a:xfrm>
            <a:off x="150813" y="4283075"/>
            <a:ext cx="8859837" cy="2574925"/>
          </a:xfrm>
          <a:prstGeom prst="roundRect">
            <a:avLst>
              <a:gd name="adj" fmla="val 16667"/>
            </a:avLst>
          </a:prstGeom>
          <a:gradFill rotWithShape="1">
            <a:gsLst>
              <a:gs pos="0">
                <a:srgbClr val="FFD3B5"/>
              </a:gs>
              <a:gs pos="100000">
                <a:srgbClr val="FF6600"/>
              </a:gs>
            </a:gsLst>
            <a:lin ang="0" scaled="1"/>
          </a:gradFill>
          <a:ln w="38100">
            <a:solidFill>
              <a:srgbClr val="FF6600"/>
            </a:solidFill>
            <a:round/>
            <a:headEnd/>
            <a:tailEnd/>
          </a:ln>
          <a:effectLst>
            <a:outerShdw dist="35921" dir="2700000" algn="ctr" rotWithShape="0">
              <a:srgbClr val="808080">
                <a:alpha val="50000"/>
              </a:srgbClr>
            </a:outerShdw>
          </a:effectLst>
        </p:spPr>
        <p:txBody>
          <a:bodyPr wrap="none" anchor="ctr"/>
          <a:lstStyle/>
          <a:p>
            <a:pPr algn="ctr"/>
            <a:endParaRPr lang="ru-RU">
              <a:latin typeface="Verdana" pitchFamily="34" charset="0"/>
            </a:endParaRP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5338763" y="6350"/>
            <a:ext cx="3938587" cy="4141788"/>
            <a:chOff x="3363" y="4"/>
            <a:chExt cx="2481" cy="2609"/>
          </a:xfrm>
        </p:grpSpPr>
        <p:pic>
          <p:nvPicPr>
            <p:cNvPr id="67591" name="Picture 6" descr="ED134"/>
            <p:cNvPicPr>
              <a:picLocks noChangeAspect="1" noChangeArrowheads="1"/>
            </p:cNvPicPr>
            <p:nvPr/>
          </p:nvPicPr>
          <p:blipFill>
            <a:blip r:embed="rId2" cstate="print"/>
            <a:srcRect r="15"/>
            <a:stretch>
              <a:fillRect/>
            </a:stretch>
          </p:blipFill>
          <p:spPr bwMode="auto">
            <a:xfrm rot="-1015287">
              <a:off x="3363" y="4"/>
              <a:ext cx="2481" cy="26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7592" name="Rectangle 7"/>
            <p:cNvSpPr>
              <a:spLocks noChangeArrowheads="1"/>
            </p:cNvSpPr>
            <p:nvPr/>
          </p:nvSpPr>
          <p:spPr bwMode="auto">
            <a:xfrm rot="225264">
              <a:off x="3900" y="914"/>
              <a:ext cx="1310" cy="1149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ru-RU" altLang="ru-RU" sz="1600">
                  <a:latin typeface="Arial Black" pitchFamily="34" charset="0"/>
                </a:rPr>
                <a:t>ПРИКАЗ</a:t>
              </a:r>
              <a:br>
                <a:rPr lang="ru-RU" altLang="ru-RU" sz="1600">
                  <a:latin typeface="Arial Black" pitchFamily="34" charset="0"/>
                </a:rPr>
              </a:br>
              <a:r>
                <a:rPr lang="ru-RU" altLang="ru-RU" sz="1600">
                  <a:latin typeface="Arial Black" pitchFamily="34" charset="0"/>
                </a:rPr>
                <a:t>Министерства </a:t>
              </a:r>
            </a:p>
            <a:p>
              <a:pPr algn="ctr"/>
              <a:r>
                <a:rPr lang="ru-RU" altLang="ru-RU" sz="1600">
                  <a:latin typeface="Arial Black" pitchFamily="34" charset="0"/>
                </a:rPr>
                <a:t>здравоохранения </a:t>
              </a:r>
            </a:p>
            <a:p>
              <a:pPr algn="ctr"/>
              <a:r>
                <a:rPr lang="ru-RU" altLang="ru-RU" sz="1600">
                  <a:latin typeface="Arial Black" pitchFamily="34" charset="0"/>
                </a:rPr>
                <a:t>и социального </a:t>
              </a:r>
            </a:p>
            <a:p>
              <a:pPr algn="ctr"/>
              <a:r>
                <a:rPr lang="ru-RU" altLang="ru-RU" sz="1600">
                  <a:latin typeface="Arial Black" pitchFamily="34" charset="0"/>
                </a:rPr>
                <a:t>развития РФ</a:t>
              </a:r>
            </a:p>
            <a:p>
              <a:pPr algn="ctr"/>
              <a:r>
                <a:rPr lang="ru-RU" altLang="ru-RU" sz="1600">
                  <a:latin typeface="Arial Black" pitchFamily="34" charset="0"/>
                </a:rPr>
                <a:t>№302н </a:t>
              </a:r>
            </a:p>
            <a:p>
              <a:pPr algn="ctr"/>
              <a:r>
                <a:rPr lang="ru-RU" altLang="ru-RU" sz="1600">
                  <a:latin typeface="Arial Black" pitchFamily="34" charset="0"/>
                </a:rPr>
                <a:t>от 1</a:t>
              </a:r>
              <a:r>
                <a:rPr lang="ru-RU" altLang="ru-RU" sz="1600" b="1"/>
                <a:t>2 апреля 2011 г</a:t>
              </a:r>
              <a:endParaRPr lang="ru-RU" altLang="ru-RU" sz="1600" b="1">
                <a:latin typeface="Arial Black" pitchFamily="34" charset="0"/>
              </a:endParaRPr>
            </a:p>
          </p:txBody>
        </p:sp>
        <p:pic>
          <p:nvPicPr>
            <p:cNvPr id="67593" name="Picture 8" descr="img6911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293537">
              <a:off x="4991" y="378"/>
              <a:ext cx="289" cy="3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0" name="Rectangle 9"/>
          <p:cNvSpPr>
            <a:spLocks noChangeArrowheads="1"/>
          </p:cNvSpPr>
          <p:nvPr/>
        </p:nvSpPr>
        <p:spPr bwMode="auto">
          <a:xfrm>
            <a:off x="150813" y="4310063"/>
            <a:ext cx="8993187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54013" indent="-354013" algn="just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Постановляющая часть</a:t>
            </a:r>
          </a:p>
          <a:p>
            <a:pPr marL="354013" indent="-354013" algn="just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Перечень вредных и (или) опасных производственных факторов</a:t>
            </a:r>
          </a:p>
          <a:p>
            <a:pPr marL="354013" indent="-354013" algn="just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Перечень профессий и работ</a:t>
            </a:r>
          </a:p>
          <a:p>
            <a:pPr marL="354013" indent="-354013" algn="just">
              <a:buFont typeface="Wingdings" pitchFamily="2" charset="2"/>
              <a:buChar char="Ø"/>
              <a:defRPr/>
            </a:pPr>
            <a:r>
              <a:rPr lang="ru-RU" sz="2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Порядок проведения медицинских осмотров работников с Перечнем общих медицинских противопоказаний</a:t>
            </a:r>
          </a:p>
          <a:p>
            <a:pPr marL="354013" indent="-354013" algn="just">
              <a:buFont typeface="Wingdings" pitchFamily="2" charset="2"/>
              <a:buChar char="Ø"/>
              <a:defRPr/>
            </a:pPr>
            <a:endParaRPr lang="ru-RU" sz="20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052736"/>
            <a:ext cx="820891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3.2.2. Нормативным эквивалентным уровнем звука на рабочих местах (за исключением рабочих мест, указанных в </a:t>
            </a:r>
            <a:r>
              <a:rPr lang="ru-RU" sz="3200" dirty="0">
                <a:hlinkClick r:id="rId2" action="ppaction://hlinkfile"/>
              </a:rPr>
              <a:t>п. 3.2.6</a:t>
            </a:r>
            <a:r>
              <a:rPr lang="ru-RU" sz="3200" dirty="0"/>
              <a:t>), является 80 </a:t>
            </a:r>
            <a:r>
              <a:rPr lang="ru-RU" sz="3200" dirty="0" err="1"/>
              <a:t>дБА</a:t>
            </a:r>
            <a:r>
              <a:rPr lang="ru-RU" sz="3200" dirty="0"/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3717032"/>
            <a:ext cx="828092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3.2.6. Для отдельных отраслей (</a:t>
            </a:r>
            <a:r>
              <a:rPr lang="ru-RU" sz="2000" dirty="0" err="1"/>
              <a:t>подотраслей</a:t>
            </a:r>
            <a:r>
              <a:rPr lang="ru-RU" sz="2000" dirty="0"/>
              <a:t>) экономики </a:t>
            </a:r>
            <a:r>
              <a:rPr lang="ru-RU" sz="2000" dirty="0">
                <a:solidFill>
                  <a:srgbClr val="C00000"/>
                </a:solidFill>
              </a:rPr>
              <a:t>допускается</a:t>
            </a:r>
            <a:r>
              <a:rPr lang="ru-RU" sz="2000" dirty="0"/>
              <a:t> эквивалентный уровень шума на рабочих местах </a:t>
            </a:r>
            <a:r>
              <a:rPr lang="ru-RU" sz="2000" dirty="0">
                <a:solidFill>
                  <a:srgbClr val="C00000"/>
                </a:solidFill>
              </a:rPr>
              <a:t>от 80 до 85 дБ А при условии подтверждения приемлемого риска здоровью работающих</a:t>
            </a:r>
            <a:r>
              <a:rPr lang="ru-RU" sz="2000" dirty="0"/>
              <a:t> по результатам проведения оценки профессионального риска здоровью работающих, а также выполнения комплекса мероприятий, направленных на минимизацию рисков здоровью работающих.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1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92100"/>
            <a:ext cx="8229600" cy="1079500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Порядок проведения ПМО</a:t>
            </a:r>
            <a:br>
              <a:rPr lang="ru-RU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br>
            <a:endParaRPr lang="ru-RU" b="1" i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Медицинский осмотр лиц, работающих в условиях интенсивного производственного шума, должен производиться с обязательным участием </a:t>
            </a:r>
            <a:r>
              <a:rPr lang="ru-RU" sz="2400" dirty="0" smtClean="0">
                <a:solidFill>
                  <a:schemeClr val="accent3">
                    <a:lumMod val="25000"/>
                  </a:schemeClr>
                </a:solidFill>
              </a:rPr>
              <a:t>отоларинголога, терапевта и невролога, проведением аудиометрического исследования, а исследование вестибулярного аппарата </a:t>
            </a:r>
            <a:r>
              <a:rPr lang="ru-RU" sz="2400" dirty="0" smtClean="0">
                <a:solidFill>
                  <a:schemeClr val="tx2"/>
                </a:solidFill>
              </a:rPr>
              <a:t>назначается по показаниям. </a:t>
            </a:r>
          </a:p>
          <a:p>
            <a:pPr>
              <a:defRPr/>
            </a:pPr>
            <a:r>
              <a:rPr lang="ru-RU" sz="2400" dirty="0" smtClean="0">
                <a:solidFill>
                  <a:schemeClr val="tx2"/>
                </a:solidFill>
              </a:rPr>
              <a:t>Кратность осмотра 1 раз в год.</a:t>
            </a:r>
          </a:p>
          <a:p>
            <a:pPr>
              <a:defRPr/>
            </a:pP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pic>
        <p:nvPicPr>
          <p:cNvPr id="12294" name="Picture 2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mc:AlternateContent xmlns:mc="http://schemas.openxmlformats.org/markup-compatibility/2006">
        <mc:Choice xmlns:p14="http://schemas.microsoft.com/office/powerpoint/2010/main" xmlns="" Requires="p14">
          <p:contentPart p14:bwMode="auto" r:id="rId3">
            <p14:nvContentPartPr>
              <p14:cNvPr id="12290" name="Ink 3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88925" y="2460625"/>
              <a:ext cx="701675" cy="23813"/>
            </p14:xfrm>
          </p:contentPart>
        </mc:Choice>
        <mc:Fallback>
          <p:pic>
            <p:nvPicPr>
              <p:cNvPr id="12290" name="Ink 3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 cstate="print"/>
              <a:stretch>
                <a:fillRect/>
              </a:stretch>
            </p:blipFill>
            <p:spPr>
              <a:xfrm>
                <a:off x="273084" y="2412452"/>
                <a:ext cx="733357" cy="1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5">
            <p14:nvContentPartPr>
              <p14:cNvPr id="12291" name="Ink 4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96863" y="3162300"/>
              <a:ext cx="709612" cy="69850"/>
            </p14:xfrm>
          </p:contentPart>
        </mc:Choice>
        <mc:Fallback>
          <p:pic>
            <p:nvPicPr>
              <p:cNvPr id="12291" name="Ink 4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6" cstate="print"/>
              <a:stretch>
                <a:fillRect/>
              </a:stretch>
            </p:blipFill>
            <p:spPr>
              <a:xfrm>
                <a:off x="280645" y="3100211"/>
                <a:ext cx="741687" cy="19402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xmlns="" Requires="p14">
          <p:contentPart p14:bwMode="auto" r:id="rId7">
            <p14:nvContentPartPr>
              <p14:cNvPr id="12292" name="Ink 5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312738" y="3192463"/>
              <a:ext cx="693737" cy="15875"/>
            </p14:xfrm>
          </p:contentPart>
        </mc:Choice>
        <mc:Fallback>
          <p:pic>
            <p:nvPicPr>
              <p:cNvPr id="12292" name="Ink 5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296898" y="3135119"/>
                <a:ext cx="725418" cy="1302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387424"/>
            <a:ext cx="7772400" cy="1455298"/>
          </a:xfrm>
        </p:spPr>
        <p:txBody>
          <a:bodyPr>
            <a:normAutofit/>
          </a:bodyPr>
          <a:lstStyle/>
          <a:p>
            <a:r>
              <a:rPr lang="ru-RU" sz="2400" b="1" dirty="0" smtClean="0"/>
              <a:t>Рекомендуемый метод аудиометрического исследования при ПМО</a:t>
            </a:r>
            <a:endParaRPr lang="ru-RU" sz="2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395536" y="1556792"/>
            <a:ext cx="8496944" cy="4536504"/>
          </a:xfrm>
        </p:spPr>
        <p:txBody>
          <a:bodyPr>
            <a:noAutofit/>
          </a:bodyPr>
          <a:lstStyle/>
          <a:p>
            <a:r>
              <a:rPr lang="ru-RU" sz="2000" dirty="0" smtClean="0"/>
              <a:t>Определение потерь слуха на </a:t>
            </a:r>
            <a:r>
              <a:rPr lang="ru-RU" sz="2000" dirty="0" err="1" smtClean="0"/>
              <a:t>частотоах</a:t>
            </a:r>
            <a:r>
              <a:rPr lang="ru-RU" sz="2000" dirty="0" smtClean="0"/>
              <a:t>, дБ, 125, 250, 500, 1000, 2000, 3000, 4000, 6000, 8000 Гц при воздушном проведении отдельно для обоих ушей</a:t>
            </a:r>
          </a:p>
          <a:p>
            <a:endParaRPr lang="ru-RU" sz="2000" dirty="0" smtClean="0"/>
          </a:p>
          <a:p>
            <a:r>
              <a:rPr lang="ru-RU" sz="2000" dirty="0" smtClean="0"/>
              <a:t>Определение остроты слуха на частоте 8000 Гц при проведении аудиометрии настоятельно рекомендуется для визуализации зубца Кархарта и  идентификации возрастной потери слуха.</a:t>
            </a:r>
          </a:p>
          <a:p>
            <a:endParaRPr lang="ru-RU" sz="2000" dirty="0" smtClean="0"/>
          </a:p>
          <a:p>
            <a:r>
              <a:rPr lang="ru-RU" sz="2000" dirty="0" smtClean="0"/>
              <a:t>В том случае, если пороги слуха на исследуемых частотах превышают допустимый уровень (возрастные нормы), исследование следует продолжить и по костному проведению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29600" cy="1150938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МИНИСТЕРСТВО ЗДРАВООХРАНЕНИЯ РОССИЙСКОЙ ФЕДЕРАЦИИ</a:t>
            </a:r>
            <a:br>
              <a:rPr lang="ru-RU" sz="1600" b="1" dirty="0" smtClean="0"/>
            </a:br>
            <a:r>
              <a:rPr lang="ru-RU" sz="1600" b="1" dirty="0" smtClean="0"/>
              <a:t> ПРИКАЗ</a:t>
            </a:r>
            <a:br>
              <a:rPr lang="ru-RU" sz="1600" b="1" dirty="0" smtClean="0"/>
            </a:br>
            <a:r>
              <a:rPr lang="ru-RU" sz="1600" b="1" dirty="0" smtClean="0"/>
              <a:t>от 5 декабря 2014 г. N 801н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1" dirty="0" smtClean="0"/>
              <a:t> </a:t>
            </a:r>
            <a:r>
              <a:rPr lang="ru-RU" sz="800" b="1" dirty="0" smtClean="0"/>
              <a:t>О ВНЕСЕНИИ ИЗМЕНЕНИЙ</a:t>
            </a:r>
            <a:r>
              <a:rPr lang="en-US" sz="800" b="1" dirty="0" smtClean="0"/>
              <a:t> </a:t>
            </a:r>
            <a:r>
              <a:rPr lang="ru-RU" sz="800" b="1" dirty="0" smtClean="0"/>
              <a:t>В ПРИЛОЖЕНИЯ N 1 И N 2 К ПРИКАЗУ МИНИСТЕРСТВА</a:t>
            </a:r>
            <a:r>
              <a:rPr lang="en-US" sz="800" b="1" dirty="0" smtClean="0"/>
              <a:t> </a:t>
            </a:r>
            <a:r>
              <a:rPr lang="ru-RU" sz="800" b="1" dirty="0" smtClean="0"/>
              <a:t>ЗДРАВООХРАНЕНИЯ И СОЦИАЛЬНОГО РАЗВИТИЯ</a:t>
            </a:r>
            <a:r>
              <a:rPr lang="en-US" sz="800" b="1" dirty="0" smtClean="0"/>
              <a:t> </a:t>
            </a:r>
            <a:r>
              <a:rPr lang="ru-RU" sz="800" b="1" dirty="0" smtClean="0"/>
              <a:t>РОССИЙСКОЙ ФЕДЕРАЦИИ</a:t>
            </a:r>
            <a:r>
              <a:rPr lang="en-US" sz="800" b="1" dirty="0" smtClean="0"/>
              <a:t> </a:t>
            </a:r>
            <a:r>
              <a:rPr lang="ru-RU" sz="800" b="1" dirty="0" smtClean="0"/>
              <a:t>ОТ 12 АПРЕЛЯ 2011 Г. N 302Н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="" xmlns:p14="http://schemas.microsoft.com/office/powerpoint/2010/main" val="363372130"/>
              </p:ext>
            </p:extLst>
          </p:nvPr>
        </p:nvGraphicFramePr>
        <p:xfrm>
          <a:off x="251520" y="1556792"/>
          <a:ext cx="8640960" cy="50292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516347"/>
                <a:gridCol w="1762735"/>
                <a:gridCol w="1360932"/>
                <a:gridCol w="5000946"/>
              </a:tblGrid>
              <a:tr h="4770120">
                <a:tc>
                  <a:txBody>
                    <a:bodyPr/>
                    <a:lstStyle/>
                    <a:p>
                      <a:r>
                        <a:rPr lang="en-US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3.5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Производственный шум на рабочих местах с вредными и (или) опасными условиями труда, на которых имеется технологическое оборудование, являющееся источником шума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раз в год</a:t>
                      </a:r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u="sng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 приеме на работу </a:t>
                      </a:r>
                      <a:r>
                        <a:rPr lang="ru-RU" sz="1800" dirty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</a:p>
                    <a:p>
                      <a:pPr marL="0" algn="l" rtl="0" eaLnBrk="1" latinLnBrk="0" hangingPunct="1">
                        <a:spcBef>
                          <a:spcPts val="1800"/>
                        </a:spcBef>
                        <a:buFont typeface="Arial" pitchFamily="34" charset="0"/>
                        <a:buChar char="•"/>
                      </a:pP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Стойкие (3 и более мес.) понижения слуха (одно-, двусторонняя 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сенсоневральная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смешанная, </a:t>
                      </a:r>
                      <a:r>
                        <a:rPr kumimoji="0" lang="ru-RU" sz="1800" b="1" kern="12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кондуктивная</a:t>
                      </a:r>
                      <a:r>
                        <a:rPr kumimoji="0" lang="ru-RU" sz="1800" b="1" kern="12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тугоухость) любой степени выраженности, за исключением отсутствия слуха, выраженных и значительно выраженных нарушений слуха (глухота и III, IV степень тугоухости).</a:t>
                      </a:r>
                    </a:p>
                    <a:p>
                      <a:pPr>
                        <a:spcBef>
                          <a:spcPts val="1800"/>
                        </a:spcBef>
                        <a:buFont typeface="Arial" pitchFamily="34" charset="0"/>
                        <a:buChar char="•"/>
                      </a:pPr>
                      <a:r>
                        <a:rPr lang="ru-RU" sz="1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 функции вестибулярного аппарата любой степени выраженности.</a:t>
                      </a:r>
                    </a:p>
                    <a:p>
                      <a:endParaRPr lang="ru-RU" sz="1800" dirty="0">
                        <a:solidFill>
                          <a:schemeClr val="tx2">
                            <a:lumMod val="50000"/>
                          </a:schemeClr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1150938"/>
          </a:xfrm>
        </p:spPr>
        <p:txBody>
          <a:bodyPr>
            <a:noAutofit/>
          </a:bodyPr>
          <a:lstStyle/>
          <a:p>
            <a:r>
              <a:rPr lang="ru-RU" sz="1600" b="1" dirty="0" smtClean="0"/>
              <a:t>МИНИСТЕРСТВО ЗДРАВООХРАНЕНИЯ РОССИЙСКОЙ ФЕДЕРАЦИИ</a:t>
            </a:r>
            <a:br>
              <a:rPr lang="ru-RU" sz="1600" b="1" dirty="0" smtClean="0"/>
            </a:br>
            <a:r>
              <a:rPr lang="ru-RU" sz="1600" b="1" dirty="0" smtClean="0"/>
              <a:t> ПРИКАЗ</a:t>
            </a:r>
            <a:br>
              <a:rPr lang="ru-RU" sz="1600" b="1" dirty="0" smtClean="0"/>
            </a:br>
            <a:r>
              <a:rPr lang="ru-RU" sz="1600" b="1" dirty="0" smtClean="0"/>
              <a:t>от 5 декабря 2014 г. N 801н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b="1" dirty="0" smtClean="0"/>
              <a:t> </a:t>
            </a:r>
            <a:r>
              <a:rPr lang="ru-RU" sz="800" b="1" dirty="0" smtClean="0"/>
              <a:t>О ВНЕСЕНИИ ИЗМЕНЕНИЙ</a:t>
            </a:r>
            <a:r>
              <a:rPr lang="en-US" sz="800" b="1" dirty="0" smtClean="0"/>
              <a:t> </a:t>
            </a:r>
            <a:r>
              <a:rPr lang="ru-RU" sz="800" b="1" dirty="0" smtClean="0"/>
              <a:t>В ПРИЛОЖЕНИЯ N 1 И N 2 К ПРИКАЗУ МИНИСТЕРСТВА</a:t>
            </a:r>
            <a:r>
              <a:rPr lang="en-US" sz="800" b="1" dirty="0" smtClean="0"/>
              <a:t> </a:t>
            </a:r>
            <a:r>
              <a:rPr lang="ru-RU" sz="800" b="1" dirty="0" smtClean="0"/>
              <a:t>ЗДРАВООХРАНЕНИЯ И СОЦИАЛЬНОГО РАЗВИТИЯ</a:t>
            </a:r>
            <a:r>
              <a:rPr lang="en-US" sz="800" b="1" dirty="0" smtClean="0"/>
              <a:t> </a:t>
            </a:r>
            <a:r>
              <a:rPr lang="ru-RU" sz="800" b="1" dirty="0" smtClean="0"/>
              <a:t>РОССИЙСКОЙ ФЕДЕРАЦИИ</a:t>
            </a:r>
            <a:r>
              <a:rPr lang="en-US" sz="800" b="1" dirty="0" smtClean="0"/>
              <a:t> </a:t>
            </a:r>
            <a:r>
              <a:rPr lang="ru-RU" sz="800" b="1" dirty="0" smtClean="0"/>
              <a:t>ОТ 12 АПРЕЛЯ 2011 Г. N 302Н </a:t>
            </a: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  <a:t/>
            </a:r>
            <a:br>
              <a:rPr lang="ru-RU" sz="2000" dirty="0" smtClean="0">
                <a:solidFill>
                  <a:schemeClr val="bg2">
                    <a:lumMod val="25000"/>
                  </a:schemeClr>
                </a:solidFill>
              </a:rPr>
            </a:br>
            <a:endParaRPr lang="ru-RU" sz="2000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127425" name="Rectangle 1"/>
          <p:cNvSpPr>
            <a:spLocks noChangeArrowheads="1"/>
          </p:cNvSpPr>
          <p:nvPr/>
        </p:nvSpPr>
        <p:spPr bwMode="auto">
          <a:xfrm>
            <a:off x="539552" y="1825901"/>
            <a:ext cx="8424936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FF0000"/>
                </a:solidFill>
                <a:ea typeface="Calibri" pitchFamily="34" charset="0"/>
                <a:cs typeface="Calibri" pitchFamily="34" charset="0"/>
              </a:rPr>
              <a:t>При периодическом осмотре</a:t>
            </a:r>
          </a:p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alibri" pitchFamily="34" charset="0"/>
              </a:rPr>
              <a:t>в зависимости от степени снижения слуха по классификации количественных потерь слуха у работающих в условиях воздействия шума:</a:t>
            </a:r>
            <a:endParaRPr kumimoji="0" lang="ru-RU" sz="11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alibri" pitchFamily="34" charset="0"/>
              </a:rPr>
              <a:t>легкая степень снижения слуха (I степень тугоухости) - при наличии отрицательной динамики (в течение года) по данным исследования порогов слуха при тональной пороговой аудиометрии в расширенном диапазоне частот;</a:t>
            </a: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</a:pP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alibri" pitchFamily="34" charset="0"/>
              </a:rPr>
              <a:t>умеренная степень снижения слуха (II степень тугоухости) - при наличии отрицательной динамики (в течение года) по данным исследования порогов слуха при тональной пороговой аудиометрии в расширенном диапазоне частот, а также при наличии сопутствующей патологии (гипертоническая болезнь 2 - 3 степени, заболевания центральной нервной системы, </a:t>
            </a:r>
            <a:r>
              <a:rPr kumimoji="0" lang="ru-RU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alibri" pitchFamily="34" charset="0"/>
              </a:rPr>
              <a:t>вертебро-базилярная</a:t>
            </a:r>
            <a:r>
              <a:rPr kumimoji="0" lang="ru-RU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Calibri" pitchFamily="34" charset="0"/>
                <a:cs typeface="Calibri" pitchFamily="34" charset="0"/>
              </a:rPr>
              <a:t> недостаточность, ишемическая болезнь сердца, язвенная болезнь желудка, двенадцатиперстной кишки в стадии обострения).</a:t>
            </a:r>
            <a:r>
              <a:rPr kumimoji="0" lang="ru-RU" sz="11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cs typeface="Arial" pitchFamily="34" charset="0"/>
              </a:rPr>
              <a:t> </a:t>
            </a:r>
            <a:endParaRPr kumimoji="0" lang="ru-RU" sz="32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331640" y="2060848"/>
            <a:ext cx="6897960" cy="4065315"/>
          </a:xfrm>
        </p:spPr>
        <p:txBody>
          <a:bodyPr>
            <a:normAutofit fontScale="92500"/>
          </a:bodyPr>
          <a:lstStyle/>
          <a:p>
            <a:pPr>
              <a:defRPr/>
            </a:pPr>
            <a:r>
              <a:rPr lang="ru-RU" dirty="0"/>
              <a:t>Решение вопросов экспертизы трудоспособности по предложенной классификации </a:t>
            </a:r>
            <a:r>
              <a:rPr lang="ru-RU" u="sng" dirty="0"/>
              <a:t>не относится</a:t>
            </a:r>
            <a:r>
              <a:rPr lang="ru-RU" dirty="0"/>
              <a:t> к лицам, у которых орган слуха является рабочим органом (например,  пилоты, машинисты локомотивов).</a:t>
            </a:r>
          </a:p>
          <a:p>
            <a:pPr>
              <a:defRPr/>
            </a:pPr>
            <a:r>
              <a:rPr lang="ru-RU" dirty="0"/>
              <a:t>У этой категории работающих экспертиза трудоспособности решается согласно ведомственной инструкции</a:t>
            </a:r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620688"/>
            <a:ext cx="4724400" cy="1162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4653136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err="1" smtClean="0"/>
              <a:t>Аудиограммы</a:t>
            </a:r>
            <a:r>
              <a:rPr lang="ru-RU" b="1" dirty="0" smtClean="0"/>
              <a:t> больного Н. 1968 г.р. с ДСНТ, установленной на ВЛЭК в 2012 г. По результатам обследования в ЦПП данных за патологию слухового анализатора не выявлено. Расхождение в порогах слуха на  45-60 дБ</a:t>
            </a:r>
            <a:endParaRPr lang="ru-RU" b="1" dirty="0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899592" y="692696"/>
          <a:ext cx="7272807" cy="38719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827584" y="404664"/>
          <a:ext cx="6984776" cy="39604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29857" name="Rectangle 1"/>
          <p:cNvSpPr>
            <a:spLocks noChangeArrowheads="1"/>
          </p:cNvSpPr>
          <p:nvPr/>
        </p:nvSpPr>
        <p:spPr bwMode="auto">
          <a:xfrm>
            <a:off x="179512" y="4797152"/>
            <a:ext cx="8748464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Аудиограммы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больного О. 1957 г.р. с ДСНТ второй степени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заболевание профессиональное. По результатам обследования в ЦПП установлен диагноз ДСНТ 1 степени, однако тип кривой горизонтальный, с отсутствием характерного зубца на </a:t>
            </a:r>
            <a:r>
              <a:rPr kumimoji="0" lang="ru-RU" sz="16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аудиограмме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 с сохранением порогов в области восприятия высоких частот. Таким образом, по клинической картине данное нарушение слуха с профессией связано необоснованно.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B0BB5"/>
                </a:solidFill>
              </a:rPr>
              <a:t>Усредненные уровни порогов слуха в группе обследования по результатам ЦПП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539553" y="1340766"/>
          <a:ext cx="8136905" cy="4824535"/>
        </p:xfrm>
        <a:graphic>
          <a:graphicData uri="http://schemas.openxmlformats.org/drawingml/2006/table">
            <a:tbl>
              <a:tblPr/>
              <a:tblGrid>
                <a:gridCol w="1365599"/>
                <a:gridCol w="405280"/>
                <a:gridCol w="599882"/>
                <a:gridCol w="823252"/>
                <a:gridCol w="824097"/>
                <a:gridCol w="823252"/>
                <a:gridCol w="824097"/>
                <a:gridCol w="823252"/>
                <a:gridCol w="824097"/>
                <a:gridCol w="824097"/>
              </a:tblGrid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Уровни порога восприятия тонов (дБ) на аудиометрических частотах (Гц)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500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2000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3000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4000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6000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8000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Все работники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AD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n=45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14,3±8,7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16,0±8,6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21,0±10,8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30,1±14,0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40,0±15,8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37,7±17,2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40,4±20,8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AS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14,1±8,8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15,8±6,7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20,9±9,8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29,9±12,9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39,9±14,9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37,6±16,6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40,6±17,1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8595">
                <a:tc grid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Асимметрия по слуховому анализатору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-0,1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40-49 лет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n=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21,0±6,9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25,4±8,2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32,9±15,1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43,9±16,0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55,6±14,7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54,6±17,7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51,6±18,7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89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слуха от возрастных значений с вероятностью 75%  (40-49 лет)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u="sng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12,4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u="sng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18,5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u="sng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25,2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u="sng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50-54 года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200">
                          <a:latin typeface="Times New Roman"/>
                          <a:ea typeface="Calibri"/>
                          <a:cs typeface="Times New Roman"/>
                        </a:rPr>
                        <a:t>n=</a:t>
                      </a:r>
                      <a:r>
                        <a:rPr lang="ru-RU" sz="1200">
                          <a:latin typeface="Times New Roman"/>
                          <a:ea typeface="Calibri"/>
                          <a:cs typeface="Times New Roman"/>
                        </a:rPr>
                        <a:t>15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14,8±8,8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16,1±8,7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21,3±11,3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30,5±14,0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41,0±15,4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36,9±17,6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38,6±19,9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89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слуха от возрастных значений с вероятностью 75% (50-54 года)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5,8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u="sng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-19,4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55-59 лет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n=14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14,2±8,7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15,7±8,6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20,9±11,0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30,2±14,1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40,3±15,9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37,9±17,5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41,2±20,9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89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слуха от возрастных значений с вероятностью 75% (55-59 лет)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-3,3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9,2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b="1" u="sng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-16,8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929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 и более лет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2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n=4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13,8±8,9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15,6±8,8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21,0±11,3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30,5±14,4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39,9±15,9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38,0±17,6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40,0±21,6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7891">
                <a:tc grid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Отклонение слуха от возрастных значений с вероятностью 75% (60-61 год)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1,8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2,6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-1,5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-2,1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-10,0</a:t>
                      </a:r>
                      <a:endParaRPr lang="ru-RU" sz="18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2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-40,0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473" marR="6847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9675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0B0BB5"/>
                </a:solidFill>
              </a:rPr>
              <a:t>Анализ результатов тональной пороговой аудиометрии по данным обследования в ЦПП ЦКБ ГА (</a:t>
            </a:r>
            <a:r>
              <a:rPr lang="ru-RU" sz="3100" b="1" dirty="0" err="1" smtClean="0">
                <a:solidFill>
                  <a:srgbClr val="0B0BB5"/>
                </a:solidFill>
              </a:rPr>
              <a:t>n±m</a:t>
            </a:r>
            <a:r>
              <a:rPr lang="ru-RU" sz="3100" b="1" dirty="0" smtClean="0">
                <a:solidFill>
                  <a:srgbClr val="0B0BB5"/>
                </a:solidFill>
              </a:rPr>
              <a:t>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611561" y="1628800"/>
          <a:ext cx="8064894" cy="5047425"/>
        </p:xfrm>
        <a:graphic>
          <a:graphicData uri="http://schemas.openxmlformats.org/drawingml/2006/table">
            <a:tbl>
              <a:tblPr/>
              <a:tblGrid>
                <a:gridCol w="1400400"/>
                <a:gridCol w="1332396"/>
                <a:gridCol w="1333234"/>
                <a:gridCol w="1332396"/>
                <a:gridCol w="1333234"/>
                <a:gridCol w="1333234"/>
              </a:tblGrid>
              <a:tr h="2365185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значение в дБ на частотах 500, 1000, 2000 Гц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значение в дБ на частотах 500, 1000, 2000, 4000 Гц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Среднее значение в дБ на частотах 3000, 4000, 6000 Гц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Разница между средними показателями порогов слуха на речевых и высоких частотах, дБ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Степень тугоухости: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классификация 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76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Все работники </a:t>
                      </a:r>
                      <a:r>
                        <a:rPr lang="en-US" sz="1600">
                          <a:latin typeface="Times New Roman"/>
                          <a:ea typeface="Calibri"/>
                          <a:cs typeface="Times New Roman"/>
                        </a:rPr>
                        <a:t>(n=45)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±0,9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22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±1,0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±1,6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r>
                        <a:rPr lang="en-US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 8</a:t>
                      </a: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±1,5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ПВШ*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40-49 лет (n=12)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12,9±2,0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18,2±2,3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31,9±3,3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19,0±3,1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ПВШ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50-54 лет (n=15)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19,0±2,8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24,6±2,6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37,6±4,0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18,6±3,8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ПВШ/1 степень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55-59 лет (n=14)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19,0±2,0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25,6±1,8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38,7±3,0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19,6±3,3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ПВШ/1 степень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788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60-61 год (n=4)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15,8±2,0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20,3±3,8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32,1±9,8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16,3±8,3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ПВШ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37" marR="6853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548289" name="Rectangle 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548290" name="Rectangle 2"/>
          <p:cNvSpPr>
            <a:spLocks noChangeArrowheads="1"/>
          </p:cNvSpPr>
          <p:nvPr/>
        </p:nvSpPr>
        <p:spPr bwMode="auto">
          <a:xfrm>
            <a:off x="0" y="0"/>
            <a:ext cx="3017838" cy="9525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548291" name="Rectangle 3"/>
          <p:cNvSpPr>
            <a:spLocks noChangeArrowheads="1"/>
          </p:cNvSpPr>
          <p:nvPr/>
        </p:nvSpPr>
        <p:spPr bwMode="auto">
          <a:xfrm>
            <a:off x="0" y="952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3000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2"/>
              </a:rPr>
              <a:t>[</a:t>
            </a:r>
            <a:r>
              <a:rPr kumimoji="0" lang="ru-RU" sz="1100" b="0" i="0" u="none" strike="noStrike" cap="none" normalizeH="0" baseline="30000" smtClean="0" bmk="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  <a:hlinkClick r:id="rId3"/>
              </a:rPr>
              <a:t>1]</a:t>
            </a: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Федеральные клинические рекомендации по диагностике, лечению и профилактике потери слуха, вызванной шумом (http://niimt.ru/doc/FedClinRekSlukh.pdf)</a:t>
            </a:r>
            <a:endParaRPr kumimoji="0" lang="ru-RU" sz="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0" y="1628800"/>
            <a:ext cx="4041648" cy="457200"/>
          </a:xfrm>
        </p:spPr>
        <p:txBody>
          <a:bodyPr/>
          <a:lstStyle/>
          <a:p>
            <a:pPr algn="ctr"/>
            <a:r>
              <a:rPr lang="ru-RU" sz="2400" dirty="0" err="1">
                <a:solidFill>
                  <a:schemeClr val="tx2"/>
                </a:solidFill>
              </a:rPr>
              <a:t>Шумометры</a:t>
            </a:r>
            <a:endParaRPr lang="ru-RU" sz="2400" dirty="0">
              <a:solidFill>
                <a:schemeClr val="tx2"/>
              </a:solidFill>
            </a:endParaRPr>
          </a:p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sz="half" idx="3"/>
          </p:nvPr>
        </p:nvSpPr>
        <p:spPr>
          <a:xfrm>
            <a:off x="4716016" y="1484784"/>
            <a:ext cx="4041775" cy="648072"/>
          </a:xfrm>
        </p:spPr>
        <p:txBody>
          <a:bodyPr/>
          <a:lstStyle/>
          <a:p>
            <a:r>
              <a:rPr lang="en-US" sz="2400" dirty="0" smtClean="0"/>
              <a:t>Noise Dose (Personal Monitoring)</a:t>
            </a:r>
            <a:endParaRPr lang="ru-RU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4725144"/>
            <a:ext cx="1133475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9" descr="http://im2-tub-ru.yandex.net/i?id=2a11e2e52754d10e1aa3bb5c9c1bce58-23-144&amp;n=21"/>
          <p:cNvPicPr>
            <a:picLocks noGrp="1"/>
          </p:cNvPicPr>
          <p:nvPr>
            <p:ph sz="quarter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348880"/>
            <a:ext cx="4104456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http://im2-tub-ru.yandex.net/i?id=a7f8c08de381e15f5990eb68f1ba79fb-103-144&amp;n=21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933056"/>
            <a:ext cx="2520280" cy="1788155"/>
          </a:xfrm>
          <a:prstGeom prst="snip2Diag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8" descr="dosimeter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4932040" y="2564904"/>
            <a:ext cx="3672408" cy="36003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9" descr="image690"/>
          <p:cNvPicPr>
            <a:picLocks noChangeAspect="1" noChangeArrowheads="1" noCrop="1"/>
          </p:cNvPicPr>
          <p:nvPr/>
        </p:nvPicPr>
        <p:blipFill>
          <a:blip r:embed="rId6" cstate="print">
            <a:lum bright="70000" contrast="-70000"/>
          </a:blip>
          <a:srcRect/>
          <a:stretch>
            <a:fillRect/>
          </a:stretch>
        </p:blipFill>
        <p:spPr bwMode="auto">
          <a:xfrm>
            <a:off x="7380312" y="188640"/>
            <a:ext cx="1584325" cy="11125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7697" name="Picture 1"/>
          <p:cNvPicPr>
            <a:picLocks noChangeAspect="1" noChangeArrowheads="1"/>
          </p:cNvPicPr>
          <p:nvPr/>
        </p:nvPicPr>
        <p:blipFill>
          <a:blip r:embed="rId7" cstate="print"/>
          <a:srcRect l="22410" t="19313" r="15605" b="64937"/>
          <a:stretch>
            <a:fillRect/>
          </a:stretch>
        </p:blipFill>
        <p:spPr bwMode="auto">
          <a:xfrm>
            <a:off x="683568" y="5705872"/>
            <a:ext cx="806489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539552" y="548680"/>
            <a:ext cx="792088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3.3. Требования к организации контроля и методам</a:t>
            </a:r>
          </a:p>
          <a:p>
            <a:r>
              <a:rPr lang="ru-RU" sz="2000" b="1" dirty="0">
                <a:solidFill>
                  <a:srgbClr val="C00000"/>
                </a:solidFill>
              </a:rPr>
              <a:t>измерения параметров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92696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0B0BB5"/>
                </a:solidFill>
              </a:rPr>
              <a:t>Сравнительный анализ средних порогов слуха по результатам аудиометрии проведенной на ВЛЭК и ЦПП</a:t>
            </a:r>
            <a:endParaRPr lang="ru-RU" sz="2800" b="1" dirty="0">
              <a:solidFill>
                <a:srgbClr val="0B0BB5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755575" y="1556792"/>
          <a:ext cx="7867919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88640"/>
            <a:ext cx="8763000" cy="831850"/>
          </a:xfrm>
        </p:spPr>
        <p:txBody>
          <a:bodyPr/>
          <a:lstStyle/>
          <a:p>
            <a:pPr algn="ctr">
              <a:defRPr/>
            </a:pPr>
            <a:r>
              <a:rPr lang="ru-RU" sz="3600" b="1" i="1" dirty="0"/>
              <a:t>Профессиональная  тугоухость</a:t>
            </a:r>
            <a:endParaRPr lang="ru-RU" sz="3600" i="1" dirty="0"/>
          </a:p>
        </p:txBody>
      </p:sp>
      <p:sp>
        <p:nvSpPr>
          <p:cNvPr id="19149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15938" y="1676400"/>
            <a:ext cx="8110537" cy="4191000"/>
          </a:xfrm>
        </p:spPr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i="1" dirty="0"/>
          </a:p>
          <a:p>
            <a:pPr>
              <a:lnSpc>
                <a:spcPct val="90000"/>
              </a:lnSpc>
              <a:defRPr/>
            </a:pPr>
            <a:endParaRPr lang="ru-RU" sz="2000" b="1" i="1" dirty="0"/>
          </a:p>
          <a:p>
            <a:pPr>
              <a:lnSpc>
                <a:spcPct val="90000"/>
              </a:lnSpc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Работники длительно скрывают нарушения слуха из-за боязни потерять своё рабочее место</a:t>
            </a:r>
          </a:p>
          <a:p>
            <a:pPr>
              <a:lnSpc>
                <a:spcPct val="90000"/>
              </a:lnSpc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Неудовлетворительное качество ПМО, неграмотное проведение аудиометрических исследований</a:t>
            </a:r>
          </a:p>
          <a:p>
            <a:pPr>
              <a:lnSpc>
                <a:spcPct val="90000"/>
              </a:lnSpc>
              <a:defRPr/>
            </a:pPr>
            <a:endParaRPr lang="ru-RU" sz="2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defRPr/>
            </a:pPr>
            <a:r>
              <a:rPr lang="ru-RU" sz="2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Низкий уровень подготовки специалистов в вопросах особенностей формирования и диагностики профессиональной патологии, особенно на ранних этапах ее развития</a:t>
            </a:r>
          </a:p>
          <a:p>
            <a:pPr>
              <a:lnSpc>
                <a:spcPct val="90000"/>
              </a:lnSpc>
              <a:defRPr/>
            </a:pPr>
            <a:endParaRPr lang="ru-RU" sz="2000" b="1" i="1" dirty="0">
              <a:solidFill>
                <a:srgbClr val="FF0066"/>
              </a:solidFill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i="1" dirty="0"/>
          </a:p>
          <a:p>
            <a:pPr>
              <a:lnSpc>
                <a:spcPct val="90000"/>
              </a:lnSpc>
              <a:defRPr/>
            </a:pPr>
            <a:endParaRPr lang="ru-RU" sz="2000" b="1" i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" y="304800"/>
            <a:ext cx="8763000" cy="831850"/>
          </a:xfrm>
        </p:spPr>
        <p:txBody>
          <a:bodyPr/>
          <a:lstStyle/>
          <a:p>
            <a:pPr algn="ctr">
              <a:defRPr/>
            </a:pPr>
            <a:r>
              <a:rPr lang="ru-RU" sz="3600" b="1" i="1" dirty="0"/>
              <a:t>Профессиональная  тугоухость</a:t>
            </a:r>
            <a:endParaRPr lang="ru-RU" sz="3600" i="1" dirty="0"/>
          </a:p>
        </p:txBody>
      </p:sp>
      <p:sp>
        <p:nvSpPr>
          <p:cNvPr id="19353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15938" y="1905000"/>
            <a:ext cx="8110537" cy="4191000"/>
          </a:xfrm>
        </p:spPr>
        <p:txBody>
          <a:bodyPr/>
          <a:lstStyle/>
          <a:p>
            <a:pPr>
              <a:buFont typeface="Wingdings" pitchFamily="2" charset="2"/>
              <a:buNone/>
              <a:defRPr/>
            </a:pPr>
            <a:r>
              <a:rPr lang="ru-RU" sz="2800" b="1" i="1"/>
              <a:t>	</a:t>
            </a:r>
            <a:r>
              <a:rPr lang="ru-RU" sz="2400" b="1" i="1"/>
              <a:t>Одной из мер профилактики НСТ может стать </a:t>
            </a:r>
            <a:r>
              <a:rPr lang="ru-RU" sz="2400" b="1" i="1">
                <a:solidFill>
                  <a:srgbClr val="FF0066"/>
                </a:solidFill>
              </a:rPr>
              <a:t>ограничение времени контакта </a:t>
            </a:r>
            <a:br>
              <a:rPr lang="ru-RU" sz="2400" b="1" i="1">
                <a:solidFill>
                  <a:srgbClr val="FF0066"/>
                </a:solidFill>
              </a:rPr>
            </a:br>
            <a:r>
              <a:rPr lang="ru-RU" sz="2400" b="1" i="1">
                <a:solidFill>
                  <a:srgbClr val="FF0066"/>
                </a:solidFill>
              </a:rPr>
              <a:t>с производственным шумом</a:t>
            </a:r>
            <a:r>
              <a:rPr lang="ru-RU" sz="2400" b="1" i="1"/>
              <a:t> путём заключения срочных трудовых договоров на контрактной основе. </a:t>
            </a:r>
          </a:p>
          <a:p>
            <a:pPr>
              <a:buFont typeface="Wingdings" pitchFamily="2" charset="2"/>
              <a:buNone/>
              <a:defRPr/>
            </a:pPr>
            <a:r>
              <a:rPr lang="ru-RU" sz="2400" b="1" i="1"/>
              <a:t>	</a:t>
            </a:r>
            <a:r>
              <a:rPr lang="ru-RU" sz="2400" b="1" i="1">
                <a:solidFill>
                  <a:srgbClr val="FF0066"/>
                </a:solidFill>
              </a:rPr>
              <a:t>Срок трудового договора</a:t>
            </a:r>
            <a:r>
              <a:rPr lang="ru-RU" sz="2400" b="1" i="1"/>
              <a:t> не должен превышать времени, достаточного для формирования профессионального заболевания органа слуха.</a:t>
            </a:r>
            <a:r>
              <a:rPr lang="ru-RU" sz="2400"/>
              <a:t> </a:t>
            </a:r>
            <a:endParaRPr lang="ru-RU" sz="2400" b="1" i="1">
              <a:solidFill>
                <a:srgbClr val="FF0066"/>
              </a:solidFill>
            </a:endParaRPr>
          </a:p>
          <a:p>
            <a:pPr>
              <a:buFont typeface="Wingdings" pitchFamily="2" charset="2"/>
              <a:buNone/>
              <a:defRPr/>
            </a:pPr>
            <a:endParaRPr lang="ru-RU" sz="2400" b="1" i="1"/>
          </a:p>
          <a:p>
            <a:pPr>
              <a:defRPr/>
            </a:pPr>
            <a:endParaRPr lang="ru-RU" sz="2800" b="1" i="1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defRPr/>
            </a:pPr>
            <a:r>
              <a:rPr lang="ru-RU" sz="4400" b="1" dirty="0"/>
              <a:t>Меры профилактики НСТ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/>
          <a:lstStyle/>
          <a:p>
            <a:pPr>
              <a:defRPr/>
            </a:pPr>
            <a:r>
              <a:rPr lang="ru-RU" sz="4000" dirty="0"/>
              <a:t>Технические</a:t>
            </a:r>
          </a:p>
          <a:p>
            <a:pPr>
              <a:defRPr/>
            </a:pPr>
            <a:r>
              <a:rPr lang="ru-RU" sz="4000" dirty="0"/>
              <a:t>Санитарно-гигиенические</a:t>
            </a:r>
          </a:p>
          <a:p>
            <a:pPr>
              <a:defRPr/>
            </a:pPr>
            <a:r>
              <a:rPr lang="ru-RU" sz="4000" dirty="0"/>
              <a:t>Медицинские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4" name="Рисунок 3" descr="http://im0-tub-ru.yandex.net/i?id=3c9dca495e1b50d0b0f5ea1b2bd847b1-60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80112" y="4293096"/>
            <a:ext cx="3327774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Технические меры профилактики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2204864"/>
            <a:ext cx="8229600" cy="3845024"/>
          </a:xfrm>
        </p:spPr>
        <p:txBody>
          <a:bodyPr/>
          <a:lstStyle/>
          <a:p>
            <a:pPr>
              <a:defRPr/>
            </a:pPr>
            <a:r>
              <a:rPr lang="ru-RU" sz="2800" dirty="0"/>
              <a:t>Устранение причин шума в его источнике</a:t>
            </a:r>
          </a:p>
          <a:p>
            <a:pPr>
              <a:defRPr/>
            </a:pPr>
            <a:r>
              <a:rPr lang="ru-RU" sz="2800" dirty="0"/>
              <a:t>Ослабление на путях передачи</a:t>
            </a:r>
          </a:p>
          <a:p>
            <a:pPr>
              <a:defRPr/>
            </a:pPr>
            <a:r>
              <a:rPr lang="ru-RU" sz="2800" dirty="0"/>
              <a:t>Непосредственная защита работающего</a:t>
            </a:r>
          </a:p>
          <a:p>
            <a:pPr>
              <a:defRPr/>
            </a:pPr>
            <a:r>
              <a:rPr lang="ru-RU" sz="2800" dirty="0"/>
              <a:t>Замена шумящего оборудования</a:t>
            </a:r>
          </a:p>
          <a:p>
            <a:pPr>
              <a:defRPr/>
            </a:pPr>
            <a:r>
              <a:rPr lang="ru-RU" sz="2800" dirty="0"/>
              <a:t>Использование кожухов для звукоизоляции</a:t>
            </a:r>
          </a:p>
          <a:p>
            <a:pPr>
              <a:defRPr/>
            </a:pPr>
            <a:r>
              <a:rPr lang="ru-RU" sz="2800" dirty="0"/>
              <a:t>Ослабление аэродинамических шумов (использование глушителей)</a:t>
            </a:r>
          </a:p>
        </p:txBody>
      </p:sp>
      <p:pic>
        <p:nvPicPr>
          <p:cNvPr id="1035266" name="Picture 2" descr="H:\мои занятия\картинки\Статьи   Шумозащитные заборы - гарантия вашего комфорта!_files\img23.jpg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7020272" y="5085184"/>
            <a:ext cx="1944216" cy="15929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69" name="Group 69"/>
          <p:cNvGraphicFramePr>
            <a:graphicFrameLocks noGrp="1"/>
          </p:cNvGraphicFramePr>
          <p:nvPr/>
        </p:nvGraphicFramePr>
        <p:xfrm>
          <a:off x="107950" y="0"/>
          <a:ext cx="9036050" cy="6718301"/>
        </p:xfrm>
        <a:graphic>
          <a:graphicData uri="http://schemas.openxmlformats.org/drawingml/2006/table">
            <a:tbl>
              <a:tblPr/>
              <a:tblGrid>
                <a:gridCol w="1533525"/>
                <a:gridCol w="4379913"/>
                <a:gridCol w="3122612"/>
              </a:tblGrid>
              <a:tr h="5349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Группа ДН</a:t>
                      </a:r>
                    </a:p>
                  </a:txBody>
                  <a:tcPr marL="37475" marR="374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Критерии </a:t>
                      </a:r>
                    </a:p>
                  </a:txBody>
                  <a:tcPr marL="37475" marR="374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Профилактика</a:t>
                      </a:r>
                    </a:p>
                  </a:txBody>
                  <a:tcPr marL="37475" marR="37475" marT="0" marB="0"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</a:tr>
              <a:tr h="76676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Практически здоровые (шума до 90 дБА)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Практически здоровые (шум более 90 дБА,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стаж до 10 лет)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ПМО – 1 раз в год;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Информирование о риске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СИЗ, ЗОЖ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29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Практически здоровые работники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(шум более 90 дБА,стаж более 10 лет)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449263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Массаж воротниковой зоны </a:t>
                      </a:r>
                    </a:p>
                    <a:p>
                      <a:pPr marL="0" marR="0" lvl="0" indent="449263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Рефлексотерапия</a:t>
                      </a:r>
                    </a:p>
                    <a:p>
                      <a:pPr marL="0" marR="0" lvl="0" indent="449263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Санкурлечение 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0850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</a:t>
                      </a: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Лица с признаками воздействия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шума на орган слуха.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Гипербарическая оксигенация</a:t>
                      </a:r>
                    </a:p>
                    <a:p>
                      <a:pPr marL="0" marR="0" lvl="0" indent="0" algn="l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Превентивная фармакотерапия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Лица с подозрением на ПНСТ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для обследовании в амбулаторных условиях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Обследование в ЦПП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12775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Работники, имеющие с ДНСТ с легкой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умеренная степень без осложнений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сопутствующей патологии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342900" marR="0" lvl="0" indent="-34290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Расширенная фармакотерапия</a:t>
                      </a:r>
                    </a:p>
                    <a:p>
                      <a:pPr marL="342900" marR="0" lvl="0" indent="-34290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Комплексное </a:t>
                      </a:r>
                    </a:p>
                    <a:p>
                      <a:pPr marL="342900" marR="0" lvl="0" indent="-34290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Calibri" pitchFamily="34" charset="0"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немедикаментозное лечение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8103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III</a:t>
                      </a: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Лица с нарушением слуха непроф. этиологии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Работники, подвергающиеся воздействию шума,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часто и длительно болеющие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Лечение в соответствии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 основным диагнозом 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12788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IV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с ДНСТ,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умеренная степень, БСК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Направление на МСЭ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ИПР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Ежегодное наблюдение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 лечение в ЦПП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4513">
                <a:tc>
                  <a:txBody>
                    <a:bodyPr/>
                    <a:lstStyle/>
                    <a:p>
                      <a:pPr marL="0" marR="0" lvl="0" indent="0" algn="ctr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V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AB4E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Работники с ДНСТ,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значительная степень 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Терапия  2 раза в год; </a:t>
                      </a:r>
                    </a:p>
                    <a:p>
                      <a:pPr marL="0" marR="0" lvl="0" indent="0" algn="just" defTabSz="912813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МСЭ; ИПР</a:t>
                      </a:r>
                    </a:p>
                  </a:txBody>
                  <a:tcPr marL="37475" marR="37475" marT="0" marB="0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1031169" name="Picture 1" descr="H:\мои занятия\картинки\люди\ludia-1754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5301208"/>
            <a:ext cx="1456556" cy="155679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850" y="0"/>
            <a:ext cx="8496300" cy="328613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numCol="1" anchor="ctr" anchorCtr="0" compatLnSpc="1">
            <a:prstTxWarp prst="textNoShape">
              <a:avLst/>
            </a:prstTxWarp>
            <a:normAutofit fontScale="90000"/>
          </a:bodyPr>
          <a:lstStyle/>
          <a:p>
            <a:pPr algn="ctr" defTabSz="912813">
              <a:defRPr/>
            </a:pPr>
            <a:r>
              <a:rPr sz="2300" i="1" smtClean="0">
                <a:ln>
                  <a:noFill/>
                </a:ln>
                <a:solidFill>
                  <a:srgbClr val="7030A0"/>
                </a:solidFill>
                <a:effectLst/>
                <a:cs typeface="Arial" pitchFamily="34" charset="0"/>
              </a:rPr>
              <a:t>Модель медицинского наблюдения</a:t>
            </a:r>
            <a:endParaRPr sz="2300" i="1" smtClean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itchFamily="34" charset="0"/>
            </a:endParaRPr>
          </a:p>
        </p:txBody>
      </p:sp>
      <p:pic>
        <p:nvPicPr>
          <p:cNvPr id="63489" name="Рисунок 2"/>
          <p:cNvPicPr>
            <a:picLocks noChangeAspect="1" noChangeArrowheads="1"/>
          </p:cNvPicPr>
          <p:nvPr/>
        </p:nvPicPr>
        <p:blipFill>
          <a:blip r:embed="rId2" cstate="print"/>
          <a:srcRect l="728" t="1198"/>
          <a:stretch>
            <a:fillRect/>
          </a:stretch>
        </p:blipFill>
        <p:spPr bwMode="auto">
          <a:xfrm>
            <a:off x="395288" y="333375"/>
            <a:ext cx="8424862" cy="6454775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1282" name="Picture 2"/>
          <p:cNvPicPr>
            <a:picLocks noChangeAspect="1" noChangeArrowheads="1"/>
          </p:cNvPicPr>
          <p:nvPr/>
        </p:nvPicPr>
        <p:blipFill>
          <a:blip r:embed="rId2" cstate="print"/>
          <a:srcRect l="3593" t="17344" r="29722" b="1571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WordArt 3"/>
          <p:cNvSpPr>
            <a:spLocks noChangeArrowheads="1" noChangeShapeType="1" noTextEdit="1"/>
          </p:cNvSpPr>
          <p:nvPr/>
        </p:nvSpPr>
        <p:spPr bwMode="auto">
          <a:xfrm>
            <a:off x="251520" y="188640"/>
            <a:ext cx="8604250" cy="233211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3236"/>
              </a:avLst>
            </a:prstTxWarp>
          </a:bodyPr>
          <a:lstStyle/>
          <a:p>
            <a:pPr algn="ctr"/>
            <a:r>
              <a:rPr lang="ru-RU" sz="4400" b="1" kern="10" dirty="0">
                <a:ln w="12700">
                  <a:solidFill>
                    <a:schemeClr val="tx1">
                      <a:lumMod val="85000"/>
                      <a:lumOff val="15000"/>
                    </a:schemeClr>
                  </a:solidFill>
                  <a:prstDash val="solid"/>
                </a:ln>
                <a:solidFill>
                  <a:schemeClr val="bg2">
                    <a:lumMod val="9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/>
              </a:rPr>
              <a:t>Спасибо за внимание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1209675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2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Шум на рабочих местах, в помещениях жилых, общественных зданий и на территории жилой застройки</a:t>
            </a:r>
            <a:r>
              <a:rPr lang="ru-RU" sz="2400" b="1" dirty="0" smtClean="0">
                <a:solidFill>
                  <a:srgbClr val="003300"/>
                </a:solidFill>
              </a:rPr>
              <a:t/>
            </a:r>
            <a:br>
              <a:rPr lang="ru-RU" sz="2400" b="1" dirty="0" smtClean="0">
                <a:solidFill>
                  <a:srgbClr val="003300"/>
                </a:solidFill>
              </a:rPr>
            </a:br>
            <a:r>
              <a:rPr lang="ru-RU" sz="2400" b="1" dirty="0" smtClean="0">
                <a:solidFill>
                  <a:srgbClr val="003300"/>
                </a:solidFill>
              </a:rPr>
              <a:t/>
            </a:r>
            <a:br>
              <a:rPr lang="ru-RU" sz="2400" b="1" dirty="0" smtClean="0">
                <a:solidFill>
                  <a:srgbClr val="003300"/>
                </a:solidFill>
              </a:rPr>
            </a:br>
            <a:r>
              <a:rPr lang="ru-RU" sz="1400" dirty="0" smtClean="0">
                <a:solidFill>
                  <a:srgbClr val="003300"/>
                </a:solidFill>
              </a:rPr>
              <a:t/>
            </a:r>
            <a:br>
              <a:rPr lang="ru-RU" sz="1400" dirty="0" smtClean="0">
                <a:solidFill>
                  <a:srgbClr val="003300"/>
                </a:solidFill>
              </a:rPr>
            </a:b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Санитарные нормы</a:t>
            </a: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СН 2.2.4/2.1.8.562-96</a:t>
            </a:r>
            <a:br>
              <a:rPr lang="ru-RU" sz="1400" b="1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ru-RU" sz="14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endParaRPr lang="ru-RU" sz="14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24579" name="Rectangle 1"/>
          <p:cNvSpPr>
            <a:spLocks noChangeArrowheads="1"/>
          </p:cNvSpPr>
          <p:nvPr/>
        </p:nvSpPr>
        <p:spPr bwMode="auto">
          <a:xfrm>
            <a:off x="468313" y="2781300"/>
            <a:ext cx="8351837" cy="1570038"/>
          </a:xfrm>
          <a:prstGeom prst="rect">
            <a:avLst/>
          </a:prstGeom>
          <a:solidFill>
            <a:srgbClr val="CC9900">
              <a:alpha val="18823"/>
            </a:srgbClr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180975" eaLnBrk="0" hangingPunct="0"/>
            <a:r>
              <a:rPr lang="ru-RU" sz="1600">
                <a:latin typeface="Times New Roman" pitchFamily="18" charset="0"/>
                <a:cs typeface="Times New Roman" pitchFamily="18" charset="0"/>
              </a:rPr>
              <a:t>3.3</a:t>
            </a:r>
            <a:r>
              <a:rPr lang="ru-RU" sz="1600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600" b="1" i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Предельно допустимый уровень (ПДУ) шума</a:t>
            </a:r>
            <a:r>
              <a:rPr lang="ru-RU" sz="1600" b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- это уровень фактора, который при ежедневной (кроме выходных дней) работе, но не более 40 часов в неделю в течение всего рабочего стажа, не должен вызывать заболеваний или отклонений в состоянии здоровья, обнаруживаемых современными методами исследований в процессе работы или в отдаленные сроки жизни настоящего и последующих поколений. Соблюдение ПДУ шума не исключает нарушения здоровья у сверхчувствительных лиц.</a:t>
            </a:r>
            <a:endParaRPr lang="ru-RU" sz="2400"/>
          </a:p>
        </p:txBody>
      </p:sp>
      <p:sp>
        <p:nvSpPr>
          <p:cNvPr id="4" name="Прямоугольник 3"/>
          <p:cNvSpPr/>
          <p:nvPr/>
        </p:nvSpPr>
        <p:spPr>
          <a:xfrm>
            <a:off x="1476375" y="2133600"/>
            <a:ext cx="6119813" cy="33813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1400" b="1" kern="0" dirty="0">
                <a:solidFill>
                  <a:srgbClr val="003300"/>
                </a:solidFill>
                <a:latin typeface="Arial"/>
                <a:ea typeface="+mj-ea"/>
                <a:cs typeface="Arial"/>
              </a:rPr>
              <a:t>3. </a:t>
            </a:r>
            <a:r>
              <a:rPr lang="ru-RU" sz="1600" b="1" kern="0" dirty="0">
                <a:solidFill>
                  <a:srgbClr val="003300"/>
                </a:solidFill>
                <a:latin typeface="Arial"/>
                <a:ea typeface="+mj-ea"/>
                <a:cs typeface="Arial"/>
              </a:rPr>
              <a:t>Термины и определения</a:t>
            </a:r>
            <a:endParaRPr lang="ru-RU" dirty="0">
              <a:latin typeface="Arial" charset="0"/>
              <a:cs typeface="Arial" charset="0"/>
            </a:endParaRPr>
          </a:p>
        </p:txBody>
      </p:sp>
      <p:sp>
        <p:nvSpPr>
          <p:cNvPr id="24581" name="Rectangle 1"/>
          <p:cNvSpPr>
            <a:spLocks noChangeArrowheads="1"/>
          </p:cNvSpPr>
          <p:nvPr/>
        </p:nvSpPr>
        <p:spPr bwMode="auto">
          <a:xfrm>
            <a:off x="468313" y="4662488"/>
            <a:ext cx="8351837" cy="830262"/>
          </a:xfrm>
          <a:prstGeom prst="rect">
            <a:avLst/>
          </a:prstGeom>
          <a:solidFill>
            <a:srgbClr val="CC9900">
              <a:alpha val="18823"/>
            </a:srgbClr>
          </a:solidFill>
          <a:ln w="9525">
            <a:solidFill>
              <a:srgbClr val="003300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1600"/>
              <a:t>3.4. </a:t>
            </a:r>
            <a:r>
              <a:rPr lang="ru-RU" sz="1600" b="1" i="1">
                <a:solidFill>
                  <a:srgbClr val="003300"/>
                </a:solidFill>
                <a:latin typeface="Times New Roman" pitchFamily="18" charset="0"/>
                <a:cs typeface="Times New Roman" pitchFamily="18" charset="0"/>
              </a:rPr>
              <a:t>Допустимый уровень шума </a:t>
            </a:r>
            <a:r>
              <a:rPr lang="ru-RU" sz="1600"/>
              <a:t>- </a:t>
            </a:r>
            <a:r>
              <a:rPr lang="ru-RU" sz="1600">
                <a:latin typeface="Times New Roman" pitchFamily="18" charset="0"/>
                <a:cs typeface="Times New Roman" pitchFamily="18" charset="0"/>
              </a:rPr>
              <a:t>это уровень, который не вызывает у человека значительного беспокойства и существенных изменений показателей функционального состояния систем и анализаторов, чувствительных к шуму.</a:t>
            </a:r>
          </a:p>
        </p:txBody>
      </p:sp>
      <p:pic>
        <p:nvPicPr>
          <p:cNvPr id="6" name="Picture 2" descr="1f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1340768"/>
            <a:ext cx="944562" cy="1152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-99392"/>
            <a:ext cx="7416824" cy="1224136"/>
          </a:xfrm>
        </p:spPr>
        <p:txBody>
          <a:bodyPr>
            <a:noAutofit/>
          </a:bodyPr>
          <a:lstStyle/>
          <a:p>
            <a:pPr algn="r">
              <a:buClr>
                <a:schemeClr val="hlink"/>
              </a:buClr>
              <a:buSzPct val="70000"/>
              <a:defRPr/>
            </a:pPr>
            <a:r>
              <a:rPr lang="ru-RU" sz="1400" b="1" dirty="0" smtClean="0">
                <a:solidFill>
                  <a:srgbClr val="006600"/>
                </a:solidFill>
              </a:rPr>
              <a:t>Приказ Минтруда России от 24.01.2014 N 33н</a:t>
            </a:r>
            <a:r>
              <a:rPr lang="ru-RU" sz="1200" b="1" dirty="0" smtClean="0">
                <a:solidFill>
                  <a:srgbClr val="006600"/>
                </a:solidFill>
              </a:rPr>
              <a:t/>
            </a:r>
            <a:br>
              <a:rPr lang="ru-RU" sz="1200" b="1" dirty="0" smtClean="0">
                <a:solidFill>
                  <a:srgbClr val="006600"/>
                </a:solidFill>
              </a:rPr>
            </a:br>
            <a:r>
              <a:rPr lang="ru-RU" sz="1200" b="1" dirty="0" smtClean="0">
                <a:solidFill>
                  <a:srgbClr val="006600"/>
                </a:solidFill>
              </a:rPr>
              <a:t>"Об утверждении Методики проведения специальной оценки условий труда, Классификатора вредных и (или) опасных производственных факторов, формы отчета о проведении специальной оценки условий труда и инструкции по ее заполнению"</a:t>
            </a:r>
            <a:br>
              <a:rPr lang="ru-RU" sz="1200" b="1" dirty="0" smtClean="0">
                <a:solidFill>
                  <a:srgbClr val="006600"/>
                </a:solidFill>
              </a:rPr>
            </a:br>
            <a:r>
              <a:rPr lang="ru-RU" sz="1200" b="1" dirty="0" smtClean="0">
                <a:solidFill>
                  <a:srgbClr val="006600"/>
                </a:solidFill>
              </a:rPr>
              <a:t>(Зарегистрировано в Минюсте России 21.03.2014 N 31689)</a:t>
            </a:r>
            <a:endParaRPr lang="ru-RU" sz="1200" b="1" dirty="0">
              <a:solidFill>
                <a:srgbClr val="006600"/>
              </a:solidFill>
            </a:endParaRPr>
          </a:p>
        </p:txBody>
      </p:sp>
      <p:pic>
        <p:nvPicPr>
          <p:cNvPr id="44034" name="Picture 2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2" cstate="print"/>
          <a:srcRect l="13652" t="35486" r="12180" b="32595"/>
          <a:stretch/>
        </p:blipFill>
        <p:spPr bwMode="auto">
          <a:xfrm>
            <a:off x="683568" y="3149600"/>
            <a:ext cx="8064896" cy="2943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13443" y="184482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6600"/>
                </a:solidFill>
              </a:rPr>
              <a:t>Предельно допустимые уровни звукового давления, звука и эквивалентного уровня звука на рабочих местах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188640"/>
            <a:ext cx="7416824" cy="1224136"/>
          </a:xfrm>
        </p:spPr>
        <p:txBody>
          <a:bodyPr>
            <a:noAutofit/>
          </a:bodyPr>
          <a:lstStyle/>
          <a:p>
            <a:pPr algn="r">
              <a:buClr>
                <a:schemeClr val="hlink"/>
              </a:buClr>
              <a:buSzPct val="70000"/>
              <a:defRPr/>
            </a:pPr>
            <a:r>
              <a:rPr lang="ru-RU" sz="1400" b="1" dirty="0" smtClean="0">
                <a:solidFill>
                  <a:srgbClr val="006600"/>
                </a:solidFill>
              </a:rPr>
              <a:t>Приказ Минтруда России от 24.01.2014 N 33н</a:t>
            </a:r>
            <a:r>
              <a:rPr lang="ru-RU" sz="1200" b="1" dirty="0" smtClean="0">
                <a:solidFill>
                  <a:srgbClr val="006600"/>
                </a:solidFill>
              </a:rPr>
              <a:t/>
            </a:r>
            <a:br>
              <a:rPr lang="ru-RU" sz="1200" b="1" dirty="0" smtClean="0">
                <a:solidFill>
                  <a:srgbClr val="006600"/>
                </a:solidFill>
              </a:rPr>
            </a:br>
            <a:r>
              <a:rPr lang="ru-RU" sz="1200" b="1" dirty="0" smtClean="0">
                <a:solidFill>
                  <a:srgbClr val="006600"/>
                </a:solidFill>
              </a:rPr>
              <a:t>"Об утверждении Методики проведения специальной оценки условий труда, Классификатора вредных и (или) опасных производственных факторов, формы отчета о проведении специальной оценки условий труда и инструкции по ее заполнению"</a:t>
            </a:r>
            <a:br>
              <a:rPr lang="ru-RU" sz="1200" b="1" dirty="0" smtClean="0">
                <a:solidFill>
                  <a:srgbClr val="006600"/>
                </a:solidFill>
              </a:rPr>
            </a:br>
            <a:r>
              <a:rPr lang="ru-RU" sz="1200" b="1" dirty="0" smtClean="0">
                <a:solidFill>
                  <a:srgbClr val="006600"/>
                </a:solidFill>
              </a:rPr>
              <a:t>(Зарегистрировано в Минюсте России 21.03.2014 N 31689)</a:t>
            </a:r>
            <a:endParaRPr lang="ru-RU" sz="1200" b="1" dirty="0">
              <a:solidFill>
                <a:srgbClr val="0066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0" y="2865120"/>
          <a:ext cx="9144002" cy="3566160"/>
        </p:xfrm>
        <a:graphic>
          <a:graphicData uri="http://schemas.openxmlformats.org/drawingml/2006/table">
            <a:tbl>
              <a:tblPr firstRow="1" bandRow="1">
                <a:tableStyleId>{10A1B5D5-9B99-4C35-A422-299274C87663}</a:tableStyleId>
              </a:tblPr>
              <a:tblGrid>
                <a:gridCol w="1306286"/>
                <a:gridCol w="1306286"/>
                <a:gridCol w="1306286"/>
                <a:gridCol w="1306286"/>
                <a:gridCol w="1306286"/>
                <a:gridCol w="1306286"/>
                <a:gridCol w="1306286"/>
              </a:tblGrid>
              <a:tr h="413992">
                <a:tc rowSpan="3">
                  <a:txBody>
                    <a:bodyPr/>
                    <a:lstStyle/>
                    <a:p>
                      <a:r>
                        <a:rPr lang="ru-RU" sz="1400" kern="1200" dirty="0" smtClean="0"/>
                        <a:t>Название показателя,       </a:t>
                      </a:r>
                      <a:br>
                        <a:rPr lang="ru-RU" sz="1400" kern="1200" dirty="0" smtClean="0"/>
                      </a:br>
                      <a:r>
                        <a:rPr lang="ru-RU" sz="1400" kern="1200" dirty="0" smtClean="0"/>
                        <a:t>единица измерения</a:t>
                      </a:r>
                    </a:p>
                    <a:p>
                      <a:r>
                        <a:rPr lang="ru-RU" sz="1400" kern="1200" dirty="0" smtClean="0"/>
                        <a:t> </a:t>
                      </a:r>
                    </a:p>
                    <a:p>
                      <a:endParaRPr lang="ru-RU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  <a:tc gridSpan="6">
                  <a:txBody>
                    <a:bodyPr/>
                    <a:lstStyle/>
                    <a:p>
                      <a:pPr algn="ctr"/>
                      <a:r>
                        <a:rPr lang="ru-RU" sz="2400" kern="1200" dirty="0" smtClean="0"/>
                        <a:t>Класс (подкласс) условий труда</a:t>
                      </a:r>
                      <a:endParaRPr lang="ru-RU" sz="2400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667914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/>
                        <a:t>Допустимый</a:t>
                      </a:r>
                      <a:endParaRPr lang="ru-RU" sz="2000" b="1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/>
                        <a:t>Вредный</a:t>
                      </a:r>
                      <a:endParaRPr lang="ru-RU" sz="2000" b="1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kern="1200" dirty="0" smtClean="0"/>
                        <a:t>Опасный</a:t>
                      </a:r>
                      <a:endParaRPr lang="ru-RU" sz="2000" b="1" dirty="0"/>
                    </a:p>
                  </a:txBody>
                  <a:tcPr>
                    <a:solidFill>
                      <a:srgbClr val="CC9900"/>
                    </a:solidFill>
                  </a:tcPr>
                </a:tc>
              </a:tr>
              <a:tr h="41399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4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3.1</a:t>
                      </a:r>
                      <a:endParaRPr lang="ru-RU" sz="24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3.2</a:t>
                      </a:r>
                      <a:endParaRPr lang="ru-RU" sz="24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3.3</a:t>
                      </a:r>
                      <a:endParaRPr lang="ru-RU" sz="24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3.4</a:t>
                      </a:r>
                      <a:endParaRPr lang="ru-RU" sz="24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ru-RU" sz="24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1186778">
                <a:tc>
                  <a:txBody>
                    <a:bodyPr/>
                    <a:lstStyle/>
                    <a:p>
                      <a:pPr algn="l"/>
                      <a:r>
                        <a:rPr lang="ru-RU" sz="1600" b="1" kern="1200" dirty="0" smtClean="0">
                          <a:solidFill>
                            <a:srgbClr val="006600"/>
                          </a:solidFill>
                        </a:rPr>
                        <a:t>Шум, эквивалентный       </a:t>
                      </a:r>
                      <a:br>
                        <a:rPr lang="ru-RU" sz="1600" b="1" kern="1200" dirty="0" smtClean="0">
                          <a:solidFill>
                            <a:srgbClr val="006600"/>
                          </a:solidFill>
                        </a:rPr>
                      </a:br>
                      <a:r>
                        <a:rPr lang="ru-RU" sz="1600" b="1" kern="1200" dirty="0" smtClean="0">
                          <a:solidFill>
                            <a:srgbClr val="006600"/>
                          </a:solidFill>
                        </a:rPr>
                        <a:t>уровень звука, </a:t>
                      </a:r>
                      <a:r>
                        <a:rPr lang="ru-RU" sz="1600" b="1" kern="1200" dirty="0" err="1" smtClean="0">
                          <a:solidFill>
                            <a:srgbClr val="006600"/>
                          </a:solidFill>
                        </a:rPr>
                        <a:t>дБА</a:t>
                      </a:r>
                      <a:endParaRPr lang="ru-RU" sz="1600" b="1" dirty="0">
                        <a:solidFill>
                          <a:srgbClr val="0066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≤  80</a:t>
                      </a:r>
                      <a:endParaRPr lang="ru-RU" sz="20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9900">
                        <a:alpha val="2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&gt; 80 - 85</a:t>
                      </a:r>
                      <a:endParaRPr lang="ru-RU" sz="20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9900">
                        <a:alpha val="2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&gt; 85 - 95</a:t>
                      </a:r>
                      <a:endParaRPr lang="ru-RU" sz="20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9900">
                        <a:alpha val="2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&gt; 95 - 105</a:t>
                      </a:r>
                      <a:endParaRPr lang="ru-RU" sz="20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9900">
                        <a:alpha val="2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&gt; 105 - 115</a:t>
                      </a:r>
                      <a:endParaRPr lang="ru-RU" sz="20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9900">
                        <a:alpha val="26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dirty="0" smtClean="0">
                          <a:solidFill>
                            <a:srgbClr val="00330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&gt; 115</a:t>
                      </a:r>
                      <a:endParaRPr lang="ru-RU" sz="2000" b="1" kern="1200" dirty="0">
                        <a:solidFill>
                          <a:srgbClr val="00330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rgbClr val="CC9900">
                        <a:alpha val="26000"/>
                      </a:srgbClr>
                    </a:solidFill>
                  </a:tcPr>
                </a:tc>
              </a:tr>
              <a:tr h="331194">
                <a:tc gridSpan="7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1700808"/>
            <a:ext cx="921702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ОТНЕСЕНИЕ</a:t>
            </a:r>
          </a:p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УСЛОВИЙ ТРУДА ПО КЛАССУ (ПОДКЛАССУ) УСЛОВИЙ ТРУДА</a:t>
            </a:r>
          </a:p>
          <a:p>
            <a:pPr algn="ctr"/>
            <a:r>
              <a:rPr lang="ru-RU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 ВОЗДЕЙСТВИИ АКУСТИЧЕСКИХ ФАКТОРОВ</a:t>
            </a:r>
            <a:endParaRPr lang="ru-RU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http://upload.wikimedia.org/wikipedia/commons/d/d6/White-nois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288822" y="1005758"/>
            <a:ext cx="8373938" cy="2895585"/>
          </a:xfrm>
          <a:prstGeom prst="rect">
            <a:avLst/>
          </a:prstGeom>
          <a:ln>
            <a:noFill/>
          </a:ln>
          <a:effectLst>
            <a:softEdge rad="112500"/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</p:pic>
      <p:pic>
        <p:nvPicPr>
          <p:cNvPr id="68608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2386011"/>
            <a:ext cx="2808312" cy="192882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083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4228" y="1671636"/>
            <a:ext cx="21526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6816" name="Text Box 16"/>
          <p:cNvSpPr txBox="1">
            <a:spLocks noChangeArrowheads="1"/>
          </p:cNvSpPr>
          <p:nvPr/>
        </p:nvSpPr>
        <p:spPr bwMode="auto">
          <a:xfrm>
            <a:off x="611560" y="332656"/>
            <a:ext cx="467202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dirty="0">
                <a:latin typeface="Calibri" pitchFamily="34" charset="0"/>
              </a:rPr>
              <a:t>Наиболее </a:t>
            </a:r>
            <a:r>
              <a:rPr lang="ru-RU" sz="2800" dirty="0" smtClean="0">
                <a:latin typeface="Calibri" pitchFamily="34" charset="0"/>
              </a:rPr>
              <a:t>распространенный </a:t>
            </a:r>
            <a:r>
              <a:rPr lang="ru-RU" sz="2800" b="1" dirty="0" smtClean="0">
                <a:latin typeface="Calibri" pitchFamily="34" charset="0"/>
              </a:rPr>
              <a:t>физический фактор </a:t>
            </a:r>
            <a:r>
              <a:rPr lang="ru-RU" sz="2800" dirty="0" smtClean="0">
                <a:latin typeface="Calibri" pitchFamily="34" charset="0"/>
              </a:rPr>
              <a:t>производственной среды – </a:t>
            </a:r>
            <a:endParaRPr lang="ru-RU" sz="36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91138" name="Picture 2" descr="http://img.interempresas.net/fotos/472139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314832"/>
            <a:ext cx="2734589" cy="2543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1140" name="Picture 4" descr="http://d1.static.dvidshub.net/media/thumbs/photos/1106/418964/450x299_q75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4071942"/>
            <a:ext cx="3357556" cy="2230910"/>
          </a:xfrm>
          <a:prstGeom prst="rect">
            <a:avLst/>
          </a:prstGeom>
          <a:noFill/>
        </p:spPr>
      </p:pic>
      <p:pic>
        <p:nvPicPr>
          <p:cNvPr id="91142" name="Picture 6" descr="http://i.dailymail.co.uk/i/pix/2011/04/05/article-0-0BB2581E000005DC-954_468x313_popup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000496" y="2786058"/>
            <a:ext cx="3091189" cy="20621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1144" name="Picture 8" descr="http://www.geevor.com/media/images/Life%20at%20the%20Edge/life%20underground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929322" y="4000504"/>
            <a:ext cx="3070433" cy="2241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6082" name="Picture 2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83982" y="332656"/>
            <a:ext cx="2857500" cy="11049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131890" y="1748389"/>
            <a:ext cx="139572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4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шум</a:t>
            </a:r>
          </a:p>
        </p:txBody>
      </p:sp>
    </p:spTree>
    <p:extLst>
      <p:ext uri="{BB962C8B-B14F-4D97-AF65-F5344CB8AC3E}">
        <p14:creationId xmlns:p14="http://schemas.microsoft.com/office/powerpoint/2010/main" xmlns="" val="3229406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23528" y="620688"/>
            <a:ext cx="8820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/>
              <a:t>"</a:t>
            </a:r>
            <a:r>
              <a:rPr lang="ru-RU" sz="2400" b="1" dirty="0" smtClean="0"/>
              <a:t>МУК 4.3.2231-07. 4.3. </a:t>
            </a:r>
            <a:r>
              <a:rPr lang="ru-RU" sz="2400" dirty="0" smtClean="0"/>
              <a:t>Методы контроля.</a:t>
            </a:r>
          </a:p>
          <a:p>
            <a:r>
              <a:rPr lang="ru-RU" sz="2400" dirty="0" smtClean="0"/>
              <a:t>Физические факторы.</a:t>
            </a:r>
          </a:p>
          <a:p>
            <a:r>
              <a:rPr lang="ru-RU" sz="2400" dirty="0" smtClean="0"/>
              <a:t>Оценка акустической нагрузки в кабинах экипажей воздушных судов при составлении санитарно-гигиенической характеристики условий труда летного состава гражданской авиации.</a:t>
            </a:r>
          </a:p>
          <a:p>
            <a:r>
              <a:rPr lang="ru-RU" sz="2400" dirty="0" smtClean="0"/>
              <a:t>Методические указания"</a:t>
            </a:r>
            <a:br>
              <a:rPr lang="ru-RU" sz="2400" dirty="0" smtClean="0"/>
            </a:br>
            <a:r>
              <a:rPr lang="ru-RU" sz="2400" dirty="0" smtClean="0"/>
              <a:t>(утв. </a:t>
            </a:r>
            <a:r>
              <a:rPr lang="ru-RU" sz="2400" dirty="0" err="1" smtClean="0"/>
              <a:t>Роспотребнадзором</a:t>
            </a:r>
            <a:r>
              <a:rPr lang="ru-RU" sz="2400" dirty="0" smtClean="0"/>
              <a:t> 26.07.2007)</a:t>
            </a:r>
            <a:br>
              <a:rPr lang="ru-RU" sz="2400" dirty="0" smtClean="0"/>
            </a:br>
            <a:r>
              <a:rPr lang="ru-RU" sz="2400" dirty="0" smtClean="0"/>
              <a:t>(ред. от 23.04.2009)</a:t>
            </a:r>
            <a:endParaRPr lang="ru-RU" sz="2000" dirty="0"/>
          </a:p>
        </p:txBody>
      </p:sp>
      <p:sp>
        <p:nvSpPr>
          <p:cNvPr id="1511425" name="Rectangle 1"/>
          <p:cNvSpPr>
            <a:spLocks noChangeArrowheads="1"/>
          </p:cNvSpPr>
          <p:nvPr/>
        </p:nvSpPr>
        <p:spPr bwMode="auto">
          <a:xfrm>
            <a:off x="251520" y="4185375"/>
            <a:ext cx="8676456" cy="203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1. Назначение и область применения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1.1. Настоящий документ устанавливает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методику оценки акустической нагрузки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в кабинах экипажей воздушных судов (далее - ВС) при составлении санитарно-гигиенической характеристики условий труда летного состава гражданской авиации (далее - ГА).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1.2. Методические указания по оценке акустической нагрузки в кабинах экипажей ВС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при составлении санитарно-гигиенической характеристики условий труда летного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состава ГА (далее - указания) разработаны с учетом требований </a:t>
            </a:r>
            <a:r>
              <a:rPr kumimoji="0" lang="ru-RU" sz="1400" b="1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СанПиН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ea typeface="Times New Roman" pitchFamily="18" charset="0"/>
                <a:cs typeface="Arial" pitchFamily="34" charset="0"/>
              </a:rPr>
              <a:t> 2.5.1.051-96 </a:t>
            </a: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"Условия труда и отдыха для летного состава гражданской авиации".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 fontScale="90000"/>
          </a:bodyPr>
          <a:lstStyle/>
          <a:p>
            <a:pPr lvl="1" algn="ctr" rtl="0">
              <a:spcBef>
                <a:spcPct val="0"/>
              </a:spcBef>
            </a:pPr>
            <a:r>
              <a:rPr lang="ru-RU" sz="3600" b="1" dirty="0" smtClean="0">
                <a:solidFill>
                  <a:schemeClr val="bg1"/>
                </a:solidFill>
              </a:rPr>
              <a:t>Этиология </a:t>
            </a:r>
            <a:r>
              <a:rPr lang="en-US" sz="3600" b="1" dirty="0">
                <a:solidFill>
                  <a:schemeClr val="bg1"/>
                </a:solidFill>
              </a:rPr>
              <a:t>NIHL </a:t>
            </a:r>
            <a:r>
              <a:rPr lang="ru-RU" sz="3600" b="1" dirty="0">
                <a:solidFill>
                  <a:schemeClr val="bg1"/>
                </a:solidFill>
              </a:rPr>
              <a:t/>
            </a:r>
            <a:br>
              <a:rPr lang="ru-RU" sz="3600" b="1" dirty="0">
                <a:solidFill>
                  <a:schemeClr val="bg1"/>
                </a:solidFill>
              </a:rPr>
            </a:b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836712"/>
            <a:ext cx="8640960" cy="5661248"/>
          </a:xfrm>
        </p:spPr>
        <p:txBody>
          <a:bodyPr>
            <a:normAutofit fontScale="92500" lnSpcReduction="20000"/>
          </a:bodyPr>
          <a:lstStyle/>
          <a:p>
            <a:pPr>
              <a:spcBef>
                <a:spcPts val="1200"/>
              </a:spcBef>
            </a:pPr>
            <a:r>
              <a:rPr lang="ru-RU" sz="2800" dirty="0" smtClean="0"/>
              <a:t>Причиной развития профессиональной потери слуха является </a:t>
            </a:r>
            <a:r>
              <a:rPr lang="ru-RU" sz="2800" b="1" dirty="0" smtClean="0"/>
              <a:t>воздействие высоких уровней производственного шума</a:t>
            </a:r>
            <a:r>
              <a:rPr lang="ru-RU" sz="2800" dirty="0" smtClean="0"/>
              <a:t> в различных отраслях промышленности. </a:t>
            </a:r>
          </a:p>
          <a:p>
            <a:pPr>
              <a:spcBef>
                <a:spcPts val="1200"/>
              </a:spcBef>
            </a:pPr>
            <a:r>
              <a:rPr lang="ru-RU" sz="2800" dirty="0" smtClean="0"/>
              <a:t>Формированию стойкого повышения порогов слуха предшествует кратковременное повышение порогов звуковосприятия, развивающееся после рабочей смены и продолжающееся до 48 часов, часто (но не всегда) сопровождающееся ощущением шума в ушах.</a:t>
            </a:r>
            <a:endParaRPr lang="en-US" sz="2800" dirty="0" smtClean="0"/>
          </a:p>
          <a:p>
            <a:pPr>
              <a:spcBef>
                <a:spcPts val="1200"/>
              </a:spcBef>
            </a:pPr>
            <a:r>
              <a:rPr lang="ru-RU" sz="2800" dirty="0" smtClean="0"/>
              <a:t>Наличие у работника </a:t>
            </a:r>
            <a:r>
              <a:rPr lang="ru-RU" sz="2800" b="1" dirty="0" smtClean="0"/>
              <a:t>кратковременного повышения порога звуковосприятия после смены является индикатором риска развития профессиональной потери</a:t>
            </a:r>
            <a:r>
              <a:rPr lang="ru-RU" sz="2800" dirty="0" smtClean="0"/>
              <a:t> слуха при дальнейшем продолжении контакта с шумом.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533400" y="1643050"/>
            <a:ext cx="8077200" cy="4178313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ru-RU" sz="2400" dirty="0" smtClean="0"/>
              <a:t>Изменения со стороны </a:t>
            </a:r>
            <a:r>
              <a:rPr lang="ru-RU" sz="2400" dirty="0" err="1" smtClean="0"/>
              <a:t>сердечно-сосудистой</a:t>
            </a:r>
            <a:r>
              <a:rPr lang="ru-RU" sz="2400" dirty="0" smtClean="0"/>
              <a:t> системы</a:t>
            </a:r>
            <a:endParaRPr lang="en-US" sz="2400" dirty="0" smtClean="0"/>
          </a:p>
          <a:p>
            <a:pPr marL="0" indent="0">
              <a:lnSpc>
                <a:spcPct val="90000"/>
              </a:lnSpc>
              <a:buNone/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Изменения со стороны нервной системы</a:t>
            </a: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Нарушение речи и концентрации внимания</a:t>
            </a: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Раздражение, стресс, усталость</a:t>
            </a: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Снижение производительности труда</a:t>
            </a:r>
            <a:endParaRPr lang="en-US" sz="2400" dirty="0" smtClean="0"/>
          </a:p>
          <a:p>
            <a:pPr>
              <a:lnSpc>
                <a:spcPct val="90000"/>
              </a:lnSpc>
            </a:pPr>
            <a:endParaRPr lang="en-US" sz="2400" dirty="0" smtClean="0"/>
          </a:p>
          <a:p>
            <a:pPr>
              <a:lnSpc>
                <a:spcPct val="90000"/>
              </a:lnSpc>
            </a:pPr>
            <a:r>
              <a:rPr lang="ru-RU" sz="2400" dirty="0" smtClean="0"/>
              <a:t>Повышает риск несчастных случаев</a:t>
            </a:r>
            <a:endParaRPr lang="en-US" sz="2400" dirty="0" smtClean="0"/>
          </a:p>
          <a:p>
            <a:pPr marL="742950" lvl="1" indent="-285750">
              <a:lnSpc>
                <a:spcPct val="90000"/>
              </a:lnSpc>
            </a:pPr>
            <a:endParaRPr lang="en-US" dirty="0" smtClean="0"/>
          </a:p>
          <a:p>
            <a:pPr marL="742950" lvl="1" indent="-285750">
              <a:lnSpc>
                <a:spcPct val="90000"/>
              </a:lnSpc>
            </a:pPr>
            <a:endParaRPr lang="en-US" dirty="0" smtClean="0"/>
          </a:p>
        </p:txBody>
      </p:sp>
      <p:sp>
        <p:nvSpPr>
          <p:cNvPr id="1126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47667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Неслуховые</a:t>
            </a: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эффекты шума (неспецифические)</a:t>
            </a:r>
            <a:endPara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51658" name="Picture 10" descr="http://im3-tub-ru.yandex.net/i?id=63858f0172599c58ce728c98260f2b75-99-144&amp;n=33&amp;h=2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 xmlns="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28318" y="3645024"/>
            <a:ext cx="2886075" cy="243229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65234693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126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126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29998602"/>
              </p:ext>
            </p:extLst>
          </p:nvPr>
        </p:nvGraphicFramePr>
        <p:xfrm>
          <a:off x="251520" y="1556792"/>
          <a:ext cx="8712969" cy="4859969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392488"/>
                <a:gridCol w="4320481"/>
              </a:tblGrid>
              <a:tr h="57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Страна, </a:t>
                      </a:r>
                      <a:r>
                        <a:rPr lang="ru-RU" sz="1600" b="1" i="1" dirty="0" smtClean="0"/>
                        <a:t>организация</a:t>
                      </a:r>
                      <a:r>
                        <a:rPr lang="ru-RU" sz="1600" b="1" i="1" dirty="0"/>
                        <a:t>,  </a:t>
                      </a:r>
                      <a:r>
                        <a:rPr lang="ru-RU" sz="1600" b="1" i="1" dirty="0" smtClean="0"/>
                        <a:t>документ</a:t>
                      </a:r>
                      <a:r>
                        <a:rPr lang="ru-RU" sz="1600" b="1" i="1" dirty="0"/>
                        <a:t>, год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Раздел документа и название </a:t>
                      </a:r>
                      <a:r>
                        <a:rPr lang="ru-RU" sz="1600" b="1" i="1" dirty="0" smtClean="0"/>
                        <a:t>заболевания </a:t>
                      </a:r>
                      <a:endParaRPr lang="ru-RU" sz="1600" b="1" i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57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ВОЗ. </a:t>
                      </a:r>
                      <a:r>
                        <a:rPr lang="ru-RU" sz="1600" dirty="0" smtClean="0"/>
                        <a:t>Глобальный </a:t>
                      </a:r>
                      <a:r>
                        <a:rPr lang="ru-RU" sz="1600" dirty="0"/>
                        <a:t>груз </a:t>
                      </a:r>
                      <a:r>
                        <a:rPr lang="ru-RU" sz="1600" dirty="0" smtClean="0"/>
                        <a:t>болезней </a:t>
                      </a:r>
                      <a:r>
                        <a:rPr lang="ru-RU" sz="1600" dirty="0"/>
                        <a:t>(2000)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Потеря слуха от шума </a:t>
                      </a:r>
                      <a:r>
                        <a:rPr lang="ru-RU" sz="1600" dirty="0"/>
                        <a:t>(</a:t>
                      </a:r>
                      <a:r>
                        <a:rPr lang="ru-RU" sz="1600" dirty="0" smtClean="0"/>
                        <a:t>этиологическая </a:t>
                      </a:r>
                      <a:r>
                        <a:rPr lang="ru-RU" sz="1600" dirty="0"/>
                        <a:t>доля 17%)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2749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ИСО. </a:t>
                      </a:r>
                      <a:r>
                        <a:rPr lang="ru-RU" sz="1600" dirty="0"/>
                        <a:t>Стандарт ИСО 1999-1990 (1990)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Нарушение слуха, вызванное шумом</a:t>
                      </a:r>
                      <a:endParaRPr lang="ru-RU" sz="1600" b="1" i="1" dirty="0">
                        <a:solidFill>
                          <a:srgbClr val="0066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57410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МОТ. </a:t>
                      </a:r>
                      <a:r>
                        <a:rPr lang="ru-RU" sz="1600" dirty="0" smtClean="0"/>
                        <a:t>Перечень профзаболеваний </a:t>
                      </a:r>
                      <a:r>
                        <a:rPr lang="ru-RU" sz="1600" dirty="0"/>
                        <a:t>(2010)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1.2.1</a:t>
                      </a: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. Нарушение слуха, вызванное шумом</a:t>
                      </a:r>
                      <a:endParaRPr lang="ru-RU" sz="1600" b="1" i="1" dirty="0">
                        <a:solidFill>
                          <a:srgbClr val="0066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57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ЕС</a:t>
                      </a:r>
                      <a:r>
                        <a:rPr lang="ru-RU" sz="1600" dirty="0"/>
                        <a:t>. </a:t>
                      </a:r>
                      <a:r>
                        <a:rPr lang="ru-RU" sz="1600" dirty="0" smtClean="0"/>
                        <a:t>Руководство </a:t>
                      </a:r>
                      <a:r>
                        <a:rPr lang="ru-RU" sz="1600" dirty="0"/>
                        <a:t>по </a:t>
                      </a:r>
                      <a:r>
                        <a:rPr lang="ru-RU" sz="1600" dirty="0" smtClean="0"/>
                        <a:t>диагностике профзаболеваний </a:t>
                      </a:r>
                      <a:r>
                        <a:rPr lang="ru-RU" sz="1600" dirty="0"/>
                        <a:t>(2009)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П.503. </a:t>
                      </a: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Снижение слуха или </a:t>
                      </a:r>
                      <a:r>
                        <a:rPr lang="ru-RU" sz="1600" b="1" i="1" dirty="0" smtClean="0">
                          <a:solidFill>
                            <a:srgbClr val="006600"/>
                          </a:solidFill>
                        </a:rPr>
                        <a:t>глухота</a:t>
                      </a: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, вызванная шумом</a:t>
                      </a:r>
                      <a:endParaRPr lang="ru-RU" sz="1600" b="1" i="1" dirty="0">
                        <a:solidFill>
                          <a:srgbClr val="0066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57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Германия. </a:t>
                      </a:r>
                      <a:r>
                        <a:rPr lang="ru-RU" sz="1600" dirty="0" smtClean="0"/>
                        <a:t>Приказ Министерства </a:t>
                      </a:r>
                      <a:r>
                        <a:rPr lang="ru-RU" sz="1600" dirty="0"/>
                        <a:t>труда (2008)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1590" indent="-2159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Профзаболевание №2301. </a:t>
                      </a:r>
                      <a:r>
                        <a:rPr lang="ru-RU" sz="1600" b="1" i="1" dirty="0" smtClean="0">
                          <a:solidFill>
                            <a:srgbClr val="006600"/>
                          </a:solidFill>
                        </a:rPr>
                        <a:t>Тугоухость </a:t>
                      </a: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от шума.</a:t>
                      </a:r>
                      <a:endParaRPr lang="ru-RU" sz="1600" b="1" i="1" dirty="0">
                        <a:solidFill>
                          <a:srgbClr val="0066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29917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Италия. </a:t>
                      </a:r>
                      <a:r>
                        <a:rPr lang="ru-RU" sz="1600" dirty="0" smtClean="0"/>
                        <a:t>Перечень профзаболеваний </a:t>
                      </a:r>
                      <a:r>
                        <a:rPr lang="ru-RU" sz="1600" dirty="0"/>
                        <a:t>(2008)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/>
                        <a:t>П. 75. Тугоухость от шума (H 83.3 по МКБ-10)</a:t>
                      </a:r>
                      <a:endParaRPr lang="ru-RU" sz="1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57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Франция. </a:t>
                      </a:r>
                      <a:r>
                        <a:rPr lang="ru-RU" sz="1600" dirty="0"/>
                        <a:t>Перечень </a:t>
                      </a:r>
                      <a:r>
                        <a:rPr lang="ru-RU" sz="1600" dirty="0" err="1" smtClean="0"/>
                        <a:t>профзаболваний</a:t>
                      </a:r>
                      <a:r>
                        <a:rPr lang="ru-RU" sz="1600" dirty="0" smtClean="0"/>
                        <a:t> </a:t>
                      </a:r>
                      <a:r>
                        <a:rPr lang="ru-RU" sz="1600" dirty="0"/>
                        <a:t>(2003)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/>
                        <a:t>Таблица </a:t>
                      </a:r>
                      <a:r>
                        <a:rPr lang="ru-RU" sz="1600" dirty="0" smtClean="0"/>
                        <a:t>42</a:t>
                      </a:r>
                      <a:r>
                        <a:rPr lang="ru-RU" sz="1600" b="1" i="1" dirty="0" smtClean="0">
                          <a:solidFill>
                            <a:srgbClr val="006600"/>
                          </a:solidFill>
                        </a:rPr>
                        <a:t>. Нарушение слуха, вызванное повреждающим шумом</a:t>
                      </a:r>
                      <a:endParaRPr lang="ru-RU" sz="1600" b="1" i="1" dirty="0">
                        <a:solidFill>
                          <a:srgbClr val="0066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  <a:tr h="57410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/>
                        <a:t>США. </a:t>
                      </a:r>
                      <a:r>
                        <a:rPr lang="ru-RU" sz="1600" dirty="0" smtClean="0"/>
                        <a:t>Американская академия аудиологии </a:t>
                      </a:r>
                      <a:r>
                        <a:rPr lang="ru-RU" sz="1600" dirty="0"/>
                        <a:t>(ААА). </a:t>
                      </a:r>
                      <a:r>
                        <a:rPr lang="ru-RU" sz="1600" dirty="0" smtClean="0"/>
                        <a:t>Декларация </a:t>
                      </a:r>
                      <a:r>
                        <a:rPr lang="ru-RU" sz="1600" dirty="0"/>
                        <a:t>(2003)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i="1" dirty="0" smtClean="0">
                          <a:solidFill>
                            <a:srgbClr val="006600"/>
                          </a:solidFill>
                        </a:rPr>
                        <a:t>Профессиональная </a:t>
                      </a:r>
                      <a:r>
                        <a:rPr lang="ru-RU" sz="1600" b="1" i="1" dirty="0">
                          <a:solidFill>
                            <a:srgbClr val="006600"/>
                          </a:solidFill>
                        </a:rPr>
                        <a:t>потеря слуха, вызванная шумом</a:t>
                      </a:r>
                      <a:endParaRPr lang="ru-RU" sz="1600" b="1" i="1" dirty="0">
                        <a:solidFill>
                          <a:srgbClr val="006600"/>
                        </a:solidFill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16227" marR="16227" marT="0" marB="0">
                    <a:solidFill>
                      <a:schemeClr val="tx1">
                        <a:lumMod val="50000"/>
                        <a:lumOff val="50000"/>
                        <a:alpha val="1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1" y="279601"/>
            <a:ext cx="889248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3300"/>
                </a:solidFill>
                <a:latin typeface="+mj-lt"/>
                <a:ea typeface="+mj-ea"/>
                <a:cs typeface="+mj-cs"/>
              </a:rPr>
              <a:t>Терминология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i="1" dirty="0" smtClean="0">
                <a:solidFill>
                  <a:schemeClr val="bg2">
                    <a:lumMod val="75000"/>
                  </a:schemeClr>
                </a:solidFill>
                <a:latin typeface="+mj-lt"/>
                <a:ea typeface="+mj-ea"/>
                <a:cs typeface="+mj-cs"/>
              </a:rPr>
              <a:t>Профессиональной потери слуха</a:t>
            </a:r>
            <a:r>
              <a:rPr lang="ru-RU" sz="2400" b="1" dirty="0" smtClean="0">
                <a:solidFill>
                  <a:srgbClr val="003300"/>
                </a:solidFill>
                <a:latin typeface="+mj-lt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3300"/>
                </a:solidFill>
                <a:latin typeface="+mj-lt"/>
                <a:ea typeface="+mj-ea"/>
                <a:cs typeface="+mj-cs"/>
              </a:rPr>
              <a:t>в международных и национальных документах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548680"/>
            <a:ext cx="8229600" cy="1066800"/>
          </a:xfrm>
        </p:spPr>
        <p:txBody>
          <a:bodyPr/>
          <a:lstStyle/>
          <a:p>
            <a:r>
              <a:rPr lang="ru-RU" dirty="0" smtClean="0"/>
              <a:t>Определение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00200"/>
            <a:ext cx="8640960" cy="4525963"/>
          </a:xfrm>
        </p:spPr>
        <p:txBody>
          <a:bodyPr>
            <a:normAutofit fontScale="70000" lnSpcReduction="20000"/>
          </a:bodyPr>
          <a:lstStyle/>
          <a:p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Потеря слуха, вызванная шумом (с англ.: </a:t>
            </a:r>
            <a:r>
              <a:rPr lang="en-US" sz="3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Noise induced hearing loss</a:t>
            </a: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3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NIHL</a:t>
            </a:r>
            <a:r>
              <a:rPr lang="ru-RU" sz="3800" b="1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или профессиональная потеря слуха) 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– медленно развивающееся нарушение слуха, причиной которого является воздействие производственного шума, уровень которого превышает предельно допустимый, представляющее собой поражение звуковоспринимающего отдела слухового анализатора (нейроэпителиальных структур внутреннего уха), и проявляющееся клинически в виде хронической двусторонней </a:t>
            </a:r>
            <a:r>
              <a:rPr lang="ru-RU" sz="3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сенсоневральной</a:t>
            </a:r>
            <a:r>
              <a:rPr lang="ru-RU" sz="3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тугоухости.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Users\q\Documents\ДОКТОРСКАЯ\Картинки\image027_2.jpg"/>
          <p:cNvPicPr>
            <a:picLocks noChangeAspect="1" noChangeArrowheads="1"/>
          </p:cNvPicPr>
          <p:nvPr/>
        </p:nvPicPr>
        <p:blipFill>
          <a:blip r:embed="rId2" cstate="print"/>
          <a:srcRect l="3137" t="12496" r="36855" b="3158"/>
          <a:stretch>
            <a:fillRect/>
          </a:stretch>
        </p:blipFill>
        <p:spPr bwMode="auto">
          <a:xfrm>
            <a:off x="6156176" y="3656062"/>
            <a:ext cx="2804980" cy="194421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ru-RU" sz="2800" b="1" i="1" kern="1200" dirty="0" smtClean="0">
                <a:ln/>
                <a:solidFill>
                  <a:srgbClr val="0033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+mn-ea"/>
                <a:cs typeface="Arial" charset="0"/>
              </a:rPr>
              <a:t>ТЕРМИНОЛОГИЯ НАРУШЕНИЙ СЛУХА В РФ</a:t>
            </a:r>
            <a:endParaRPr lang="ru-RU" sz="2800" b="1" i="1" kern="1200" dirty="0">
              <a:ln/>
              <a:solidFill>
                <a:srgbClr val="0033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+mn-ea"/>
              <a:cs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1415" y="2204864"/>
            <a:ext cx="820891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3"/>
              </a:buBlip>
            </a:pPr>
            <a:r>
              <a:rPr lang="ru-RU" sz="2800" b="1" dirty="0" err="1" smtClean="0">
                <a:solidFill>
                  <a:schemeClr val="tx2"/>
                </a:solidFill>
                <a:latin typeface="Cambria" panose="02040503050406030204" pitchFamily="18" charset="0"/>
              </a:rPr>
              <a:t>Нейросенсорная</a:t>
            </a:r>
            <a:r>
              <a:rPr lang="ru-RU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 тугоухость, </a:t>
            </a:r>
          </a:p>
          <a:p>
            <a:pPr>
              <a:buBlip>
                <a:blip r:embed="rId3"/>
              </a:buBlip>
            </a:pPr>
            <a:r>
              <a:rPr lang="ru-RU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Неврит слухового нерва, </a:t>
            </a:r>
          </a:p>
          <a:p>
            <a:pPr>
              <a:buBlip>
                <a:blip r:embed="rId3"/>
              </a:buBlip>
            </a:pPr>
            <a:r>
              <a:rPr lang="ru-RU" sz="2800" b="1" dirty="0" err="1" smtClean="0">
                <a:solidFill>
                  <a:schemeClr val="tx2"/>
                </a:solidFill>
                <a:latin typeface="Cambria" panose="02040503050406030204" pitchFamily="18" charset="0"/>
              </a:rPr>
              <a:t>Кохлеарный</a:t>
            </a:r>
            <a:r>
              <a:rPr lang="ru-RU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 неврит, </a:t>
            </a:r>
          </a:p>
          <a:p>
            <a:pPr>
              <a:buBlip>
                <a:blip r:embed="rId3"/>
              </a:buBlip>
            </a:pPr>
            <a:r>
              <a:rPr lang="ru-RU" sz="2800" b="1" dirty="0">
                <a:solidFill>
                  <a:schemeClr val="tx2"/>
                </a:solidFill>
                <a:latin typeface="Cambria" panose="02040503050406030204" pitchFamily="18" charset="0"/>
              </a:rPr>
              <a:t>П</a:t>
            </a:r>
            <a:r>
              <a:rPr lang="ru-RU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ерцептивная тугоухость,</a:t>
            </a:r>
          </a:p>
          <a:p>
            <a:pPr>
              <a:buBlip>
                <a:blip r:embed="rId3"/>
              </a:buBlip>
            </a:pPr>
            <a:r>
              <a:rPr lang="ru-RU" sz="2800" b="1" dirty="0" err="1" smtClean="0">
                <a:solidFill>
                  <a:schemeClr val="tx2"/>
                </a:solidFill>
                <a:latin typeface="Cambria" panose="02040503050406030204" pitchFamily="18" charset="0"/>
              </a:rPr>
              <a:t>Аудиосенсоневропатия</a:t>
            </a:r>
            <a:r>
              <a:rPr lang="ru-RU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, </a:t>
            </a:r>
          </a:p>
          <a:p>
            <a:pPr>
              <a:buBlip>
                <a:blip r:embed="rId3"/>
              </a:buBlip>
            </a:pPr>
            <a:r>
              <a:rPr lang="ru-RU" sz="2800" b="1" dirty="0" err="1" smtClean="0">
                <a:solidFill>
                  <a:schemeClr val="tx2"/>
                </a:solidFill>
                <a:latin typeface="Cambria" panose="02040503050406030204" pitchFamily="18" charset="0"/>
              </a:rPr>
              <a:t>Кохлеопатия</a:t>
            </a:r>
            <a:endParaRPr lang="ru-RU" sz="2800" b="1" dirty="0" smtClean="0">
              <a:solidFill>
                <a:schemeClr val="tx2"/>
              </a:solidFill>
              <a:latin typeface="Cambria" panose="02040503050406030204" pitchFamily="18" charset="0"/>
            </a:endParaRPr>
          </a:p>
          <a:p>
            <a:pPr>
              <a:buBlip>
                <a:blip r:embed="rId3"/>
              </a:buBlip>
            </a:pPr>
            <a:r>
              <a:rPr lang="ru-RU" sz="2800" b="1" dirty="0" err="1" smtClean="0">
                <a:solidFill>
                  <a:schemeClr val="tx2"/>
                </a:solidFill>
                <a:latin typeface="Cambria" panose="02040503050406030204" pitchFamily="18" charset="0"/>
              </a:rPr>
              <a:t>Сенсоневральная</a:t>
            </a:r>
            <a:r>
              <a:rPr lang="ru-RU" sz="2800" b="1" dirty="0" smtClean="0">
                <a:solidFill>
                  <a:schemeClr val="tx2"/>
                </a:solidFill>
                <a:latin typeface="Cambria" panose="02040503050406030204" pitchFamily="18" charset="0"/>
              </a:rPr>
              <a:t> тугоухость </a:t>
            </a:r>
            <a:endParaRPr lang="ru-RU" sz="2800" b="1" dirty="0">
              <a:solidFill>
                <a:schemeClr val="tx2"/>
              </a:solidFill>
              <a:latin typeface="Cambria" panose="02040503050406030204" pitchFamily="18" charset="0"/>
            </a:endParaRPr>
          </a:p>
        </p:txBody>
      </p:sp>
      <p:pic>
        <p:nvPicPr>
          <p:cNvPr id="62467" name="Picture 3" descr="C:\Users\q\Documents\ДОКТОРСКАЯ\Картинки\7DCE8FB4026C518A2DF2DA033607E.jpg"/>
          <p:cNvPicPr>
            <a:picLocks noChangeAspect="1" noChangeArrowheads="1"/>
          </p:cNvPicPr>
          <p:nvPr/>
        </p:nvPicPr>
        <p:blipFill>
          <a:blip r:embed="rId4" cstate="print">
            <a:lum contrast="-30000"/>
          </a:blip>
          <a:srcRect/>
          <a:stretch>
            <a:fillRect/>
          </a:stretch>
        </p:blipFill>
        <p:spPr bwMode="auto">
          <a:xfrm>
            <a:off x="6315460" y="1268760"/>
            <a:ext cx="2780208" cy="23291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E9EFB-D5C0-4026-81D1-26874FC3CC8B}" type="slidenum">
              <a:rPr lang="ru-RU" smtClean="0"/>
              <a:pPr/>
              <a:t>26</a:t>
            </a:fld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35688" t="11769" r="36583" b="10272"/>
          <a:stretch>
            <a:fillRect/>
          </a:stretch>
        </p:blipFill>
        <p:spPr bwMode="auto">
          <a:xfrm>
            <a:off x="142844" y="142852"/>
            <a:ext cx="385192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190500" dir="45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2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0"/>
            <a:ext cx="3705225" cy="5686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190500" dir="42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868" y="285728"/>
            <a:ext cx="3933825" cy="477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190500" dir="42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4" y="571480"/>
            <a:ext cx="3857625" cy="543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190500" dir="42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22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642918"/>
            <a:ext cx="4524375" cy="602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190500" dist="190500" dir="42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Прямоугольник 10"/>
          <p:cNvSpPr/>
          <p:nvPr/>
        </p:nvSpPr>
        <p:spPr>
          <a:xfrm>
            <a:off x="0" y="6211669"/>
            <a:ext cx="4572000" cy="30777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fr-FR" sz="1400" dirty="0" smtClean="0"/>
              <a:t>http://apps.who.int/classifications/icd10/browse/2015/en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2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/>
              <a:t>МКБ-10</a:t>
            </a:r>
            <a:endParaRPr lang="ru-RU" sz="5400" b="1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35688" t="11769" r="36583" b="10272"/>
          <a:stretch>
            <a:fillRect/>
          </a:stretch>
        </p:blipFill>
        <p:spPr bwMode="auto">
          <a:xfrm>
            <a:off x="0" y="1268760"/>
            <a:ext cx="385192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419872" y="2564904"/>
            <a:ext cx="5472608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Шумовые эффекты внутреннего уха (H83.3)</a:t>
            </a:r>
          </a:p>
          <a:p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-Акустическая травма</a:t>
            </a:r>
          </a:p>
          <a:p>
            <a:r>
              <a:rPr lang="ru-RU" sz="36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-Потеря слуха, вызванная шумом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 smtClean="0"/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237484945"/>
              </p:ext>
            </p:extLst>
          </p:nvPr>
        </p:nvGraphicFramePr>
        <p:xfrm>
          <a:off x="318491" y="2276872"/>
          <a:ext cx="8568952" cy="3672408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940949"/>
                <a:gridCol w="3190469"/>
                <a:gridCol w="1346253"/>
                <a:gridCol w="3091281"/>
              </a:tblGrid>
              <a:tr h="3672408">
                <a:tc>
                  <a:txBody>
                    <a:bodyPr/>
                    <a:lstStyle/>
                    <a:p>
                      <a:r>
                        <a:rPr lang="ru-RU" dirty="0" smtClean="0"/>
                        <a:t>2.4.1</a:t>
                      </a:r>
                      <a:endParaRPr lang="ru-RU" dirty="0">
                        <a:solidFill>
                          <a:schemeClr val="accent3">
                            <a:lumMod val="2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Заболевания связанные с воздействием производственного шума</a:t>
                      </a:r>
                      <a:r>
                        <a:rPr lang="ru-RU" baseline="0" dirty="0" smtClean="0"/>
                        <a:t> (проявления: </a:t>
                      </a:r>
                      <a:r>
                        <a:rPr lang="ru-RU" sz="2400" baseline="0" dirty="0" smtClean="0">
                          <a:solidFill>
                            <a:srgbClr val="0B0BB5"/>
                          </a:solidFill>
                        </a:rPr>
                        <a:t>шумовые эффекты внутреннего уха</a:t>
                      </a:r>
                      <a:r>
                        <a:rPr lang="ru-RU" baseline="0" dirty="0" smtClean="0"/>
                        <a:t>, </a:t>
                      </a:r>
                      <a:r>
                        <a:rPr lang="ru-RU" sz="2000" b="0" i="0" u="none" baseline="0" dirty="0" smtClean="0"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нейросенсорная тугоухость двусторонняя</a:t>
                      </a:r>
                      <a:endParaRPr lang="ru-RU" b="0" i="0" u="none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i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H 83.3</a:t>
                      </a:r>
                    </a:p>
                    <a:p>
                      <a:r>
                        <a:rPr lang="en-US" baseline="0" dirty="0" smtClean="0"/>
                        <a:t>H 90.6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2000" i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Производственный</a:t>
                      </a:r>
                      <a:r>
                        <a:rPr lang="en-US" sz="2000" i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</a:t>
                      </a:r>
                      <a:r>
                        <a:rPr lang="ru-RU" sz="2000" i="1" kern="1200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шум</a:t>
                      </a:r>
                      <a:endParaRPr lang="ru-RU" sz="2000" b="1" i="1" kern="1200" baseline="0" dirty="0">
                        <a:solidFill>
                          <a:schemeClr val="bg2">
                            <a:lumMod val="50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5" name="Picture 1"/>
          <p:cNvPicPr>
            <a:picLocks noChangeAspect="1" noChangeArrowheads="1"/>
          </p:cNvPicPr>
          <p:nvPr/>
        </p:nvPicPr>
        <p:blipFill>
          <a:blip r:embed="rId2" cstate="print">
            <a:grayscl/>
          </a:blip>
          <a:srcRect l="15216" t="25219" r="7857" b="43063"/>
          <a:stretch>
            <a:fillRect/>
          </a:stretch>
        </p:blipFill>
        <p:spPr bwMode="auto">
          <a:xfrm>
            <a:off x="4427984" y="260648"/>
            <a:ext cx="4499992" cy="172819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9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6865" name="Picture 1" descr="C:\Users\q\Documents\ДОКТОРСКАЯ\Картинки\Cabin Pilo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3923928" cy="18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92226" name="Picture 2" descr="E:\мои занятия\картинки\люди\ludia-747.g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68344" y="2924944"/>
            <a:ext cx="1076325" cy="1038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1"/>
          <p:cNvSpPr>
            <a:spLocks noChangeArrowheads="1"/>
          </p:cNvSpPr>
          <p:nvPr/>
        </p:nvSpPr>
        <p:spPr bwMode="auto">
          <a:xfrm>
            <a:off x="1331913" y="5373688"/>
            <a:ext cx="7812087" cy="814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304704" rIns="304704" bIns="0" anchor="ctr">
            <a:spAutoFit/>
          </a:bodyPr>
          <a:lstStyle/>
          <a:p>
            <a:r>
              <a:rPr lang="en-US" sz="1100" b="1" i="1">
                <a:solidFill>
                  <a:srgbClr val="222222"/>
                </a:solidFill>
                <a:cs typeface="Times New Roman" pitchFamily="18" charset="0"/>
              </a:rPr>
              <a:t>Prevalence of hearing loss in the United States by industryhttp:/Masterson-EA; Tak-S; Themann-CL; Wall-DK; Groenewold-MR; Deddens-JA; Calvert-GA //American Journal of Industrial Medicine </a:t>
            </a:r>
            <a:r>
              <a:rPr lang="en-US" sz="1100" b="1" i="1">
                <a:solidFill>
                  <a:srgbClr val="222222"/>
                </a:solidFill>
                <a:cs typeface="Times New Roman" pitchFamily="18" charset="0"/>
                <a:hlinkClick r:id="rId2"/>
              </a:rPr>
              <a:t>Volume 56, Issue 6, </a:t>
            </a:r>
            <a:r>
              <a:rPr lang="en-US" sz="1100" b="1" i="1">
                <a:solidFill>
                  <a:srgbClr val="222222"/>
                </a:solidFill>
                <a:cs typeface="Times New Roman" pitchFamily="18" charset="0"/>
              </a:rPr>
              <a:t>pages 670–681, June 2013</a:t>
            </a:r>
            <a:endParaRPr lang="ru-RU" sz="1100" b="1" i="1">
              <a:solidFill>
                <a:srgbClr val="222222"/>
              </a:solidFill>
              <a:cs typeface="Times New Roman" pitchFamily="18" charset="0"/>
            </a:endParaRPr>
          </a:p>
        </p:txBody>
      </p:sp>
      <p:pic>
        <p:nvPicPr>
          <p:cNvPr id="4099" name="Рисунок 3" descr="American Journal of Industrial Medicine"/>
          <p:cNvPicPr>
            <a:picLocks noChangeAspect="1" noChangeArrowheads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0" y="5300663"/>
            <a:ext cx="1331913" cy="155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611188" y="1874838"/>
            <a:ext cx="7777162" cy="2894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450850" algn="just">
              <a:buFontTx/>
              <a:buBlip>
                <a:blip r:embed="rId4"/>
              </a:buBlip>
              <a:defRPr/>
            </a:pP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В Соединенных Штатах, потеря слуха является </a:t>
            </a:r>
            <a:r>
              <a:rPr lang="ru-RU" sz="2000" i="1" dirty="0">
                <a:solidFill>
                  <a:srgbClr val="003300"/>
                </a:solidFill>
                <a:latin typeface="+mn-lt"/>
                <a:ea typeface="Calibri" pitchFamily="34" charset="0"/>
                <a:cs typeface="Times New Roman" pitchFamily="18" charset="0"/>
              </a:rPr>
              <a:t>третьим</a:t>
            </a:r>
            <a:r>
              <a:rPr lang="ru-RU" sz="2000" i="1" dirty="0"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наиболее распространенным хроническим нарушением состоянием здоровья (более чем у </a:t>
            </a:r>
            <a:r>
              <a:rPr lang="ru-RU" sz="2000" i="1" dirty="0">
                <a:solidFill>
                  <a:srgbClr val="003300"/>
                </a:solidFill>
                <a:latin typeface="+mn-lt"/>
                <a:ea typeface="Calibri" pitchFamily="34" charset="0"/>
                <a:cs typeface="Times New Roman" pitchFamily="18" charset="0"/>
              </a:rPr>
              <a:t>11%</a:t>
            </a:r>
            <a:r>
              <a:rPr lang="ru-RU" sz="2000" i="1" dirty="0">
                <a:solidFill>
                  <a:schemeClr val="accent6">
                    <a:lumMod val="75000"/>
                  </a:schemeClr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населения страны). </a:t>
            </a:r>
            <a:endParaRPr lang="en-US" sz="20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indent="450850" algn="just">
              <a:buFontTx/>
              <a:buBlip>
                <a:blip r:embed="rId4"/>
              </a:buBlip>
              <a:defRPr/>
            </a:pP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Около </a:t>
            </a:r>
            <a:r>
              <a:rPr lang="ru-RU" sz="2000" i="1" dirty="0">
                <a:solidFill>
                  <a:srgbClr val="003300"/>
                </a:solidFill>
                <a:latin typeface="+mn-lt"/>
                <a:ea typeface="Calibri" pitchFamily="34" charset="0"/>
                <a:cs typeface="Times New Roman" pitchFamily="18" charset="0"/>
              </a:rPr>
              <a:t>24%</a:t>
            </a: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 случаев недостаток слуха вызван </a:t>
            </a:r>
            <a:r>
              <a:rPr lang="ru-RU" sz="2000" i="1" dirty="0">
                <a:solidFill>
                  <a:srgbClr val="003300"/>
                </a:solidFill>
                <a:latin typeface="+mn-lt"/>
                <a:ea typeface="Calibri" pitchFamily="34" charset="0"/>
                <a:cs typeface="Times New Roman" pitchFamily="18" charset="0"/>
              </a:rPr>
              <a:t>профессиональным воздействием</a:t>
            </a:r>
            <a:r>
              <a:rPr lang="ru-RU" sz="2000" i="1" dirty="0"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или влиянием </a:t>
            </a:r>
            <a:r>
              <a:rPr lang="ru-RU" sz="2000" dirty="0" err="1">
                <a:latin typeface="+mn-lt"/>
                <a:ea typeface="Calibri" pitchFamily="34" charset="0"/>
                <a:cs typeface="Times New Roman" pitchFamily="18" charset="0"/>
              </a:rPr>
              <a:t>ототоксических</a:t>
            </a: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 производственных химических веществ, таких как тяжелые металлы, органические растворители. </a:t>
            </a:r>
            <a:endParaRPr lang="en-US" sz="20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indent="450850" algn="just">
              <a:buFontTx/>
              <a:buBlip>
                <a:blip r:embed="rId4"/>
              </a:buBlip>
              <a:defRPr/>
            </a:pP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Около 22 миллионов человек подвергаются воздействию опасных шумов каждый год, </a:t>
            </a:r>
            <a:r>
              <a:rPr lang="ru-RU" sz="2000" i="1" dirty="0">
                <a:solidFill>
                  <a:srgbClr val="003300"/>
                </a:solidFill>
                <a:latin typeface="+mn-lt"/>
                <a:ea typeface="Calibri" pitchFamily="34" charset="0"/>
                <a:cs typeface="Times New Roman" pitchFamily="18" charset="0"/>
              </a:rPr>
              <a:t>и 18% из них имеют ППС</a:t>
            </a:r>
            <a:r>
              <a:rPr lang="ru-RU" sz="2000" dirty="0">
                <a:latin typeface="+mn-lt"/>
                <a:ea typeface="Calibri" pitchFamily="34" charset="0"/>
                <a:cs typeface="Times New Roman" pitchFamily="18" charset="0"/>
              </a:rPr>
              <a:t>. </a:t>
            </a:r>
            <a:endParaRPr lang="ru-RU" sz="2800" dirty="0">
              <a:latin typeface="+mn-lt"/>
            </a:endParaRPr>
          </a:p>
        </p:txBody>
      </p:sp>
      <p:pic>
        <p:nvPicPr>
          <p:cNvPr id="4101" name="Picture 2"/>
          <p:cNvPicPr>
            <a:picLocks noChangeAspect="1" noChangeArrowheads="1"/>
          </p:cNvPicPr>
          <p:nvPr/>
        </p:nvPicPr>
        <p:blipFill>
          <a:blip r:embed="rId5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 l="41228" t="34077" r="41617" b="35406"/>
          <a:stretch>
            <a:fillRect/>
          </a:stretch>
        </p:blipFill>
        <p:spPr bwMode="auto">
          <a:xfrm>
            <a:off x="7740650" y="0"/>
            <a:ext cx="140335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1476375" y="404813"/>
            <a:ext cx="3846513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450850" algn="ctr" eaLnBrk="0" hangingPunct="0">
              <a:defRPr/>
            </a:pPr>
            <a:r>
              <a:rPr lang="ru-RU" sz="3600" b="1" dirty="0">
                <a:ln/>
                <a:solidFill>
                  <a:srgbClr val="0033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+mj-lt"/>
                <a:cs typeface="Arial" charset="0"/>
              </a:rPr>
              <a:t>Актуальность</a:t>
            </a:r>
          </a:p>
        </p:txBody>
      </p:sp>
      <p:pic>
        <p:nvPicPr>
          <p:cNvPr id="7" name="Picture 5" descr="E:\мои занятия\картинки\линии\liniia-1257.gif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980728"/>
            <a:ext cx="7632575" cy="72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2C5C75-5F4C-4A62-A5BF-29F3E72EC477}" type="slidenum">
              <a:rPr lang="ru-RU"/>
              <a:pPr/>
              <a:t>3</a:t>
            </a:fld>
            <a:endParaRPr lang="ru-RU"/>
          </a:p>
        </p:txBody>
      </p:sp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476672"/>
            <a:ext cx="8229600" cy="1066800"/>
          </a:xfrm>
        </p:spPr>
        <p:txBody>
          <a:bodyPr/>
          <a:lstStyle/>
          <a:p>
            <a:r>
              <a:rPr lang="ru-RU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Эпидемиология 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79512" y="1628800"/>
            <a:ext cx="8786874" cy="5502436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zh-CN" sz="2400" dirty="0" smtClean="0">
                <a:latin typeface="Calibri" pitchFamily="34" charset="0"/>
              </a:rPr>
              <a:t>Потеря слуха, вызванная шумом, является одним из самых распространенных профессиональных заболеваний, а также одной из наиболее частых причин потери слуха.</a:t>
            </a:r>
          </a:p>
          <a:p>
            <a:pPr>
              <a:lnSpc>
                <a:spcPct val="80000"/>
              </a:lnSpc>
            </a:pPr>
            <a:r>
              <a:rPr lang="ru-RU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Около 15% взрослого населения страдает от потери слуха.</a:t>
            </a:r>
          </a:p>
          <a:p>
            <a:pPr>
              <a:lnSpc>
                <a:spcPct val="80000"/>
              </a:lnSpc>
            </a:pPr>
            <a:r>
              <a:rPr lang="ru-RU" altLang="zh-CN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Воздействием </a:t>
            </a:r>
            <a:r>
              <a:rPr lang="ru-RU" altLang="zh-CN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шума обусловлены около 16% случаев потери слуха в мире </a:t>
            </a:r>
            <a:r>
              <a:rPr lang="ru-RU" altLang="zh-CN" sz="2400" dirty="0">
                <a:latin typeface="Calibri" pitchFamily="34" charset="0"/>
              </a:rPr>
              <a:t>(от 7 до 21% в зависимости от региона</a:t>
            </a:r>
            <a:r>
              <a:rPr lang="ru-RU" altLang="zh-CN" sz="2400" dirty="0" smtClean="0">
                <a:latin typeface="Calibri" pitchFamily="34" charset="0"/>
              </a:rPr>
              <a:t>).</a:t>
            </a:r>
          </a:p>
          <a:p>
            <a:pPr>
              <a:lnSpc>
                <a:spcPct val="80000"/>
              </a:lnSpc>
            </a:pPr>
            <a:r>
              <a:rPr lang="ru-RU" altLang="zh-CN" sz="2400" dirty="0" smtClean="0">
                <a:latin typeface="Calibri" pitchFamily="34" charset="0"/>
              </a:rPr>
              <a:t>Высокие </a:t>
            </a:r>
            <a:r>
              <a:rPr lang="ru-RU" altLang="zh-CN" sz="2400" dirty="0">
                <a:latin typeface="Calibri" pitchFamily="34" charset="0"/>
              </a:rPr>
              <a:t>уровни шума регистрируются в горнодобывающей промышленности, металлургии, нефтеперерабатывающей и нефтехимической промышленности, в строительстве, на транспорте и в других видах экономической деятельности. </a:t>
            </a:r>
            <a:endParaRPr lang="ru-RU" altLang="zh-CN" sz="24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altLang="zh-CN" sz="2400" dirty="0" smtClean="0">
                <a:latin typeface="Calibri" pitchFamily="34" charset="0"/>
              </a:rPr>
              <a:t>В </a:t>
            </a:r>
            <a:r>
              <a:rPr lang="ru-RU" altLang="zh-CN" sz="2400" dirty="0">
                <a:latin typeface="Calibri" pitchFamily="34" charset="0"/>
              </a:rPr>
              <a:t>индустриальных странах уровни профессиональной заболеваемости потерей слуха от воздействия шума существенно колеблются вследствие различий систем регистрации и учета профессиональных заболеваний, качества и уровня диагностики </a:t>
            </a:r>
            <a:r>
              <a:rPr lang="ru-RU" altLang="zh-CN" sz="2400" b="1" dirty="0">
                <a:latin typeface="Calibri" pitchFamily="34" charset="0"/>
              </a:rPr>
              <a:t>(2++, В).</a:t>
            </a:r>
            <a:endParaRPr lang="ru-RU" sz="2400" b="1" dirty="0">
              <a:latin typeface="Calibri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28992" y="3008817"/>
            <a:ext cx="5715008" cy="3849183"/>
          </a:xfrm>
          <a:prstGeom prst="rect">
            <a:avLst/>
          </a:prstGeom>
        </p:spPr>
      </p:pic>
      <p:sp>
        <p:nvSpPr>
          <p:cNvPr id="6" name="Овал 5"/>
          <p:cNvSpPr/>
          <p:nvPr/>
        </p:nvSpPr>
        <p:spPr>
          <a:xfrm>
            <a:off x="4429124" y="3286124"/>
            <a:ext cx="2214578" cy="1428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15%</a:t>
            </a:r>
          </a:p>
          <a:p>
            <a:pPr algn="ctr"/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endParaRPr lang="ru-RU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9F6F653-DF38-4404-9466-AB0E5813E481}" type="slidenum">
              <a:rPr lang="ru-RU"/>
              <a:pPr>
                <a:defRPr/>
              </a:pPr>
              <a:t>30</a:t>
            </a:fld>
            <a:endParaRPr lang="ru-RU"/>
          </a:p>
        </p:txBody>
      </p:sp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 ПРОФЕССИОНАЛЬНЫХ ЗАБОЛЕВАНИЙ  </a:t>
            </a:r>
            <a:b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 РОССИЙСКОЙ   ФЕДЕРАЦИИ (20</a:t>
            </a:r>
            <a:r>
              <a:rPr lang="en-US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2800" b="1" dirty="0" smtClean="0">
                <a:solidFill>
                  <a:srgbClr val="00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год) </a:t>
            </a:r>
            <a:endParaRPr lang="ru-RU" sz="2800" b="1" dirty="0" smtClean="0">
              <a:solidFill>
                <a:srgbClr val="FFFF00"/>
              </a:solidFill>
              <a:latin typeface="Garamond" pitchFamily="18" charset="0"/>
            </a:endParaRPr>
          </a:p>
        </p:txBody>
      </p:sp>
      <p:graphicFrame>
        <p:nvGraphicFramePr>
          <p:cNvPr id="4100" name="Object 5"/>
          <p:cNvGraphicFramePr>
            <a:graphicFrameLocks noChangeAspect="1"/>
          </p:cNvGraphicFramePr>
          <p:nvPr/>
        </p:nvGraphicFramePr>
        <p:xfrm>
          <a:off x="250825" y="1412875"/>
          <a:ext cx="4656138" cy="4849813"/>
        </p:xfrm>
        <a:graphic>
          <a:graphicData uri="http://schemas.openxmlformats.org/presentationml/2006/ole">
            <p:oleObj spid="_x0000_s2050" name="Диаграмма" r:id="rId4" imgW="4657830" imgH="4857725" progId="MSGraph.Chart.8">
              <p:embed followColorScheme="full"/>
            </p:oleObj>
          </a:graphicData>
        </a:graphic>
      </p:graphicFrame>
      <p:graphicFrame>
        <p:nvGraphicFramePr>
          <p:cNvPr id="4101" name="Object 6"/>
          <p:cNvGraphicFramePr>
            <a:graphicFrameLocks noChangeAspect="1"/>
          </p:cNvGraphicFramePr>
          <p:nvPr/>
        </p:nvGraphicFramePr>
        <p:xfrm>
          <a:off x="4764088" y="1916113"/>
          <a:ext cx="4379912" cy="4562475"/>
        </p:xfrm>
        <a:graphic>
          <a:graphicData uri="http://schemas.openxmlformats.org/presentationml/2006/ole">
            <p:oleObj spid="_x0000_s2051" name="Диаграмма" r:id="rId5" imgW="4657830" imgH="4857725" progId="MSGraph.Chart.8">
              <p:embed followColorScheme="full"/>
            </p:oleObj>
          </a:graphicData>
        </a:graphic>
      </p:graphicFrame>
      <p:sp>
        <p:nvSpPr>
          <p:cNvPr id="4102" name="AutoShape 7"/>
          <p:cNvSpPr>
            <a:spLocks noChangeArrowheads="1"/>
          </p:cNvSpPr>
          <p:nvPr/>
        </p:nvSpPr>
        <p:spPr bwMode="auto">
          <a:xfrm>
            <a:off x="4211638" y="2781300"/>
            <a:ext cx="936625" cy="719138"/>
          </a:xfrm>
          <a:prstGeom prst="rightArrow">
            <a:avLst>
              <a:gd name="adj1" fmla="val 50000"/>
              <a:gd name="adj2" fmla="val 32561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410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Профессиональная заболеваемость болезнями </a:t>
            </a:r>
            <a:r>
              <a:rPr lang="ru-RU" sz="2800" b="1" dirty="0" err="1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ЛОР-органов</a:t>
            </a:r>
            <a:r>
              <a:rPr lang="ru-RU" sz="2800" b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РФ и ЕС </a:t>
            </a:r>
            <a:endParaRPr lang="ru-RU" sz="2800" b="1" dirty="0">
              <a:solidFill>
                <a:srgbClr val="0B0BB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428596" y="1428736"/>
          <a:ext cx="8215370" cy="47149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8" name="Прямоугольник 4"/>
          <p:cNvSpPr>
            <a:spLocks noChangeArrowheads="1"/>
          </p:cNvSpPr>
          <p:nvPr/>
        </p:nvSpPr>
        <p:spPr bwMode="auto">
          <a:xfrm>
            <a:off x="4429125" y="6140450"/>
            <a:ext cx="45402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dirty="0"/>
              <a:t>(показатели на 10 000 работников; </a:t>
            </a:r>
          </a:p>
          <a:p>
            <a:r>
              <a:rPr lang="ru-RU" dirty="0"/>
              <a:t>данные </a:t>
            </a:r>
            <a:r>
              <a:rPr lang="en-US" dirty="0" err="1"/>
              <a:t>Eurostat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ru-RU" dirty="0" err="1"/>
              <a:t>Роспотребнадзора</a:t>
            </a:r>
            <a:r>
              <a:rPr lang="ru-RU" dirty="0"/>
              <a:t> по РФ)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Структура профессиональной заболеваемости в РФ</a:t>
            </a:r>
            <a:endParaRPr lang="ru-RU" sz="3600" b="1" dirty="0">
              <a:solidFill>
                <a:srgbClr val="0B0BB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9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12292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196975"/>
            <a:ext cx="9144000" cy="566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елка вниз 4"/>
          <p:cNvSpPr/>
          <p:nvPr/>
        </p:nvSpPr>
        <p:spPr>
          <a:xfrm rot="20947063">
            <a:off x="495617" y="1916587"/>
            <a:ext cx="869107" cy="1143008"/>
          </a:xfrm>
          <a:prstGeom prst="downArrow">
            <a:avLst>
              <a:gd name="adj1" fmla="val 46121"/>
              <a:gd name="adj2" fmla="val 50000"/>
            </a:avLst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63500" dist="203200" dir="7320000" algn="ctr" rotWithShape="0">
              <a:srgbClr val="000000">
                <a:alpha val="43137"/>
              </a:srgb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Овал 12"/>
          <p:cNvSpPr/>
          <p:nvPr/>
        </p:nvSpPr>
        <p:spPr>
          <a:xfrm>
            <a:off x="6156325" y="1196975"/>
            <a:ext cx="2987675" cy="57626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>
          <a:xfrm>
            <a:off x="500063" y="332656"/>
            <a:ext cx="8643937" cy="1143000"/>
          </a:xfrm>
        </p:spPr>
        <p:txBody>
          <a:bodyPr/>
          <a:lstStyle/>
          <a:p>
            <a:pPr algn="l"/>
            <a:r>
              <a:rPr lang="ru-RU" sz="3600" b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Доля СНТ в структуре ПЗ </a:t>
            </a:r>
            <a:r>
              <a:rPr lang="ru-RU" sz="3600" b="1" dirty="0" err="1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ЛОР-органов</a:t>
            </a:r>
            <a:endParaRPr lang="ru-RU" sz="3600" b="1" dirty="0" smtClean="0">
              <a:solidFill>
                <a:srgbClr val="0B0BB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3" name="Рисунок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8" y="1565275"/>
            <a:ext cx="8101012" cy="4940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3250" name="Object 6"/>
          <p:cNvGraphicFramePr>
            <a:graphicFrameLocks noChangeAspect="1"/>
          </p:cNvGraphicFramePr>
          <p:nvPr/>
        </p:nvGraphicFramePr>
        <p:xfrm>
          <a:off x="381000" y="1557338"/>
          <a:ext cx="8382000" cy="4876800"/>
        </p:xfrm>
        <a:graphic>
          <a:graphicData uri="http://schemas.openxmlformats.org/presentationml/2006/ole">
            <p:oleObj spid="_x0000_s3074" name="Диаграмма" r:id="rId3" imgW="9180000" imgH="5580000" progId="MSGraph.Chart.8">
              <p:embed/>
            </p:oleObj>
          </a:graphicData>
        </a:graphic>
      </p:graphicFrame>
      <p:sp>
        <p:nvSpPr>
          <p:cNvPr id="148488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685800" y="808038"/>
            <a:ext cx="7772400" cy="817562"/>
          </a:xfrm>
        </p:spPr>
        <p:txBody>
          <a:bodyPr>
            <a:normAutofit fontScale="90000"/>
          </a:bodyPr>
          <a:lstStyle/>
          <a:p>
            <a:r>
              <a:rPr lang="ru-RU" sz="24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ЗАБОЛЕВАНИЯ, </a:t>
            </a:r>
            <a:br>
              <a:rPr lang="ru-RU" sz="24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ВЫЗВАННЫЕ ФИЗИЧЕСКИМИ ФАКТОРАМИ</a:t>
            </a:r>
            <a:br>
              <a:rPr lang="ru-RU" sz="24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4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(в целом по РФ)</a:t>
            </a:r>
            <a:endParaRPr lang="ru-RU" sz="2400" b="1" smtClean="0">
              <a:solidFill>
                <a:srgbClr val="0000CC"/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8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gridLegend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3250">
                                            <p:oleChartEl type="gridLegend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category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3250">
                                            <p:oleChartEl type="category" lvl="1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category" lvl="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53250">
                                            <p:oleChartEl type="category" lvl="2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category" lvl="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3250">
                                            <p:oleChartEl type="category" lvl="3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category" lvl="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53250">
                                            <p:oleChartEl type="category" lvl="4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category" lvl="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53250">
                                            <p:oleChartEl type="category" lvl="5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0">
                                            <p:oleChartEl type="category" lvl="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3250">
                                            <p:oleChartEl type="category" lvl="6"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53250" grpId="0" bld="category"/>
      <p:bldP spid="148488" grpId="0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620713"/>
            <a:ext cx="7488238" cy="1311275"/>
          </a:xfrm>
        </p:spPr>
        <p:txBody>
          <a:bodyPr lIns="36000" rIns="36000" rtlCol="0" anchor="t" anchorCtr="1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Д И Н А М И К А </a:t>
            </a:r>
            <a:b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УДЕЛЬНОГО  ВЕСА ПРОФЕССИОНАЛЬНОЙ  ТУГОУХОСТИ  </a:t>
            </a:r>
            <a:b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 ОБЩЕЙ  СТРУКТУРЕ  ПРОФЕССИОНАЛЬНЫХ  ЗАБОЛЕВАНИЙ </a:t>
            </a:r>
            <a:b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ru-RU" sz="2000" dirty="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РАБОТНИКОВ  РОССИЙСКОЙ ФЕДЕРАЦИИ</a:t>
            </a:r>
          </a:p>
        </p:txBody>
      </p:sp>
      <p:pic>
        <p:nvPicPr>
          <p:cNvPr id="26627" name="Рисунок 5" descr="transporta-935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56550" y="4797425"/>
            <a:ext cx="14287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3" cstate="print"/>
          <a:srcRect l="27391" t="35063" r="30192" b="21625"/>
          <a:stretch>
            <a:fillRect/>
          </a:stretch>
        </p:blipFill>
        <p:spPr bwMode="auto">
          <a:xfrm>
            <a:off x="7164288" y="188640"/>
            <a:ext cx="1979712" cy="1368152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6629" name="Рисунок 7"/>
          <p:cNvPicPr>
            <a:picLocks noChangeAspect="1" noChangeArrowheads="1"/>
          </p:cNvPicPr>
          <p:nvPr/>
        </p:nvPicPr>
        <p:blipFill>
          <a:blip r:embed="rId4" cstate="print"/>
          <a:srcRect l="41592" t="22093" r="20468" b="18874"/>
          <a:stretch>
            <a:fillRect/>
          </a:stretch>
        </p:blipFill>
        <p:spPr bwMode="auto">
          <a:xfrm>
            <a:off x="395288" y="1989138"/>
            <a:ext cx="6553200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162925" cy="1484313"/>
          </a:xfrm>
        </p:spPr>
        <p:txBody>
          <a:bodyPr/>
          <a:lstStyle/>
          <a:p>
            <a:pPr>
              <a:defRPr/>
            </a:pPr>
            <a:r>
              <a:rPr lang="ru-RU" sz="2800" b="1" kern="1200" dirty="0" smtClean="0">
                <a:ln/>
                <a:solidFill>
                  <a:srgbClr val="003300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ea typeface="+mn-ea"/>
              </a:rPr>
              <a:t>Отраслевая структура профессиональной тугоухости в РФ</a:t>
            </a:r>
            <a:endParaRPr lang="ru-RU" sz="2800" b="1" kern="1200" dirty="0">
              <a:ln/>
              <a:solidFill>
                <a:srgbClr val="003300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ea typeface="+mn-ea"/>
            </a:endParaRPr>
          </a:p>
        </p:txBody>
      </p:sp>
      <p:graphicFrame>
        <p:nvGraphicFramePr>
          <p:cNvPr id="2050" name="Диаграмма 4"/>
          <p:cNvGraphicFramePr>
            <a:graphicFrameLocks noGrp="1"/>
          </p:cNvGraphicFramePr>
          <p:nvPr>
            <p:ph type="chart" idx="1"/>
          </p:nvPr>
        </p:nvGraphicFramePr>
        <p:xfrm>
          <a:off x="531813" y="1854200"/>
          <a:ext cx="8193087" cy="4648200"/>
        </p:xfrm>
        <a:graphic>
          <a:graphicData uri="http://schemas.openxmlformats.org/presentationml/2006/ole">
            <p:oleObj spid="_x0000_s4098" name="Worksheet" r:id="rId3" imgW="8343872" imgH="4733825" progId="Excel.Sheet.8">
              <p:embed/>
            </p:oleObj>
          </a:graphicData>
        </a:graphic>
      </p:graphicFrame>
      <p:sp>
        <p:nvSpPr>
          <p:cNvPr id="205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D191C79-B2E0-4B03-9DD7-C00652FEE205}" type="slidenum">
              <a:rPr lang="ru-RU" smtClean="0"/>
              <a:pPr/>
              <a:t>36</a:t>
            </a:fld>
            <a:endParaRPr lang="ru-RU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1" name="Rectangle 3"/>
          <p:cNvSpPr>
            <a:spLocks noGrp="1" noChangeArrowheads="1"/>
          </p:cNvSpPr>
          <p:nvPr>
            <p:ph type="title"/>
          </p:nvPr>
        </p:nvSpPr>
        <p:spPr>
          <a:xfrm>
            <a:off x="914400" y="2895600"/>
            <a:ext cx="7810500" cy="3581400"/>
          </a:xfrm>
        </p:spPr>
        <p:txBody>
          <a:bodyPr/>
          <a:lstStyle/>
          <a:p>
            <a:pPr algn="l" eaLnBrk="1" hangingPunct="1">
              <a:lnSpc>
                <a:spcPct val="130000"/>
              </a:lnSpc>
            </a:pP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•  </a:t>
            </a: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ПИЛОТЫ, ШТУРМАНЫ </a:t>
            </a:r>
            <a:b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•</a:t>
            </a: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БОРТМЕХАНИКИ</a:t>
            </a:r>
            <a:b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•</a:t>
            </a: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КОМАНДИРЫ ВОЗДУШНОГО СУДНА</a:t>
            </a:r>
            <a:b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•  </a:t>
            </a: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ПРОХОДЧИКИ  </a:t>
            </a: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/>
            </a:r>
            <a:b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•</a:t>
            </a:r>
            <a:r>
              <a:rPr lang="ru-RU" sz="2800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</a:t>
            </a: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ВОДИТЕЛЬ АВТОМОБИЛЯ</a:t>
            </a:r>
            <a:b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</a:br>
            <a:r>
              <a:rPr lang="ru-RU" sz="2800" b="1" smtClean="0">
                <a:solidFill>
                  <a:srgbClr val="00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               </a:t>
            </a:r>
            <a:endParaRPr lang="ru-RU" sz="2800" b="1" smtClean="0">
              <a:solidFill>
                <a:schemeClr val="fol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228600" y="609600"/>
            <a:ext cx="868680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ОСНОВНЫЕ   ПРОФЕССИИ, В  КОТОРЫХ  НАИБОЛЕЕ  ВЫСОКИЕ ПОКАЗАТЕЛИ   </a:t>
            </a:r>
            <a:b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ПРОФЕССИОНАЛЬНОЙ  ТУГОУХОСТИ </a:t>
            </a:r>
            <a:b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</a:br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в 2013 г.</a:t>
            </a:r>
            <a:r>
              <a:rPr lang="ru-RU" sz="3200" b="1">
                <a:solidFill>
                  <a:srgbClr val="CC00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Times New Roman" pitchFamily="18" charset="0"/>
              </a:rPr>
              <a:t> </a:t>
            </a:r>
            <a:endParaRPr lang="ru-RU" sz="3200" b="1">
              <a:solidFill>
                <a:srgbClr val="CC0099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4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44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1" grpId="0" autoUpdateAnimBg="0"/>
      <p:bldP spid="104452" grpId="0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95536" y="2348880"/>
            <a:ext cx="8280920" cy="2246769"/>
          </a:xfrm>
          <a:prstGeom prst="rect">
            <a:avLst/>
          </a:prstGeom>
          <a:solidFill>
            <a:schemeClr val="accent5">
              <a:lumMod val="75000"/>
              <a:alpha val="29000"/>
            </a:schemeClr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ru-RU" sz="28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Хроническая </a:t>
            </a:r>
            <a:r>
              <a:rPr lang="ru-RU" sz="2800" dirty="0" err="1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сенсоневральная</a:t>
            </a:r>
            <a:r>
              <a:rPr lang="ru-RU" sz="28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тугоухость явилась причиной дисквалификации летного состава </a:t>
            </a:r>
            <a:r>
              <a:rPr lang="ru-RU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в 83 % </a:t>
            </a:r>
            <a:r>
              <a:rPr lang="ru-RU" sz="2800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случаев в структуре всех заболеваний, приведших к профессиональной негодности*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195513" y="6092825"/>
            <a:ext cx="6624637" cy="3698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*По данным сводных отчетов ВЛЭК ГА и ЦВЛЭК ГА за 2014г. 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27391" t="35063" r="30192" b="21625"/>
          <a:stretch>
            <a:fillRect/>
          </a:stretch>
        </p:blipFill>
        <p:spPr bwMode="auto">
          <a:xfrm>
            <a:off x="6695728" y="0"/>
            <a:ext cx="2448272" cy="1628800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  <p:pic>
        <p:nvPicPr>
          <p:cNvPr id="27655" name="Рисунок 8" descr="transporta-77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404813"/>
            <a:ext cx="13525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229600" cy="106984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КОЛИЧЕСТВО ПЕРВИЧНЫХ СЛУЧАЕВ ПРОФЕССИОНАЛЬНОЙ ТУГОУХОСТИ У ЛЕТНОГО СОСТАВА РФ в 2008-2014 годах </a:t>
            </a:r>
            <a:b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 по данным отчетов ЦВЛЭК/ ВЛЭК ГА)</a:t>
            </a:r>
          </a:p>
        </p:txBody>
      </p:sp>
      <p:graphicFrame>
        <p:nvGraphicFramePr>
          <p:cNvPr id="2050" name="Диаграмма 4"/>
          <p:cNvGraphicFramePr>
            <a:graphicFrameLocks/>
          </p:cNvGraphicFramePr>
          <p:nvPr/>
        </p:nvGraphicFramePr>
        <p:xfrm>
          <a:off x="200025" y="1649413"/>
          <a:ext cx="8599488" cy="4732337"/>
        </p:xfrm>
        <a:graphic>
          <a:graphicData uri="http://schemas.openxmlformats.org/presentationml/2006/ole">
            <p:oleObj spid="_x0000_s5122" r:id="rId3" imgW="8596105" imgH="4730906" progId="Excel.Sheet.8">
              <p:embed/>
            </p:oleObj>
          </a:graphicData>
        </a:graphic>
      </p:graphicFrame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4" cstate="print"/>
          <a:srcRect l="27391" t="35063" r="30192" b="21625"/>
          <a:stretch>
            <a:fillRect/>
          </a:stretch>
        </p:blipFill>
        <p:spPr bwMode="auto">
          <a:xfrm>
            <a:off x="6948264" y="692696"/>
            <a:ext cx="2592288" cy="1700808"/>
          </a:xfrm>
          <a:prstGeom prst="teardrop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>
          <a:xfrm>
            <a:off x="467544" y="404664"/>
            <a:ext cx="8229600" cy="11430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200" b="1" i="1" kern="1200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Шкала шумов (уровни 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звука, дБ)</a:t>
            </a:r>
          </a:p>
        </p:txBody>
      </p:sp>
      <p:sp>
        <p:nvSpPr>
          <p:cNvPr id="22531" name="Содержимое 7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defRPr/>
            </a:pPr>
            <a:endParaRPr lang="ru-RU" smtClean="0"/>
          </a:p>
        </p:txBody>
      </p:sp>
      <p:cxnSp>
        <p:nvCxnSpPr>
          <p:cNvPr id="11" name="Соединительная линия уступом 10"/>
          <p:cNvCxnSpPr/>
          <p:nvPr/>
        </p:nvCxnSpPr>
        <p:spPr>
          <a:xfrm flipV="1">
            <a:off x="3276600" y="4800600"/>
            <a:ext cx="2971800" cy="304800"/>
          </a:xfrm>
          <a:prstGeom prst="bentConnector3">
            <a:avLst>
              <a:gd name="adj1" fmla="val 50000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Соединительная линия уступом 11"/>
          <p:cNvCxnSpPr/>
          <p:nvPr/>
        </p:nvCxnSpPr>
        <p:spPr>
          <a:xfrm flipV="1">
            <a:off x="3200400" y="4495800"/>
            <a:ext cx="2971800" cy="304800"/>
          </a:xfrm>
          <a:prstGeom prst="bentConnector3">
            <a:avLst>
              <a:gd name="adj1" fmla="val 49634"/>
            </a:avLst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 rot="21378662">
            <a:off x="4804587" y="4806125"/>
            <a:ext cx="1447603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+mn-cs"/>
              </a:rPr>
              <a:t>Легкая степень</a:t>
            </a:r>
          </a:p>
        </p:txBody>
      </p:sp>
      <p:sp>
        <p:nvSpPr>
          <p:cNvPr id="15" name="Прямоугольник 14"/>
          <p:cNvSpPr/>
          <p:nvPr/>
        </p:nvSpPr>
        <p:spPr>
          <a:xfrm rot="20687002">
            <a:off x="3271511" y="4168585"/>
            <a:ext cx="1162926" cy="4616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1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" pitchFamily="34" charset="0"/>
                <a:cs typeface="+mn-cs"/>
              </a:rPr>
              <a:t>Умеренная степень</a:t>
            </a:r>
          </a:p>
        </p:txBody>
      </p:sp>
      <p:pic>
        <p:nvPicPr>
          <p:cNvPr id="9" name="Рисунок 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412776"/>
            <a:ext cx="8229599" cy="4988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87106" name="Picture 2" descr="E:\мои занятия\картинки\линии\liniia-13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6309320"/>
            <a:ext cx="8784976" cy="447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11760" y="0"/>
            <a:ext cx="6289576" cy="12954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3200" i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Основные </a:t>
            </a:r>
            <a:r>
              <a:rPr lang="ru-RU" sz="3200" i="1" kern="1200" dirty="0" err="1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шумоопасные</a:t>
            </a:r>
            <a:r>
              <a:rPr lang="ru-RU" sz="3200" i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 производства и профессии </a:t>
            </a:r>
          </a:p>
        </p:txBody>
      </p:sp>
      <p:sp>
        <p:nvSpPr>
          <p:cNvPr id="1300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528" y="1524000"/>
            <a:ext cx="8439472" cy="4876800"/>
          </a:xfrm>
        </p:spPr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ru-RU" sz="2400" b="1" dirty="0" smtClean="0"/>
              <a:t>Машиностроение, автомобилестроение, судостроение, авиационная промышленность</a:t>
            </a:r>
          </a:p>
          <a:p>
            <a:pPr>
              <a:buNone/>
              <a:defRPr/>
            </a:pPr>
            <a:r>
              <a:rPr lang="ru-RU" sz="2400" dirty="0" smtClean="0"/>
              <a:t>	 (заточники-обрубщики, клепальщики, слесари-сборщики, шлифовальщики, кузнецы-штамповщики, испытатели моторов и др.);</a:t>
            </a:r>
          </a:p>
          <a:p>
            <a:pPr>
              <a:defRPr/>
            </a:pPr>
            <a:r>
              <a:rPr lang="ru-RU" sz="2400" b="1" dirty="0" smtClean="0"/>
              <a:t>Прядильное и ткацкое производство </a:t>
            </a:r>
            <a:r>
              <a:rPr lang="ru-RU" sz="2400" dirty="0" smtClean="0"/>
              <a:t>(прядильщицы, ткачихи)</a:t>
            </a:r>
          </a:p>
          <a:p>
            <a:pPr>
              <a:defRPr/>
            </a:pPr>
            <a:r>
              <a:rPr lang="ru-RU" sz="2400" b="1" dirty="0" smtClean="0"/>
              <a:t>Транспорт – воздушный, речной и наземный </a:t>
            </a:r>
            <a:r>
              <a:rPr lang="ru-RU" sz="2400" dirty="0" smtClean="0"/>
              <a:t>(пилоты вертолетов и самолетов, капитаны-механики скоростных судов, машинисты </a:t>
            </a:r>
            <a:r>
              <a:rPr lang="ru-RU" sz="2400" dirty="0" err="1" smtClean="0"/>
              <a:t>локоматива</a:t>
            </a:r>
            <a:r>
              <a:rPr lang="ru-RU" sz="2400" dirty="0" smtClean="0"/>
              <a:t>, водители большегрузных  машин, транспортно-технологических средств и др.);</a:t>
            </a:r>
          </a:p>
          <a:p>
            <a:pPr>
              <a:defRPr/>
            </a:pPr>
            <a:r>
              <a:rPr lang="ru-RU" sz="2400" b="1" dirty="0" smtClean="0"/>
              <a:t>Угольная и горнодобывающая промышленность </a:t>
            </a:r>
            <a:r>
              <a:rPr lang="ru-RU" sz="2400" dirty="0" smtClean="0"/>
              <a:t>(взрывники, проходчики и др.). </a:t>
            </a:r>
          </a:p>
          <a:p>
            <a:pPr>
              <a:lnSpc>
                <a:spcPct val="90000"/>
              </a:lnSpc>
              <a:defRPr/>
            </a:pP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52674" name="Picture 2" descr="http://im2-tub-ru.yandex.net/i?id=aabb42d8c61258e1a22254d5b3cf85a7-42-144&amp;n=33&amp;h=2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0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3"/>
            <a:ext cx="2232248" cy="12961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52675" name="Picture 3" descr="E:\мои занятия\картинки\люди\ludia-1169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373216"/>
            <a:ext cx="662558" cy="1210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0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30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30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0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3005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1" grpId="0" build="allAtOnce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548680"/>
            <a:ext cx="8534400" cy="7589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3200" i="1" kern="12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Arial Black" pitchFamily="34" charset="0"/>
              </a:rPr>
              <a:t>Характеристика условий труда на воздушном транспорте</a:t>
            </a:r>
            <a:endParaRPr lang="ru-RU" sz="3200" i="1" kern="1200" dirty="0">
              <a:solidFill>
                <a:schemeClr val="tx1">
                  <a:lumMod val="50000"/>
                  <a:lumOff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indent="274320">
              <a:defRPr/>
            </a:pPr>
            <a:r>
              <a:rPr lang="ru-RU" sz="2000" dirty="0" smtClean="0"/>
              <a:t>Профессиональная деятельность членов экипажей воздушных судов ГА сопряжена с комплексным воздействием ряда неблагоприятных факторов полета, вызывающих отрицательные изменения в состоянии здоровья, снижение их профессиональной работоспособности и надежности.</a:t>
            </a:r>
          </a:p>
          <a:p>
            <a:pPr indent="274320">
              <a:defRPr/>
            </a:pPr>
            <a:r>
              <a:rPr lang="ru-RU" sz="2000" b="1" i="1" dirty="0" smtClean="0"/>
              <a:t>Основными источниками шума в полете являются</a:t>
            </a:r>
            <a:r>
              <a:rPr lang="ru-RU" sz="2000" dirty="0" smtClean="0"/>
              <a:t>: силовые установки, трансмиссии, винт или реактивная струя, аэродинамические эффекты обтекающей струи, оборудование кондиционирования и системы наддува, гидравлические системы и устройства связи.</a:t>
            </a:r>
          </a:p>
          <a:p>
            <a:pPr indent="274320">
              <a:defRPr/>
            </a:pPr>
            <a:r>
              <a:rPr lang="ru-RU" sz="2000" dirty="0" smtClean="0"/>
              <a:t>Акустическая нагрузка на летный состав оценивается по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эквивалентному уровню звука</a:t>
            </a:r>
            <a:r>
              <a:rPr lang="ru-RU" sz="2000" dirty="0" smtClean="0"/>
              <a:t>, состоящему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из внутрикабинного шума </a:t>
            </a:r>
            <a:r>
              <a:rPr lang="ru-RU" sz="2000" dirty="0" smtClean="0"/>
              <a:t>и дополнительной звуковой нагрузки в результате прослушивания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эфира и речевого радиообмена </a:t>
            </a:r>
            <a:r>
              <a:rPr lang="ru-RU" sz="2000" dirty="0" smtClean="0"/>
              <a:t>(</a:t>
            </a:r>
            <a:r>
              <a:rPr lang="ru-RU" sz="2000" dirty="0" err="1" smtClean="0"/>
              <a:t>СанПиН</a:t>
            </a:r>
            <a:r>
              <a:rPr lang="ru-RU" sz="2000" dirty="0" smtClean="0"/>
              <a:t> 2.5.1.051-96, п. 3.3.2), что, в основном, имеет значение для отечественных воздушных судов.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4" name="Picture 27" descr="158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1880" y="1412776"/>
            <a:ext cx="5328592" cy="50489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827584" y="1916832"/>
          <a:ext cx="7632848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39552" y="5157192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На конец, 2014г в Российской Федерации по всем формам собственности было занято на работах с вредными и опасными условиями труда по шумовому фактору </a:t>
            </a:r>
            <a:r>
              <a:rPr lang="ru-RU" b="1" dirty="0" smtClean="0"/>
              <a:t>2320888 человека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95536" y="764704"/>
            <a:ext cx="820891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Распределение по видам экономической деятельности работников занятых на работах с вредными и опасными условиями труда по шумовому фактору на 2014г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534400" cy="75895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B0BB5"/>
                </a:solidFill>
              </a:rPr>
              <a:t>Отраслевая структура занятых на работах с вредными и опасными условиями труда по шумовому фактору на транспорте</a:t>
            </a:r>
            <a:endParaRPr lang="ru-RU" sz="2400" b="1" dirty="0">
              <a:solidFill>
                <a:srgbClr val="0B0BB5"/>
              </a:solidFill>
            </a:endParaRPr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745589" y="1484784"/>
          <a:ext cx="7642836" cy="3888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Прямоугольник 3"/>
          <p:cNvSpPr/>
          <p:nvPr/>
        </p:nvSpPr>
        <p:spPr>
          <a:xfrm>
            <a:off x="323528" y="5373216"/>
            <a:ext cx="84969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В структуре занятых на работах с вредными и опасными условиями труда по шумовому фактору работников транспорта – 5,7% отведено представителям воздушного и космического транспорта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5534561"/>
            <a:ext cx="79928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На долю работников воздушного и космического транспорта приходится 0,97% от численности работников, занятых на вредных условиях труда по шумовому фактору</a:t>
            </a:r>
            <a:endParaRPr lang="ru-RU" b="1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43608" y="1628800"/>
          <a:ext cx="7416824" cy="3819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Заголовок 1"/>
          <p:cNvSpPr txBox="1">
            <a:spLocks/>
          </p:cNvSpPr>
          <p:nvPr/>
        </p:nvSpPr>
        <p:spPr>
          <a:xfrm>
            <a:off x="323528" y="620688"/>
            <a:ext cx="8534400" cy="75895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3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Noise induced hearing loss</a:t>
            </a:r>
            <a:endParaRPr kumimoji="0" lang="ru-RU" sz="3300" b="1" i="1" u="none" strike="noStrike" kern="1200" cap="none" spc="0" normalizeH="0" baseline="0" noProof="0" dirty="0">
              <a:ln>
                <a:noFill/>
              </a:ln>
              <a:solidFill>
                <a:srgbClr val="0B0BB5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476672"/>
            <a:ext cx="8229600" cy="1066800"/>
          </a:xfrm>
        </p:spPr>
        <p:txBody>
          <a:bodyPr/>
          <a:lstStyle/>
          <a:p>
            <a:r>
              <a:rPr lang="en-US" b="1" i="1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Noise induced hearing loss</a:t>
            </a:r>
            <a:endParaRPr lang="ru-RU" b="1" i="1" dirty="0">
              <a:solidFill>
                <a:srgbClr val="0B0BB5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1340768"/>
            <a:ext cx="676875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Потеря слуха, вызванная шумом</a:t>
            </a:r>
          </a:p>
          <a:p>
            <a:r>
              <a:rPr lang="ru-RU" sz="2000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000" u="sng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 англ.: </a:t>
            </a:r>
            <a:r>
              <a:rPr lang="en-US" sz="2000" u="sng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Noise induced hearing loss</a:t>
            </a:r>
            <a:r>
              <a:rPr lang="ru-RU" sz="2000" u="sng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en-US" sz="2000" u="sng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NIHL</a:t>
            </a:r>
            <a:r>
              <a:rPr lang="ru-RU" sz="2000" u="sng" dirty="0" smtClean="0">
                <a:solidFill>
                  <a:srgbClr val="0B0BB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</a:p>
          <a:p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 профессиональная потеря слуха)</a:t>
            </a:r>
          </a:p>
        </p:txBody>
      </p:sp>
      <p:pic>
        <p:nvPicPr>
          <p:cNvPr id="125955" name="Picture 3"/>
          <p:cNvPicPr>
            <a:picLocks noChangeAspect="1" noChangeArrowheads="1"/>
          </p:cNvPicPr>
          <p:nvPr/>
        </p:nvPicPr>
        <p:blipFill>
          <a:blip r:embed="rId2" cstate="print"/>
          <a:srcRect l="9046" t="19485" r="9600" b="8657"/>
          <a:stretch>
            <a:fillRect/>
          </a:stretch>
        </p:blipFill>
        <p:spPr bwMode="auto">
          <a:xfrm>
            <a:off x="0" y="2492896"/>
            <a:ext cx="9144000" cy="4365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1043608" y="4077072"/>
            <a:ext cx="6840760" cy="7920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B0BB5"/>
                </a:solidFill>
              </a:rPr>
              <a:t>Целевая группа пациентов</a:t>
            </a: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i="1" dirty="0" smtClean="0">
                <a:solidFill>
                  <a:srgbClr val="C00000"/>
                </a:solidFill>
              </a:rPr>
              <a:t>Группа больных, к которым применимы данные рекомендации:</a:t>
            </a:r>
          </a:p>
          <a:p>
            <a:r>
              <a:rPr lang="ru-RU" dirty="0" smtClean="0"/>
              <a:t>пациенты с начальными признаками воздействия шума на орган слуха (</a:t>
            </a:r>
            <a:r>
              <a:rPr lang="ru-RU" i="1" dirty="0" smtClean="0">
                <a:solidFill>
                  <a:srgbClr val="C00000"/>
                </a:solidFill>
              </a:rPr>
              <a:t>код</a:t>
            </a:r>
            <a:r>
              <a:rPr lang="ru-RU" i="1" dirty="0" smtClean="0"/>
              <a:t> </a:t>
            </a:r>
            <a:r>
              <a:rPr lang="ru-RU" i="1" dirty="0" smtClean="0">
                <a:solidFill>
                  <a:srgbClr val="C00000"/>
                </a:solidFill>
              </a:rPr>
              <a:t>МКБ - Z57.0 Неблагоприятное воздействие производственного шума</a:t>
            </a:r>
            <a:r>
              <a:rPr lang="ru-RU" dirty="0" smtClean="0"/>
              <a:t>)</a:t>
            </a:r>
          </a:p>
          <a:p>
            <a:r>
              <a:rPr lang="ru-RU" dirty="0" smtClean="0"/>
              <a:t>с хронической профессиональной потерей слуха вызванной производственным шумом (код </a:t>
            </a:r>
            <a:r>
              <a:rPr lang="ru-RU" i="1" dirty="0" smtClean="0">
                <a:solidFill>
                  <a:srgbClr val="C00000"/>
                </a:solidFill>
              </a:rPr>
              <a:t>МКБ - H83.3 - Шумовые эффекты внутреннего уха - потеря слуха, вызванная шумом</a:t>
            </a:r>
            <a:r>
              <a:rPr lang="ru-RU" dirty="0" smtClean="0"/>
              <a:t>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82D080-4616-42A2-944A-9D7A914D8F13}" type="slidenum">
              <a:rPr lang="ru-RU"/>
              <a:pPr/>
              <a:t>47</a:t>
            </a:fld>
            <a:endParaRPr lang="ru-RU"/>
          </a:p>
        </p:txBody>
      </p:sp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26" y="620688"/>
            <a:ext cx="8786874" cy="792088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Рекомендации  по оценке факторов риска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7306" name="Group 138"/>
          <p:cNvGraphicFramePr>
            <a:graphicFrameLocks noGrp="1"/>
          </p:cNvGraphicFramePr>
          <p:nvPr/>
        </p:nvGraphicFramePr>
        <p:xfrm>
          <a:off x="357158" y="1819275"/>
          <a:ext cx="8572560" cy="4794813"/>
        </p:xfrm>
        <a:graphic>
          <a:graphicData uri="http://schemas.openxmlformats.org/drawingml/2006/table">
            <a:tbl>
              <a:tblPr/>
              <a:tblGrid>
                <a:gridCol w="5572164"/>
                <a:gridCol w="1785950"/>
                <a:gridCol w="1214446"/>
              </a:tblGrid>
              <a:tr h="58342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6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Cambria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Утверждение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Уровень доказательности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Степень силы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02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Фактором риска для высокочастотной потери слуха является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контакт с органическими растворителями и другими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ототоксичными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 химическими веществами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1+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С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8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Times New Roman" pitchFamily="18" charset="0"/>
                          <a:cs typeface="Calibri" pitchFamily="34" charset="0"/>
                        </a:rPr>
                        <a:t>Сочетанное действие шума и вибрации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mbria" pitchFamily="18" charset="0"/>
                          <a:ea typeface="Times New Roman" pitchFamily="18" charset="0"/>
                          <a:cs typeface="Calibri" pitchFamily="34" charset="0"/>
                        </a:rPr>
                        <a:t>вызывает более глубокие изменения слухового анализатора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libri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2-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D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8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Перегрев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 может быть дополнительным фактором риска потери слуха, вызванной шумом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2 +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С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02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Наличие сопутствующих </a:t>
                      </a:r>
                      <a:r>
                        <a:rPr kumimoji="0" lang="ru-RU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сердечно-сосудистых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 заболеваний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может усиливать эффект воздействия шума на орган слуха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2+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В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8083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Потери слуха от производственного шума усиливаются при </a:t>
                      </a: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курении</a:t>
                      </a:r>
                      <a:endParaRPr kumimoji="0" lang="ru-RU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2-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С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021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Контакт с шумом в быту 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(</a:t>
                      </a:r>
                      <a:r>
                        <a:rPr kumimoji="0" lang="ru-RU" sz="16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социоакузис</a:t>
                      </a: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) и использование личных музыкальных плееров увеличивает риск потери слуха у работников шумовых профессий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2+</a:t>
                      </a:r>
                      <a:endParaRPr kumimoji="0" lang="ru-RU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Cambria" pitchFamily="18" charset="0"/>
                        </a:rPr>
                        <a:t>В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Times New Roman" pitchFamily="18" charset="0"/>
                        <a:cs typeface="Cambria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1071538" y="1643050"/>
            <a:ext cx="6929486" cy="2857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  <a:effectLst>
            <a:outerShdw blurRad="190500" dist="190500" dir="48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Контакт с шумом в быту (В)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Заболевания </a:t>
            </a: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сердечно-сосудистой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системы (В)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Курение (С)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Контакт с </a:t>
            </a: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ототоксичными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химическими веществами (С)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Воздействие вибрации (</a:t>
            </a:r>
            <a:r>
              <a:rPr lang="en-US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D)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0E936A-BC98-42E6-94F8-540D4C3E8F1A}" type="slidenum">
              <a:rPr lang="ru-RU"/>
              <a:pPr/>
              <a:t>48</a:t>
            </a:fld>
            <a:endParaRPr lang="ru-RU"/>
          </a:p>
        </p:txBody>
      </p:sp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548680"/>
            <a:ext cx="8964488" cy="72008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Рекомендации по оценке системного влияния шума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  <p:graphicFrame>
        <p:nvGraphicFramePr>
          <p:cNvPr id="8330" name="Group 138"/>
          <p:cNvGraphicFramePr>
            <a:graphicFrameLocks noGrp="1"/>
          </p:cNvGraphicFramePr>
          <p:nvPr/>
        </p:nvGraphicFramePr>
        <p:xfrm>
          <a:off x="285720" y="1677374"/>
          <a:ext cx="8643966" cy="4823460"/>
        </p:xfrm>
        <a:graphic>
          <a:graphicData uri="http://schemas.openxmlformats.org/drawingml/2006/table">
            <a:tbl>
              <a:tblPr/>
              <a:tblGrid>
                <a:gridCol w="5973494"/>
                <a:gridCol w="1686634"/>
                <a:gridCol w="983838"/>
              </a:tblGrid>
              <a:tr h="4286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Критерий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Уровень доказательности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1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Степень силы</a:t>
                      </a:r>
                      <a:endParaRPr kumimoji="0" lang="ru-RU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Воздействие шума на рабочем месте приводит к раздражительности, бессоннице, дневной сонливости и повышению распространенности артериальной гипертонии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Воздействие шума может способствовать повышению распространенности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сердечно-сосудистых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заболеваний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У работников, имеющих контакт с высокими уровнями шума, примерно в 2 раза чаще наблюдается статистически значимое повышение артериального давления по сравнению с работниками, которые подвергаются действию средних и низких уровней шума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+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2++</a:t>
                      </a:r>
                      <a:endParaRPr kumimoji="0" lang="ru-RU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Воздействие повышенных уровней шума может приводить не только к формированию </a:t>
                      </a:r>
                      <a:r>
                        <a:rPr kumimoji="0" lang="ru-RU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сердечно-сосудистых</a:t>
                      </a: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 заболеваний, но и эндокринной дисфункции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Повышенный уровень шума на производстве и в быту может являться дополнительным фактором риска формирования гестационной гипертензии и врожденных пороков развития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7700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Доказана связь между воздействием шума и нарушениями репродуктивного здоровья у экспериментальных животных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1 ++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Times New Roman" pitchFamily="18" charset="0"/>
                          <a:cs typeface="Times New Roman" pitchFamily="18" charset="0"/>
                        </a:rPr>
                        <a:t>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331" name="Rectangle 139"/>
          <p:cNvSpPr>
            <a:spLocks noChangeArrowheads="1"/>
          </p:cNvSpPr>
          <p:nvPr/>
        </p:nvSpPr>
        <p:spPr bwMode="auto">
          <a:xfrm>
            <a:off x="0" y="587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1571604" y="1571612"/>
            <a:ext cx="6215106" cy="28575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6350">
            <a:solidFill>
              <a:schemeClr val="tx1"/>
            </a:solidFill>
          </a:ln>
          <a:effectLst>
            <a:outerShdw blurRad="190500" dist="190500" dir="48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Раздражительность, бессонница, сонливость (А)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Заболевания </a:t>
            </a: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сердечно-сосудистой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системы (артериальная гипертония ) (В)</a:t>
            </a:r>
          </a:p>
          <a:p>
            <a:pPr marL="342900" indent="-342900">
              <a:buAutoNum type="arabicPeriod"/>
            </a:pP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Эндокринная дисфункция (С)</a:t>
            </a:r>
          </a:p>
          <a:p>
            <a:pPr marL="342900" indent="-342900">
              <a:buAutoNum type="arabicPeriod"/>
            </a:pPr>
            <a:r>
              <a:rPr lang="ru-RU" sz="2400" dirty="0" err="1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Гестационная</a:t>
            </a:r>
            <a:r>
              <a:rPr lang="ru-RU" sz="24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 гипертензия и врожденные пороки развития </a:t>
            </a:r>
            <a:r>
              <a:rPr lang="ru-RU" sz="240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детей  (С)</a:t>
            </a:r>
            <a:endParaRPr lang="ru-RU" sz="24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8229600" cy="1066800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Слуховой анализатор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528" y="1484784"/>
            <a:ext cx="8229600" cy="35052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dirty="0"/>
              <a:t>Один из важнейших анализаторов организма, относящийся к </a:t>
            </a:r>
            <a:r>
              <a:rPr lang="ru-RU" sz="2400" dirty="0" err="1"/>
              <a:t>дистантным</a:t>
            </a:r>
            <a:r>
              <a:rPr lang="ru-RU" sz="2400" dirty="0"/>
              <a:t> экстероцепторам.</a:t>
            </a:r>
          </a:p>
          <a:p>
            <a:pPr>
              <a:defRPr/>
            </a:pPr>
            <a:r>
              <a:rPr lang="ru-RU" sz="2400" dirty="0"/>
              <a:t>С его помощью осуществляется анализ звуковых сигналов на расстоянии</a:t>
            </a:r>
          </a:p>
        </p:txBody>
      </p:sp>
      <p:pic>
        <p:nvPicPr>
          <p:cNvPr id="47108" name="Рисунок 4" descr="Hearing-Animation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140968"/>
            <a:ext cx="7736532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8568952" cy="603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	</a:t>
            </a:r>
            <a:r>
              <a:rPr lang="ru-RU" sz="3200" b="1" dirty="0" smtClean="0">
                <a:solidFill>
                  <a:schemeClr val="bg2">
                    <a:lumMod val="50000"/>
                  </a:schemeClr>
                </a:solidFill>
              </a:rPr>
              <a:t>ПРОИЗВОДСТВЕННЫЙ ШУМ</a:t>
            </a:r>
            <a:r>
              <a:rPr lang="ru-RU" sz="3200" dirty="0" smtClean="0"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ru-RU" sz="2800" dirty="0" smtClean="0">
              <a:solidFill>
                <a:schemeClr val="bg2">
                  <a:lumMod val="50000"/>
                </a:schemeClr>
              </a:solidFill>
            </a:endParaRPr>
          </a:p>
          <a:p>
            <a:pPr algn="ctr"/>
            <a:r>
              <a:rPr lang="ru-RU" sz="2800" dirty="0" smtClean="0"/>
              <a:t>— это совокупность различных шумов, возникающих в процессе производства и неблагоприятно воздействующих на организм. </a:t>
            </a:r>
          </a:p>
          <a:p>
            <a:endParaRPr lang="ru-RU" dirty="0" smtClean="0"/>
          </a:p>
          <a:p>
            <a:pPr indent="457200"/>
            <a:endParaRPr lang="ru-RU" dirty="0" smtClean="0"/>
          </a:p>
          <a:p>
            <a:pPr indent="457200"/>
            <a:endParaRPr lang="ru-RU" dirty="0" smtClean="0"/>
          </a:p>
          <a:p>
            <a:pPr indent="457200"/>
            <a:endParaRPr lang="ru-RU" dirty="0" smtClean="0"/>
          </a:p>
          <a:p>
            <a:pPr indent="457200"/>
            <a:endParaRPr lang="ru-RU" dirty="0" smtClean="0"/>
          </a:p>
          <a:p>
            <a:pPr indent="457200"/>
            <a:r>
              <a:rPr lang="ru-RU" dirty="0" smtClean="0"/>
              <a:t>Современные понятия </a:t>
            </a:r>
            <a:r>
              <a:rPr lang="ru-RU" dirty="0" smtClean="0">
                <a:hlinkClick r:id="rId2" tooltip="Охрана труда"/>
              </a:rPr>
              <a:t>охраны труда</a:t>
            </a:r>
            <a:r>
              <a:rPr lang="ru-RU" dirty="0" smtClean="0"/>
              <a:t> рассматривают шум как угрозу безопасности и здоровью работников многих профессий по различным причинам.</a:t>
            </a:r>
          </a:p>
          <a:p>
            <a:pPr indent="457200"/>
            <a:r>
              <a:rPr lang="ru-RU" dirty="0" smtClean="0"/>
              <a:t>Шум может привести не только к нарушениям слуха (в случае постоянного нахождения при шуме более 80 (</a:t>
            </a:r>
            <a:r>
              <a:rPr lang="ru-RU" dirty="0" err="1" smtClean="0"/>
              <a:t>dB</a:t>
            </a:r>
            <a:r>
              <a:rPr lang="ru-RU" dirty="0" smtClean="0"/>
              <a:t>), но может быть фактором стресса и повысить систолическое кровяное давление.</a:t>
            </a:r>
          </a:p>
          <a:p>
            <a:pPr indent="457200"/>
            <a:r>
              <a:rPr lang="ru-RU" dirty="0" smtClean="0"/>
              <a:t>Дополнительно, он может способствовать несчастным случаям, маскируя предупреждающие сигналы и мешая сконцентрироваться.</a:t>
            </a:r>
          </a:p>
          <a:p>
            <a:pPr indent="457200"/>
            <a:r>
              <a:rPr lang="ru-RU" dirty="0" smtClean="0"/>
              <a:t>Шум может взаимодействовать с другими факторами угрозы на производстве, увеличивая риск для работников.</a:t>
            </a:r>
          </a:p>
        </p:txBody>
      </p:sp>
      <p:pic>
        <p:nvPicPr>
          <p:cNvPr id="3" name="Picture 9" descr="1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276872"/>
            <a:ext cx="1656184" cy="936104"/>
          </a:xfrm>
          <a:prstGeom prst="rect">
            <a:avLst/>
          </a:prstGeom>
          <a:noFill/>
        </p:spPr>
      </p:pic>
      <p:pic>
        <p:nvPicPr>
          <p:cNvPr id="4" name="Picture 17" descr="5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411760" y="2132856"/>
            <a:ext cx="1704975" cy="1009650"/>
          </a:xfrm>
          <a:prstGeom prst="rect">
            <a:avLst/>
          </a:prstGeom>
          <a:noFill/>
        </p:spPr>
      </p:pic>
      <p:pic>
        <p:nvPicPr>
          <p:cNvPr id="5" name="Picture 22" descr="69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8024" y="2348880"/>
            <a:ext cx="1371600" cy="744091"/>
          </a:xfrm>
          <a:prstGeom prst="rect">
            <a:avLst/>
          </a:prstGeom>
          <a:noFill/>
        </p:spPr>
      </p:pic>
      <p:pic>
        <p:nvPicPr>
          <p:cNvPr id="6" name="Picture 23" descr="0b61796f4310cfffcfc65b995c464efa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224" y="2204864"/>
            <a:ext cx="1428750" cy="96812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355976" y="1772816"/>
            <a:ext cx="4330824" cy="4780384"/>
          </a:xfrm>
        </p:spPr>
        <p:txBody>
          <a:bodyPr>
            <a:normAutofit lnSpcReduction="10000"/>
          </a:bodyPr>
          <a:lstStyle/>
          <a:p>
            <a:pPr algn="ctr" eaLnBrk="1" hangingPunct="1">
              <a:buFontTx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 </a:t>
            </a:r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Слух человека </a:t>
            </a:r>
          </a:p>
          <a:p>
            <a:pPr eaLnBrk="1" hangingPunct="1">
              <a:buFontTx/>
              <a:buNone/>
              <a:defRPr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</a:rPr>
              <a:t>— сложный процесс, для реализации которого необходимо проведение звуковой волны до рецептора улитки, преобразование ее в нервные импульсы, передача их в нервные центры, анализ и интеграция звуковой информации в коре головного мозга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132856"/>
            <a:ext cx="3312368" cy="37444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3698" name="Picture 2" descr="E:\мои занятия\картинки\линии\liniia-1225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3" y="836713"/>
            <a:ext cx="8712968" cy="2212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404664"/>
            <a:ext cx="8676456" cy="864096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600" b="1" i="1" dirty="0"/>
              <a:t>Слуховой анализатор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0" y="1340768"/>
            <a:ext cx="9144000" cy="5257800"/>
          </a:xfrm>
        </p:spPr>
        <p:txBody>
          <a:bodyPr/>
          <a:lstStyle/>
          <a:p>
            <a:pPr>
              <a:defRPr/>
            </a:pPr>
            <a:r>
              <a:rPr lang="ru-RU" dirty="0"/>
              <a:t>Согласно учению И.П.Павлова, в слуховом анализаторе различают </a:t>
            </a:r>
            <a:r>
              <a:rPr lang="ru-RU" i="1" dirty="0">
                <a:solidFill>
                  <a:srgbClr val="0070C0"/>
                </a:solidFill>
              </a:rPr>
              <a:t>периферический отдел, проводящие пути и корковый конец</a:t>
            </a:r>
            <a:r>
              <a:rPr lang="ru-RU" dirty="0">
                <a:solidFill>
                  <a:srgbClr val="0070C0"/>
                </a:solidFill>
              </a:rPr>
              <a:t> </a:t>
            </a:r>
          </a:p>
          <a:p>
            <a:pPr>
              <a:defRPr/>
            </a:pPr>
            <a:r>
              <a:rPr lang="ru-RU" i="1" dirty="0">
                <a:solidFill>
                  <a:srgbClr val="0070C0"/>
                </a:solidFill>
              </a:rPr>
              <a:t>Периферический отдел</a:t>
            </a:r>
            <a:r>
              <a:rPr lang="ru-RU" dirty="0">
                <a:solidFill>
                  <a:srgbClr val="0070C0"/>
                </a:solidFill>
              </a:rPr>
              <a:t> </a:t>
            </a:r>
            <a:r>
              <a:rPr lang="ru-RU" dirty="0"/>
              <a:t>слухового анализатора в функциональном отношении подразделяется на </a:t>
            </a:r>
            <a:r>
              <a:rPr lang="ru-RU" i="1" dirty="0">
                <a:solidFill>
                  <a:srgbClr val="0070C0"/>
                </a:solidFill>
              </a:rPr>
              <a:t>звукопроводящий </a:t>
            </a:r>
            <a:r>
              <a:rPr lang="ru-RU" i="1" dirty="0"/>
              <a:t>аппарат</a:t>
            </a:r>
            <a:r>
              <a:rPr lang="ru-RU" dirty="0"/>
              <a:t>, служащий для доставки звука к рецепторным клеткам, и </a:t>
            </a:r>
            <a:r>
              <a:rPr lang="ru-RU" i="1" dirty="0">
                <a:solidFill>
                  <a:srgbClr val="0070C0"/>
                </a:solidFill>
              </a:rPr>
              <a:t>звуковоспринимающий аппарат</a:t>
            </a:r>
            <a:r>
              <a:rPr lang="ru-RU" dirty="0"/>
              <a:t>, трансформирующий механические колебания в процесс нервного возбуждения.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620688"/>
            <a:ext cx="8229600" cy="13843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i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Слуховой анализатор состоит из следующих основных частей: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23528" y="2132856"/>
            <a:ext cx="8229600" cy="4153648"/>
          </a:xfrm>
        </p:spPr>
        <p:txBody>
          <a:bodyPr/>
          <a:lstStyle/>
          <a:p>
            <a:pPr eaLnBrk="1" hangingPunct="1">
              <a:defRPr/>
            </a:pPr>
            <a:endParaRPr lang="ru-RU" dirty="0" smtClean="0"/>
          </a:p>
          <a:p>
            <a:pPr eaLnBrk="1" hangingPunct="1">
              <a:defRPr/>
            </a:pPr>
            <a:r>
              <a:rPr lang="ru-RU" dirty="0" smtClean="0"/>
              <a:t>периферического отдела — наружного, среднего и внутреннего уха (до спирального органа);</a:t>
            </a:r>
          </a:p>
          <a:p>
            <a:pPr eaLnBrk="1" hangingPunct="1">
              <a:defRPr/>
            </a:pPr>
            <a:r>
              <a:rPr lang="ru-RU" dirty="0" smtClean="0"/>
              <a:t>проводящих путей;</a:t>
            </a:r>
          </a:p>
          <a:p>
            <a:pPr eaLnBrk="1" hangingPunct="1">
              <a:defRPr/>
            </a:pPr>
            <a:r>
              <a:rPr lang="ru-RU" dirty="0" smtClean="0"/>
              <a:t>центрального (коркового) </a:t>
            </a:r>
          </a:p>
          <a:p>
            <a:pPr eaLnBrk="1" hangingPunct="1">
              <a:buNone/>
              <a:defRPr/>
            </a:pPr>
            <a:r>
              <a:rPr lang="ru-RU" dirty="0" smtClean="0"/>
              <a:t>	отдела анализатора. </a:t>
            </a:r>
          </a:p>
          <a:p>
            <a:pPr eaLnBrk="1" hangingPunct="1">
              <a:defRPr/>
            </a:pPr>
            <a:endParaRPr lang="ru-RU" dirty="0" smtClean="0"/>
          </a:p>
        </p:txBody>
      </p:sp>
      <p:pic>
        <p:nvPicPr>
          <p:cNvPr id="5" name="Picture 2" descr="Клиника профессионального поражения слуха. Жалобы при профессиональной тугоухости"/>
          <p:cNvPicPr>
            <a:picLocks noChangeAspect="1" noChangeArrowheads="1"/>
          </p:cNvPicPr>
          <p:nvPr/>
        </p:nvPicPr>
        <p:blipFill>
          <a:blip r:embed="rId2" cstate="print"/>
          <a:srcRect b="6379"/>
          <a:stretch>
            <a:fillRect/>
          </a:stretch>
        </p:blipFill>
        <p:spPr bwMode="auto">
          <a:xfrm>
            <a:off x="5796136" y="3670006"/>
            <a:ext cx="2952328" cy="271132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3568" y="836712"/>
            <a:ext cx="5242864" cy="75895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функции слухового анализатора: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251520" y="2318792"/>
            <a:ext cx="8503920" cy="45720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Звукопроведение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— доставка звуковой энергии к рецепторам улитки.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dirty="0"/>
          </a:p>
          <a:p>
            <a:pPr eaLnBrk="1" hangingPunct="1">
              <a:lnSpc>
                <a:spcPct val="90000"/>
              </a:lnSpc>
              <a:defRPr/>
            </a:pPr>
            <a:endParaRPr lang="ru-RU" sz="2400" dirty="0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b="1" dirty="0" smtClean="0">
                <a:solidFill>
                  <a:schemeClr val="bg2">
                    <a:lumMod val="50000"/>
                  </a:schemeClr>
                </a:solidFill>
              </a:rPr>
              <a:t>Звуковосприятие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400" dirty="0" smtClean="0"/>
              <a:t>— трансформация физической энергии звуковых колебаний в нервные импульсы, проведение их до центров в коре головного мозга, анализ и осмысливание звуков. </a:t>
            </a:r>
          </a:p>
        </p:txBody>
      </p:sp>
      <p:pic>
        <p:nvPicPr>
          <p:cNvPr id="1054722" name="Picture 2" descr="http://im3-tub-ru.yandex.net/i?id=06233d83da8aad3deca8b8b0c07fe6e1-70-144&amp;n=33&amp;h=21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20688"/>
            <a:ext cx="2578249" cy="122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5700" name="Picture 4" descr="Тугоухость: лечение тугоухости, тугоухость 1 степени, 2 степени и 3 степен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9552" y="1700808"/>
            <a:ext cx="5976664" cy="3276364"/>
          </a:xfrm>
          <a:prstGeom prst="rect">
            <a:avLst/>
          </a:prstGeom>
          <a:noFill/>
        </p:spPr>
      </p:pic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692696"/>
            <a:ext cx="8229600" cy="774700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b="1" i="1" dirty="0" smtClean="0">
                <a:solidFill>
                  <a:schemeClr val="bg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Звукопроводящий и звуковоспринимающий отдел слухового анализатора</a:t>
            </a:r>
          </a:p>
        </p:txBody>
      </p:sp>
      <p:pic>
        <p:nvPicPr>
          <p:cNvPr id="925698" name="Picture 2" descr="http://im1-tub-ru.yandex.net/i?id=fb58e4ae89e1984b85b9e6ca3e210d2a-137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5179" y="1800142"/>
            <a:ext cx="1728192" cy="2376264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683568" y="5157192"/>
            <a:ext cx="7704856" cy="1089529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defRPr/>
            </a:pPr>
            <a:r>
              <a:rPr lang="ru-RU" dirty="0"/>
              <a:t>Соответственно различают звукопроводящий и звуковоспринимающий отделы анализатора, а при их патологии — </a:t>
            </a:r>
            <a:r>
              <a:rPr lang="ru-RU" b="1" i="1" dirty="0" err="1">
                <a:solidFill>
                  <a:schemeClr val="hlink"/>
                </a:solidFill>
              </a:rPr>
              <a:t>кондуктивную</a:t>
            </a:r>
            <a:r>
              <a:rPr lang="ru-RU" dirty="0"/>
              <a:t> (звукопроводящую</a:t>
            </a:r>
            <a:r>
              <a:rPr lang="ru-RU" dirty="0" smtClean="0"/>
              <a:t>)</a:t>
            </a:r>
          </a:p>
          <a:p>
            <a:pPr>
              <a:lnSpc>
                <a:spcPct val="90000"/>
              </a:lnSpc>
              <a:defRPr/>
            </a:pPr>
            <a:r>
              <a:rPr lang="ru-RU" dirty="0" smtClean="0"/>
              <a:t>и </a:t>
            </a:r>
            <a:r>
              <a:rPr lang="ru-RU" b="1" i="1" dirty="0" err="1">
                <a:solidFill>
                  <a:schemeClr val="hlink"/>
                </a:solidFill>
              </a:rPr>
              <a:t>нейросенсорную</a:t>
            </a:r>
            <a:r>
              <a:rPr lang="ru-RU" dirty="0"/>
              <a:t> (нарушение звуковосприятия) тугоухость. </a:t>
            </a:r>
          </a:p>
        </p:txBody>
      </p:sp>
      <p:pic>
        <p:nvPicPr>
          <p:cNvPr id="1055748" name="Picture 4" descr="Слуховые волосатые клетки кортиева органа. Чувствительные клетки кортиева органа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925" t="13609" r="9881" b="579"/>
          <a:stretch/>
        </p:blipFill>
        <p:spPr bwMode="auto">
          <a:xfrm>
            <a:off x="6024238" y="3827892"/>
            <a:ext cx="1567825" cy="1274170"/>
          </a:xfrm>
          <a:prstGeom prst="rect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4" name="Прямая со стрелкой 3"/>
          <p:cNvCxnSpPr/>
          <p:nvPr/>
        </p:nvCxnSpPr>
        <p:spPr>
          <a:xfrm>
            <a:off x="4860032" y="3827892"/>
            <a:ext cx="1164206" cy="969260"/>
          </a:xfrm>
          <a:prstGeom prst="straightConnector1">
            <a:avLst/>
          </a:prstGeom>
          <a:ln w="317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49" descr="24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91338" y="2852936"/>
            <a:ext cx="952500" cy="714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3356992"/>
            <a:ext cx="8229600" cy="3200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dirty="0"/>
              <a:t>В чувствительных клетках спирального органа происходит трансформация механической энергии в процесс нервного возбуждения (появление звука)</a:t>
            </a:r>
          </a:p>
        </p:txBody>
      </p:sp>
      <p:pic>
        <p:nvPicPr>
          <p:cNvPr id="3" name="Рисунок 2" descr="спиральный орган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7544" y="548680"/>
            <a:ext cx="8424936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67544" y="1352550"/>
            <a:ext cx="8229600" cy="5505450"/>
          </a:xfrm>
        </p:spPr>
        <p:txBody>
          <a:bodyPr/>
          <a:lstStyle/>
          <a:p>
            <a:pPr>
              <a:defRPr/>
            </a:pPr>
            <a:r>
              <a:rPr lang="ru-RU" dirty="0"/>
              <a:t>Профессиональное нарушение слуха от воздействия шума можно классифицировать как </a:t>
            </a:r>
            <a:r>
              <a:rPr lang="ru-RU" b="1" i="1" u="sng" dirty="0" err="1" smtClean="0">
                <a:solidFill>
                  <a:schemeClr val="accent1">
                    <a:lumMod val="75000"/>
                  </a:schemeClr>
                </a:solidFill>
              </a:rPr>
              <a:t>сенсоневральную</a:t>
            </a: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тугоухость.</a:t>
            </a:r>
          </a:p>
          <a:p>
            <a:pPr>
              <a:defRPr/>
            </a:pPr>
            <a:r>
              <a:rPr lang="ru-RU" dirty="0" err="1" smtClean="0"/>
              <a:t>Нейросенсорная</a:t>
            </a:r>
            <a:r>
              <a:rPr lang="ru-RU" dirty="0" smtClean="0"/>
              <a:t> </a:t>
            </a:r>
            <a:r>
              <a:rPr lang="ru-RU" dirty="0"/>
              <a:t>тугоухость – это поражение </a:t>
            </a: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звуковоспринимающего аппарата</a:t>
            </a:r>
          </a:p>
          <a:p>
            <a:pPr>
              <a:defRPr/>
            </a:pPr>
            <a:r>
              <a:rPr lang="ru-RU" sz="2800" dirty="0"/>
              <a:t>Морфологической основой профессиональной тугоухости являются </a:t>
            </a:r>
            <a:r>
              <a:rPr lang="ru-RU" sz="2800" b="1" i="1" dirty="0"/>
              <a:t>дегенеративные и атрофические изменения </a:t>
            </a:r>
            <a:r>
              <a:rPr lang="ru-RU" sz="2800" b="1" i="1" dirty="0" err="1"/>
              <a:t>нейроэпителия</a:t>
            </a:r>
            <a:r>
              <a:rPr lang="ru-RU" sz="2800" b="1" i="1" dirty="0"/>
              <a:t> спирального органа и спирального узла</a:t>
            </a:r>
            <a:r>
              <a:rPr lang="ru-RU" b="1" i="1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536" y="260648"/>
            <a:ext cx="8229600" cy="2209800"/>
          </a:xfrm>
        </p:spPr>
        <p:txBody>
          <a:bodyPr/>
          <a:lstStyle/>
          <a:p>
            <a:pPr eaLnBrk="1" hangingPunct="1">
              <a:defRPr/>
            </a:pPr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Фронтальный разрез улитки (а) и спиральный орган (б) </a:t>
            </a:r>
            <a:r>
              <a:rPr lang="ru-RU" sz="4400" b="1" i="1" dirty="0" smtClean="0">
                <a:solidFill>
                  <a:srgbClr val="FF0000"/>
                </a:solidFill>
              </a:rPr>
              <a:t/>
            </a:r>
            <a:br>
              <a:rPr lang="ru-RU" sz="4400" b="1" i="1" dirty="0" smtClean="0">
                <a:solidFill>
                  <a:srgbClr val="FF0000"/>
                </a:solidFill>
              </a:rPr>
            </a:br>
            <a:r>
              <a:rPr lang="ru-RU" sz="3600" b="1" i="1" dirty="0" smtClean="0">
                <a:solidFill>
                  <a:srgbClr val="FF0000"/>
                </a:solidFill>
              </a:rPr>
              <a:t>           </a:t>
            </a:r>
            <a:r>
              <a:rPr lang="ru-RU" sz="3600" b="1" i="1" dirty="0" smtClean="0">
                <a:solidFill>
                  <a:schemeClr val="tx1"/>
                </a:solidFill>
              </a:rPr>
              <a:t>                          </a:t>
            </a:r>
          </a:p>
        </p:txBody>
      </p:sp>
      <p:pic>
        <p:nvPicPr>
          <p:cNvPr id="55299" name="Picture 7" descr="7_1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40417" y="1654969"/>
            <a:ext cx="3961015" cy="4114800"/>
          </a:xfrm>
        </p:spPr>
      </p:pic>
      <p:pic>
        <p:nvPicPr>
          <p:cNvPr id="55300" name="Picture 8" descr="7_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4839392" y="1654969"/>
            <a:ext cx="3961015" cy="4114800"/>
          </a:xfrm>
        </p:spPr>
      </p:pic>
      <p:pic>
        <p:nvPicPr>
          <p:cNvPr id="5" name="Рисунок 4" descr="спиральный орган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172200" y="4953000"/>
            <a:ext cx="2667000" cy="1905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323528" y="5445224"/>
            <a:ext cx="6014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(а)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839060" y="5373216"/>
            <a:ext cx="53412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(б)</a:t>
            </a: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ru-RU" b="1" i="1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140968"/>
            <a:ext cx="8229600" cy="3200400"/>
          </a:xfrm>
        </p:spPr>
        <p:txBody>
          <a:bodyPr>
            <a:normAutofit fontScale="92500" lnSpcReduction="10000"/>
          </a:bodyPr>
          <a:lstStyle/>
          <a:p>
            <a:pPr indent="274320" algn="just">
              <a:defRPr/>
            </a:pPr>
            <a:r>
              <a:rPr lang="ru-RU" sz="2400" dirty="0" smtClean="0"/>
              <a:t>Производственный шум различной интенсивности и спектра (частоты), длительно воздействуя на работающих, может привести со временем к понижению остроты слуха у последних, а иногда и к развитию профессиональной глухоты. Такое неблагоприятное действие шума связано с длительным и чрезмерным раздражением нервных окончаний слухового нерва во внутреннем ухе (</a:t>
            </a:r>
            <a:r>
              <a:rPr lang="ru-RU" sz="2400" dirty="0" err="1" smtClean="0"/>
              <a:t>кортиевом</a:t>
            </a:r>
            <a:r>
              <a:rPr lang="ru-RU" sz="2400" dirty="0" smtClean="0"/>
              <a:t> органе), в результате чего в них возникает </a:t>
            </a:r>
            <a:r>
              <a:rPr lang="ru-RU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переутомление, а затем и частичное разрушение</a:t>
            </a:r>
            <a:endParaRPr lang="ru-RU" sz="24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6324" name="Рисунок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81000" y="116632"/>
            <a:ext cx="41910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6325" name="Рисунок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661838" y="101181"/>
            <a:ext cx="4267200" cy="2819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/>
          <a:lstStyle/>
          <a:p>
            <a:pPr>
              <a:defRPr/>
            </a:pP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Патогенез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СНТ</a:t>
            </a:r>
            <a:endParaRPr lang="ru-RU" b="1" dirty="0">
              <a:solidFill>
                <a:schemeClr val="accent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115" name="Rectangle 3"/>
          <p:cNvSpPr>
            <a:spLocks noGrp="1" noChangeArrowheads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r>
              <a:rPr lang="ru-RU" dirty="0"/>
              <a:t>Нарушение </a:t>
            </a:r>
            <a:r>
              <a:rPr lang="ru-RU" dirty="0" smtClean="0"/>
              <a:t>трофических</a:t>
            </a:r>
          </a:p>
          <a:p>
            <a:pPr>
              <a:buFontTx/>
              <a:buNone/>
              <a:defRPr/>
            </a:pPr>
            <a:r>
              <a:rPr lang="ru-RU" dirty="0" smtClean="0"/>
              <a:t> </a:t>
            </a:r>
            <a:r>
              <a:rPr lang="ru-RU" dirty="0"/>
              <a:t>функций центрального генеза</a:t>
            </a:r>
          </a:p>
          <a:p>
            <a:pPr>
              <a:defRPr/>
            </a:pPr>
            <a:r>
              <a:rPr lang="ru-RU" dirty="0"/>
              <a:t>Нарушение кровоснабжения внутреннего уха:</a:t>
            </a:r>
          </a:p>
          <a:p>
            <a:pPr>
              <a:defRPr/>
            </a:pPr>
            <a:r>
              <a:rPr lang="ru-RU" sz="2800" dirty="0"/>
              <a:t>Спазм средней слуховой артерии, нарушение </a:t>
            </a:r>
            <a:r>
              <a:rPr lang="ru-RU" sz="2800" dirty="0" err="1"/>
              <a:t>микроциркуляции</a:t>
            </a:r>
            <a:r>
              <a:rPr lang="ru-RU" sz="2800" dirty="0"/>
              <a:t>, с последующими изменениями в лабиринтной жидкости и формированием дегенеративных процессов в чувствительных элементах спирального органа</a:t>
            </a:r>
          </a:p>
        </p:txBody>
      </p:sp>
      <p:pic>
        <p:nvPicPr>
          <p:cNvPr id="57348" name="Рисунок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0"/>
            <a:ext cx="281940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l="16081" t="19695" r="13373" b="8030"/>
          <a:stretch>
            <a:fillRect/>
          </a:stretch>
        </p:blipFill>
        <p:spPr bwMode="auto">
          <a:xfrm>
            <a:off x="143000" y="620688"/>
            <a:ext cx="9001000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79512" y="5661248"/>
            <a:ext cx="874846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3. Ввести в действие </a:t>
            </a:r>
            <a:r>
              <a:rPr lang="ru-RU" dirty="0">
                <a:solidFill>
                  <a:srgbClr val="FF0000"/>
                </a:solidFill>
                <a:hlinkClick r:id="rId3" action="ppaction://hlinkfile"/>
              </a:rPr>
              <a:t>санитарно-эпидемиологические правила</a:t>
            </a:r>
            <a:r>
              <a:rPr lang="ru-RU" dirty="0">
                <a:solidFill>
                  <a:srgbClr val="FF0000"/>
                </a:solidFill>
              </a:rPr>
              <a:t> и нормативы </a:t>
            </a:r>
            <a:r>
              <a:rPr lang="ru-RU" dirty="0" err="1">
                <a:solidFill>
                  <a:srgbClr val="FF0000"/>
                </a:solidFill>
              </a:rPr>
              <a:t>СанПиН</a:t>
            </a:r>
            <a:r>
              <a:rPr lang="ru-RU" dirty="0">
                <a:solidFill>
                  <a:srgbClr val="FF0000"/>
                </a:solidFill>
              </a:rPr>
              <a:t> 2.2.4.3359-16 "Санитарно-эпидемиологические требования к физическим факторам на рабочих местах" с 1 января 2017 года.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5410944" cy="11430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3200" b="1" i="1" dirty="0" smtClean="0">
                <a:solidFill>
                  <a:schemeClr val="bg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Цели органа слуха при шумовой нагрузке</a:t>
            </a:r>
            <a:endParaRPr lang="ru-RU" sz="3200" dirty="0">
              <a:solidFill>
                <a:schemeClr val="bg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88840"/>
            <a:ext cx="8229600" cy="4392488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</a:rPr>
              <a:t>Обеспечение организма сенсорной информацией</a:t>
            </a:r>
            <a:r>
              <a:rPr lang="ru-RU" sz="2200" dirty="0" smtClean="0">
                <a:solidFill>
                  <a:schemeClr val="accent1">
                    <a:lumMod val="75000"/>
                  </a:schemeClr>
                </a:solidFill>
              </a:rPr>
              <a:t>,</a:t>
            </a:r>
            <a:r>
              <a:rPr lang="ru-RU" sz="2200" dirty="0" smtClean="0"/>
              <a:t> что позволяет ему приспособиться к окружающей обстановке (ориентирование, связь, избегание и т. п.) </a:t>
            </a:r>
          </a:p>
          <a:p>
            <a:pPr marL="0" indent="0">
              <a:buNone/>
              <a:defRPr/>
            </a:pPr>
            <a:endParaRPr lang="ru-RU" sz="22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ru-RU" sz="2200" b="1" dirty="0" smtClean="0">
                <a:solidFill>
                  <a:schemeClr val="bg2">
                    <a:lumMod val="25000"/>
                  </a:schemeClr>
                </a:solidFill>
              </a:rPr>
              <a:t>Обеспечить самосохранение</a:t>
            </a:r>
            <a:r>
              <a:rPr lang="ru-RU" sz="2200" dirty="0" smtClean="0"/>
              <a:t>, т. е. орган должен противостоять повреждающему воздействию входного сигнала. </a:t>
            </a:r>
          </a:p>
          <a:p>
            <a:pPr>
              <a:defRPr/>
            </a:pPr>
            <a:endParaRPr lang="ru-RU" sz="2000" dirty="0" smtClean="0"/>
          </a:p>
          <a:p>
            <a:pPr>
              <a:defRPr/>
            </a:pPr>
            <a:endParaRPr lang="ru-RU" sz="1400" dirty="0" smtClean="0"/>
          </a:p>
          <a:p>
            <a:pPr>
              <a:defRPr/>
            </a:pPr>
            <a:endParaRPr lang="ru-RU" sz="1400" dirty="0"/>
          </a:p>
          <a:p>
            <a:pPr>
              <a:defRPr/>
            </a:pPr>
            <a:endParaRPr lang="ru-RU" sz="1400" dirty="0" smtClean="0"/>
          </a:p>
          <a:p>
            <a:pPr marL="0" indent="457200" algn="just">
              <a:lnSpc>
                <a:spcPct val="110000"/>
              </a:lnSpc>
              <a:buNone/>
              <a:defRPr/>
            </a:pPr>
            <a:r>
              <a:rPr lang="ru-RU" sz="1400" dirty="0" smtClean="0"/>
              <a:t>В условиях шума эти цели вступают в противоречие. </a:t>
            </a:r>
          </a:p>
          <a:p>
            <a:pPr marL="0" indent="457200" algn="just">
              <a:lnSpc>
                <a:spcPct val="110000"/>
              </a:lnSpc>
              <a:buNone/>
              <a:defRPr/>
            </a:pPr>
            <a:r>
              <a:rPr lang="ru-RU" sz="1400" dirty="0" smtClean="0"/>
              <a:t>С одной стороны, орган слуха должен обладать высокой разрешающей чувствительностью к полезным сигналам, с другой – с целью приспособления к шуму слуховая чувствительность должна снижаться.</a:t>
            </a:r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8400" y="228600"/>
            <a:ext cx="2590800" cy="1676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6770" name="Picture 2" descr="E:\мои занятия\картинки\hourgla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4437112"/>
            <a:ext cx="1028700" cy="990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5698976" cy="1143000"/>
          </a:xfrm>
        </p:spPr>
        <p:txBody>
          <a:bodyPr/>
          <a:lstStyle/>
          <a:p>
            <a:pPr>
              <a:defRPr/>
            </a:pPr>
            <a:r>
              <a:rPr lang="ru-RU" b="1" i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Адаптация к шуму</a:t>
            </a:r>
            <a:endParaRPr lang="ru-RU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/>
          </a:bodyPr>
          <a:lstStyle/>
          <a:p>
            <a:pPr>
              <a:defRPr/>
            </a:pPr>
            <a:r>
              <a:rPr lang="ru-RU" sz="2400" b="1" i="1" dirty="0" smtClean="0">
                <a:solidFill>
                  <a:schemeClr val="tx2">
                    <a:lumMod val="75000"/>
                  </a:schemeClr>
                </a:solidFill>
              </a:rPr>
              <a:t>Адаптация у шуму </a:t>
            </a:r>
            <a:r>
              <a:rPr lang="ru-RU" sz="2400" dirty="0" smtClean="0"/>
              <a:t>– приспособительная функция слухового анализатора, снижение чувствительности уха в зависимости от интенсивности и времени воздействия шума – это защитная реакция. </a:t>
            </a:r>
          </a:p>
          <a:p>
            <a:pPr>
              <a:defRPr/>
            </a:pPr>
            <a:r>
              <a:rPr lang="ru-RU" dirty="0" smtClean="0"/>
              <a:t>В шумовой обстановке организм вырабатывает компромиссное решение, что выражается в виде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снижения слуховой чувствительности</a:t>
            </a:r>
            <a:r>
              <a:rPr lang="ru-RU" dirty="0" smtClean="0"/>
              <a:t>, </a:t>
            </a:r>
            <a:r>
              <a:rPr lang="ru-RU" i="1" dirty="0" smtClean="0"/>
              <a:t>временного смещения порогов</a:t>
            </a:r>
            <a:r>
              <a:rPr lang="ru-RU" dirty="0" smtClean="0"/>
              <a:t>, т. е. внутренней адаптации органа слуха с одновременным снижением адаптационной способности организма в целом.  </a:t>
            </a:r>
          </a:p>
          <a:p>
            <a:pPr>
              <a:defRPr/>
            </a:pPr>
            <a:endParaRPr lang="ru-RU" dirty="0" smtClean="0"/>
          </a:p>
          <a:p>
            <a:pPr>
              <a:defRPr/>
            </a:pPr>
            <a:endParaRPr lang="ru-RU" dirty="0"/>
          </a:p>
        </p:txBody>
      </p:sp>
      <p:pic>
        <p:nvPicPr>
          <p:cNvPr id="6" name="Рисунок 5" descr="http://im2-tub-ru.yandex.net/i?id=4c140e54477a3fc87727d7f7809f07ce-76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04248" y="836712"/>
            <a:ext cx="1721485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http://im1-tub-ru.yandex.net/i?id=cff97461fec4ec801188b354efc01a37-31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188641"/>
            <a:ext cx="2540000" cy="93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84784"/>
            <a:ext cx="8229600" cy="6324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dirty="0" smtClean="0"/>
              <a:t>Длительное воздействие производственного шума вызывает временное повышение слуховых порогов, т. е. развивается </a:t>
            </a:r>
            <a:r>
              <a:rPr lang="ru-RU" sz="2400" i="1" dirty="0" smtClean="0">
                <a:solidFill>
                  <a:srgbClr val="FF0000"/>
                </a:solidFill>
              </a:rPr>
              <a:t>утомление</a:t>
            </a:r>
            <a:r>
              <a:rPr lang="ru-RU" sz="2400" dirty="0" smtClean="0"/>
              <a:t>. Этот процесс как известно обратим, и требует для своего обратного развития в первую очередь прекращение действия звукового раздражителя.</a:t>
            </a:r>
          </a:p>
          <a:p>
            <a:pPr>
              <a:defRPr/>
            </a:pPr>
            <a:r>
              <a:rPr lang="ru-RU" sz="2400" i="1" dirty="0" smtClean="0">
                <a:solidFill>
                  <a:srgbClr val="FF0000"/>
                </a:solidFill>
              </a:rPr>
              <a:t>Утомление </a:t>
            </a:r>
            <a:r>
              <a:rPr lang="ru-RU" sz="2400" dirty="0" smtClean="0"/>
              <a:t>рассматривают как непосредственную реакцию органа слуха на звуковое воздействие разлитого характера, включающую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рефлекторное сокращение мышц среднего уха</a:t>
            </a:r>
            <a:r>
              <a:rPr lang="ru-RU" sz="2400" dirty="0" smtClean="0"/>
              <a:t>,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истощение энергетических запасов волосковых клеток </a:t>
            </a:r>
            <a:r>
              <a:rPr lang="ru-RU" sz="2400" dirty="0" smtClean="0"/>
              <a:t>и развитие тормозных процессов в коре головного мозга.</a:t>
            </a:r>
          </a:p>
          <a:p>
            <a:pPr>
              <a:defRPr/>
            </a:pPr>
            <a:endParaRPr lang="ru-RU" sz="2400" dirty="0"/>
          </a:p>
        </p:txBody>
      </p:sp>
      <p:pic>
        <p:nvPicPr>
          <p:cNvPr id="886785" name="Picture 1" descr="H:\мои занятия\картинки\люди\3da-29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33928" y="4437112"/>
            <a:ext cx="1410072" cy="2016224"/>
          </a:xfrm>
          <a:prstGeom prst="rect">
            <a:avLst/>
          </a:prstGeom>
          <a:noFill/>
        </p:spPr>
      </p:pic>
      <p:pic>
        <p:nvPicPr>
          <p:cNvPr id="886787" name="Picture 3" descr="H:\мои занятия\картинки\линии\liniia-1072.gif"/>
          <p:cNvPicPr>
            <a:picLocks noChangeAspect="1" noChangeArrowheads="1" noCrop="1"/>
          </p:cNvPicPr>
          <p:nvPr/>
        </p:nvPicPr>
        <p:blipFill>
          <a:blip r:embed="rId4" cstate="print">
            <a:grayscl/>
          </a:blip>
          <a:srcRect/>
          <a:stretch>
            <a:fillRect/>
          </a:stretch>
        </p:blipFill>
        <p:spPr bwMode="auto">
          <a:xfrm>
            <a:off x="179512" y="1128860"/>
            <a:ext cx="8784976" cy="230082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Помогите избавиться от шума / Читатель-Газета / Новосибирска…"/>
          <p:cNvPicPr/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 b="8433"/>
          <a:stretch>
            <a:fillRect/>
          </a:stretch>
        </p:blipFill>
        <p:spPr bwMode="auto">
          <a:xfrm>
            <a:off x="6948264" y="0"/>
            <a:ext cx="2195736" cy="1988840"/>
          </a:xfrm>
          <a:prstGeom prst="triangl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46038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95536" y="1412776"/>
            <a:ext cx="8229600" cy="62484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2400" dirty="0" smtClean="0"/>
              <a:t>Степень временного сдвига порогов (ВСП)</a:t>
            </a:r>
          </a:p>
          <a:p>
            <a:pPr>
              <a:buNone/>
              <a:defRPr/>
            </a:pPr>
            <a:r>
              <a:rPr lang="ru-RU" sz="2400" dirty="0" smtClean="0"/>
              <a:t>	 при утомлении зависит от </a:t>
            </a:r>
            <a:r>
              <a:rPr lang="ru-RU" sz="2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интенсивности, частоты и длительности воздействия производственного шума</a:t>
            </a:r>
            <a:r>
              <a:rPr lang="ru-RU" sz="2400" dirty="0" smtClean="0"/>
              <a:t>. Как правило, максимальный сдвиг порогов происходит в течении первого часа воздействия шума. </a:t>
            </a:r>
          </a:p>
          <a:p>
            <a:pPr>
              <a:defRPr/>
            </a:pPr>
            <a:r>
              <a:rPr lang="ru-RU" sz="2400" dirty="0" smtClean="0"/>
              <a:t>По мере прогрессирования ПНСТ снижается или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совсем исчезает реакция органа слуха на временное воздействие шума</a:t>
            </a:r>
            <a:r>
              <a:rPr lang="ru-RU" sz="2400" dirty="0" smtClean="0"/>
              <a:t>.</a:t>
            </a:r>
          </a:p>
          <a:p>
            <a:pPr>
              <a:defRPr/>
            </a:pPr>
            <a:r>
              <a:rPr lang="ru-RU" sz="2400" dirty="0" smtClean="0"/>
              <a:t>Временный сдвиг порогов при утомлении и постепенно развивающееся стойкое понижение слуха протекают параллельно, но имеют выраженное различие в развитии во времени. </a:t>
            </a:r>
          </a:p>
          <a:p>
            <a:pPr>
              <a:buNone/>
              <a:defRPr/>
            </a:pPr>
            <a:endParaRPr lang="ru-RU" sz="24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980728"/>
            <a:ext cx="8534400" cy="758952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2800" b="1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Методы диагностики профессиональной </a:t>
            </a:r>
            <a:r>
              <a:rPr lang="ru-RU" sz="2800" b="1" i="1" dirty="0" smtClean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потери слуха</a:t>
            </a:r>
            <a:endParaRPr lang="ru-RU" sz="2800" b="1" i="1" dirty="0">
              <a:solidFill>
                <a:schemeClr val="tx1">
                  <a:lumMod val="50000"/>
                  <a:lumOff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2060848"/>
            <a:ext cx="8229600" cy="44958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r>
              <a:rPr lang="ru-RU" sz="2800" dirty="0" smtClean="0"/>
              <a:t> I.	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Изучение анамнеза</a:t>
            </a:r>
          </a:p>
          <a:p>
            <a:pPr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II.	Осмотр ЛОР органов</a:t>
            </a:r>
          </a:p>
          <a:p>
            <a:pPr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III.	Исследование слуховой</a:t>
            </a:r>
          </a:p>
          <a:p>
            <a:pPr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	 функции</a:t>
            </a:r>
          </a:p>
          <a:p>
            <a:pPr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1. 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Исследование восприятия шепотной речи (шепотная акуметрия)</a:t>
            </a:r>
          </a:p>
          <a:p>
            <a:pPr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2. Исследование камертонами</a:t>
            </a:r>
          </a:p>
          <a:p>
            <a:pPr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3. Аудиометрическое обследование </a:t>
            </a:r>
          </a:p>
          <a:p>
            <a:pPr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4. Акустическая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импедансометрия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и другие дополнительные методы исследования слуховой функции</a:t>
            </a:r>
          </a:p>
        </p:txBody>
      </p:sp>
      <p:pic>
        <p:nvPicPr>
          <p:cNvPr id="4" name="Рисунок 3" descr="http://im0-tub-ru.yandex.net/i?id=4159b2ca72727d6762d5b86de711fd3b-114-144&amp;n=2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12160" y="2060848"/>
            <a:ext cx="2808312" cy="1509143"/>
          </a:xfrm>
          <a:prstGeom prst="teardrop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24744"/>
            <a:ext cx="7886700" cy="667543"/>
          </a:xfrm>
        </p:spPr>
        <p:txBody>
          <a:bodyPr>
            <a:normAutofit fontScale="90000"/>
          </a:bodyPr>
          <a:lstStyle/>
          <a:p>
            <a:pPr lvl="0"/>
            <a:r>
              <a:rPr lang="ru-RU" altLang="zh-CN" sz="2700" b="1" dirty="0" smtClean="0">
                <a:solidFill>
                  <a:srgbClr val="0B46A0"/>
                </a:solidFill>
                <a:ea typeface="Calibri" pitchFamily="34" charset="0"/>
                <a:cs typeface="Cambria" pitchFamily="18" charset="0"/>
              </a:rPr>
              <a:t>Методы исследования слуха у работников шумовых профессий могут включать следующее:</a:t>
            </a:r>
            <a:r>
              <a:rPr lang="ru-RU" altLang="zh-CN" sz="3100" b="0" dirty="0" smtClean="0"/>
              <a:t/>
            </a:r>
            <a:br>
              <a:rPr lang="ru-RU" altLang="zh-CN" sz="3100" b="0" dirty="0" smtClean="0"/>
            </a:br>
            <a:endParaRPr lang="ru-RU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6D05-BFEA-4075-872B-7F76816759CD}" type="slidenum">
              <a:rPr lang="es-ES" altLang="ru-RU" smtClean="0">
                <a:solidFill>
                  <a:srgbClr val="5B9BD5">
                    <a:lumMod val="75000"/>
                  </a:srgbClr>
                </a:solidFill>
              </a:rPr>
              <a:pPr/>
              <a:t>65</a:t>
            </a:fld>
            <a:endParaRPr lang="es-ES" altLang="ru-RU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40961" name="Rectangle 1"/>
          <p:cNvSpPr>
            <a:spLocks noChangeArrowheads="1"/>
          </p:cNvSpPr>
          <p:nvPr/>
        </p:nvSpPr>
        <p:spPr bwMode="auto">
          <a:xfrm>
            <a:off x="323528" y="1556792"/>
            <a:ext cx="85689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indent="450850" algn="just" eaLnBrk="0" hangingPunct="0"/>
            <a:r>
              <a:rPr lang="ru-RU" altLang="zh-CN" sz="1600" i="1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1) </a:t>
            </a:r>
            <a:r>
              <a:rPr lang="ru-RU" altLang="zh-CN" sz="1600" b="1" dirty="0" err="1">
                <a:solidFill>
                  <a:srgbClr val="CC0099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Психоакустические</a:t>
            </a:r>
            <a:r>
              <a:rPr lang="ru-RU" altLang="zh-CN" sz="1600" b="1" dirty="0">
                <a:solidFill>
                  <a:srgbClr val="CC0099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(субъективные) методы:</a:t>
            </a:r>
            <a:endParaRPr lang="ru-RU" altLang="zh-CN" sz="1600" b="1" dirty="0">
              <a:solidFill>
                <a:srgbClr val="CC0099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Акуметрия (исследование слуха шепотной и разговорной речью, проведение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камертональных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проб Вебера и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Ринне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);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Тональная пороговая аудиометрия с оценкой воздушного и костного звукопроведения в стандартном диапазоне частот;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Речевая аудиометрия в тишине (оценка речевой разборчивости при комфортном уровне громкости) и на фоне помехи.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/>
            <a:r>
              <a:rPr lang="ru-RU" altLang="zh-CN" sz="1600" i="1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2) </a:t>
            </a:r>
            <a:r>
              <a:rPr lang="ru-RU" altLang="zh-CN" sz="1600" b="1" dirty="0">
                <a:solidFill>
                  <a:srgbClr val="CC0099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Электрофизиологические (объективные) методы аудиометрического исследования:</a:t>
            </a:r>
            <a:endParaRPr lang="ru-RU" altLang="zh-CN" sz="1600" b="1" dirty="0">
              <a:solidFill>
                <a:srgbClr val="CC0099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Импедансометрия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(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тимпанометрия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и акустическая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рефлексометрия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);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Регистрация вызванной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отоакустической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эмиссии(ОАЭ);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>
              <a:buFontTx/>
              <a:buChar char="•"/>
            </a:pP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Регистрация слуховых вызванных потенциалов (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коротколатентные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СВП (КСВП), к которым относятся потенциалы улитки и слухового нерва (регистрируемые при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электрокохлеаграфии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) и потенциалы структур ствола мозга (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стволомозговые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СВП),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среднелатентные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СВП и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длиннолатентные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СВП.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/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3) Магнитно-резонансная томография, в том числе с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контрастированием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, области внутренних слуховых проходов,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мосто-мозжечковых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углов, задней черепной ямки – при асимметрии слуха.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  <a:p>
            <a:pPr algn="just" eaLnBrk="0" hangingPunct="0"/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4) </a:t>
            </a:r>
            <a:r>
              <a:rPr lang="ru-RU" altLang="zh-CN" sz="1600" dirty="0" err="1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Общеклинические</a:t>
            </a:r>
            <a:r>
              <a:rPr lang="ru-RU" altLang="zh-CN" sz="1600" dirty="0">
                <a:solidFill>
                  <a:prstClr val="black"/>
                </a:solidFill>
                <a:latin typeface="Cambria" pitchFamily="18" charset="0"/>
                <a:ea typeface="Calibri" pitchFamily="34" charset="0"/>
                <a:cs typeface="Cambria" pitchFamily="18" charset="0"/>
              </a:rPr>
              <a:t> исследования (консультация терапевта, невролога, офтальмолога, клинический и биохимический анализы крови, ЭКГ).</a:t>
            </a:r>
            <a:endParaRPr lang="ru-RU" altLang="zh-CN" sz="1600" dirty="0">
              <a:solidFill>
                <a:prstClr val="black"/>
              </a:solidFill>
              <a:latin typeface="Cambria" pitchFamily="18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2362200" cy="990600"/>
          </a:xfrm>
        </p:spPr>
        <p:txBody>
          <a:bodyPr/>
          <a:lstStyle/>
          <a:p>
            <a:pPr algn="ctr"/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АНАМНЕЗ</a:t>
            </a:r>
            <a:endParaRPr lang="ru-RU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840288" cy="5410200"/>
          </a:xfrm>
        </p:spPr>
        <p:txBody>
          <a:bodyPr>
            <a:normAutofit fontScale="85000" lnSpcReduction="20000"/>
          </a:bodyPr>
          <a:lstStyle/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жалоб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Инфекции </a:t>
            </a: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Травмы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Соматическая патология </a:t>
            </a:r>
          </a:p>
          <a:p>
            <a:pPr marL="0" indent="0">
              <a:buNone/>
            </a:pPr>
            <a:r>
              <a:rPr lang="ru-RU" sz="1900" dirty="0" smtClean="0"/>
              <a:t>(артериальная гипертония, сахарный диабет, болезни </a:t>
            </a:r>
            <a:r>
              <a:rPr lang="ru-RU" sz="1900" dirty="0"/>
              <a:t>почек и </a:t>
            </a:r>
            <a:r>
              <a:rPr lang="ru-RU" sz="1900" dirty="0" err="1"/>
              <a:t>т.д</a:t>
            </a:r>
            <a:r>
              <a:rPr lang="ru-RU" sz="1900" dirty="0"/>
              <a:t>)</a:t>
            </a:r>
            <a:endParaRPr lang="ru-RU" sz="19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Глухота у родственников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Предыдущие аудиограммы</a:t>
            </a:r>
            <a:endParaRPr lang="en-US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Лекарственные препараты</a:t>
            </a:r>
          </a:p>
          <a:p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Хобби </a:t>
            </a:r>
          </a:p>
          <a:p>
            <a:pPr marL="0" indent="0">
              <a:buNone/>
            </a:pPr>
            <a:r>
              <a:rPr lang="ru-RU" sz="1900" dirty="0" smtClean="0"/>
              <a:t>(</a:t>
            </a:r>
            <a:r>
              <a:rPr lang="ru-RU" sz="1900" dirty="0"/>
              <a:t>охота, служба в армии, активное прослушивание аудиоканала)</a:t>
            </a:r>
            <a:endParaRPr lang="en-US" sz="1900" dirty="0"/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Тип выполняемой работы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Длительность стажа</a:t>
            </a: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шума</a:t>
            </a:r>
            <a:endParaRPr lang="en-US" sz="2800" dirty="0" smtClean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СИЗ</a:t>
            </a:r>
          </a:p>
        </p:txBody>
      </p:sp>
      <p:pic>
        <p:nvPicPr>
          <p:cNvPr id="1019906" name="Picture 2" descr="H:\мои занятия\картинки\люди\ludia-2471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573016"/>
            <a:ext cx="2304256" cy="2102346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3059832" y="4149080"/>
            <a:ext cx="5832648" cy="1656184"/>
          </a:xfrm>
          <a:prstGeom prst="rect">
            <a:avLst/>
          </a:prstGeom>
          <a:noFill/>
          <a:ln w="349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050904" cy="1930226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Осмотр ЛОР органов</a:t>
            </a:r>
            <a:endParaRPr lang="ru-RU" b="1" dirty="0">
              <a:solidFill>
                <a:schemeClr val="tx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2286000"/>
            <a:ext cx="8229600" cy="3733800"/>
          </a:xfrm>
        </p:spPr>
        <p:txBody>
          <a:bodyPr/>
          <a:lstStyle/>
          <a:p>
            <a:pPr>
              <a:defRPr/>
            </a:pPr>
            <a:r>
              <a:rPr lang="ru-RU" dirty="0" smtClean="0"/>
              <a:t>Отоскопия (назначается для диагностики заболеваний барабанной перепонки, наружного слухового прохода и среднего уха)</a:t>
            </a:r>
          </a:p>
          <a:p>
            <a:pPr>
              <a:defRPr/>
            </a:pPr>
            <a:r>
              <a:rPr lang="ru-RU" dirty="0" smtClean="0"/>
              <a:t>Особое внимание следует обратить на сопутствующую патологию носа и носоглотки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43600" y="228600"/>
            <a:ext cx="2762250" cy="2190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57797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9083" b="17887"/>
          <a:stretch/>
        </p:blipFill>
        <p:spPr bwMode="auto">
          <a:xfrm>
            <a:off x="251063" y="228600"/>
            <a:ext cx="3384376" cy="107687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798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430" t="15455" r="19973" b="18052"/>
          <a:stretch/>
        </p:blipFill>
        <p:spPr bwMode="auto">
          <a:xfrm>
            <a:off x="7020272" y="4784869"/>
            <a:ext cx="1485885" cy="1584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799" name="Picture 7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533" r="10388" b="11907"/>
          <a:stretch/>
        </p:blipFill>
        <p:spPr bwMode="auto">
          <a:xfrm>
            <a:off x="3617958" y="4869159"/>
            <a:ext cx="1672396" cy="158417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57800" name="Picture 8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9688" t="3924" r="16968" b="4186"/>
          <a:stretch/>
        </p:blipFill>
        <p:spPr bwMode="auto">
          <a:xfrm>
            <a:off x="467544" y="4869159"/>
            <a:ext cx="1728192" cy="141559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548680"/>
            <a:ext cx="8229600" cy="1066800"/>
          </a:xfrm>
          <a:noFill/>
          <a:ln w="88900" cmpd="tri"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Исследование слуховой функции</a:t>
            </a: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1676400"/>
            <a:ext cx="8229600" cy="4343400"/>
          </a:xfrm>
        </p:spPr>
        <p:txBody>
          <a:bodyPr>
            <a:normAutofit/>
          </a:bodyPr>
          <a:lstStyle/>
          <a:p>
            <a:pPr algn="just">
              <a:buFontTx/>
              <a:buNone/>
              <a:defRPr/>
            </a:pPr>
            <a:r>
              <a:rPr lang="ru-RU" b="1" i="1" dirty="0"/>
              <a:t>Исследование слуха </a:t>
            </a:r>
            <a:r>
              <a:rPr lang="ru-RU" b="1" i="1" dirty="0" smtClean="0"/>
              <a:t>речью</a:t>
            </a:r>
            <a:endParaRPr lang="ru-RU" b="1" dirty="0"/>
          </a:p>
          <a:p>
            <a:pPr>
              <a:defRPr/>
            </a:pPr>
            <a:r>
              <a:rPr lang="ru-RU" sz="2800" dirty="0"/>
              <a:t>Нормально слышащий человек различает шепотную речь на расстоянии до 10 метров. </a:t>
            </a:r>
          </a:p>
          <a:p>
            <a:pPr>
              <a:defRPr/>
            </a:pPr>
            <a:r>
              <a:rPr lang="ru-RU" sz="2800" dirty="0"/>
              <a:t>В практических целях нормативным считается </a:t>
            </a:r>
            <a:r>
              <a:rPr lang="ru-RU" sz="2800" i="1" dirty="0"/>
              <a:t>восприятие шепотной речи на расстоянии 6 метров</a:t>
            </a:r>
            <a:endParaRPr lang="ru-RU" sz="2800" dirty="0"/>
          </a:p>
          <a:p>
            <a:pPr>
              <a:defRPr/>
            </a:pPr>
            <a:r>
              <a:rPr lang="ru-RU" sz="2800" i="1" dirty="0"/>
              <a:t>Разговорную речь</a:t>
            </a:r>
            <a:r>
              <a:rPr lang="ru-RU" sz="2800" dirty="0"/>
              <a:t> человек с нормальным слухом различает на расстоянии 60-80 метров</a:t>
            </a:r>
            <a:r>
              <a:rPr lang="ru-RU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908720"/>
            <a:ext cx="8229600" cy="6223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ru-RU" sz="2400" b="1" i="1" dirty="0" smtClean="0">
                <a:solidFill>
                  <a:srgbClr val="002060"/>
                </a:solidFill>
              </a:rPr>
              <a:t>Исследование камертонами позволяет дифференцировать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кондуктивную</a:t>
            </a:r>
            <a:r>
              <a:rPr lang="ru-RU" sz="2400" b="1" i="1" dirty="0" smtClean="0">
                <a:solidFill>
                  <a:srgbClr val="002060"/>
                </a:solidFill>
              </a:rPr>
              <a:t> и </a:t>
            </a:r>
            <a:r>
              <a:rPr lang="ru-RU" sz="2400" b="1" i="1" dirty="0" err="1" smtClean="0">
                <a:solidFill>
                  <a:srgbClr val="002060"/>
                </a:solidFill>
              </a:rPr>
              <a:t>нейросенсорную</a:t>
            </a:r>
            <a:r>
              <a:rPr lang="ru-RU" sz="2400" b="1" i="1" dirty="0" smtClean="0">
                <a:solidFill>
                  <a:srgbClr val="002060"/>
                </a:solidFill>
              </a:rPr>
              <a:t> тугоухость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395536" y="1700808"/>
            <a:ext cx="8229600" cy="4800600"/>
          </a:xfrm>
        </p:spPr>
        <p:txBody>
          <a:bodyPr>
            <a:normAutofit lnSpcReduction="10000"/>
          </a:bodyPr>
          <a:lstStyle/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400" dirty="0" smtClean="0"/>
              <a:t>1.   Исследуется длительность восприятия С</a:t>
            </a:r>
            <a:r>
              <a:rPr lang="ru-RU" sz="1800" baseline="-25000" dirty="0" smtClean="0"/>
              <a:t>128</a:t>
            </a:r>
            <a:r>
              <a:rPr lang="ru-RU" sz="2400" dirty="0" smtClean="0"/>
              <a:t> по воздуху и по кости; С</a:t>
            </a:r>
            <a:r>
              <a:rPr lang="ru-RU" sz="1800" baseline="-25000" dirty="0" smtClean="0"/>
              <a:t>2048</a:t>
            </a:r>
            <a:r>
              <a:rPr lang="ru-RU" sz="2400" dirty="0" smtClean="0"/>
              <a:t> — по воздуху.</a:t>
            </a:r>
          </a:p>
          <a:p>
            <a:pPr marL="609600" indent="-609600" eaLnBrk="1" hangingPunct="1">
              <a:lnSpc>
                <a:spcPct val="90000"/>
              </a:lnSpc>
              <a:buFontTx/>
              <a:buNone/>
              <a:defRPr/>
            </a:pPr>
            <a:r>
              <a:rPr lang="ru-RU" sz="2800" dirty="0" smtClean="0"/>
              <a:t>2.   </a:t>
            </a:r>
            <a:r>
              <a:rPr lang="ru-RU" sz="2800" dirty="0" err="1" smtClean="0"/>
              <a:t>Камертональные</a:t>
            </a:r>
            <a:r>
              <a:rPr lang="ru-RU" sz="2800" dirty="0" smtClean="0"/>
              <a:t> опыты выполняются камертоном С</a:t>
            </a:r>
            <a:r>
              <a:rPr lang="ru-RU" sz="1800" baseline="-25000" dirty="0" smtClean="0"/>
              <a:t>128</a:t>
            </a:r>
            <a:r>
              <a:rPr lang="ru-RU" sz="2400" dirty="0" smtClean="0"/>
              <a:t>.</a:t>
            </a:r>
            <a:endParaRPr lang="ru-RU" sz="2400" dirty="0" smtClean="0">
              <a:solidFill>
                <a:schemeClr val="hlink"/>
              </a:solidFill>
            </a:endParaRP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dirty="0" smtClean="0"/>
              <a:t>Опыт </a:t>
            </a:r>
            <a:r>
              <a:rPr lang="ru-RU" sz="2800" dirty="0" err="1" smtClean="0"/>
              <a:t>Ринне</a:t>
            </a:r>
            <a:r>
              <a:rPr lang="ru-RU" sz="2800" dirty="0" smtClean="0"/>
              <a:t> — </a:t>
            </a:r>
            <a:r>
              <a:rPr lang="ru-RU" sz="2400" dirty="0" smtClean="0"/>
              <a:t>сравнение длительности воздушной и костной проводимости.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dirty="0" smtClean="0"/>
              <a:t>Опыт Вебера — </a:t>
            </a:r>
            <a:r>
              <a:rPr lang="ru-RU" sz="2400" dirty="0" smtClean="0"/>
              <a:t>исследование </a:t>
            </a:r>
            <a:r>
              <a:rPr lang="ru-RU" sz="2400" dirty="0" err="1" smtClean="0"/>
              <a:t>латерализации</a:t>
            </a:r>
            <a:r>
              <a:rPr lang="ru-RU" sz="2400" dirty="0" smtClean="0"/>
              <a:t> звука.</a:t>
            </a:r>
            <a:r>
              <a:rPr lang="ru-RU" sz="2000" dirty="0" smtClean="0"/>
              <a:t> 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dirty="0" smtClean="0"/>
              <a:t>Опыт </a:t>
            </a:r>
            <a:r>
              <a:rPr lang="ru-RU" sz="2800" dirty="0" err="1" smtClean="0"/>
              <a:t>Желле</a:t>
            </a:r>
            <a:r>
              <a:rPr lang="ru-RU" sz="2800" dirty="0" smtClean="0"/>
              <a:t> — </a:t>
            </a:r>
            <a:r>
              <a:rPr lang="ru-RU" sz="2400" dirty="0" smtClean="0"/>
              <a:t>сравнение восприятия звука при компрессии и декомпрессии воздуха в наружном слуховом проходе.</a:t>
            </a:r>
          </a:p>
          <a:p>
            <a:pPr marL="609600" indent="-609600" eaLnBrk="1" hangingPunct="1">
              <a:lnSpc>
                <a:spcPct val="90000"/>
              </a:lnSpc>
              <a:defRPr/>
            </a:pPr>
            <a:r>
              <a:rPr lang="ru-RU" sz="2800" dirty="0" smtClean="0"/>
              <a:t>Опыт </a:t>
            </a:r>
            <a:r>
              <a:rPr lang="ru-RU" sz="2800" dirty="0" err="1" smtClean="0"/>
              <a:t>Федеричи</a:t>
            </a:r>
            <a:r>
              <a:rPr lang="ru-RU" sz="2800" dirty="0" smtClean="0"/>
              <a:t> — </a:t>
            </a:r>
            <a:r>
              <a:rPr lang="ru-RU" sz="2400" dirty="0" smtClean="0"/>
              <a:t>сравнение длительности восприятия звучащего камертона с сосцевидного отростка   и с </a:t>
            </a:r>
            <a:r>
              <a:rPr lang="ru-RU" sz="2400" dirty="0" err="1" smtClean="0"/>
              <a:t>козелка</a:t>
            </a:r>
            <a:r>
              <a:rPr lang="ru-RU" sz="2400" dirty="0" smtClean="0"/>
              <a:t>.</a:t>
            </a:r>
            <a:r>
              <a:rPr lang="ru-RU" sz="2800" dirty="0" smtClean="0"/>
              <a:t> </a:t>
            </a:r>
          </a:p>
        </p:txBody>
      </p:sp>
      <p:pic>
        <p:nvPicPr>
          <p:cNvPr id="911362" name="Picture 2" descr="http://im2-tub-ru.yandex.net/i?id=4b1ae8dae66c180e6b4683d6bc2c569b-102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12360" y="5445224"/>
            <a:ext cx="1331640" cy="121272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1700808"/>
            <a:ext cx="8136904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dirty="0"/>
              <a:t>I. Общие положения и область применения</a:t>
            </a:r>
          </a:p>
          <a:p>
            <a:pPr fontAlgn="base"/>
            <a:r>
              <a:rPr lang="ru-RU" dirty="0"/>
              <a:t>1.1. Настоящие санитарно-эпидемиологические правила и нормативы (далее - </a:t>
            </a:r>
            <a:r>
              <a:rPr lang="ru-RU" dirty="0" err="1"/>
              <a:t>СанПиН</a:t>
            </a:r>
            <a:r>
              <a:rPr lang="ru-RU" dirty="0"/>
              <a:t>) устанавливают </a:t>
            </a:r>
            <a:r>
              <a:rPr lang="ru-RU" u="sng" dirty="0">
                <a:solidFill>
                  <a:schemeClr val="tx2"/>
                </a:solidFill>
              </a:rPr>
              <a:t>санитарно-эпидемиологические требования к физическим факторам неионизирующей природы </a:t>
            </a:r>
            <a:r>
              <a:rPr lang="ru-RU" dirty="0"/>
              <a:t>(далее - физических факторов) на рабочих местах и источникам этих физических факторов, а также </a:t>
            </a:r>
            <a:r>
              <a:rPr lang="ru-RU" u="sng" dirty="0">
                <a:solidFill>
                  <a:schemeClr val="tx2"/>
                </a:solidFill>
              </a:rPr>
              <a:t>требования к организации контроля, методам измерения физических факторов на </a:t>
            </a:r>
            <a:r>
              <a:rPr lang="ru-RU" dirty="0"/>
              <a:t>рабочих местах и </a:t>
            </a:r>
            <a:r>
              <a:rPr lang="ru-RU" u="sng" dirty="0">
                <a:solidFill>
                  <a:schemeClr val="tx2"/>
                </a:solidFill>
              </a:rPr>
              <a:t>мерам профилактики вредного воздействия физических факторов на здоровье работающих.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fontAlgn="base"/>
            <a:r>
              <a:rPr lang="ru-RU" dirty="0"/>
              <a:t>1.2. </a:t>
            </a:r>
            <a:r>
              <a:rPr lang="ru-RU" dirty="0">
                <a:solidFill>
                  <a:srgbClr val="FF0000"/>
                </a:solidFill>
              </a:rPr>
              <a:t>Соблюдение требований настоящих </a:t>
            </a:r>
            <a:r>
              <a:rPr lang="ru-RU" dirty="0" err="1">
                <a:solidFill>
                  <a:srgbClr val="FF0000"/>
                </a:solidFill>
              </a:rPr>
              <a:t>СанПиН</a:t>
            </a:r>
            <a:r>
              <a:rPr lang="ru-RU" dirty="0">
                <a:solidFill>
                  <a:srgbClr val="FF0000"/>
                </a:solidFill>
              </a:rPr>
              <a:t> является обязательным </a:t>
            </a:r>
            <a:r>
              <a:rPr lang="ru-RU" dirty="0"/>
              <a:t>для граждан, состоящих в трудовых отношениях, индивидуальных предпринимателей и юридических лиц.</a:t>
            </a:r>
            <a:br>
              <a:rPr lang="ru-RU" dirty="0"/>
            </a:br>
            <a:endParaRPr lang="ru-RU" dirty="0"/>
          </a:p>
          <a:p>
            <a:pPr fontAlgn="base"/>
            <a:r>
              <a:rPr lang="ru-RU" dirty="0"/>
              <a:t>1.3. Настоящие </a:t>
            </a:r>
            <a:r>
              <a:rPr lang="ru-RU" dirty="0" err="1"/>
              <a:t>СанПиН</a:t>
            </a:r>
            <a:r>
              <a:rPr lang="ru-RU" dirty="0"/>
              <a:t> не распространяются на условия труда водолазов, космонавтов, условия выполнения аварийно-спасательных работ или боевых задач.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548680"/>
            <a:ext cx="842493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/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Санитарно-эпидемиологические правила и нормативы </a:t>
            </a:r>
            <a:b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СанПиН</a:t>
            </a:r>
            <a:r>
              <a:rPr lang="ru-RU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2.2.4.3359-16</a:t>
            </a: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45623" y="1412776"/>
            <a:ext cx="2758225" cy="18448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332656"/>
            <a:ext cx="8164977" cy="1231900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ru-RU" sz="3200" b="1" i="1" dirty="0" smtClean="0">
                <a:solidFill>
                  <a:srgbClr val="002060"/>
                </a:solidFill>
              </a:rPr>
              <a:t>Слуховой паспорт больного ПСНТ</a:t>
            </a:r>
          </a:p>
        </p:txBody>
      </p:sp>
      <p:sp>
        <p:nvSpPr>
          <p:cNvPr id="82947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457200" y="3505200"/>
            <a:ext cx="8229600" cy="3048000"/>
          </a:xfrm>
          <a:solidFill>
            <a:schemeClr val="bg2">
              <a:lumMod val="75000"/>
            </a:schemeClr>
          </a:solidFill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Правое ухо (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AD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)                       Тесты                      Левое ухо (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AS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)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+                                        СШ                 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+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4 м                                     ШР                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3.5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м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&gt;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6 м                                     РР                           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sym typeface="Symbol" pitchFamily="18" charset="2"/>
              </a:rPr>
              <a:t>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6 м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55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с                                   С128  (В=90 с)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50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с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17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с                                   С128  (К=50 с)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15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с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12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с                                   С 2048  (40 с ) 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12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с             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+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 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Опыт </a:t>
            </a:r>
            <a:r>
              <a:rPr lang="ru-RU" sz="2000" b="1" dirty="0" err="1" smtClean="0">
                <a:solidFill>
                  <a:schemeClr val="bg2">
                    <a:lumMod val="25000"/>
                  </a:schemeClr>
                </a:solidFill>
              </a:rPr>
              <a:t>Ринне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(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R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) 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      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+ </a:t>
            </a: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        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  <a:sym typeface="Symbol" pitchFamily="18" charset="2"/>
              </a:rPr>
              <a:t>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                     Опыт Вебера (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W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)</a:t>
            </a:r>
            <a:r>
              <a:rPr lang="en-US" sz="2000" b="1" dirty="0" smtClean="0">
                <a:solidFill>
                  <a:schemeClr val="bg2">
                    <a:lumMod val="25000"/>
                  </a:schemeClr>
                </a:solidFill>
              </a:rPr>
              <a:t>                     </a:t>
            </a: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sym typeface="Wingdings"/>
              </a:rPr>
              <a:t></a:t>
            </a:r>
            <a:endParaRPr lang="ru-RU" sz="20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eaLnBrk="1" hangingPunct="1">
              <a:lnSpc>
                <a:spcPct val="80000"/>
              </a:lnSpc>
              <a:buFontTx/>
              <a:buNone/>
              <a:defRPr/>
            </a:pPr>
            <a:endParaRPr lang="ru-RU" sz="2000" b="1" dirty="0" smtClean="0">
              <a:solidFill>
                <a:srgbClr val="FFFF00"/>
              </a:solidFill>
            </a:endParaRPr>
          </a:p>
        </p:txBody>
      </p:sp>
      <p:pic>
        <p:nvPicPr>
          <p:cNvPr id="1058818" name="Picture 2" descr="E:\мои занятия\картинки\книги\knigi-157.gif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916832"/>
            <a:ext cx="1977752" cy="1082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04664"/>
            <a:ext cx="2736304" cy="990600"/>
          </a:xfrm>
        </p:spPr>
        <p:txBody>
          <a:bodyPr/>
          <a:lstStyle/>
          <a:p>
            <a:r>
              <a:rPr lang="ru-RU" sz="2000" u="sng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АУДИОМЕТРИЯ</a:t>
            </a:r>
            <a:endParaRPr lang="ru-RU" sz="2000" u="sng" dirty="0">
              <a:solidFill>
                <a:schemeClr val="bg1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endParaRPr lang="ru-RU" sz="2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исследование </a:t>
            </a:r>
          </a:p>
          <a:p>
            <a:pPr>
              <a:lnSpc>
                <a:spcPct val="90000"/>
              </a:lnSpc>
              <a:defRPr/>
            </a:pP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слуха с помощью специальной </a:t>
            </a:r>
            <a:r>
              <a:rPr lang="ru-RU" sz="24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электроакус-тической</a:t>
            </a: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аппаратуры</a:t>
            </a:r>
            <a:endParaRPr lang="ru-RU" sz="2400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  <a:buNone/>
              <a:defRPr/>
            </a:pPr>
            <a:endParaRPr lang="ru-RU" sz="2800" b="1" i="1" dirty="0" smtClean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ru-RU" sz="28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Психоакустические</a:t>
            </a:r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(субъективные) методы: 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тональная пороговая;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надпороговая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—  речевая аудиометрия.</a:t>
            </a:r>
          </a:p>
          <a:p>
            <a:pPr>
              <a:lnSpc>
                <a:spcPct val="90000"/>
              </a:lnSpc>
              <a:buNone/>
              <a:defRPr/>
            </a:pP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defRPr/>
            </a:pPr>
            <a:r>
              <a:rPr lang="ru-RU" sz="28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Электрофизиологические 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(объективные методы)</a:t>
            </a:r>
          </a:p>
          <a:p>
            <a:pPr>
              <a:lnSpc>
                <a:spcPct val="90000"/>
              </a:lnSpc>
              <a:defRPr/>
            </a:pPr>
            <a:endParaRPr lang="ru-RU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—  акустическая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импедансометрия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(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тимпанометрия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и регистрация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акустического рефлекса стременной мышцы);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— регистрация слуховых вызванных потенциалов;</a:t>
            </a:r>
          </a:p>
          <a:p>
            <a:pPr>
              <a:lnSpc>
                <a:spcPct val="90000"/>
              </a:lnSpc>
              <a:buNone/>
              <a:defRPr/>
            </a:pP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— регистрация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отоакустической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эмиссии.</a:t>
            </a:r>
          </a:p>
          <a:p>
            <a:endParaRPr lang="ru-RU" dirty="0"/>
          </a:p>
        </p:txBody>
      </p:sp>
      <p:pic>
        <p:nvPicPr>
          <p:cNvPr id="1049602" name="Picture 2" descr="http://im1-tub-ru.yandex.net/i?id=68cafc7bc477fc5b4c1ef3ba50ed800f-68-144&amp;n=2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196752"/>
            <a:ext cx="1809750" cy="1428750"/>
          </a:xfrm>
          <a:prstGeom prst="rect">
            <a:avLst/>
          </a:prstGeom>
          <a:noFill/>
        </p:spPr>
      </p:pic>
      <p:pic>
        <p:nvPicPr>
          <p:cNvPr id="1049604" name="Picture 4" descr="http://im0-tub-ru.yandex.net/i?id=ed9bc4031d87824df6b857ae5e86cb1d-93-144&amp;n=2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92280" y="692696"/>
            <a:ext cx="1872208" cy="20162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94" name="Rectangle 14"/>
          <p:cNvSpPr>
            <a:spLocks noGrp="1" noChangeArrowheads="1"/>
          </p:cNvSpPr>
          <p:nvPr>
            <p:ph type="title"/>
          </p:nvPr>
        </p:nvSpPr>
        <p:spPr>
          <a:xfrm>
            <a:off x="0" y="692696"/>
            <a:ext cx="5127104" cy="13843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3600" b="1" i="1" dirty="0" smtClean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Тональная пороговая аудиометрия</a:t>
            </a:r>
          </a:p>
        </p:txBody>
      </p:sp>
      <p:pic>
        <p:nvPicPr>
          <p:cNvPr id="16387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" y="2508245"/>
            <a:ext cx="4038600" cy="2908309"/>
          </a:xfrm>
          <a:ln w="38100" cap="sq">
            <a:solidFill>
              <a:srgbClr val="FF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6097" name="Rectangle 17"/>
          <p:cNvSpPr>
            <a:spLocks noGrp="1" noChangeArrowheads="1"/>
          </p:cNvSpPr>
          <p:nvPr>
            <p:ph type="body" sz="half" idx="2"/>
          </p:nvPr>
        </p:nvSpPr>
        <p:spPr>
          <a:xfrm>
            <a:off x="5181600" y="2286000"/>
            <a:ext cx="3581400" cy="4114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Цель: исследование порогов слуха при воздушном и костном проведении.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400" dirty="0" smtClean="0"/>
              <a:t>Раздражитель – тон точно определенной частоты и интенсивности.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 dirty="0" smtClean="0"/>
          </a:p>
        </p:txBody>
      </p:sp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152400"/>
            <a:ext cx="2895600" cy="1905000"/>
          </a:xfrm>
          <a:prstGeom prst="rect">
            <a:avLst/>
          </a:prstGeom>
          <a:ln w="38100" cap="sq">
            <a:solidFill>
              <a:srgbClr val="FF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1800" y="381000"/>
            <a:ext cx="2124075" cy="1981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476672"/>
            <a:ext cx="6643464" cy="204408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600" b="1" i="1" dirty="0" err="1" smtClean="0">
                <a:solidFill>
                  <a:schemeClr val="accent3">
                    <a:lumMod val="25000"/>
                  </a:schemeClr>
                </a:solidFill>
              </a:rPr>
              <a:t>Надпороговая</a:t>
            </a:r>
            <a:r>
              <a:rPr lang="ru-RU" sz="3600" b="1" i="1" dirty="0" smtClean="0">
                <a:solidFill>
                  <a:schemeClr val="accent3">
                    <a:lumMod val="25000"/>
                  </a:schemeClr>
                </a:solidFill>
              </a:rPr>
              <a:t> аудиометрия — </a:t>
            </a:r>
            <a:br>
              <a:rPr lang="ru-RU" sz="3600" b="1" i="1" dirty="0" smtClean="0">
                <a:solidFill>
                  <a:schemeClr val="accent3">
                    <a:lumMod val="25000"/>
                  </a:schemeClr>
                </a:solidFill>
              </a:rPr>
            </a:br>
            <a:r>
              <a:rPr lang="ru-RU" sz="2800" b="1" i="1" dirty="0" smtClean="0">
                <a:solidFill>
                  <a:schemeClr val="accent3">
                    <a:lumMod val="25000"/>
                  </a:schemeClr>
                </a:solidFill>
              </a:rPr>
              <a:t>комплекс методов для выявления феномена ускоренного нарастания громкости (ФУНГа)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533400" y="2514600"/>
            <a:ext cx="8229600" cy="41148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sz="2800" b="1" dirty="0" smtClean="0"/>
              <a:t>Дифференциальный порог восприятия интенсивности звука (метод </a:t>
            </a:r>
            <a:r>
              <a:rPr lang="ru-RU" sz="2800" b="1" dirty="0" err="1" smtClean="0"/>
              <a:t>Люшера</a:t>
            </a:r>
            <a:r>
              <a:rPr lang="ru-RU" sz="2800" b="1" dirty="0" smtClean="0"/>
              <a:t>).</a:t>
            </a:r>
            <a:r>
              <a:rPr lang="en-US" sz="2800" b="1" dirty="0" smtClean="0"/>
              <a:t>  </a:t>
            </a:r>
            <a:r>
              <a:rPr lang="ru-RU" sz="1400" b="1" dirty="0" smtClean="0"/>
              <a:t>Способность распознавания малых различий интенсивности модулированного тона. Определяется минимальное значение модуляции, при котором больной еще способен определить колебания интенсивности, т.е характеризовать тон как модулированный, а не постоянный.</a:t>
            </a:r>
          </a:p>
          <a:p>
            <a:pPr eaLnBrk="1" hangingPunct="1">
              <a:buFontTx/>
              <a:buNone/>
              <a:defRPr/>
            </a:pPr>
            <a:r>
              <a:rPr lang="ru-RU" sz="2800" b="1" dirty="0" smtClean="0"/>
              <a:t>     </a:t>
            </a:r>
            <a:r>
              <a:rPr lang="ru-RU" sz="2000" b="1" dirty="0" smtClean="0"/>
              <a:t>В норме ДПИ равен 0,8–1,0 дБ, если меньше 0,7 дБ —  ФУНГ положителен.</a:t>
            </a:r>
          </a:p>
          <a:p>
            <a:pPr eaLnBrk="1" hangingPunct="1">
              <a:defRPr/>
            </a:pPr>
            <a:r>
              <a:rPr lang="ru-RU" sz="2800" b="1" dirty="0" smtClean="0"/>
              <a:t>Выравнивание громкости по </a:t>
            </a:r>
            <a:r>
              <a:rPr lang="ru-RU" sz="2800" b="1" dirty="0" err="1" smtClean="0"/>
              <a:t>Фоулеру</a:t>
            </a:r>
            <a:r>
              <a:rPr lang="ru-RU" sz="2800" b="1" dirty="0" smtClean="0"/>
              <a:t>.</a:t>
            </a:r>
          </a:p>
          <a:p>
            <a:pPr eaLnBrk="1" hangingPunct="1">
              <a:defRPr/>
            </a:pPr>
            <a:r>
              <a:rPr lang="ru-RU" sz="2800" b="1" dirty="0" smtClean="0"/>
              <a:t>Индекс малых приростов интенсивности (</a:t>
            </a:r>
            <a:r>
              <a:rPr lang="en-US" sz="2800" b="1" dirty="0" smtClean="0"/>
              <a:t>SISI</a:t>
            </a:r>
            <a:r>
              <a:rPr lang="ru-RU" sz="2800" b="1" dirty="0" smtClean="0"/>
              <a:t>-тест).</a:t>
            </a:r>
          </a:p>
          <a:p>
            <a:pPr eaLnBrk="1" hangingPunct="1">
              <a:buFontTx/>
              <a:buNone/>
              <a:defRPr/>
            </a:pPr>
            <a:endParaRPr lang="ru-RU" sz="2800" b="1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179512" y="620688"/>
            <a:ext cx="6219800" cy="13843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  <a:t>Схема акустического </a:t>
            </a:r>
            <a:b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</a:br>
            <a:r>
              <a:rPr lang="ru-RU" sz="3200" b="1" i="1" dirty="0" err="1" smtClean="0">
                <a:solidFill>
                  <a:schemeClr val="accent3">
                    <a:lumMod val="25000"/>
                  </a:schemeClr>
                </a:solidFill>
              </a:rPr>
              <a:t>импедансометра</a:t>
            </a:r>
            <a: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  <a:t> и </a:t>
            </a:r>
            <a:b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</a:br>
            <a:r>
              <a:rPr lang="ru-RU" sz="3200" b="1" i="1" dirty="0" err="1" smtClean="0">
                <a:solidFill>
                  <a:schemeClr val="accent3">
                    <a:lumMod val="25000"/>
                  </a:schemeClr>
                </a:solidFill>
              </a:rPr>
              <a:t>тимпанограмма</a:t>
            </a:r>
            <a:endParaRPr lang="ru-RU" sz="3200" b="1" i="1" dirty="0" smtClean="0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71684" name="Picture 4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" y="2133600"/>
            <a:ext cx="5562600" cy="3352800"/>
          </a:xfrm>
        </p:spPr>
      </p:pic>
      <p:pic>
        <p:nvPicPr>
          <p:cNvPr id="7168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2057400"/>
            <a:ext cx="3352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TextBox 5"/>
          <p:cNvSpPr txBox="1">
            <a:spLocks noChangeArrowheads="1"/>
          </p:cNvSpPr>
          <p:nvPr/>
        </p:nvSpPr>
        <p:spPr bwMode="auto">
          <a:xfrm>
            <a:off x="228600" y="5638800"/>
            <a:ext cx="8763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/>
              <a:t>Измерение акустического сопротивления для оценки функционального состояния среднего уха в зависимости от перепадов давления в слуховом проходе. Оценивает функцию отдельных частей среднего уха (слуховая труба, слуховые косточки, суставы, связки) а также исключить случаи симуляции.</a:t>
            </a:r>
          </a:p>
        </p:txBody>
      </p:sp>
      <p:pic>
        <p:nvPicPr>
          <p:cNvPr id="681986" name="Picture 2" descr="http://im2-tub-ru.yandex.net/i?id=500e7ef4ddc993f04415d1e46e878175-80-144&amp;n=2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91200" y="260648"/>
            <a:ext cx="2857500" cy="142875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764704"/>
            <a:ext cx="8229600" cy="1069848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sz="4000" b="1" dirty="0">
                <a:solidFill>
                  <a:schemeClr val="accent3">
                    <a:lumMod val="2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Диапазон нормальных величин.</a:t>
            </a:r>
            <a:endParaRPr lang="ru-RU" dirty="0">
              <a:solidFill>
                <a:schemeClr val="accent3">
                  <a:lumMod val="25000"/>
                </a:schemeClr>
              </a:solidFill>
            </a:endParaRPr>
          </a:p>
        </p:txBody>
      </p:sp>
      <p:pic>
        <p:nvPicPr>
          <p:cNvPr id="72707" name="Picture 3" descr="4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1752600"/>
            <a:ext cx="82296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04664"/>
            <a:ext cx="8229600" cy="1384300"/>
          </a:xfrm>
        </p:spPr>
        <p:txBody>
          <a:bodyPr/>
          <a:lstStyle/>
          <a:p>
            <a:pPr algn="ctr" eaLnBrk="1" hangingPunct="1">
              <a:defRPr/>
            </a:pPr>
            <a: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  <a:t>Основные типы </a:t>
            </a:r>
            <a:r>
              <a:rPr lang="ru-RU" sz="3200" b="1" i="1" dirty="0" err="1" smtClean="0">
                <a:solidFill>
                  <a:schemeClr val="accent3">
                    <a:lumMod val="25000"/>
                  </a:schemeClr>
                </a:solidFill>
              </a:rPr>
              <a:t>тимпанограмм</a:t>
            </a:r>
            <a: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  <a:t> по классификации </a:t>
            </a:r>
            <a:r>
              <a:rPr lang="ru-RU" sz="3200" b="1" i="1" dirty="0" err="1" smtClean="0">
                <a:solidFill>
                  <a:schemeClr val="accent3">
                    <a:lumMod val="25000"/>
                  </a:schemeClr>
                </a:solidFill>
              </a:rPr>
              <a:t>Jerger</a:t>
            </a:r>
            <a:r>
              <a:rPr lang="ru-RU" sz="3200" b="1" i="1" dirty="0" smtClean="0">
                <a:solidFill>
                  <a:schemeClr val="accent3">
                    <a:lumMod val="25000"/>
                  </a:schemeClr>
                </a:solidFill>
              </a:rPr>
              <a:t> (1970)</a:t>
            </a:r>
            <a:r>
              <a:rPr lang="ru-RU" sz="4000" dirty="0" smtClean="0">
                <a:solidFill>
                  <a:schemeClr val="accent3">
                    <a:lumMod val="25000"/>
                  </a:schemeClr>
                </a:solidFill>
              </a:rPr>
              <a:t> </a:t>
            </a:r>
          </a:p>
        </p:txBody>
      </p:sp>
      <p:pic>
        <p:nvPicPr>
          <p:cNvPr id="73731" name="Picture 4"/>
          <p:cNvPicPr>
            <a:picLocks noGrp="1" noChangeAspect="1" noChangeArrowheads="1"/>
          </p:cNvPicPr>
          <p:nvPr>
            <p:ph type="body"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8600" y="1905000"/>
            <a:ext cx="3716338" cy="4648200"/>
          </a:xfrm>
        </p:spPr>
      </p:pic>
      <p:sp>
        <p:nvSpPr>
          <p:cNvPr id="21512" name="Rectangle 8"/>
          <p:cNvSpPr>
            <a:spLocks noGrp="1" noChangeArrowheads="1"/>
          </p:cNvSpPr>
          <p:nvPr>
            <p:ph sz="half" idx="2"/>
          </p:nvPr>
        </p:nvSpPr>
        <p:spPr>
          <a:xfrm>
            <a:off x="4343400" y="1981200"/>
            <a:ext cx="4648200" cy="4724400"/>
          </a:xfrm>
        </p:spPr>
        <p:txBody>
          <a:bodyPr>
            <a:normAutofit lnSpcReduction="10000"/>
          </a:bodyPr>
          <a:lstStyle/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«А» — у здоровых лиц</a:t>
            </a:r>
          </a:p>
          <a:p>
            <a:pPr eaLnBrk="1" hangingPunct="1">
              <a:buFontTx/>
              <a:buNone/>
              <a:defRPr/>
            </a:pPr>
            <a:endParaRPr lang="ru-RU" sz="1800" dirty="0" smtClean="0"/>
          </a:p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«В» — при адгезивном, экссудативном среднем отите.</a:t>
            </a:r>
          </a:p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«С» — при нарушении функции слуховой трубы.</a:t>
            </a:r>
          </a:p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</a:t>
            </a:r>
            <a:r>
              <a:rPr lang="en-US" sz="1800" dirty="0" smtClean="0"/>
              <a:t>D</a:t>
            </a:r>
            <a:r>
              <a:rPr lang="ru-RU" sz="1800" dirty="0" smtClean="0"/>
              <a:t>»</a:t>
            </a:r>
            <a:r>
              <a:rPr lang="en-US" sz="1800" dirty="0" smtClean="0"/>
              <a:t> —</a:t>
            </a:r>
            <a:r>
              <a:rPr lang="ru-RU" sz="1800" dirty="0" smtClean="0"/>
              <a:t> при рубцах и атрофических изменениях барабанной перепонки.</a:t>
            </a:r>
          </a:p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«Е» — при разрыве цепи слуховых косточек  — при высокой частоте зондирующего тона (травма, асептический некроз, воспалительный процесс).</a:t>
            </a:r>
          </a:p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«А</a:t>
            </a:r>
            <a:r>
              <a:rPr lang="en-US" sz="1800" dirty="0" smtClean="0"/>
              <a:t>d</a:t>
            </a:r>
            <a:r>
              <a:rPr lang="ru-RU" sz="1800" dirty="0" smtClean="0"/>
              <a:t>»</a:t>
            </a:r>
            <a:r>
              <a:rPr lang="en-US" sz="1800" dirty="0" smtClean="0"/>
              <a:t> — </a:t>
            </a:r>
            <a:r>
              <a:rPr lang="ru-RU" sz="1800" dirty="0" smtClean="0"/>
              <a:t>то же при низкой частоте зондирующего тона.</a:t>
            </a:r>
            <a:endParaRPr lang="en-US" sz="1800" dirty="0" smtClean="0"/>
          </a:p>
          <a:p>
            <a:pPr eaLnBrk="1" hangingPunct="1">
              <a:buFontTx/>
              <a:buNone/>
              <a:defRPr/>
            </a:pPr>
            <a:r>
              <a:rPr lang="ru-RU" sz="1800" dirty="0" smtClean="0"/>
              <a:t>Тип «А</a:t>
            </a:r>
            <a:r>
              <a:rPr lang="en-US" sz="1800" dirty="0" smtClean="0"/>
              <a:t>s</a:t>
            </a:r>
            <a:r>
              <a:rPr lang="ru-RU" sz="1800" dirty="0" smtClean="0"/>
              <a:t>»</a:t>
            </a:r>
            <a:r>
              <a:rPr lang="en-US" sz="1800" dirty="0" smtClean="0"/>
              <a:t> — </a:t>
            </a:r>
            <a:r>
              <a:rPr lang="ru-RU" sz="1800" dirty="0" smtClean="0"/>
              <a:t>при отосклерозе</a:t>
            </a:r>
            <a:r>
              <a:rPr lang="ru-RU" sz="2000" dirty="0" smtClean="0"/>
              <a:t>.</a:t>
            </a:r>
          </a:p>
        </p:txBody>
      </p:sp>
      <p:sp>
        <p:nvSpPr>
          <p:cNvPr id="2" name="Овал 1"/>
          <p:cNvSpPr/>
          <p:nvPr/>
        </p:nvSpPr>
        <p:spPr>
          <a:xfrm>
            <a:off x="323528" y="1844824"/>
            <a:ext cx="1512168" cy="1368152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59842" name="Picture 2" descr="E:\мои занятия\картинки\линии\liniia-250.gif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329307"/>
            <a:ext cx="3305175" cy="1095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6408712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err="1" smtClean="0">
                <a:solidFill>
                  <a:schemeClr val="accent3">
                    <a:lumMod val="25000"/>
                  </a:schemeClr>
                </a:solidFill>
              </a:rPr>
              <a:t>Отоакустическая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</a:rPr>
              <a:t> эмиссия</a:t>
            </a:r>
            <a:endParaRPr lang="ru-RU" b="1" dirty="0">
              <a:solidFill>
                <a:schemeClr val="accent3">
                  <a:lumMod val="2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pPr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ОАЭ</a:t>
            </a:r>
            <a:r>
              <a:rPr lang="ru-RU" sz="2000" dirty="0" smtClean="0"/>
              <a:t> – физиологическое явление, сопровождающее слуховое восприятие и являющееся признаком нормального функционирования определенных </a:t>
            </a:r>
            <a:r>
              <a:rPr lang="ru-RU" sz="2000" dirty="0" err="1" smtClean="0"/>
              <a:t>микромеханизмов</a:t>
            </a:r>
            <a:r>
              <a:rPr lang="ru-RU" sz="2000" dirty="0" smtClean="0"/>
              <a:t> улитки.</a:t>
            </a:r>
            <a:endParaRPr lang="ru-RU" sz="2000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>
              <a:defRPr/>
            </a:pPr>
            <a:r>
              <a:rPr lang="ru-RU" sz="1600" dirty="0" smtClean="0"/>
              <a:t>Феномен </a:t>
            </a:r>
            <a:r>
              <a:rPr lang="ru-RU" sz="1600" dirty="0" err="1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отоакустической</a:t>
            </a:r>
            <a:r>
              <a:rPr lang="ru-RU" sz="1600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эмиссии </a:t>
            </a:r>
            <a:r>
              <a:rPr lang="ru-RU" sz="1600" dirty="0" smtClean="0"/>
              <a:t>заключается в том, что с помощью чувствительного микрофона, введенного в наружный слуховой проход, через несколько миллисекунд после звукового стимула можно зарегистрировать ответный звуковой сигнал. Таким образом, по-видимому, </a:t>
            </a:r>
            <a:r>
              <a:rPr lang="ru-RU" sz="1600" dirty="0" err="1" smtClean="0"/>
              <a:t>отоакустическая</a:t>
            </a:r>
            <a:r>
              <a:rPr lang="ru-RU" sz="1600" dirty="0" smtClean="0"/>
              <a:t> эмиссия является ответом структур улитки, регистрируемым в виде акустической энергии. </a:t>
            </a:r>
          </a:p>
          <a:p>
            <a:pPr>
              <a:defRPr/>
            </a:pPr>
            <a:endParaRPr lang="ru-RU" dirty="0"/>
          </a:p>
        </p:txBody>
      </p:sp>
      <p:pic>
        <p:nvPicPr>
          <p:cNvPr id="74758" name="Рисунок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90360" y="4509119"/>
            <a:ext cx="3888432" cy="193702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03170" name="Picture 2" descr="http://im0-tub-ru.yandex.net/i?id=b8c047557b3b4cca75e91eb401e7ded2-123-144&amp;n=2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92280" y="260648"/>
            <a:ext cx="1863849" cy="15121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6275040" cy="13843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ru-RU" b="1" dirty="0" err="1" smtClean="0">
                <a:solidFill>
                  <a:schemeClr val="accent3">
                    <a:lumMod val="25000"/>
                  </a:schemeClr>
                </a:solidFill>
              </a:rPr>
              <a:t>Отоакустическая</a:t>
            </a:r>
            <a:r>
              <a:rPr lang="ru-RU" b="1" dirty="0" smtClean="0">
                <a:solidFill>
                  <a:schemeClr val="accent3">
                    <a:lumMod val="25000"/>
                  </a:schemeClr>
                </a:solidFill>
              </a:rPr>
              <a:t> эмиссия (ОАЭ)</a:t>
            </a:r>
            <a:endParaRPr lang="ru-RU" b="1" dirty="0">
              <a:solidFill>
                <a:schemeClr val="accent3">
                  <a:lumMod val="25000"/>
                </a:schemeClr>
              </a:solidFill>
            </a:endParaRPr>
          </a:p>
        </p:txBody>
      </p:sp>
      <p:graphicFrame>
        <p:nvGraphicFramePr>
          <p:cNvPr id="10" name="Содержимое 9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xmlns="" val="1692657589"/>
              </p:ext>
            </p:extLst>
          </p:nvPr>
        </p:nvGraphicFramePr>
        <p:xfrm>
          <a:off x="304800" y="1905000"/>
          <a:ext cx="8382000" cy="358929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905000"/>
                <a:gridCol w="2438400"/>
                <a:gridCol w="4038600"/>
              </a:tblGrid>
              <a:tr h="113932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Спонтанная ОАЭ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en-US" sz="1600" baseline="0" dirty="0" smtClean="0"/>
                        <a:t>SOAE 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Возникает</a:t>
                      </a:r>
                      <a:r>
                        <a:rPr lang="ru-RU" sz="1600" baseline="0" dirty="0" smtClean="0"/>
                        <a:t> без акустической стимуляции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Чаще регистрируется у новорожденных. Отсутствие </a:t>
                      </a:r>
                      <a:r>
                        <a:rPr lang="en-US" sz="1600" dirty="0" smtClean="0"/>
                        <a:t>SOAE</a:t>
                      </a:r>
                      <a:r>
                        <a:rPr lang="ru-RU" sz="1600" dirty="0" smtClean="0"/>
                        <a:t> не является достоверным признаком нарушения</a:t>
                      </a:r>
                      <a:r>
                        <a:rPr lang="ru-RU" sz="1600" baseline="0" dirty="0" smtClean="0"/>
                        <a:t> слуха</a:t>
                      </a:r>
                      <a:endParaRPr lang="ru-RU" sz="1600" dirty="0"/>
                    </a:p>
                  </a:txBody>
                  <a:tcPr/>
                </a:tc>
              </a:tr>
              <a:tr h="1306426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Вызванная ОАЭ (</a:t>
                      </a:r>
                      <a:r>
                        <a:rPr lang="en-US" sz="1600" dirty="0" smtClean="0"/>
                        <a:t>TEOAE)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Возникает в ответ на действие кратковременного акустического</a:t>
                      </a:r>
                      <a:r>
                        <a:rPr lang="ru-RU" sz="1400" baseline="0" dirty="0" smtClean="0"/>
                        <a:t> раздражителя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Объективный тест для </a:t>
                      </a:r>
                      <a:r>
                        <a:rPr lang="ru-RU" sz="1600" dirty="0" err="1" smtClean="0"/>
                        <a:t>скрининговых</a:t>
                      </a:r>
                      <a:r>
                        <a:rPr lang="ru-RU" sz="1600" baseline="0" dirty="0" smtClean="0"/>
                        <a:t> исследований слуха у новорожденных.</a:t>
                      </a:r>
                    </a:p>
                    <a:p>
                      <a:r>
                        <a:rPr lang="ru-RU" sz="1600" baseline="0" dirty="0" smtClean="0"/>
                        <a:t>Наличие </a:t>
                      </a:r>
                      <a:r>
                        <a:rPr lang="en-US" sz="1600" baseline="0" dirty="0" smtClean="0"/>
                        <a:t>EOAE </a:t>
                      </a:r>
                      <a:r>
                        <a:rPr lang="ru-RU" sz="1600" baseline="0" dirty="0" smtClean="0"/>
                        <a:t>означает нормальный слух, или его снижение не превышающее 30 дБ</a:t>
                      </a:r>
                      <a:endParaRPr lang="ru-RU" sz="1600" dirty="0"/>
                    </a:p>
                  </a:txBody>
                  <a:tcPr/>
                </a:tc>
              </a:tr>
              <a:tr h="1139325"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ОАЭ на частоте продукта искажения (</a:t>
                      </a:r>
                      <a:r>
                        <a:rPr lang="en-US" sz="1600" dirty="0" smtClean="0"/>
                        <a:t>DPOAE)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Регистрируют</a:t>
                      </a:r>
                      <a:r>
                        <a:rPr lang="ru-RU" sz="1600" baseline="0" dirty="0" smtClean="0"/>
                        <a:t> в ответ на одновременное воздействие двух тонов различных по частоте</a:t>
                      </a:r>
                      <a:endParaRPr lang="ru-RU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600" dirty="0" smtClean="0"/>
                        <a:t>Используют в диагностике нарушения слуха улиткового типа</a:t>
                      </a:r>
                      <a:endParaRPr lang="ru-RU" sz="16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5798" name="TextBox 10"/>
          <p:cNvSpPr txBox="1">
            <a:spLocks noChangeArrowheads="1"/>
          </p:cNvSpPr>
          <p:nvPr/>
        </p:nvSpPr>
        <p:spPr bwMode="auto">
          <a:xfrm>
            <a:off x="228600" y="5562600"/>
            <a:ext cx="86868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Исследование ОАЭ – оценивает состояние наружных волосковых клеток, и не является методикой определения </a:t>
            </a:r>
            <a:r>
              <a:rPr lang="ru-RU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порога звуковосприятия.</a:t>
            </a:r>
            <a:r>
              <a:rPr lang="ru-RU" dirty="0">
                <a:solidFill>
                  <a:srgbClr val="FF0000"/>
                </a:solidFill>
              </a:rPr>
              <a:t> </a:t>
            </a: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Методика </a:t>
            </a:r>
            <a:r>
              <a:rPr lang="ru-RU" dirty="0"/>
              <a:t>применима в скрининг-исследованиях.</a:t>
            </a:r>
          </a:p>
        </p:txBody>
      </p:sp>
      <p:pic>
        <p:nvPicPr>
          <p:cNvPr id="902146" name="Picture 2" descr="Audiometer, MA-53 Audiometer &amp; Impedance Distributor &amp; Manufacturer from Noida, India"/>
          <p:cNvPicPr>
            <a:picLocks noChangeAspect="1" noChangeArrowheads="1"/>
          </p:cNvPicPr>
          <p:nvPr/>
        </p:nvPicPr>
        <p:blipFill>
          <a:blip r:embed="rId2" cstate="print"/>
          <a:srcRect b="22527"/>
          <a:stretch>
            <a:fillRect/>
          </a:stretch>
        </p:blipFill>
        <p:spPr bwMode="auto">
          <a:xfrm>
            <a:off x="6848475" y="0"/>
            <a:ext cx="2295525" cy="18448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0866" name="Picture 2" descr="Интегрированный урок по физике, биологии и информатике на тему: &quot;Природа звука&quot;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93" r="-41" b="8465"/>
          <a:stretch/>
        </p:blipFill>
        <p:spPr bwMode="auto">
          <a:xfrm>
            <a:off x="6785372" y="692696"/>
            <a:ext cx="2358628" cy="5256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586803" cy="4681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сенсоневральной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 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980728"/>
            <a:ext cx="4176464" cy="72008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400" b="1" dirty="0" smtClean="0">
                <a:solidFill>
                  <a:srgbClr val="C00000"/>
                </a:solidFill>
              </a:rPr>
              <a:t>Уровень поражения</a:t>
            </a:r>
            <a:endParaRPr lang="ru-RU" dirty="0"/>
          </a:p>
        </p:txBody>
      </p:sp>
      <p:pic>
        <p:nvPicPr>
          <p:cNvPr id="10" name="Picture 19" descr="7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436096" y="3240816"/>
            <a:ext cx="1296144" cy="260191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051720" y="2060848"/>
            <a:ext cx="3600400" cy="36379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центральная</a:t>
            </a:r>
            <a:r>
              <a:rPr lang="ru-RU" dirty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(стволовая, подкорковая и </a:t>
            </a:r>
            <a:br>
              <a:rPr lang="ru-RU" dirty="0"/>
            </a:br>
            <a:r>
              <a:rPr lang="ru-RU" dirty="0"/>
              <a:t> корковая</a:t>
            </a:r>
            <a:r>
              <a:rPr lang="ru-RU" dirty="0" smtClean="0"/>
              <a:t>)</a:t>
            </a: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ретрокохлеарная</a:t>
            </a:r>
            <a:r>
              <a:rPr lang="ru-RU" dirty="0" smtClean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(</a:t>
            </a:r>
            <a:r>
              <a:rPr lang="ru-RU" dirty="0"/>
              <a:t>поражение спирального</a:t>
            </a:r>
            <a:br>
              <a:rPr lang="ru-RU" dirty="0"/>
            </a:br>
            <a:r>
              <a:rPr lang="ru-RU" dirty="0"/>
              <a:t> </a:t>
            </a:r>
            <a:r>
              <a:rPr lang="ru-RU" dirty="0" smtClean="0"/>
              <a:t>ганглия </a:t>
            </a:r>
            <a:r>
              <a:rPr lang="ru-RU" dirty="0"/>
              <a:t>или </a:t>
            </a:r>
            <a:r>
              <a:rPr lang="en-US" dirty="0"/>
              <a:t>VIII</a:t>
            </a:r>
            <a:r>
              <a:rPr lang="ru-RU" dirty="0"/>
              <a:t> нерва); </a:t>
            </a: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 </a:t>
            </a: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b="1" dirty="0" err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кохлеарная</a:t>
            </a:r>
            <a:r>
              <a:rPr lang="ru-RU" dirty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(рецепторная, периферическая</a:t>
            </a:r>
            <a:r>
              <a:rPr lang="ru-RU" dirty="0" smtClean="0"/>
              <a:t>)</a:t>
            </a: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9" descr="7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508104" y="2060848"/>
            <a:ext cx="1080120" cy="290746"/>
          </a:xfrm>
          <a:prstGeom prst="rect">
            <a:avLst/>
          </a:prstGeom>
          <a:noFill/>
        </p:spPr>
      </p:pic>
      <p:pic>
        <p:nvPicPr>
          <p:cNvPr id="13" name="Picture 19" descr="7"/>
          <p:cNvPicPr>
            <a:picLocks noChangeAspect="1" noChangeArrowheads="1" noCrop="1"/>
          </p:cNvPicPr>
          <p:nvPr/>
        </p:nvPicPr>
        <p:blipFill>
          <a:blip r:embed="rId3" cstate="print">
            <a:grayscl/>
          </a:blip>
          <a:srcRect/>
          <a:stretch>
            <a:fillRect/>
          </a:stretch>
        </p:blipFill>
        <p:spPr bwMode="auto">
          <a:xfrm>
            <a:off x="5436096" y="4365104"/>
            <a:ext cx="1440160" cy="29074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961735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http://im0-tub-ru.yandex.net/i?id=1db530c812ebe8a34dba5f8b40853ef6-93-144&amp;n=21"/>
          <p:cNvPicPr>
            <a:picLocks noGrp="1"/>
          </p:cNvPicPr>
          <p:nvPr>
            <p:ph type="pic" idx="1"/>
          </p:nvPr>
        </p:nvPicPr>
        <p:blipFill>
          <a:blip r:embed="rId2" cstate="print"/>
          <a:srcRect l="12363" r="12363"/>
          <a:stretch>
            <a:fillRect/>
          </a:stretch>
        </p:blipFill>
        <p:spPr bwMode="auto">
          <a:xfrm>
            <a:off x="3059832" y="2636912"/>
            <a:ext cx="5867400" cy="23118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052736"/>
            <a:ext cx="586803" cy="4681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Классификации производственного шума </a:t>
            </a:r>
            <a:endParaRPr lang="ru-RU" sz="3200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5157192"/>
            <a:ext cx="2590800" cy="633605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r>
              <a:rPr lang="ru-RU" sz="2800" b="1" dirty="0" smtClean="0">
                <a:latin typeface="Calibri" pitchFamily="34" charset="0"/>
              </a:rPr>
              <a:t>По спектру </a:t>
            </a:r>
          </a:p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2800" b="1" dirty="0" smtClean="0"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067944" y="692696"/>
            <a:ext cx="460851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atin typeface="Calibri" pitchFamily="34" charset="0"/>
              </a:rPr>
              <a:t>Широкополосный</a:t>
            </a:r>
            <a:r>
              <a:rPr lang="ru-RU" sz="2800" dirty="0" smtClean="0">
                <a:latin typeface="Calibri" pitchFamily="34" charset="0"/>
              </a:rPr>
              <a:t> (ширина спектра более 1 октавы)</a:t>
            </a:r>
          </a:p>
          <a:p>
            <a:r>
              <a:rPr lang="ru-RU" sz="2800" b="1" dirty="0" smtClean="0">
                <a:latin typeface="Calibri" pitchFamily="34" charset="0"/>
              </a:rPr>
              <a:t>Тональный</a:t>
            </a:r>
            <a:r>
              <a:rPr lang="ru-RU" sz="2800" dirty="0" smtClean="0">
                <a:latin typeface="Calibri" pitchFamily="34" charset="0"/>
              </a:rPr>
              <a:t> (со слышимыми дискретными тонами)</a:t>
            </a:r>
            <a:endParaRPr lang="ru-RU" sz="2800" dirty="0">
              <a:latin typeface="Calibri" pitchFamily="34" charset="0"/>
            </a:endParaRPr>
          </a:p>
        </p:txBody>
      </p:sp>
      <p:pic>
        <p:nvPicPr>
          <p:cNvPr id="10" name="Picture 19" descr="7"/>
          <p:cNvPicPr>
            <a:picLocks noChangeAspect="1" noChangeArrowheads="1" noCrop="1"/>
          </p:cNvPicPr>
          <p:nvPr/>
        </p:nvPicPr>
        <p:blipFill>
          <a:blip r:embed="rId3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2555776" y="1052736"/>
            <a:ext cx="1368152" cy="576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124744"/>
            <a:ext cx="586803" cy="468163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</a:t>
            </a:r>
            <a:r>
              <a:rPr lang="ru-RU" sz="32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сенсоневральной</a:t>
            </a:r>
            <a:r>
              <a:rPr lang="ru-RU" sz="32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 </a:t>
            </a:r>
            <a:endParaRPr lang="ru-RU" sz="3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ru-RU" sz="2400" b="1" dirty="0" smtClean="0">
                <a:solidFill>
                  <a:schemeClr val="bg1"/>
                </a:solidFill>
              </a:rPr>
              <a:t>Сроки развития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0" name="Picture 19" descr="7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5351797" y="3319031"/>
            <a:ext cx="1448354" cy="29074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555776" y="1268760"/>
            <a:ext cx="2944134" cy="41919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b="1" dirty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внезапная</a:t>
            </a:r>
            <a:r>
              <a:rPr lang="ru-RU" dirty="0"/>
              <a:t> </a:t>
            </a: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(с </a:t>
            </a:r>
            <a:r>
              <a:rPr lang="ru-RU" dirty="0"/>
              <a:t>начала возникновения </a:t>
            </a:r>
            <a:r>
              <a:rPr lang="ru-RU" dirty="0" smtClean="0"/>
              <a:t>НСТ прошло </a:t>
            </a:r>
            <a:r>
              <a:rPr lang="ru-RU" dirty="0"/>
              <a:t>не более 12 часов</a:t>
            </a:r>
            <a:r>
              <a:rPr lang="ru-RU" dirty="0" smtClean="0"/>
              <a:t>);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000" dirty="0"/>
              <a:t>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острая</a:t>
            </a:r>
            <a:r>
              <a:rPr lang="ru-RU" sz="2000" dirty="0" smtClean="0"/>
              <a:t>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(</a:t>
            </a:r>
            <a:r>
              <a:rPr lang="ru-RU" dirty="0"/>
              <a:t>до 1 месяца</a:t>
            </a:r>
            <a:r>
              <a:rPr lang="ru-RU" dirty="0" smtClean="0"/>
              <a:t>);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dirty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/>
              <a:t> </a:t>
            </a:r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хроническая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dirty="0" smtClean="0"/>
              <a:t>(более </a:t>
            </a:r>
            <a:r>
              <a:rPr lang="ru-RU" dirty="0"/>
              <a:t>1 месяца). 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dirty="0" smtClean="0"/>
          </a:p>
          <a:p>
            <a:pPr>
              <a:lnSpc>
                <a:spcPct val="90000"/>
              </a:lnSpc>
              <a:buFont typeface="Wingdings" pitchFamily="2" charset="2"/>
              <a:buNone/>
              <a:defRPr/>
            </a:pP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2" name="Picture 19" descr="7"/>
          <p:cNvPicPr>
            <a:picLocks noChangeAspect="1" noChangeArrowheads="1" noCrop="1"/>
          </p:cNvPicPr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5961500" y="1425240"/>
            <a:ext cx="1080120" cy="290746"/>
          </a:xfrm>
          <a:prstGeom prst="rect">
            <a:avLst/>
          </a:prstGeom>
          <a:noFill/>
        </p:spPr>
      </p:pic>
      <p:pic>
        <p:nvPicPr>
          <p:cNvPr id="13" name="Picture 19" descr="7"/>
          <p:cNvPicPr>
            <a:picLocks noChangeAspect="1" noChangeArrowheads="1" noCrop="1"/>
          </p:cNvPicPr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5580112" y="4581128"/>
            <a:ext cx="1440160" cy="290746"/>
          </a:xfrm>
          <a:prstGeom prst="rect">
            <a:avLst/>
          </a:prstGeom>
          <a:noFill/>
        </p:spPr>
      </p:pic>
      <p:pic>
        <p:nvPicPr>
          <p:cNvPr id="1061890" name="Picture 2" descr="http://im3-tub-ru.yandex.net/i?id=2c83d78ed14629b80d9b40d8dd791b2e-09-144&amp;n=33&amp;h=21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89076" y="980728"/>
            <a:ext cx="1668735" cy="1178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1892" name="Picture 4" descr="http://im3-tub-ru.yandex.net/i?id=86fa73465bdccf5a5d1fcabd7193c7cc-91-144&amp;n=33&amp;h=21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644243"/>
            <a:ext cx="1480972" cy="12888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61896" name="Picture 8" descr="http://im2-tub-ru.yandex.net/i?id=d26ea69bae8921eed83231160e66fd71-110-144&amp;n=33&amp;h=210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320" y="4045740"/>
            <a:ext cx="1327446" cy="11834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557423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8388424" cy="576064"/>
          </a:xfrm>
        </p:spPr>
        <p:txBody>
          <a:bodyPr vert="horz">
            <a:normAutofit/>
          </a:bodyPr>
          <a:lstStyle/>
          <a:p>
            <a:pPr algn="ctr"/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</a:t>
            </a:r>
            <a:r>
              <a:rPr lang="ru-RU" sz="28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нейросенсорной</a:t>
            </a:r>
            <a:r>
              <a:rPr lang="ru-RU" sz="28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 </a:t>
            </a:r>
            <a:endParaRPr lang="ru-RU" sz="28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1412776"/>
            <a:ext cx="7128792" cy="360040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</a:pPr>
            <a:r>
              <a:rPr lang="ru-RU" sz="2000" b="1" dirty="0" smtClean="0">
                <a:solidFill>
                  <a:srgbClr val="C00000"/>
                </a:solidFill>
              </a:rPr>
              <a:t>С  учетом степени выраженности</a:t>
            </a:r>
            <a:endParaRPr lang="ru-RU" sz="1400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16832"/>
            <a:ext cx="848358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Международная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классификация тугоухости. (ВОЗ 1997г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Диагностика, экспертиза трудоспособности и профилактика профессиональной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сенсоневральной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тугоухости: Методические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реукомендации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МЗ РФ М, 2012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диагностика, критерии врачебно-летной экспертизы и профилактика хронической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сенсоневральной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тугоухости у лиц летного состава гражданской авиации: Методические рекомендации. -М., 2007. -С.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40</a:t>
            </a: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Минтруда №56 от 18.07.2001г. в ред. от 24.09.2007г. «Об утверждении временных критериев определения степени утраты профессиональной трудоспособности в результате несчастных случаев на производстве и профессиональных Постановление Минтруда №56 от 18.07.2001г. в ред. от 24.09.2007г. «Об утверждении временных критериев определения степени утраты профессиональной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заболеваний»</a:t>
            </a: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Минтруда России от 29.09.2014 N 664н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"О классификациях и критериях, используемых при осуществлении медико-социальной экспертизы граждан федеральными государственными учреждениями медико-социальной экспертизы"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(Зарегистрировано в Минюсте России 20.11.2014 N 34792)</a:t>
            </a:r>
          </a:p>
          <a:p>
            <a:pPr marL="342900" indent="-342900">
              <a:buFontTx/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МЗ и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социального развития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РФ от 19 декабря 2005 г. N 796 «Об утверждении перечня медицинских противопоказаний к работам, непосредственно связанным с движением поездов и маневровой работой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marL="342900" indent="-342900">
              <a:buFontTx/>
              <a:buAutoNum type="arabicPeriod"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Федеральные авиационные правила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Медицинское освидетельствование летного, диспетчерского состава, бортпроводников, курсантов и кандидатов, поступающих в учебные заведения гражданской авиации"</a:t>
            </a:r>
            <a:b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(ФАП МО ГА-2002)</a:t>
            </a:r>
          </a:p>
          <a:p>
            <a:pPr marL="342900" indent="-342900">
              <a:buAutoNum type="arabicPeriod"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12.4.062-78 ССБТ. Шум. Методы определения потерь слуха человека. – М.: Изд-во стандартов; 1979:6.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(Используется и действует в рамках приказа 302н)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buAutoNum type="arabicPeriod"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4073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836712"/>
            <a:ext cx="7886700" cy="667543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B0BB5"/>
                </a:solidFill>
              </a:rPr>
              <a:t>Клинические проявления потери слуха, вызванной шумом</a:t>
            </a:r>
            <a:endParaRPr lang="ru-RU" dirty="0">
              <a:solidFill>
                <a:srgbClr val="0B0BB5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6D05-BFEA-4075-872B-7F76816759CD}" type="slidenum">
              <a:rPr lang="es-ES" altLang="ru-RU" smtClean="0">
                <a:solidFill>
                  <a:srgbClr val="5B9BD5">
                    <a:lumMod val="75000"/>
                  </a:srgbClr>
                </a:solidFill>
              </a:rPr>
              <a:pPr/>
              <a:t>82</a:t>
            </a:fld>
            <a:endParaRPr lang="es-ES" altLang="ru-RU">
              <a:solidFill>
                <a:srgbClr val="5B9BD5">
                  <a:lumMod val="75000"/>
                </a:srgbClr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9937" y="1714487"/>
          <a:ext cx="8136905" cy="46177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5545230"/>
                <a:gridCol w="1254036"/>
                <a:gridCol w="1337639"/>
              </a:tblGrid>
              <a:tr h="10715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Cambria" pitchFamily="18" charset="0"/>
                        </a:rPr>
                        <a:t>Временное (кратковременное, до 48 часов) повышение порогов слуха при продолжении действия шума может прогрессировать до развития хронической </a:t>
                      </a:r>
                      <a:r>
                        <a:rPr lang="ru-RU" sz="1800" b="0" dirty="0" err="1" smtClean="0">
                          <a:latin typeface="Cambria" pitchFamily="18" charset="0"/>
                        </a:rPr>
                        <a:t>сенсоневральной</a:t>
                      </a:r>
                      <a:r>
                        <a:rPr lang="ru-RU" sz="1800" b="0" dirty="0" smtClean="0">
                          <a:latin typeface="Cambria" pitchFamily="18" charset="0"/>
                        </a:rPr>
                        <a:t> тугоухости</a:t>
                      </a:r>
                      <a:endParaRPr lang="ru-RU" sz="1800" b="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Cambria" pitchFamily="18" charset="0"/>
                        </a:rPr>
                        <a:t>1 ++</a:t>
                      </a:r>
                    </a:p>
                    <a:p>
                      <a:endParaRPr lang="ru-RU" sz="1800" b="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b="0" dirty="0" smtClean="0">
                          <a:latin typeface="Cambria" pitchFamily="18" charset="0"/>
                        </a:rPr>
                        <a:t>А</a:t>
                      </a:r>
                    </a:p>
                    <a:p>
                      <a:endParaRPr lang="ru-RU" sz="1800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Cambria" pitchFamily="18" charset="0"/>
                        </a:rPr>
                        <a:t>Воздействие шума вызывает потерю слуха на высокие частоты, в то время как </a:t>
                      </a:r>
                      <a:r>
                        <a:rPr lang="ru-RU" sz="1800" b="0" dirty="0" err="1">
                          <a:latin typeface="Cambria" pitchFamily="18" charset="0"/>
                        </a:rPr>
                        <a:t>сердечно-сосудистые</a:t>
                      </a:r>
                      <a:r>
                        <a:rPr lang="ru-RU" sz="1800" b="0" dirty="0">
                          <a:latin typeface="Cambria" pitchFamily="18" charset="0"/>
                        </a:rPr>
                        <a:t> заболевания, курение и диабет – потерю слуха как на высокие, так и на низкие частоты</a:t>
                      </a:r>
                      <a:endParaRPr lang="ru-RU" sz="1800" b="0" dirty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latin typeface="Cambria" pitchFamily="18" charset="0"/>
                        </a:rPr>
                        <a:t>2 +</a:t>
                      </a:r>
                      <a:endParaRPr lang="ru-RU" sz="1800" b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Cambria" pitchFamily="18" charset="0"/>
                        </a:rPr>
                        <a:t>С</a:t>
                      </a:r>
                      <a:endParaRPr lang="ru-RU" sz="1800" b="0" dirty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  <a:tr h="37084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Cambria" pitchFamily="18" charset="0"/>
                        </a:rPr>
                        <a:t>У пациентов с потерей слуха, вызванной шумом, наблюдаются типичные изменения аудиометрических порогов, которые зависят от возраста и профессионального стажа работы в шуме</a:t>
                      </a:r>
                      <a:endParaRPr lang="ru-RU" sz="1800" b="0" dirty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latin typeface="Cambria" pitchFamily="18" charset="0"/>
                        </a:rPr>
                        <a:t>2 ++</a:t>
                      </a:r>
                      <a:endParaRPr lang="ru-RU" sz="1800" b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latin typeface="Cambria" pitchFamily="18" charset="0"/>
                        </a:rPr>
                        <a:t>А</a:t>
                      </a:r>
                      <a:endParaRPr lang="ru-RU" sz="1800" b="0" dirty="0">
                        <a:latin typeface="Cambria" pitchFamily="18" charset="0"/>
                        <a:ea typeface="Calibri"/>
                        <a:cs typeface="Calibri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836712"/>
            <a:ext cx="7670676" cy="667543"/>
          </a:xfrm>
        </p:spPr>
        <p:txBody>
          <a:bodyPr>
            <a:noAutofit/>
          </a:bodyPr>
          <a:lstStyle/>
          <a:p>
            <a:r>
              <a:rPr lang="ru-RU" sz="2900" dirty="0" smtClean="0">
                <a:solidFill>
                  <a:srgbClr val="0B0BB5"/>
                </a:solidFill>
              </a:rPr>
              <a:t>Клинические проявления потери слуха, вызванной шумом</a:t>
            </a:r>
            <a:endParaRPr lang="ru-RU" sz="2900" dirty="0">
              <a:solidFill>
                <a:srgbClr val="0B0BB5"/>
              </a:solidFill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306D05-BFEA-4075-872B-7F76816759CD}" type="slidenum">
              <a:rPr lang="es-ES" altLang="ru-RU" smtClean="0">
                <a:solidFill>
                  <a:srgbClr val="5B9BD5">
                    <a:lumMod val="75000"/>
                  </a:srgbClr>
                </a:solidFill>
              </a:rPr>
              <a:pPr/>
              <a:t>83</a:t>
            </a:fld>
            <a:endParaRPr lang="es-ES" altLang="ru-RU">
              <a:solidFill>
                <a:srgbClr val="5B9BD5">
                  <a:lumMod val="75000"/>
                </a:srgbClr>
              </a:solidFill>
            </a:endParaRPr>
          </a:p>
        </p:txBody>
      </p:sp>
      <p:pic>
        <p:nvPicPr>
          <p:cNvPr id="6" name="Рисунок 5" descr="зубец"/>
          <p:cNvPicPr/>
          <p:nvPr/>
        </p:nvPicPr>
        <p:blipFill>
          <a:blip r:embed="rId2" cstate="print">
            <a:grayscl/>
          </a:blip>
          <a:srcRect/>
          <a:stretch>
            <a:fillRect/>
          </a:stretch>
        </p:blipFill>
        <p:spPr bwMode="auto">
          <a:xfrm>
            <a:off x="500034" y="1844824"/>
            <a:ext cx="3600400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впадин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6648" y="1772816"/>
            <a:ext cx="338437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95536" y="5301207"/>
          <a:ext cx="8208912" cy="1066800"/>
        </p:xfrm>
        <a:graphic>
          <a:graphicData uri="http://schemas.openxmlformats.org/drawingml/2006/table">
            <a:tbl>
              <a:tblPr firstRow="1" bandRow="1">
                <a:tableStyleId>{C083E6E3-FA7D-4D7B-A595-EF9225AFEA82}</a:tableStyleId>
              </a:tblPr>
              <a:tblGrid>
                <a:gridCol w="4104456"/>
                <a:gridCol w="4104456"/>
              </a:tblGrid>
              <a:tr h="92278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atin typeface="Cambria" pitchFamily="18" charset="0"/>
                        </a:rPr>
                        <a:t>Высокочастотный характерный зубец на </a:t>
                      </a:r>
                      <a:r>
                        <a:rPr lang="ru-RU" sz="1600" b="0" kern="1200" dirty="0" err="1" smtClean="0">
                          <a:latin typeface="Cambria" pitchFamily="18" charset="0"/>
                        </a:rPr>
                        <a:t>аудиограмме</a:t>
                      </a:r>
                      <a:r>
                        <a:rPr lang="ru-RU" sz="1600" b="0" kern="1200" dirty="0" smtClean="0">
                          <a:latin typeface="Cambria" pitchFamily="18" charset="0"/>
                        </a:rPr>
                        <a:t>, типичный для потери слуха, вызванной шумом</a:t>
                      </a:r>
                      <a:endParaRPr lang="ru-RU" sz="1600" b="0" dirty="0"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0" kern="1200" dirty="0" smtClean="0">
                          <a:latin typeface="Cambria" pitchFamily="18" charset="0"/>
                        </a:rPr>
                        <a:t>Впадина на </a:t>
                      </a:r>
                      <a:r>
                        <a:rPr lang="ru-RU" sz="1600" b="0" kern="1200" dirty="0" err="1" smtClean="0">
                          <a:latin typeface="Cambria" pitchFamily="18" charset="0"/>
                        </a:rPr>
                        <a:t>аудиограмме</a:t>
                      </a:r>
                      <a:r>
                        <a:rPr lang="ru-RU" sz="1600" b="0" kern="1200" dirty="0" smtClean="0">
                          <a:latin typeface="Cambria" pitchFamily="18" charset="0"/>
                        </a:rPr>
                        <a:t>, типичная при потере слуха, вызванной шумом, в сочетании с возрастной потерей слуха </a:t>
                      </a:r>
                    </a:p>
                    <a:p>
                      <a:endParaRPr lang="ru-RU" sz="1600" b="0" dirty="0"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>
                <a:solidFill>
                  <a:srgbClr val="006600"/>
                </a:solidFill>
              </a:rPr>
              <a:t>Основные характеристики профессиональной </a:t>
            </a:r>
            <a:r>
              <a:rPr lang="ru-RU" b="1" i="1" dirty="0" smtClean="0">
                <a:solidFill>
                  <a:srgbClr val="006600"/>
                </a:solidFill>
              </a:rPr>
              <a:t>СНТ</a:t>
            </a:r>
            <a:endParaRPr lang="ru-RU" sz="4000" dirty="0">
              <a:solidFill>
                <a:srgbClr val="0066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1916832"/>
            <a:ext cx="662473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algn="just">
              <a:buBlip>
                <a:blip r:embed="rId2"/>
              </a:buBlip>
            </a:pPr>
            <a:r>
              <a:rPr lang="ru-RU" sz="2000" dirty="0" smtClean="0">
                <a:solidFill>
                  <a:srgbClr val="000000"/>
                </a:solidFill>
              </a:rPr>
              <a:t>Всегда </a:t>
            </a:r>
            <a:r>
              <a:rPr lang="ru-RU" sz="200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сенсоневральный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процесс</a:t>
            </a:r>
            <a:r>
              <a:rPr lang="ru-RU" sz="2000" dirty="0" smtClean="0">
                <a:solidFill>
                  <a:srgbClr val="000000"/>
                </a:solidFill>
              </a:rPr>
              <a:t>, затрагивающий главным образом </a:t>
            </a:r>
            <a:r>
              <a:rPr lang="ru-RU" sz="2000" dirty="0" err="1" smtClean="0">
                <a:solidFill>
                  <a:srgbClr val="000000"/>
                </a:solidFill>
              </a:rPr>
              <a:t>кохлеарные</a:t>
            </a:r>
            <a:r>
              <a:rPr lang="ru-RU" sz="2000" dirty="0" smtClean="0">
                <a:solidFill>
                  <a:srgbClr val="000000"/>
                </a:solidFill>
              </a:rPr>
              <a:t> волосковые клетки во внутреннем ухе.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2996952"/>
            <a:ext cx="54726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algn="just">
              <a:buBlip>
                <a:blip r:embed="rId2"/>
              </a:buBlip>
            </a:pP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Как правило, двусторонняя</a:t>
            </a:r>
            <a:r>
              <a:rPr lang="ru-RU" sz="2000" dirty="0" smtClean="0"/>
              <a:t>, так как в большинстве случаев воздействие шума симметрично </a:t>
            </a:r>
            <a:r>
              <a:rPr lang="ru-RU" sz="2000" dirty="0" smtClean="0">
                <a:solidFill>
                  <a:srgbClr val="000000"/>
                </a:solidFill>
              </a:rPr>
              <a:t>(асимметрия не более 10-15 дБ).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3528" y="4365104"/>
            <a:ext cx="518457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algn="just">
              <a:buBlip>
                <a:blip r:embed="rId2"/>
              </a:buBlip>
            </a:pPr>
            <a:r>
              <a:rPr lang="ru-RU" sz="2000" dirty="0" smtClean="0">
                <a:solidFill>
                  <a:srgbClr val="000000"/>
                </a:solidFill>
              </a:rPr>
              <a:t>В начале заболевания больной жалоб не предъявляет (даже при наличии изменений на </a:t>
            </a:r>
            <a:r>
              <a:rPr lang="ru-RU" sz="2000" dirty="0" err="1" smtClean="0">
                <a:solidFill>
                  <a:srgbClr val="000000"/>
                </a:solidFill>
              </a:rPr>
              <a:t>аудиограмме</a:t>
            </a:r>
            <a:r>
              <a:rPr lang="ru-RU" sz="2000" dirty="0" smtClean="0">
                <a:solidFill>
                  <a:srgbClr val="000000"/>
                </a:solidFill>
              </a:rPr>
              <a:t>), так как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пороги слуха на разговорные частоты сохранены</a:t>
            </a:r>
            <a:r>
              <a:rPr lang="ru-RU" sz="2000" dirty="0" smtClean="0">
                <a:solidFill>
                  <a:srgbClr val="000000"/>
                </a:solidFill>
              </a:rPr>
              <a:t>. </a:t>
            </a:r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724128" y="3861049"/>
          <a:ext cx="3024336" cy="23762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0" name="Рисунок 3"/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rgbClr val="D9C3A5">
                <a:tint val="50000"/>
                <a:satMod val="180000"/>
              </a:srgbClr>
            </a:duotone>
          </a:blip>
          <a:srcRect/>
          <a:stretch>
            <a:fillRect/>
          </a:stretch>
        </p:blipFill>
        <p:spPr bwMode="auto">
          <a:xfrm>
            <a:off x="6804248" y="1988840"/>
            <a:ext cx="2088232" cy="158417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179512" y="6381328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</a:t>
            </a:r>
            <a:r>
              <a:rPr lang="fr-FR" sz="1200" dirty="0" smtClean="0"/>
              <a:t>Occupational Noise-Induced Hearing Loss</a:t>
            </a:r>
            <a:r>
              <a:rPr lang="ru-RU" sz="1200" dirty="0" smtClean="0"/>
              <a:t>. </a:t>
            </a:r>
            <a:r>
              <a:rPr lang="en-US" sz="1200" i="1" dirty="0" smtClean="0"/>
              <a:t>ACOEM Task Force on Occupational Hearing Loss </a:t>
            </a:r>
            <a:r>
              <a:rPr lang="ru-RU" sz="1200" i="1" dirty="0" smtClean="0"/>
              <a:t>/ </a:t>
            </a:r>
            <a:r>
              <a:rPr lang="fr-FR" sz="1200" i="1" dirty="0" smtClean="0"/>
              <a:t>JOEM  Vol</a:t>
            </a:r>
            <a:r>
              <a:rPr lang="ru-RU" sz="1200" i="1" dirty="0" smtClean="0"/>
              <a:t>.</a:t>
            </a:r>
            <a:r>
              <a:rPr lang="fr-FR" sz="1200" i="1" dirty="0" smtClean="0"/>
              <a:t> 54, N</a:t>
            </a:r>
            <a:r>
              <a:rPr lang="ru-RU" sz="1200" i="1" dirty="0" smtClean="0"/>
              <a:t>о</a:t>
            </a:r>
            <a:r>
              <a:rPr lang="fr-FR" sz="1200" i="1" dirty="0" smtClean="0"/>
              <a:t> 1, 2012</a:t>
            </a:r>
            <a:r>
              <a:rPr lang="ru-RU" sz="1200" dirty="0" smtClean="0"/>
              <a:t>)</a:t>
            </a:r>
            <a:endParaRPr lang="ru-RU" sz="12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7" grpId="0" build="allAtOnce"/>
      <p:bldP spid="8" grpId="0" build="allAtOnce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Основные характеристики профессиональной СНТ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060848"/>
            <a:ext cx="8568952" cy="1631216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/>
          <a:p>
            <a:pPr lvl="0">
              <a:buBlip>
                <a:blip r:embed="rId2"/>
              </a:buBlip>
            </a:pPr>
            <a:r>
              <a:rPr lang="ru-RU" sz="2000" dirty="0" smtClean="0">
                <a:solidFill>
                  <a:srgbClr val="000000"/>
                </a:solidFill>
              </a:rPr>
              <a:t>Потеря слуха из-за непрерывного или периодического воздействия шума наиболее высокими темпами развивается в течение первых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10-15 лет воздействия, и степень потери слуха, затем замедляется</a:t>
            </a:r>
            <a:r>
              <a:rPr lang="ru-RU" sz="20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2000" dirty="0" smtClean="0">
                <a:solidFill>
                  <a:srgbClr val="000000"/>
                </a:solidFill>
              </a:rPr>
              <a:t>так как порог слышимости увеличивается. Это в отличие от возрастной потери, которая ускоряется с течением времени.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3861048"/>
            <a:ext cx="8568952" cy="1015663"/>
          </a:xfrm>
          <a:prstGeom prst="rect">
            <a:avLst/>
          </a:prstGeom>
          <a:solidFill>
            <a:schemeClr val="bg1">
              <a:alpha val="46000"/>
            </a:schemeClr>
          </a:solidFill>
        </p:spPr>
        <p:txBody>
          <a:bodyPr wrap="square">
            <a:spAutoFit/>
          </a:bodyPr>
          <a:lstStyle/>
          <a:p>
            <a:pPr lvl="0">
              <a:buBlip>
                <a:blip r:embed="rId2"/>
              </a:buBlip>
            </a:pPr>
            <a:r>
              <a:rPr lang="ru-RU" sz="2000" dirty="0" smtClean="0">
                <a:solidFill>
                  <a:srgbClr val="000000"/>
                </a:solidFill>
              </a:rPr>
              <a:t>При прогрессировании процесса (20 и более лет стажа), повышение порогов слуха может распространяться и на речевые частоты, что может проявляться снижением восприятия речи.</a:t>
            </a:r>
          </a:p>
        </p:txBody>
      </p:sp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323528" y="5085184"/>
            <a:ext cx="8568952" cy="1015663"/>
          </a:xfrm>
          <a:prstGeom prst="rect">
            <a:avLst/>
          </a:prstGeom>
          <a:solidFill>
            <a:schemeClr val="bg1">
              <a:alpha val="46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7013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lang="ru-RU" sz="2000" dirty="0" smtClean="0">
                <a:solidFill>
                  <a:srgbClr val="000000"/>
                </a:solidFill>
              </a:rPr>
              <a:t>Постоянное шумовое воздействие в течение дня и в течение многих лет, более опасно, чем эпизодическое (перерывы в работе, периоды отдыха и т.д.). </a:t>
            </a:r>
          </a:p>
        </p:txBody>
      </p:sp>
      <p:sp>
        <p:nvSpPr>
          <p:cNvPr id="87043" name="AutoShape 3" descr="http://omop.su/images/70/Fotothek_df_n-10_0000350.jpg"/>
          <p:cNvSpPr>
            <a:spLocks noChangeAspect="1" noChangeArrowheads="1"/>
          </p:cNvSpPr>
          <p:nvPr/>
        </p:nvSpPr>
        <p:spPr bwMode="auto">
          <a:xfrm>
            <a:off x="155575" y="-1858963"/>
            <a:ext cx="380047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045" name="AutoShape 5" descr="http://omop.su/images/70/Fotothek_df_n-10_0000350.jpg"/>
          <p:cNvSpPr>
            <a:spLocks noChangeAspect="1" noChangeArrowheads="1"/>
          </p:cNvSpPr>
          <p:nvPr/>
        </p:nvSpPr>
        <p:spPr bwMode="auto">
          <a:xfrm>
            <a:off x="155575" y="-1858963"/>
            <a:ext cx="380047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047" name="AutoShape 7" descr="http://omop.su/images/70/Fotothek_df_n-10_0000350.jpg"/>
          <p:cNvSpPr>
            <a:spLocks noChangeAspect="1" noChangeArrowheads="1"/>
          </p:cNvSpPr>
          <p:nvPr/>
        </p:nvSpPr>
        <p:spPr bwMode="auto">
          <a:xfrm>
            <a:off x="155575" y="-1858963"/>
            <a:ext cx="380047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049" name="AutoShape 9" descr="http://omop.su/images/70/Fotothek_df_n-10_0000350.jpg"/>
          <p:cNvSpPr>
            <a:spLocks noChangeAspect="1" noChangeArrowheads="1"/>
          </p:cNvSpPr>
          <p:nvPr/>
        </p:nvSpPr>
        <p:spPr bwMode="auto">
          <a:xfrm>
            <a:off x="155575" y="-1858963"/>
            <a:ext cx="380047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7051" name="AutoShape 11" descr="http://omop.su/images/70/Fotothek_df_n-10_0000350.jpg"/>
          <p:cNvSpPr>
            <a:spLocks noChangeAspect="1" noChangeArrowheads="1"/>
          </p:cNvSpPr>
          <p:nvPr/>
        </p:nvSpPr>
        <p:spPr bwMode="auto">
          <a:xfrm>
            <a:off x="155575" y="-1858963"/>
            <a:ext cx="3800475" cy="38862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6381328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</a:t>
            </a:r>
            <a:r>
              <a:rPr lang="fr-FR" sz="1200" dirty="0" smtClean="0"/>
              <a:t>Occupational Noise-Induced Hearing Loss</a:t>
            </a:r>
            <a:r>
              <a:rPr lang="ru-RU" sz="1200" dirty="0" smtClean="0"/>
              <a:t>. </a:t>
            </a:r>
            <a:r>
              <a:rPr lang="en-US" sz="1200" i="1" dirty="0" smtClean="0"/>
              <a:t>ACOEM Task Force on Occupational Hearing Loss </a:t>
            </a:r>
            <a:r>
              <a:rPr lang="ru-RU" sz="1200" i="1" dirty="0" smtClean="0"/>
              <a:t>/ </a:t>
            </a:r>
            <a:r>
              <a:rPr lang="fr-FR" sz="1200" i="1" dirty="0" smtClean="0"/>
              <a:t>JOEM  Vol</a:t>
            </a:r>
            <a:r>
              <a:rPr lang="ru-RU" sz="1200" i="1" dirty="0" smtClean="0"/>
              <a:t>.</a:t>
            </a:r>
            <a:r>
              <a:rPr lang="fr-FR" sz="1200" i="1" dirty="0" smtClean="0"/>
              <a:t> 54, N</a:t>
            </a:r>
            <a:r>
              <a:rPr lang="ru-RU" sz="1200" i="1" dirty="0" smtClean="0"/>
              <a:t>о</a:t>
            </a:r>
            <a:r>
              <a:rPr lang="fr-FR" sz="1200" i="1" dirty="0" smtClean="0"/>
              <a:t> 1, 2012</a:t>
            </a:r>
            <a:r>
              <a:rPr lang="ru-RU" sz="1200" dirty="0" smtClean="0"/>
              <a:t>)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8704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870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 animBg="1"/>
      <p:bldP spid="6" grpId="0" build="allAtOnce" animBg="1"/>
      <p:bldP spid="87041" grpId="0" build="allAtOnce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404664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Основные характеристики профессиональной СНТ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1340768"/>
            <a:ext cx="662473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Blip>
                <a:blip r:embed="rId2"/>
              </a:buBlip>
            </a:pPr>
            <a:r>
              <a:rPr lang="ru-RU" sz="2000" dirty="0" smtClean="0"/>
              <a:t>Отоскопическая картина у лиц с нарушениями слуха, чаще всего,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изменена</a:t>
            </a:r>
            <a:r>
              <a:rPr lang="ru-RU" sz="2000" dirty="0" smtClean="0"/>
              <a:t>, и барабанная перепонка имеет обычный цвет и опознавательные контуры. 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9512" y="2636912"/>
            <a:ext cx="871296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Blip>
                <a:blip r:embed="rId2"/>
              </a:buBlip>
            </a:pPr>
            <a:r>
              <a:rPr lang="ru-RU" sz="2000" dirty="0" smtClean="0"/>
              <a:t>начальные стадии ПНСТ характеризуются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наличием “зубца” на высоких частотах 3000</a:t>
            </a:r>
            <a:r>
              <a:rPr lang="ru-RU" sz="2000" dirty="0" smtClean="0"/>
              <a:t>, 4000 или 6000 Гц с восстановлением на 8000 Гц. </a:t>
            </a:r>
          </a:p>
          <a:p>
            <a:pPr>
              <a:buBlip>
                <a:blip r:embed="rId2"/>
              </a:buBlip>
            </a:pPr>
            <a:r>
              <a:rPr lang="ru-RU" sz="2000" dirty="0" smtClean="0"/>
              <a:t>Этим зубец Кархарта отличается от </a:t>
            </a:r>
            <a:r>
              <a:rPr lang="ru-RU" sz="2000" dirty="0" err="1" smtClean="0"/>
              <a:t>пресбиакузиса</a:t>
            </a:r>
            <a:r>
              <a:rPr lang="ru-RU" sz="2000" dirty="0" smtClean="0"/>
              <a:t>, при котором также происходит снижение слуха на высокие частоты, но по нисходящему  типу без восстановления на 8000 Гц.</a:t>
            </a:r>
          </a:p>
          <a:p>
            <a:pPr lvl="0">
              <a:buBlip>
                <a:blip r:embed="rId2"/>
              </a:buBlip>
            </a:pPr>
            <a:endParaRPr lang="ru-RU" sz="2000" dirty="0" smtClean="0"/>
          </a:p>
          <a:p>
            <a:pPr lvl="0">
              <a:buBlip>
                <a:blip r:embed="rId2"/>
              </a:buBlip>
            </a:pPr>
            <a:endParaRPr lang="ru-RU" sz="2000" dirty="0" smtClean="0"/>
          </a:p>
        </p:txBody>
      </p:sp>
      <p:pic>
        <p:nvPicPr>
          <p:cNvPr id="88066" name="Picture 2" descr="C:\Users\q\Documents\ДОКТОРСКАЯ\Картинки\50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04248" y="980728"/>
            <a:ext cx="1907704" cy="1728192"/>
          </a:xfrm>
          <a:prstGeom prst="ellipse">
            <a:avLst/>
          </a:prstGeom>
          <a:noFill/>
        </p:spPr>
      </p:pic>
      <p:pic>
        <p:nvPicPr>
          <p:cNvPr id="88067" name="Picture 3" descr="C:\Users\q\Documents\ДОКТОРСКАЯ\Картинки\3443_html_m1989f457.png"/>
          <p:cNvPicPr>
            <a:picLocks noChangeAspect="1" noChangeArrowheads="1"/>
          </p:cNvPicPr>
          <p:nvPr/>
        </p:nvPicPr>
        <p:blipFill>
          <a:blip r:embed="rId4" cstate="print"/>
          <a:srcRect l="10187" t="7317" r="39488" b="21342"/>
          <a:stretch>
            <a:fillRect/>
          </a:stretch>
        </p:blipFill>
        <p:spPr bwMode="auto">
          <a:xfrm>
            <a:off x="3347864" y="4653136"/>
            <a:ext cx="2448272" cy="1584176"/>
          </a:xfrm>
          <a:prstGeom prst="rect">
            <a:avLst/>
          </a:prstGeom>
          <a:noFill/>
        </p:spPr>
      </p:pic>
      <p:pic>
        <p:nvPicPr>
          <p:cNvPr id="88068" name="Picture 4" descr="C:\Users\q\Documents\ДОКТОРСКАЯ\Картинки\481558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8144" y="4437112"/>
            <a:ext cx="2880320" cy="1907282"/>
          </a:xfrm>
          <a:prstGeom prst="rect">
            <a:avLst/>
          </a:prstGeom>
          <a:noFill/>
        </p:spPr>
      </p:pic>
      <p:pic>
        <p:nvPicPr>
          <p:cNvPr id="88069" name="Picture 5" descr="C:\Users\q\Documents\ДОКТОРСКАЯ\Картинки\1515i.jpg"/>
          <p:cNvPicPr>
            <a:picLocks noChangeAspect="1" noChangeArrowheads="1"/>
          </p:cNvPicPr>
          <p:nvPr/>
        </p:nvPicPr>
        <p:blipFill>
          <a:blip r:embed="rId6" cstate="print"/>
          <a:srcRect t="6873" b="24401"/>
          <a:stretch>
            <a:fillRect/>
          </a:stretch>
        </p:blipFill>
        <p:spPr bwMode="auto">
          <a:xfrm>
            <a:off x="395536" y="4725144"/>
            <a:ext cx="2736304" cy="1440160"/>
          </a:xfrm>
          <a:prstGeom prst="rect">
            <a:avLst/>
          </a:prstGeom>
          <a:noFill/>
        </p:spPr>
      </p:pic>
      <p:sp>
        <p:nvSpPr>
          <p:cNvPr id="10" name="Блок-схема: узел 9"/>
          <p:cNvSpPr/>
          <p:nvPr/>
        </p:nvSpPr>
        <p:spPr>
          <a:xfrm>
            <a:off x="2771800" y="5301208"/>
            <a:ext cx="576064" cy="57606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/>
          <p:cNvSpPr/>
          <p:nvPr/>
        </p:nvSpPr>
        <p:spPr>
          <a:xfrm>
            <a:off x="8172400" y="5085184"/>
            <a:ext cx="576064" cy="576064"/>
          </a:xfrm>
          <a:prstGeom prst="flowChartConnector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79512" y="6381328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</a:t>
            </a:r>
            <a:r>
              <a:rPr lang="fr-FR" sz="1200" dirty="0" smtClean="0"/>
              <a:t>Occupational Noise-Induced Hearing Loss</a:t>
            </a:r>
            <a:r>
              <a:rPr lang="ru-RU" sz="1200" dirty="0" smtClean="0"/>
              <a:t>. </a:t>
            </a:r>
            <a:r>
              <a:rPr lang="en-US" sz="1200" i="1" dirty="0" smtClean="0"/>
              <a:t>ACOEM Task Force on Occupational Hearing Loss </a:t>
            </a:r>
            <a:r>
              <a:rPr lang="ru-RU" sz="1200" i="1" dirty="0" smtClean="0"/>
              <a:t>/ </a:t>
            </a:r>
            <a:r>
              <a:rPr lang="fr-FR" sz="1200" i="1" dirty="0" smtClean="0"/>
              <a:t>JOEM  Vol</a:t>
            </a:r>
            <a:r>
              <a:rPr lang="ru-RU" sz="1200" i="1" dirty="0" smtClean="0"/>
              <a:t>.</a:t>
            </a:r>
            <a:r>
              <a:rPr lang="fr-FR" sz="1200" i="1" dirty="0" smtClean="0"/>
              <a:t> 54, N</a:t>
            </a:r>
            <a:r>
              <a:rPr lang="ru-RU" sz="1200" i="1" dirty="0" smtClean="0"/>
              <a:t>о</a:t>
            </a:r>
            <a:r>
              <a:rPr lang="fr-FR" sz="1200" i="1" dirty="0" smtClean="0"/>
              <a:t> 1, 2012</a:t>
            </a:r>
            <a:r>
              <a:rPr lang="ru-RU" sz="1200" dirty="0" smtClean="0"/>
              <a:t>)</a:t>
            </a:r>
            <a:endParaRPr lang="ru-RU" sz="1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  <p:bldP spid="10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2780928"/>
            <a:ext cx="864096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	</a:t>
            </a:r>
          </a:p>
          <a:p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Зубец обычно развивается на одной из частот (3000, 4000, 6000 Гц) и при продолжающемся контакте с шумом влияет на соседние частоты. Это, наряду с возрастными эффектами, может уменьшить глубину зубца.</a:t>
            </a:r>
          </a:p>
          <a:p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/>
              <a:t>	</a:t>
            </a:r>
            <a:r>
              <a:rPr lang="ru-RU" sz="2000" dirty="0" smtClean="0"/>
              <a:t>У 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пожилых людей воздействие шума бывает трудно отличить от возрастного снижения слуха (</a:t>
            </a:r>
            <a:r>
              <a:rPr lang="ru-RU" sz="20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пресбиакузис</a:t>
            </a:r>
            <a:r>
              <a:rPr lang="ru-RU" sz="2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 без анализа предыдущих аудиограмм в динамике</a:t>
            </a:r>
            <a:r>
              <a:rPr lang="ru-RU" sz="2000" dirty="0" smtClean="0"/>
              <a:t>.</a:t>
            </a:r>
            <a:endParaRPr lang="ru-RU" sz="2800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3600400" cy="2562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19906" name="Picture 2" descr="http://im2-tub-ru.yandex.net/i?id=bfb390f07e9c1ce67fa96b29c4942cdc-126-144&amp;n=21"/>
          <p:cNvPicPr>
            <a:picLocks noChangeAspect="1" noChangeArrowheads="1"/>
          </p:cNvPicPr>
          <p:nvPr/>
        </p:nvPicPr>
        <p:blipFill>
          <a:blip r:embed="rId3" cstate="print"/>
          <a:srcRect l="9589" r="31504"/>
          <a:stretch>
            <a:fillRect/>
          </a:stretch>
        </p:blipFill>
        <p:spPr bwMode="auto">
          <a:xfrm>
            <a:off x="5652120" y="692696"/>
            <a:ext cx="3096344" cy="2304256"/>
          </a:xfrm>
          <a:prstGeom prst="rect">
            <a:avLst/>
          </a:prstGeom>
          <a:noFill/>
        </p:spPr>
      </p:pic>
      <p:pic>
        <p:nvPicPr>
          <p:cNvPr id="6" name="Picture 22" descr="4a6efe26cd0f582d72a86fbdb48d9cbb">
            <a:hlinkClick r:id="rId4"/>
          </p:cNvPr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83968" y="692696"/>
            <a:ext cx="1944216" cy="18356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534400" cy="7589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Основные характеристики профессиональной НСТ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1556792"/>
            <a:ext cx="7992888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buBlip>
                <a:blip r:embed="rId3"/>
              </a:buBlip>
            </a:pPr>
            <a:endParaRPr lang="ru-RU" sz="2000" dirty="0" smtClean="0"/>
          </a:p>
          <a:p>
            <a:pPr lvl="0">
              <a:buBlip>
                <a:blip r:embed="rId3"/>
              </a:buBlip>
            </a:pPr>
            <a:r>
              <a:rPr lang="ru-RU" sz="2400" dirty="0" smtClean="0"/>
              <a:t>Среднее арифметическое значение порогов слуха при ППС на разговорных частотах (500, 1000 и 2000 Гц) меньше, чем на высоких частотах (3000, 4000 и 6000 Гц) с разницей не менее 15-20 дБ. </a:t>
            </a:r>
            <a:endParaRPr lang="ru-RU" sz="2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6381328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</a:t>
            </a:r>
            <a:r>
              <a:rPr lang="fr-FR" sz="1200" dirty="0" smtClean="0"/>
              <a:t>Occupational Noise-Induced Hearing Loss</a:t>
            </a:r>
            <a:r>
              <a:rPr lang="ru-RU" sz="1200" dirty="0" smtClean="0"/>
              <a:t>. </a:t>
            </a:r>
            <a:r>
              <a:rPr lang="en-US" sz="1200" i="1" dirty="0" smtClean="0"/>
              <a:t>ACOEM Task Force on Occupational Hearing Loss </a:t>
            </a:r>
            <a:r>
              <a:rPr lang="ru-RU" sz="1200" i="1" dirty="0" smtClean="0"/>
              <a:t>/ </a:t>
            </a:r>
            <a:r>
              <a:rPr lang="fr-FR" sz="1200" i="1" dirty="0" smtClean="0"/>
              <a:t>JOEM  Vol</a:t>
            </a:r>
            <a:r>
              <a:rPr lang="ru-RU" sz="1200" i="1" dirty="0" smtClean="0"/>
              <a:t>.</a:t>
            </a:r>
            <a:r>
              <a:rPr lang="fr-FR" sz="1200" i="1" dirty="0" smtClean="0"/>
              <a:t> 54, N</a:t>
            </a:r>
            <a:r>
              <a:rPr lang="ru-RU" sz="1200" i="1" dirty="0" smtClean="0"/>
              <a:t>о</a:t>
            </a:r>
            <a:r>
              <a:rPr lang="fr-FR" sz="1200" i="1" dirty="0" smtClean="0"/>
              <a:t> 1, 2012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pic>
        <p:nvPicPr>
          <p:cNvPr id="893954" name="Picture 2" descr="http://im2-tub-ru.yandex.net/i?id=312ef3ab1fb18d1e9f749946dc5bce7f-31-144&amp;n=21"/>
          <p:cNvPicPr>
            <a:picLocks noChangeAspect="1" noChangeArrowheads="1"/>
          </p:cNvPicPr>
          <p:nvPr/>
        </p:nvPicPr>
        <p:blipFill>
          <a:blip r:embed="rId4" cstate="print"/>
          <a:srcRect r="37879"/>
          <a:stretch>
            <a:fillRect/>
          </a:stretch>
        </p:blipFill>
        <p:spPr bwMode="auto">
          <a:xfrm>
            <a:off x="1763688" y="3429000"/>
            <a:ext cx="4968552" cy="2952328"/>
          </a:xfrm>
          <a:prstGeom prst="rect">
            <a:avLst/>
          </a:prstGeom>
          <a:noFill/>
          <a:ln w="28575" cmpd="thickThin">
            <a:noFill/>
          </a:ln>
        </p:spPr>
      </p:pic>
      <p:sp>
        <p:nvSpPr>
          <p:cNvPr id="6" name="Овал 5"/>
          <p:cNvSpPr/>
          <p:nvPr/>
        </p:nvSpPr>
        <p:spPr>
          <a:xfrm>
            <a:off x="3995936" y="3573016"/>
            <a:ext cx="1224136" cy="864096"/>
          </a:xfrm>
          <a:prstGeom prst="ellipse">
            <a:avLst/>
          </a:prstGeom>
          <a:noFill/>
          <a:ln w="28575" cmpd="thickThin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5364088" y="4221088"/>
            <a:ext cx="1224136" cy="864096"/>
          </a:xfrm>
          <a:prstGeom prst="ellipse">
            <a:avLst/>
          </a:prstGeom>
          <a:noFill/>
          <a:ln w="3175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Диаграмма 3"/>
          <p:cNvPicPr>
            <a:picLocks noChangeArrowheads="1"/>
          </p:cNvPicPr>
          <p:nvPr/>
        </p:nvPicPr>
        <p:blipFill>
          <a:blip r:embed="rId2" cstate="print"/>
          <a:srcRect l="-4266" t="-6221" r="-3453" b="-2855"/>
          <a:stretch>
            <a:fillRect/>
          </a:stretch>
        </p:blipFill>
        <p:spPr bwMode="auto">
          <a:xfrm>
            <a:off x="755650" y="1557338"/>
            <a:ext cx="7920038" cy="4570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712968" cy="1296144"/>
          </a:xfrm>
        </p:spPr>
        <p:txBody>
          <a:bodyPr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sz="2400" i="1" dirty="0" err="1">
                <a:solidFill>
                  <a:srgbClr val="003300"/>
                </a:solidFill>
                <a:effectLst/>
              </a:rPr>
              <a:t>Структура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отраслевых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порогов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слуха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на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частоте</a:t>
            </a:r>
            <a:r>
              <a:rPr sz="2400" i="1" dirty="0">
                <a:solidFill>
                  <a:srgbClr val="003300"/>
                </a:solidFill>
                <a:effectLst/>
              </a:rPr>
              <a:t> 4000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Гц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smtClean="0">
                <a:solidFill>
                  <a:srgbClr val="003300"/>
                </a:solidFill>
                <a:effectLst/>
              </a:rPr>
              <a:t/>
            </a:r>
            <a:br>
              <a:rPr sz="2400" i="1" dirty="0" smtClean="0">
                <a:solidFill>
                  <a:srgbClr val="003300"/>
                </a:solidFill>
                <a:effectLst/>
              </a:rPr>
            </a:br>
            <a:r>
              <a:rPr sz="2400" i="1" dirty="0" err="1" smtClean="0">
                <a:solidFill>
                  <a:srgbClr val="003300"/>
                </a:solidFill>
                <a:effectLst/>
              </a:rPr>
              <a:t>при</a:t>
            </a:r>
            <a:r>
              <a:rPr sz="2400" i="1" dirty="0" smtClean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признаках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воздействия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шума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на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орган</a:t>
            </a:r>
            <a:r>
              <a:rPr sz="2400" i="1" dirty="0">
                <a:solidFill>
                  <a:srgbClr val="003300"/>
                </a:solidFill>
                <a:effectLst/>
              </a:rPr>
              <a:t> </a:t>
            </a:r>
            <a:r>
              <a:rPr sz="2400" i="1" dirty="0" err="1">
                <a:solidFill>
                  <a:srgbClr val="003300"/>
                </a:solidFill>
                <a:effectLst/>
              </a:rPr>
              <a:t>слуха</a:t>
            </a:r>
            <a:r>
              <a:rPr sz="2400" dirty="0">
                <a:effectLst/>
              </a:rPr>
              <a:t/>
            </a:r>
            <a:br>
              <a:rPr sz="2400" dirty="0">
                <a:effectLst/>
              </a:rPr>
            </a:br>
            <a:endParaRPr sz="2400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692696"/>
            <a:ext cx="8712968" cy="720080"/>
          </a:xfrm>
        </p:spPr>
        <p:txBody>
          <a:bodyPr vert="horz">
            <a:normAutofit/>
          </a:bodyPr>
          <a:lstStyle/>
          <a:p>
            <a:pPr algn="ctr"/>
            <a:r>
              <a:rPr lang="ru-RU" sz="2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</a:rPr>
              <a:t>Классификация производственного шума </a:t>
            </a:r>
            <a:endParaRPr lang="ru-RU" sz="2800" u="sng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11560" y="980728"/>
            <a:ext cx="7416824" cy="5760640"/>
          </a:xfrm>
        </p:spPr>
        <p:txBody>
          <a:bodyPr/>
          <a:lstStyle/>
          <a:p>
            <a:pPr>
              <a:buClr>
                <a:schemeClr val="tx1"/>
              </a:buClr>
              <a:buFont typeface="Wingdings" pitchFamily="2" charset="2"/>
              <a:buChar char="Ø"/>
            </a:pPr>
            <a:endParaRPr lang="ru-RU" sz="2800" b="1" dirty="0" smtClean="0">
              <a:latin typeface="Calibri" pitchFamily="34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1628800"/>
            <a:ext cx="8496944" cy="45735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Постоянные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, уровень звука которых за 8-часовой рабочий день изменяется во времени не более чем на 5 дБА.</a:t>
            </a:r>
          </a:p>
          <a:p>
            <a:pPr indent="457200" algn="just">
              <a:lnSpc>
                <a:spcPct val="80000"/>
              </a:lnSpc>
              <a:defRPr/>
            </a:pP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Непостоянные</a:t>
            </a:r>
            <a:r>
              <a:rPr lang="ru-RU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уровень звука которых за 8-часовой рабочий день изменяется во времени не менее чем на 5 дБА (колеблющиеся, прерывистые, импульсные).</a:t>
            </a:r>
          </a:p>
          <a:p>
            <a:pPr indent="457200" algn="just">
              <a:lnSpc>
                <a:spcPct val="80000"/>
              </a:lnSpc>
              <a:defRPr/>
            </a:pP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Импульсный,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состоящий из одного или нескольких звуковых событий, каждый длительностью менее 1с, при этом уровни звука  и , измеренные </a:t>
            </a:r>
            <a:r>
              <a:rPr lang="ru-RU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соответственно  с </a:t>
            </a:r>
            <a:r>
              <a:rPr lang="ru-RU" sz="2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временными коррекциями I (импульс) и S (медленно), отличаются не менее чем на 7 дБ.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124744"/>
            <a:ext cx="79208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spcAft>
                <a:spcPts val="1000"/>
              </a:spcAft>
              <a:buClr>
                <a:schemeClr val="tx1"/>
              </a:buClr>
              <a:buSzPct val="85000"/>
              <a:buFont typeface="Wingdings" pitchFamily="2" charset="2"/>
              <a:buChar char="Ø"/>
            </a:pPr>
            <a:r>
              <a:rPr lang="ru-RU" sz="2800" b="1" i="1" dirty="0" smtClean="0">
                <a:latin typeface="Calibri" pitchFamily="34" charset="0"/>
              </a:rPr>
              <a:t>По временным </a:t>
            </a:r>
            <a:r>
              <a:rPr lang="ru-RU" sz="2800" b="1" i="1" dirty="0" err="1" smtClean="0">
                <a:latin typeface="Calibri" pitchFamily="34" charset="0"/>
              </a:rPr>
              <a:t>характеристи-кам</a:t>
            </a:r>
            <a:r>
              <a:rPr lang="ru-RU" sz="2800" b="1" i="1" dirty="0" smtClean="0"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Диаграмма 4"/>
          <p:cNvPicPr>
            <a:picLocks noChangeArrowheads="1"/>
          </p:cNvPicPr>
          <p:nvPr/>
        </p:nvPicPr>
        <p:blipFill>
          <a:blip r:embed="rId2" cstate="print"/>
          <a:srcRect l="-2789" t="-5225" r="-3139" b="-4706"/>
          <a:stretch>
            <a:fillRect/>
          </a:stretch>
        </p:blipFill>
        <p:spPr bwMode="auto">
          <a:xfrm>
            <a:off x="395288" y="1557338"/>
            <a:ext cx="8396287" cy="453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358775" y="836712"/>
            <a:ext cx="8785225" cy="792163"/>
          </a:xfrm>
        </p:spPr>
        <p:txBody>
          <a:bodyPr>
            <a:normAutofit fontScale="90000"/>
          </a:bodyPr>
          <a:lstStyle/>
          <a:p>
            <a:pPr algn="ctr" defTabSz="912813">
              <a:defRPr/>
            </a:pP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Структура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отраслевых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порогов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слуха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на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частоте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4000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Гц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b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</a:b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при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легкой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степени</a:t>
            </a:r>
            <a:r>
              <a:rPr sz="2600" i="1" dirty="0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 </a:t>
            </a:r>
            <a:r>
              <a:rPr sz="2600" i="1" dirty="0" err="1" smtClean="0">
                <a:ln>
                  <a:noFill/>
                </a:ln>
                <a:solidFill>
                  <a:srgbClr val="003300"/>
                </a:solidFill>
                <a:effectLst/>
                <a:cs typeface="Arial" pitchFamily="34" charset="0"/>
              </a:rPr>
              <a:t>тугоухости</a:t>
            </a:r>
            <a:endParaRPr sz="2600" i="1" dirty="0" smtClean="0">
              <a:ln>
                <a:noFill/>
              </a:ln>
              <a:solidFill>
                <a:srgbClr val="003300"/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auto">
          <a:xfrm>
            <a:off x="323528" y="1700808"/>
            <a:ext cx="8568952" cy="2304256"/>
          </a:xfrm>
          <a:prstGeom prst="rect">
            <a:avLst/>
          </a:prstGeom>
          <a:gradFill flip="none" rotWithShape="1">
            <a:gsLst>
              <a:gs pos="0">
                <a:srgbClr val="3399FF">
                  <a:alpha val="3000"/>
                </a:srgbClr>
              </a:gs>
              <a:gs pos="16000">
                <a:srgbClr val="00CCCC"/>
              </a:gs>
              <a:gs pos="47000">
                <a:srgbClr val="9999FF"/>
              </a:gs>
              <a:gs pos="60001">
                <a:srgbClr val="2E6792"/>
              </a:gs>
              <a:gs pos="71001">
                <a:srgbClr val="3333CC"/>
              </a:gs>
              <a:gs pos="81000">
                <a:srgbClr val="1170FF"/>
              </a:gs>
              <a:gs pos="100000">
                <a:srgbClr val="006699"/>
              </a:gs>
            </a:gsLst>
            <a:lin ang="13500000" scaled="1"/>
            <a:tileRect/>
          </a:gradFill>
          <a:ln>
            <a:headEnd type="none" w="med" len="med"/>
            <a:tailEnd type="none" w="med" len="med"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lIns="91436" tIns="45718" rIns="91436" bIns="45718" anchor="ctr"/>
          <a:lstStyle/>
          <a:p>
            <a:pPr algn="ctr" defTabSz="914099">
              <a:defRPr/>
            </a:pPr>
            <a:endParaRPr lang="ru-RU" sz="2300" dirty="0">
              <a:solidFill>
                <a:schemeClr val="tx1"/>
              </a:solidFill>
              <a:latin typeface="Segoe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836712"/>
            <a:ext cx="8382000" cy="443198"/>
          </a:xfrm>
        </p:spPr>
        <p:txBody>
          <a:bodyPr>
            <a:normAutofit fontScale="90000"/>
          </a:bodyPr>
          <a:lstStyle/>
          <a:p>
            <a:pPr defTabSz="914363" eaLnBrk="1" fontAlgn="auto" hangingPunct="1">
              <a:spcAft>
                <a:spcPts val="0"/>
              </a:spcAft>
              <a:defRPr/>
            </a:pPr>
            <a:r>
              <a:rPr sz="4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</a:t>
            </a:r>
            <a:r>
              <a:rPr sz="4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типы</a:t>
            </a:r>
            <a:r>
              <a:rPr sz="4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аудиометрических</a:t>
            </a:r>
            <a:r>
              <a:rPr sz="4000" i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4000" i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кривых</a:t>
            </a:r>
            <a:endParaRPr sz="40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103" name="Содержимое 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 l="6708" b="7967"/>
          <a:stretch>
            <a:fillRect/>
          </a:stretch>
        </p:blipFill>
        <p:spPr>
          <a:xfrm>
            <a:off x="395288" y="1700213"/>
            <a:ext cx="2952750" cy="2305050"/>
          </a:xfrm>
        </p:spPr>
      </p:pic>
      <p:graphicFrame>
        <p:nvGraphicFramePr>
          <p:cNvPr id="4098" name="Object 2"/>
          <p:cNvGraphicFramePr>
            <a:graphicFrameLocks noGrp="1"/>
          </p:cNvGraphicFramePr>
          <p:nvPr>
            <p:ph sz="half" idx="2"/>
          </p:nvPr>
        </p:nvGraphicFramePr>
        <p:xfrm>
          <a:off x="3276600" y="1772816"/>
          <a:ext cx="2735263" cy="2232247"/>
        </p:xfrm>
        <a:graphic>
          <a:graphicData uri="http://schemas.openxmlformats.org/presentationml/2006/ole">
            <p:oleObj spid="_x0000_s6146" name="Worksheet" r:id="rId4" imgW="2790892" imgH="1876541" progId="Excel.Sheet.8">
              <p:embed/>
            </p:oleObj>
          </a:graphicData>
        </a:graphic>
      </p:graphicFrame>
      <p:pic>
        <p:nvPicPr>
          <p:cNvPr id="4104" name="Рисунок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56176" y="1916832"/>
            <a:ext cx="2808287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Прямоугольник 14"/>
          <p:cNvSpPr/>
          <p:nvPr/>
        </p:nvSpPr>
        <p:spPr>
          <a:xfrm>
            <a:off x="1403648" y="3861048"/>
            <a:ext cx="864096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283968" y="3861048"/>
            <a:ext cx="77028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Б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7380312" y="3861048"/>
            <a:ext cx="572593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  <a:cs typeface="+mn-cs"/>
              </a:rPr>
              <a:t>В</a:t>
            </a:r>
          </a:p>
        </p:txBody>
      </p:sp>
      <p:sp>
        <p:nvSpPr>
          <p:cNvPr id="3" name="Подзаголовок 2"/>
          <p:cNvSpPr>
            <a:spLocks/>
          </p:cNvSpPr>
          <p:nvPr/>
        </p:nvSpPr>
        <p:spPr bwMode="auto">
          <a:xfrm>
            <a:off x="395288" y="5157788"/>
            <a:ext cx="8202612" cy="115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pPr defTabSz="912813"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А- Гражданская авиация</a:t>
            </a:r>
          </a:p>
          <a:p>
            <a:pPr defTabSz="912813"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Б – Машиностроение</a:t>
            </a:r>
          </a:p>
          <a:p>
            <a:pPr defTabSz="912813">
              <a:lnSpc>
                <a:spcPct val="90000"/>
              </a:lnSpc>
              <a:defRPr/>
            </a:pPr>
            <a:r>
              <a:rPr lang="ru-RU" sz="2800" b="1" i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nstantia" pitchFamily="18" charset="0"/>
              </a:rPr>
              <a:t>В – Угольная промышленность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908720"/>
            <a:ext cx="7416824" cy="758952"/>
          </a:xfrm>
        </p:spPr>
        <p:txBody>
          <a:bodyPr>
            <a:normAutofit fontScale="90000"/>
          </a:bodyPr>
          <a:lstStyle/>
          <a:p>
            <a:r>
              <a:rPr lang="ru-RU" b="1" i="1" dirty="0" smtClean="0">
                <a:solidFill>
                  <a:srgbClr val="006600"/>
                </a:solidFill>
              </a:rPr>
              <a:t>Основные характеристики профессиональной СНТ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23528" y="2060848"/>
            <a:ext cx="547260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algn="just">
              <a:buBlip>
                <a:blip r:embed="rId2"/>
              </a:buBlip>
            </a:pPr>
            <a:r>
              <a:rPr lang="ru-RU" sz="2000" dirty="0" smtClean="0">
                <a:solidFill>
                  <a:srgbClr val="000000"/>
                </a:solidFill>
              </a:rPr>
              <a:t>Изолированное шумовое воздействие, как правило, не приводит к потери слуха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более чем на 75 дБ </a:t>
            </a:r>
            <a:r>
              <a:rPr lang="ru-RU" sz="2000" dirty="0" smtClean="0">
                <a:solidFill>
                  <a:srgbClr val="000000"/>
                </a:solidFill>
              </a:rPr>
              <a:t>на высоких частотах, и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40 дБ на разговорных частотах.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95536" y="3717032"/>
            <a:ext cx="5256584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7013" algn="just">
              <a:buBlip>
                <a:blip r:embed="rId2"/>
              </a:buBlip>
            </a:pPr>
            <a:r>
              <a:rPr lang="ru-RU" sz="2000" dirty="0" smtClean="0">
                <a:solidFill>
                  <a:srgbClr val="000000"/>
                </a:solidFill>
              </a:rPr>
              <a:t>Комбинированное воздействие нескольких производственных факторов (шум, вибрация, </a:t>
            </a:r>
            <a:r>
              <a:rPr lang="ru-RU" sz="2000" dirty="0" err="1" smtClean="0">
                <a:solidFill>
                  <a:srgbClr val="000000"/>
                </a:solidFill>
              </a:rPr>
              <a:t>ототоксические</a:t>
            </a:r>
            <a:r>
              <a:rPr lang="ru-RU" sz="2000" dirty="0" smtClean="0">
                <a:solidFill>
                  <a:srgbClr val="000000"/>
                </a:solidFill>
              </a:rPr>
              <a:t> химические вещества, тяжелый физический труд, напряженность труда, микроклимат и т.д.) приводят к </a:t>
            </a:r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продолжающемуся медленному </a:t>
            </a:r>
            <a:r>
              <a:rPr lang="ru-RU" sz="2000" dirty="0" smtClean="0">
                <a:solidFill>
                  <a:srgbClr val="000000"/>
                </a:solidFill>
              </a:rPr>
              <a:t>прогрессированию ППС.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79512" y="6381328"/>
            <a:ext cx="878497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/>
              <a:t>(</a:t>
            </a:r>
            <a:r>
              <a:rPr lang="fr-FR" sz="1200" dirty="0" smtClean="0"/>
              <a:t>Occupational Noise-Induced Hearing Loss</a:t>
            </a:r>
            <a:r>
              <a:rPr lang="ru-RU" sz="1200" dirty="0" smtClean="0"/>
              <a:t>. </a:t>
            </a:r>
            <a:r>
              <a:rPr lang="en-US" sz="1200" i="1" dirty="0" smtClean="0"/>
              <a:t>ACOEM Task Force on Occupational Hearing Loss </a:t>
            </a:r>
            <a:r>
              <a:rPr lang="ru-RU" sz="1200" i="1" dirty="0" smtClean="0"/>
              <a:t>/ </a:t>
            </a:r>
            <a:r>
              <a:rPr lang="fr-FR" sz="1200" i="1" dirty="0" smtClean="0"/>
              <a:t>JOEM  Vol</a:t>
            </a:r>
            <a:r>
              <a:rPr lang="ru-RU" sz="1200" i="1" dirty="0" smtClean="0"/>
              <a:t>.</a:t>
            </a:r>
            <a:r>
              <a:rPr lang="fr-FR" sz="1200" i="1" dirty="0" smtClean="0"/>
              <a:t> 54, N</a:t>
            </a:r>
            <a:r>
              <a:rPr lang="ru-RU" sz="1200" i="1" dirty="0" smtClean="0"/>
              <a:t>о</a:t>
            </a:r>
            <a:r>
              <a:rPr lang="fr-FR" sz="1200" i="1" dirty="0" smtClean="0"/>
              <a:t> 1, 2012</a:t>
            </a:r>
            <a:r>
              <a:rPr lang="ru-RU" sz="1200" dirty="0" smtClean="0"/>
              <a:t>)</a:t>
            </a:r>
            <a:endParaRPr lang="ru-RU" sz="1200" dirty="0"/>
          </a:p>
        </p:txBody>
      </p:sp>
      <p:pic>
        <p:nvPicPr>
          <p:cNvPr id="898050" name="Picture 2" descr="http://im2-tub-ru.yandex.net/i?id=bfb390f07e9c1ce67fa96b29c4942cdc-126-144&amp;n=21"/>
          <p:cNvPicPr>
            <a:picLocks noChangeAspect="1" noChangeArrowheads="1"/>
          </p:cNvPicPr>
          <p:nvPr/>
        </p:nvPicPr>
        <p:blipFill>
          <a:blip r:embed="rId3" cstate="print">
            <a:lum bright="-20000" contrast="40000"/>
          </a:blip>
          <a:srcRect l="7611" r="28967"/>
          <a:stretch>
            <a:fillRect/>
          </a:stretch>
        </p:blipFill>
        <p:spPr bwMode="auto">
          <a:xfrm>
            <a:off x="6084168" y="3068960"/>
            <a:ext cx="2592288" cy="2808312"/>
          </a:xfrm>
          <a:prstGeom prst="rect">
            <a:avLst/>
          </a:prstGeom>
          <a:noFill/>
        </p:spPr>
      </p:pic>
      <p:pic>
        <p:nvPicPr>
          <p:cNvPr id="8" name="Рисунок 7" descr="http://im2-tub-ru.yandex.net/i?id=ccacb4692f642bb3984ddba4f7b6d147-28-144&amp;n=21"/>
          <p:cNvPicPr/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452320" y="188640"/>
            <a:ext cx="1494155" cy="14281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388" y="1773238"/>
            <a:ext cx="8785225" cy="4832350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algn="just">
              <a:defRPr/>
            </a:pPr>
            <a:r>
              <a:rPr lang="ru-RU" sz="2800" b="1" cap="all" dirty="0">
                <a:solidFill>
                  <a:srgbClr val="003300"/>
                </a:solidFill>
              </a:rPr>
              <a:t>Профессиональная потеря слуха</a:t>
            </a:r>
            <a:r>
              <a:rPr lang="ru-RU" sz="2800" dirty="0"/>
              <a:t> у работников, занятых в условиях воздействия шума, характеризуется </a:t>
            </a:r>
            <a:r>
              <a:rPr lang="ru-RU" sz="2800" i="1" dirty="0">
                <a:solidFill>
                  <a:srgbClr val="006600"/>
                </a:solidFill>
              </a:rPr>
              <a:t>особенностями развития и клинического течения,</a:t>
            </a:r>
            <a:r>
              <a:rPr lang="ru-RU" sz="2800" dirty="0">
                <a:solidFill>
                  <a:srgbClr val="006600"/>
                </a:solidFill>
              </a:rPr>
              <a:t> </a:t>
            </a:r>
            <a:r>
              <a:rPr lang="ru-RU" sz="2800" dirty="0"/>
              <a:t>которые определяются </a:t>
            </a:r>
            <a:r>
              <a:rPr lang="ru-RU" sz="2800" i="1" dirty="0">
                <a:solidFill>
                  <a:srgbClr val="006600"/>
                </a:solidFill>
              </a:rPr>
              <a:t>уровнем производственного шума, спектром и количеством сочетанных вредных факторов рабочей среды и трудового процесса</a:t>
            </a:r>
            <a:r>
              <a:rPr lang="ru-RU" sz="2800" dirty="0"/>
              <a:t>, а также индивидуальными характеристиками работника, включая длительность воздействия шума и наличие профессиональной и общей сопутствующей патологии.</a:t>
            </a:r>
          </a:p>
        </p:txBody>
      </p:sp>
      <p:pic>
        <p:nvPicPr>
          <p:cNvPr id="3" name="Picture 1" descr="C:\Users\q\Documents\ДОКТОРСКАЯ\Картинки\getImage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rgbClr val="FF9933">
                <a:tint val="45000"/>
                <a:satMod val="400000"/>
              </a:srgbClr>
            </a:duotone>
            <a:lum bright="20000" contrast="20000"/>
          </a:blip>
          <a:stretch>
            <a:fillRect/>
          </a:stretch>
        </p:blipFill>
        <p:spPr bwMode="auto">
          <a:xfrm>
            <a:off x="0" y="0"/>
            <a:ext cx="9144000" cy="180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1"/>
          <p:cNvSpPr>
            <a:spLocks noChangeArrowheads="1"/>
          </p:cNvSpPr>
          <p:nvPr/>
        </p:nvSpPr>
        <p:spPr bwMode="auto">
          <a:xfrm>
            <a:off x="395288" y="1628775"/>
            <a:ext cx="84613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algn="just"/>
            <a:r>
              <a:rPr lang="ru-RU" sz="3200">
                <a:latin typeface="Calibri" pitchFamily="34" charset="0"/>
                <a:ea typeface="Calibri" pitchFamily="34" charset="0"/>
                <a:cs typeface="Times New Roman" pitchFamily="18" charset="0"/>
              </a:rPr>
              <a:t>Следовательно, основной задачей профпатологов-отоларингологов является </a:t>
            </a:r>
            <a:r>
              <a:rPr lang="ru-RU" sz="3200" i="1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максимальная отсрочка повышения порогов слуха у работников «шумовых»</a:t>
            </a:r>
            <a:r>
              <a:rPr lang="ru-RU" sz="3200">
                <a:solidFill>
                  <a:srgbClr val="0033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профессий»</a:t>
            </a:r>
            <a:r>
              <a:rPr lang="ru-RU" sz="3200">
                <a:latin typeface="Calibri" pitchFamily="34" charset="0"/>
                <a:ea typeface="Calibri" pitchFamily="34" charset="0"/>
                <a:cs typeface="Times New Roman" pitchFamily="18" charset="0"/>
              </a:rPr>
              <a:t>, в связи с чем главное внимание необходимо уделять разработке и реализации </a:t>
            </a:r>
            <a:r>
              <a:rPr lang="ru-RU" sz="3200" i="1">
                <a:solidFill>
                  <a:srgbClr val="00660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программ сохранения слуха</a:t>
            </a:r>
            <a:r>
              <a:rPr lang="ru-RU" sz="3200">
                <a:latin typeface="Calibri" pitchFamily="34" charset="0"/>
                <a:ea typeface="Calibri" pitchFamily="34" charset="0"/>
                <a:cs typeface="Times New Roman" pitchFamily="18" charset="0"/>
              </a:rPr>
              <a:t> и индивидуальных программ динамического наблюдения, а также выявлению нарушений слуха на ранних, доклинических стадиях.</a:t>
            </a:r>
            <a:endParaRPr lang="ru-RU" sz="4000">
              <a:ea typeface="Calibri" pitchFamily="34" charset="0"/>
            </a:endParaRPr>
          </a:p>
        </p:txBody>
      </p:sp>
      <p:pic>
        <p:nvPicPr>
          <p:cNvPr id="41986" name="Picture 2" descr="C:\Users\q\Documents\ДОКТОРСКАЯ\Картинки\RedUnica_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3848" y="0"/>
            <a:ext cx="5724128" cy="16972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404664"/>
            <a:ext cx="91440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defRPr/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КРИТЕРИИ ПРОФЕССИОНАЛЬНОЙ </a:t>
            </a:r>
          </a:p>
          <a:p>
            <a:pPr algn="ctr" eaLnBrk="0" hangingPunct="0">
              <a:defRPr/>
            </a:pPr>
            <a:r>
              <a:rPr lang="ru-RU" sz="2000" b="1" dirty="0">
                <a:solidFill>
                  <a:srgbClr val="0066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ПОТЕРИ СЛУХА В МЕЖДУНАРОДНЫХ И НАЦИОНАЛЬНЫХ ДОКУМЕНТАХ</a:t>
            </a:r>
            <a:r>
              <a:rPr lang="ru-RU" sz="1050" b="1" dirty="0">
                <a:solidFill>
                  <a:srgbClr val="006600"/>
                </a:solidFill>
              </a:rPr>
              <a:t> </a:t>
            </a:r>
            <a:endParaRPr lang="ru-RU" sz="2800" b="1" dirty="0">
              <a:solidFill>
                <a:srgbClr val="00660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395288" y="1397000"/>
          <a:ext cx="8496944" cy="4937760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4248472"/>
                <a:gridCol w="4248472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Бельгия. Фонд профзаболеваний. Критерии выведения из шума </a:t>
                      </a:r>
                      <a:endParaRPr lang="ru-RU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/>
                        <a:t>Ср. </a:t>
                      </a:r>
                      <a:r>
                        <a:rPr lang="ru-RU" sz="1800" kern="1200" dirty="0" err="1" smtClean="0"/>
                        <a:t>арифм</a:t>
                      </a:r>
                      <a:r>
                        <a:rPr lang="ru-RU" sz="1800" kern="1200" dirty="0" smtClean="0"/>
                        <a:t>. ПС на частотах 1, 2 и 3 кГц не менее 35 дБ </a:t>
                      </a:r>
                      <a:endParaRPr lang="ru-RU" dirty="0"/>
                    </a:p>
                  </a:txBody>
                  <a:tcPr>
                    <a:solidFill>
                      <a:srgbClr val="0033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Италия. Перечень профзаболеваний (2008)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Ср.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ПС  на частотах 1 и 2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кГц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не менее 25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дБ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Франция. Перечень профзаболеваний (2003)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Ср.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ПС  на частотах 0,5, 1, 2 и 4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кГц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менее 35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дБ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лучшем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ухе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США. Министерство труда.  Стандарт 29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CFR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(2012)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Ср.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ПС на частотах 2, 3 и 4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кГц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– не менее 25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дБ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в тех же ушах, что и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STS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США. Американская академия отоларингологии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Ср.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ПС на час­то­тах 0,5, 1, 2 или 3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кГц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более 25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дБ 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для любого уха;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США. Стандарт для отделов пожарной охраны </a:t>
                      </a:r>
                      <a:r>
                        <a:rPr lang="en-US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NFPA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1582-2007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 (абсолютное противопоказание)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Ср. </a:t>
                      </a:r>
                      <a:r>
                        <a:rPr lang="ru-RU" sz="18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арифм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 ПС на частотах 0,5, 1, 2 и 3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кГц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больше 40 </a:t>
                      </a:r>
                      <a:r>
                        <a:rPr lang="ru-RU" sz="1800" i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дБ</a:t>
                      </a: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в лучшем ухе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6286500"/>
            <a:ext cx="91440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just">
              <a:buFontTx/>
              <a:buChar char="•"/>
            </a:pPr>
            <a:r>
              <a:rPr lang="ru-RU" sz="1400" dirty="0" err="1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Измеров</a:t>
            </a:r>
            <a:r>
              <a:rPr lang="ru-RU" sz="1400" dirty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 Н.Ф., Денисов Э.И., Аденинская Е.Е., Горблянский Ю.Ю. Критерии оценки профессиональной потери слуха от шума: международные и национальные стандарты //Вестник оториноларингологии </a:t>
            </a:r>
            <a:r>
              <a:rPr lang="ru-RU" sz="1400" dirty="0" smtClean="0">
                <a:solidFill>
                  <a:srgbClr val="006600"/>
                </a:solidFill>
                <a:latin typeface="Times New Roman" pitchFamily="18" charset="0"/>
                <a:cs typeface="Times New Roman" pitchFamily="18" charset="0"/>
              </a:rPr>
              <a:t>№3 2014г</a:t>
            </a:r>
            <a:endParaRPr lang="ru-RU" dirty="0">
              <a:solidFill>
                <a:srgbClr val="0066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628800"/>
            <a:ext cx="8064896" cy="371772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sz="36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Стандарты</a:t>
            </a:r>
            <a:r>
              <a:rPr sz="36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sz="36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Министерства</a:t>
            </a:r>
            <a:r>
              <a:rPr sz="36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sz="36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труда</a:t>
            </a:r>
            <a:r>
              <a:rPr sz="3600" b="1" i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США</a:t>
            </a:r>
            <a:r>
              <a:rPr sz="3600" i="1" dirty="0" smtClean="0"/>
              <a:t/>
            </a:r>
            <a:br>
              <a:rPr sz="3600" i="1" dirty="0" smtClean="0"/>
            </a:br>
            <a:r>
              <a:rPr sz="1600" b="0" dirty="0" smtClean="0">
                <a:solidFill>
                  <a:schemeClr val="tx1"/>
                </a:solidFill>
                <a:effectLst/>
              </a:rPr>
              <a:t/>
            </a:r>
            <a:br>
              <a:rPr sz="1600" b="0" dirty="0" smtClean="0">
                <a:solidFill>
                  <a:schemeClr val="tx1"/>
                </a:solidFill>
                <a:effectLst/>
              </a:rPr>
            </a:br>
            <a:r>
              <a:rPr sz="1600" b="0" dirty="0" smtClean="0">
                <a:solidFill>
                  <a:schemeClr val="tx1"/>
                </a:solidFill>
                <a:effectLst/>
              </a:rPr>
              <a:t>- </a:t>
            </a:r>
            <a:r>
              <a:rPr sz="3600" dirty="0" smtClean="0"/>
              <a:t/>
            </a:r>
            <a:br>
              <a:rPr sz="3600" dirty="0" smtClean="0"/>
            </a:br>
            <a:endParaRPr sz="3600" dirty="0"/>
          </a:p>
        </p:txBody>
      </p:sp>
      <p:sp>
        <p:nvSpPr>
          <p:cNvPr id="17411" name="Содержимое 2"/>
          <p:cNvSpPr>
            <a:spLocks noGrp="1"/>
          </p:cNvSpPr>
          <p:nvPr>
            <p:ph sz="quarter" idx="1"/>
          </p:nvPr>
        </p:nvSpPr>
        <p:spPr>
          <a:xfrm>
            <a:off x="395288" y="3140968"/>
            <a:ext cx="8382000" cy="2480370"/>
          </a:xfrm>
        </p:spPr>
        <p:txBody>
          <a:bodyPr/>
          <a:lstStyle/>
          <a:p>
            <a:r>
              <a:rPr lang="ru-RU" sz="2400" dirty="0" smtClean="0"/>
              <a:t>базовая </a:t>
            </a:r>
            <a:r>
              <a:rPr lang="ru-RU" sz="2400" dirty="0" err="1" smtClean="0"/>
              <a:t>аудиограмма</a:t>
            </a:r>
            <a:r>
              <a:rPr lang="ru-RU" sz="2400" dirty="0" smtClean="0"/>
              <a:t> (</a:t>
            </a:r>
            <a:r>
              <a:rPr lang="ru-RU" sz="2400" dirty="0" err="1" smtClean="0"/>
              <a:t>baseline</a:t>
            </a:r>
            <a:r>
              <a:rPr lang="ru-RU" sz="2400" dirty="0" smtClean="0"/>
              <a:t> </a:t>
            </a:r>
            <a:r>
              <a:rPr lang="ru-RU" sz="2400" dirty="0" err="1" smtClean="0"/>
              <a:t>audiogram</a:t>
            </a:r>
            <a:r>
              <a:rPr lang="ru-RU" sz="2400" dirty="0" smtClean="0"/>
              <a:t>), относительно которой сравнивают последующие, периодические;</a:t>
            </a:r>
          </a:p>
          <a:p>
            <a:r>
              <a:rPr lang="ru-RU" sz="2400" dirty="0" smtClean="0"/>
              <a:t>стандартное изменение порога слуха (</a:t>
            </a:r>
            <a:r>
              <a:rPr lang="en-US" sz="2400" dirty="0" smtClean="0"/>
              <a:t>STS</a:t>
            </a:r>
            <a:r>
              <a:rPr lang="ru-RU" sz="2400" dirty="0" smtClean="0"/>
              <a:t>) относительно базовой </a:t>
            </a:r>
            <a:r>
              <a:rPr lang="ru-RU" sz="2400" dirty="0" err="1" smtClean="0"/>
              <a:t>аудиограммы</a:t>
            </a:r>
            <a:r>
              <a:rPr lang="ru-RU" sz="2400" dirty="0" smtClean="0"/>
              <a:t> в среднем 10 </a:t>
            </a:r>
            <a:r>
              <a:rPr lang="ru-RU" sz="2400" i="1" dirty="0" smtClean="0"/>
              <a:t>дБ</a:t>
            </a:r>
            <a:r>
              <a:rPr lang="ru-RU" sz="2400" dirty="0" smtClean="0"/>
              <a:t> и более на частотах 2, 3 и 4 </a:t>
            </a:r>
            <a:r>
              <a:rPr lang="ru-RU" sz="2400" i="1" dirty="0" smtClean="0"/>
              <a:t>кГц </a:t>
            </a:r>
            <a:r>
              <a:rPr lang="ru-RU" sz="2400" dirty="0" smtClean="0"/>
              <a:t>в любом ухе. </a:t>
            </a:r>
          </a:p>
        </p:txBody>
      </p:sp>
      <p:sp>
        <p:nvSpPr>
          <p:cNvPr id="17412" name="Rectangle 1"/>
          <p:cNvSpPr>
            <a:spLocks noChangeArrowheads="1"/>
          </p:cNvSpPr>
          <p:nvPr/>
        </p:nvSpPr>
        <p:spPr bwMode="auto">
          <a:xfrm>
            <a:off x="684213" y="5741988"/>
            <a:ext cx="7920037" cy="73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 eaLnBrk="0" hangingPunct="0">
              <a:buFontTx/>
              <a:buChar char="•"/>
            </a:pPr>
            <a:r>
              <a:rPr lang="en-US" sz="1400" dirty="0">
                <a:latin typeface="Times New Roman" pitchFamily="18" charset="0"/>
              </a:rPr>
              <a:t>Occupational noise exposure. Standard 29 CFR, 1910.95. Washington, DC: US Department of labor; 2008</a:t>
            </a:r>
            <a:r>
              <a:rPr lang="en-US" sz="1400" dirty="0">
                <a:ea typeface="MS Mincho" pitchFamily="49" charset="-128"/>
              </a:rPr>
              <a:t>.</a:t>
            </a:r>
            <a:endParaRPr lang="ru-RU" sz="800" dirty="0"/>
          </a:p>
          <a:p>
            <a:pPr algn="just" eaLnBrk="0" hangingPunct="0">
              <a:buFontTx/>
              <a:buChar char="•"/>
            </a:pPr>
            <a:r>
              <a:rPr lang="en-US" sz="1400" dirty="0">
                <a:latin typeface="Times New Roman" pitchFamily="18" charset="0"/>
              </a:rPr>
              <a:t>Recording criteria for cases involving occupational hearing loss. Standard 29 CFR, 1904.10. Washington, DC: US Department of labor; 2004.</a:t>
            </a:r>
            <a:endParaRPr lang="en-US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772816"/>
            <a:ext cx="85689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006600"/>
                </a:solidFill>
              </a:rPr>
              <a:t>включают стандарт по</a:t>
            </a:r>
            <a:r>
              <a:rPr lang="ru-RU" b="1" i="1" dirty="0" smtClean="0">
                <a:solidFill>
                  <a:srgbClr val="006600"/>
                </a:solidFill>
              </a:rPr>
              <a:t> </a:t>
            </a:r>
            <a:r>
              <a:rPr lang="ru-RU" b="1" dirty="0" smtClean="0">
                <a:solidFill>
                  <a:srgbClr val="006600"/>
                </a:solidFill>
              </a:rPr>
              <a:t>оценке шумовой экспозиции с определением терминов и основными требованиями, и стандарт регистрации случаев ПС в вопросах и ответах , известном как стандарт OSHA, введено два фундаментальных понятия: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Example audiogr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28938" y="2071688"/>
            <a:ext cx="2622550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2" descr="audiogram_deafnes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1775" y="2071688"/>
            <a:ext cx="2625725" cy="264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8882FC8-E1BF-4F23-94E4-9076CBE6BF86}" type="slidenum">
              <a:rPr lang="ru-RU" smtClean="0">
                <a:solidFill>
                  <a:srgbClr val="5B9BD5">
                    <a:lumMod val="75000"/>
                  </a:srgbClr>
                </a:solidFill>
              </a:rPr>
              <a:pPr>
                <a:defRPr/>
              </a:pPr>
              <a:t>97</a:t>
            </a:fld>
            <a:endParaRPr lang="ru-RU">
              <a:solidFill>
                <a:srgbClr val="5B9BD5">
                  <a:lumMod val="75000"/>
                </a:srgbClr>
              </a:solidFill>
            </a:endParaRPr>
          </a:p>
        </p:txBody>
      </p:sp>
      <p:sp>
        <p:nvSpPr>
          <p:cNvPr id="7" name="Блок-схема: узел 6"/>
          <p:cNvSpPr/>
          <p:nvPr/>
        </p:nvSpPr>
        <p:spPr>
          <a:xfrm>
            <a:off x="714375" y="2571750"/>
            <a:ext cx="215900" cy="2159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8" name="Блок-схема: узел 7"/>
          <p:cNvSpPr/>
          <p:nvPr/>
        </p:nvSpPr>
        <p:spPr>
          <a:xfrm>
            <a:off x="1000125" y="2571750"/>
            <a:ext cx="215900" cy="2159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Блок-схема: узел 9"/>
          <p:cNvSpPr/>
          <p:nvPr/>
        </p:nvSpPr>
        <p:spPr>
          <a:xfrm>
            <a:off x="1571625" y="2714625"/>
            <a:ext cx="215900" cy="2159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Блок-схема: узел 10"/>
          <p:cNvSpPr/>
          <p:nvPr/>
        </p:nvSpPr>
        <p:spPr>
          <a:xfrm>
            <a:off x="2071688" y="3286125"/>
            <a:ext cx="215900" cy="2159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Заголовок 1"/>
          <p:cNvSpPr txBox="1">
            <a:spLocks/>
          </p:cNvSpPr>
          <p:nvPr/>
        </p:nvSpPr>
        <p:spPr>
          <a:xfrm>
            <a:off x="0" y="548680"/>
            <a:ext cx="8640960" cy="1214438"/>
          </a:xfrm>
          <a:prstGeom prst="rect">
            <a:avLst/>
          </a:prstGeom>
        </p:spPr>
        <p:txBody>
          <a:bodyPr/>
          <a:lstStyle/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B46A0"/>
                </a:solidFill>
                <a:latin typeface="+mn-lt"/>
                <a:ea typeface="+mj-ea"/>
                <a:cs typeface="+mj-cs"/>
              </a:rPr>
              <a:t>Различия в классификациях 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B46A0"/>
                </a:solidFill>
                <a:latin typeface="+mn-lt"/>
                <a:ea typeface="+mj-ea"/>
                <a:cs typeface="+mj-cs"/>
              </a:rPr>
              <a:t>потери слуха, вызванной шумом, </a:t>
            </a:r>
          </a:p>
          <a:p>
            <a:pPr algn="ctr"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B46A0"/>
                </a:solidFill>
                <a:latin typeface="+mn-lt"/>
                <a:ea typeface="+mj-ea"/>
                <a:cs typeface="+mj-cs"/>
              </a:rPr>
              <a:t>по ГОСТ 12.4.062-78, МР (2012) и критериям ВОЗ</a:t>
            </a:r>
            <a:endParaRPr lang="ru-RU" sz="1200" b="1" i="1" dirty="0">
              <a:solidFill>
                <a:schemeClr val="bg1">
                  <a:lumMod val="65000"/>
                </a:schemeClr>
              </a:solidFill>
              <a:latin typeface="+mn-lt"/>
              <a:ea typeface="+mj-ea"/>
              <a:cs typeface="+mj-cs"/>
            </a:endParaRPr>
          </a:p>
        </p:txBody>
      </p:sp>
      <p:sp>
        <p:nvSpPr>
          <p:cNvPr id="14" name="Блок-схема: узел 13"/>
          <p:cNvSpPr/>
          <p:nvPr/>
        </p:nvSpPr>
        <p:spPr>
          <a:xfrm>
            <a:off x="3857625" y="2500313"/>
            <a:ext cx="215900" cy="2159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5" name="Блок-схема: узел 14"/>
          <p:cNvSpPr/>
          <p:nvPr/>
        </p:nvSpPr>
        <p:spPr>
          <a:xfrm>
            <a:off x="4214813" y="2643188"/>
            <a:ext cx="215900" cy="2159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6" name="Блок-схема: узел 15"/>
          <p:cNvSpPr/>
          <p:nvPr/>
        </p:nvSpPr>
        <p:spPr>
          <a:xfrm>
            <a:off x="4643438" y="3357563"/>
            <a:ext cx="215900" cy="2159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7" name="Блок-схема: узел 16"/>
          <p:cNvSpPr/>
          <p:nvPr/>
        </p:nvSpPr>
        <p:spPr>
          <a:xfrm>
            <a:off x="4929188" y="3286125"/>
            <a:ext cx="215900" cy="215900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prstClr val="white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0" y="4643438"/>
            <a:ext cx="9001125" cy="72744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defRPr/>
            </a:pPr>
            <a:r>
              <a:rPr lang="ru-RU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blurRad="6350" stA="53000" endA="300" endPos="35500" dir="5400000" sy="-90000" algn="bl" rotWithShape="0"/>
                </a:effectLst>
                <a:latin typeface="+mn-lt"/>
              </a:rPr>
              <a:t>ГОСТ 12.4.062-78, МР (2012): с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реднее значение порогов слышимости по воздуху на ТРЕХ частотах 500, 1000, 2000 Гц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0" y="5572125"/>
            <a:ext cx="8353425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r>
              <a:rPr lang="ru-RU" sz="2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Международная классификация тугоухости (ВОЗ): среднее значение порогов слышимости по воздуху на ЧЕТЫРЕХ частотах 500, 1000, 2000, 4000 Гц</a:t>
            </a:r>
          </a:p>
        </p:txBody>
      </p:sp>
      <p:sp>
        <p:nvSpPr>
          <p:cNvPr id="20" name="Название 1"/>
          <p:cNvSpPr txBox="1">
            <a:spLocks/>
          </p:cNvSpPr>
          <p:nvPr/>
        </p:nvSpPr>
        <p:spPr>
          <a:xfrm>
            <a:off x="5572132" y="2357430"/>
            <a:ext cx="3571868" cy="1928826"/>
          </a:xfrm>
          <a:prstGeom prst="rect">
            <a:avLst/>
          </a:prstGeom>
        </p:spPr>
        <p:txBody>
          <a:bodyPr anchor="ctr"/>
          <a:lstStyle/>
          <a:p>
            <a:pPr fontAlgn="auto">
              <a:lnSpc>
                <a:spcPct val="120000"/>
              </a:lnSpc>
              <a:spcAft>
                <a:spcPts val="0"/>
              </a:spcAft>
              <a:defRPr/>
            </a:pPr>
            <a:r>
              <a:rPr lang="ru-RU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(10+15+20) </a:t>
            </a: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/</a:t>
            </a:r>
            <a:r>
              <a:rPr lang="ru-RU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3</a:t>
            </a:r>
            <a:r>
              <a:rPr lang="ru-RU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=</a:t>
            </a:r>
            <a:r>
              <a:rPr lang="ru-RU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solidFill>
                  <a:schemeClr val="accent1">
                    <a:lumMod val="75000"/>
                  </a:schemeClr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15</a:t>
            </a: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/>
            </a:r>
            <a:b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</a:b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/>
            </a:r>
            <a:b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</a:b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(10+15+20+60)</a:t>
            </a:r>
            <a:r>
              <a:rPr lang="ru-RU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/</a:t>
            </a:r>
            <a:r>
              <a:rPr lang="ru-RU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4</a:t>
            </a:r>
            <a:r>
              <a:rPr lang="ru-RU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=</a:t>
            </a:r>
            <a:r>
              <a:rPr lang="ru-RU" b="1" dirty="0">
                <a:ln w="0"/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 </a:t>
            </a:r>
            <a:r>
              <a:rPr lang="en-US" b="1" dirty="0">
                <a:ln w="0"/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+mn-lt"/>
                <a:ea typeface="+mj-ea"/>
              </a:rPr>
              <a:t>26.25</a:t>
            </a:r>
            <a:endParaRPr lang="ru-RU" b="1" dirty="0">
              <a:ln w="0"/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+mn-lt"/>
              <a:ea typeface="+mj-ea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allAtOnce"/>
      <p:bldP spid="19" grpId="0" build="allAtOnce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48680"/>
            <a:ext cx="9144000" cy="666750"/>
          </a:xfrm>
        </p:spPr>
        <p:txBody>
          <a:bodyPr>
            <a:normAutofit/>
          </a:bodyPr>
          <a:lstStyle/>
          <a:p>
            <a:pPr algn="ctr">
              <a:defRPr/>
            </a:pPr>
            <a:r>
              <a:rPr lang="ru-RU" sz="32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ХАРАКТЕРИСТИКА ТИПОВ НАРУШЕНИЙ СЛУХА</a:t>
            </a:r>
            <a:endParaRPr lang="ru-RU" sz="3200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79512" y="1371600"/>
          <a:ext cx="8640960" cy="548640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166871"/>
                <a:gridCol w="647408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660066"/>
                          </a:solidFill>
                        </a:rPr>
                        <a:t>Тип</a:t>
                      </a:r>
                      <a:r>
                        <a:rPr lang="ru-RU" sz="2000" baseline="0" dirty="0" smtClean="0">
                          <a:solidFill>
                            <a:srgbClr val="660066"/>
                          </a:solidFill>
                        </a:rPr>
                        <a:t> нарушений слуха</a:t>
                      </a:r>
                      <a:endParaRPr lang="ru-RU" sz="2000" dirty="0">
                        <a:solidFill>
                          <a:srgbClr val="660066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>
                          <a:solidFill>
                            <a:srgbClr val="660066"/>
                          </a:solidFill>
                        </a:rPr>
                        <a:t>Характеристика</a:t>
                      </a:r>
                      <a:endParaRPr lang="ru-RU" sz="2000" dirty="0">
                        <a:solidFill>
                          <a:srgbClr val="660066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660066"/>
                          </a:solidFill>
                        </a:rPr>
                        <a:t>Допустимые</a:t>
                      </a:r>
                      <a:endParaRPr lang="ru-RU" sz="2000" dirty="0">
                        <a:solidFill>
                          <a:srgbClr val="660066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rgbClr val="660066"/>
                          </a:solidFill>
                        </a:rPr>
                        <a:t>разговорная речь сохранена, нет проблем с общением и восприятием предупредительных сигналов на рабочем месте, имеются нарушения восприятия шепотной речи и имеются жалобы, не снижающие трудоспособности пациента. Пациент может различать речь даже при постороннем шуме</a:t>
                      </a:r>
                      <a:endParaRPr lang="ru-RU" sz="2000" kern="1200" dirty="0" smtClean="0">
                        <a:solidFill>
                          <a:srgbClr val="660066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660066"/>
                          </a:solidFill>
                        </a:rPr>
                        <a:t>Значимые</a:t>
                      </a:r>
                      <a:endParaRPr lang="ru-RU" sz="2000" dirty="0">
                        <a:solidFill>
                          <a:srgbClr val="660066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rgbClr val="660066"/>
                          </a:solidFill>
                        </a:rPr>
                        <a:t>начинаются трудности восприятия тихой и отдаленной речи (шепотная речь до 1 м, разговорная речь до 3-4 метров). Восприятие речи может нарушаться при постороннем шуме</a:t>
                      </a:r>
                      <a:endParaRPr lang="ru-RU" sz="2000" kern="1200" dirty="0" smtClean="0">
                        <a:solidFill>
                          <a:srgbClr val="660066"/>
                        </a:solidFill>
                        <a:latin typeface="Cambria" pitchFamily="18" charset="0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solidFill>
                            <a:srgbClr val="660066"/>
                          </a:solidFill>
                        </a:rPr>
                        <a:t>Социально-значимые</a:t>
                      </a:r>
                      <a:endParaRPr lang="ru-RU" sz="2000" dirty="0">
                        <a:solidFill>
                          <a:srgbClr val="660066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kern="1200" dirty="0" smtClean="0">
                          <a:solidFill>
                            <a:srgbClr val="660066"/>
                          </a:solidFill>
                        </a:rPr>
                        <a:t>воспринимается только громкая речь и затруднено коллективное общение. </a:t>
                      </a:r>
                      <a:r>
                        <a:rPr lang="ru-RU" sz="1800" kern="1200" dirty="0" smtClean="0">
                          <a:solidFill>
                            <a:srgbClr val="660066"/>
                          </a:solidFill>
                        </a:rPr>
                        <a:t>Отмечается неразборчивое восприятие слов, некоторые отдельные фразы или слова приходится повторять несколько раз</a:t>
                      </a:r>
                      <a:endParaRPr lang="ru-RU" sz="2000" dirty="0">
                        <a:solidFill>
                          <a:srgbClr val="660066"/>
                        </a:solidFill>
                        <a:latin typeface="Cambria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0" y="4221088"/>
            <a:ext cx="8748713" cy="1367979"/>
          </a:xfrm>
          <a:prstGeom prst="rect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475656" y="2825750"/>
            <a:ext cx="719137" cy="4032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2000" b="1" dirty="0">
                <a:solidFill>
                  <a:srgbClr val="FF0000"/>
                </a:solidFill>
              </a:rPr>
              <a:t>I</a:t>
            </a: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en-US" sz="2000" b="1" dirty="0">
                <a:solidFill>
                  <a:srgbClr val="FF0000"/>
                </a:solidFill>
              </a:rPr>
              <a:t>II</a:t>
            </a: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endParaRPr lang="en-US" sz="2000" b="1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en-US" sz="2000" b="1" dirty="0">
                <a:solidFill>
                  <a:srgbClr val="FF0000"/>
                </a:solidFill>
              </a:rPr>
              <a:t>III</a:t>
            </a:r>
            <a:endParaRPr lang="ru-RU" sz="2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uild="allAtOnce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211638" y="1916113"/>
            <a:ext cx="4681537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008000"/>
                </a:solidFill>
                <a:latin typeface="Cambria" pitchFamily="18" charset="0"/>
              </a:rPr>
              <a:t>Нормальный слух – человек слышит звуки в интервале от 0 до 25 дБ и выше</a:t>
            </a:r>
          </a:p>
        </p:txBody>
      </p:sp>
      <p:pic>
        <p:nvPicPr>
          <p:cNvPr id="37891" name="Picture 2" descr="http://pathme.at.ua/image/Senti/ru_PTA_result_2.jpg"/>
          <p:cNvPicPr>
            <a:picLocks noChangeAspect="1" noChangeArrowheads="1"/>
          </p:cNvPicPr>
          <p:nvPr/>
        </p:nvPicPr>
        <p:blipFill>
          <a:blip r:embed="rId2" cstate="print"/>
          <a:srcRect l="2380" t="12962" b="16667"/>
          <a:stretch>
            <a:fillRect/>
          </a:stretch>
        </p:blipFill>
        <p:spPr bwMode="auto">
          <a:xfrm>
            <a:off x="395288" y="908050"/>
            <a:ext cx="3455987" cy="489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авая фигурная скобка 6"/>
          <p:cNvSpPr/>
          <p:nvPr/>
        </p:nvSpPr>
        <p:spPr>
          <a:xfrm>
            <a:off x="3779838" y="1844675"/>
            <a:ext cx="144462" cy="792163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Правая фигурная скобка 7"/>
          <p:cNvSpPr/>
          <p:nvPr/>
        </p:nvSpPr>
        <p:spPr>
          <a:xfrm>
            <a:off x="3779838" y="2636838"/>
            <a:ext cx="144462" cy="64770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9" name="Правая фигурная скобка 8"/>
          <p:cNvSpPr/>
          <p:nvPr/>
        </p:nvSpPr>
        <p:spPr>
          <a:xfrm>
            <a:off x="3779838" y="3357563"/>
            <a:ext cx="144462" cy="43180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Правая фигурная скобка 9"/>
          <p:cNvSpPr/>
          <p:nvPr/>
        </p:nvSpPr>
        <p:spPr>
          <a:xfrm>
            <a:off x="3779838" y="3860800"/>
            <a:ext cx="144462" cy="64770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4211638" y="2565400"/>
            <a:ext cx="468153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660066"/>
                </a:solidFill>
                <a:latin typeface="Cambria" pitchFamily="18" charset="0"/>
              </a:rPr>
              <a:t>Допустимый слух – человек слышит звуки в интервале от 26 до 40 дБ</a:t>
            </a:r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4211638" y="3213100"/>
            <a:ext cx="493236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0000"/>
                </a:solidFill>
                <a:latin typeface="Cambria" pitchFamily="18" charset="0"/>
              </a:rPr>
              <a:t>Значимые нарушения слуха – человек слышит звуки в интервале от 41до 55 дБ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4140200" y="3933825"/>
            <a:ext cx="46799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800000"/>
                </a:solidFill>
                <a:latin typeface="Cambria" pitchFamily="18" charset="0"/>
              </a:rPr>
              <a:t>Социально-значимые нарушения слуха – человек слышит звуки от 56–70 дБ</a:t>
            </a:r>
          </a:p>
        </p:txBody>
      </p:sp>
      <p:pic>
        <p:nvPicPr>
          <p:cNvPr id="37899" name="Рисунок 14" descr="ludia-2425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4300" y="5084763"/>
            <a:ext cx="2159868" cy="1440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11" grpId="0" build="allAtOnce"/>
      <p:bldP spid="12" grpId="0" build="allAtOnce"/>
      <p:bldP spid="13" grpId="0" build="allAtOnce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iseño predeterminado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iseño predeterminado">
    <a:majorFont>
      <a:latin typeface="Arial"/>
      <a:ea typeface=""/>
      <a:cs typeface="Arial"/>
    </a:majorFont>
    <a:minorFont>
      <a:latin typeface="Arial"/>
      <a:ea typeface=""/>
      <a:cs typeface="Arial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148</TotalTime>
  <Words>8991</Words>
  <Application>Microsoft Office PowerPoint</Application>
  <PresentationFormat>Экран (4:3)</PresentationFormat>
  <Paragraphs>1213</Paragraphs>
  <Slides>167</Slides>
  <Notes>6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3</vt:i4>
      </vt:variant>
      <vt:variant>
        <vt:lpstr>Заголовки слайдов</vt:lpstr>
      </vt:variant>
      <vt:variant>
        <vt:i4>167</vt:i4>
      </vt:variant>
    </vt:vector>
  </HeadingPairs>
  <TitlesOfParts>
    <vt:vector size="171" baseType="lpstr">
      <vt:lpstr>Городская</vt:lpstr>
      <vt:lpstr>Диаграмма</vt:lpstr>
      <vt:lpstr>Worksheet</vt:lpstr>
      <vt:lpstr>Лист Microsoft Office Excel 97-2003</vt:lpstr>
      <vt:lpstr>ПОТЕРЯ СЛУХА, ВЫЗВАННАЯ ШУМОМ</vt:lpstr>
      <vt:lpstr>Слайд 2</vt:lpstr>
      <vt:lpstr>Эпидемиология </vt:lpstr>
      <vt:lpstr>Шкала шумов (уровни звука, дБ)</vt:lpstr>
      <vt:lpstr>Слайд 5</vt:lpstr>
      <vt:lpstr>Слайд 6</vt:lpstr>
      <vt:lpstr>Слайд 7</vt:lpstr>
      <vt:lpstr>Классификации производственного шума </vt:lpstr>
      <vt:lpstr>Классификация производственного шума </vt:lpstr>
      <vt:lpstr>Классификации производственного шума </vt:lpstr>
      <vt:lpstr>Слайд 11</vt:lpstr>
      <vt:lpstr>Слайд 12</vt:lpstr>
      <vt:lpstr>Слайд 13</vt:lpstr>
      <vt:lpstr>3.2. Нормируемые показатели и параметры    </vt:lpstr>
      <vt:lpstr>Слайд 15</vt:lpstr>
      <vt:lpstr>Слайд 16</vt:lpstr>
      <vt:lpstr>  Шум на рабочих местах, в помещениях жилых, общественных зданий и на территории жилой застройки   Санитарные нормы СН 2.2.4/2.1.8.562-96   </vt:lpstr>
      <vt:lpstr>Приказ Минтруда России от 24.01.2014 N 33н "Об утверждении Методики проведения специальной оценки условий труда, Классификатора вредных и (или) опасных производственных факторов, формы отчета о проведении специальной оценки условий труда и инструкции по ее заполнению" (Зарегистрировано в Минюсте России 21.03.2014 N 31689)</vt:lpstr>
      <vt:lpstr>Приказ Минтруда России от 24.01.2014 N 33н "Об утверждении Методики проведения специальной оценки условий труда, Классификатора вредных и (или) опасных производственных факторов, формы отчета о проведении специальной оценки условий труда и инструкции по ее заполнению" (Зарегистрировано в Минюсте России 21.03.2014 N 31689)</vt:lpstr>
      <vt:lpstr>Слайд 20</vt:lpstr>
      <vt:lpstr>Этиология NIHL  </vt:lpstr>
      <vt:lpstr>Неслуховые эффекты шума (неспецифические)</vt:lpstr>
      <vt:lpstr>Слайд 23</vt:lpstr>
      <vt:lpstr>Определение</vt:lpstr>
      <vt:lpstr>ТЕРМИНОЛОГИЯ НАРУШЕНИЙ СЛУХА В РФ</vt:lpstr>
      <vt:lpstr>Слайд 26</vt:lpstr>
      <vt:lpstr>МКБ-10</vt:lpstr>
      <vt:lpstr>Слайд 28</vt:lpstr>
      <vt:lpstr>Слайд 29</vt:lpstr>
      <vt:lpstr>СТРУКТУРА  ПРОФЕССИОНАЛЬНЫХ ЗАБОЛЕВАНИЙ   В  РОССИЙСКОЙ   ФЕДЕРАЦИИ (2015 год) </vt:lpstr>
      <vt:lpstr>Профессиональная заболеваемость болезнями ЛОР-органов в РФ и ЕС </vt:lpstr>
      <vt:lpstr>Структура профессиональной заболеваемости в РФ</vt:lpstr>
      <vt:lpstr>Доля СНТ в структуре ПЗ ЛОР-органов</vt:lpstr>
      <vt:lpstr>ЗАБОЛЕВАНИЯ,  ВЫЗВАННЫЕ ФИЗИЧЕСКИМИ ФАКТОРАМИ (в целом по РФ)</vt:lpstr>
      <vt:lpstr>Д И Н А М И К А  УДЕЛЬНОГО  ВЕСА ПРОФЕССИОНАЛЬНОЙ  ТУГОУХОСТИ   В  ОБЩЕЙ  СТРУКТУРЕ  ПРОФЕССИОНАЛЬНЫХ  ЗАБОЛЕВАНИЙ  РАБОТНИКОВ  РОССИЙСКОЙ ФЕДЕРАЦИИ</vt:lpstr>
      <vt:lpstr>Отраслевая структура профессиональной тугоухости в РФ</vt:lpstr>
      <vt:lpstr>•  ПИЛОТЫ, ШТУРМАНЫ  •  БОРТМЕХАНИКИ •  КОМАНДИРЫ ВОЗДУШНОГО СУДНА •  ПРОХОДЧИКИ   •  ВОДИТЕЛЬ АВТОМОБИЛЯ                </vt:lpstr>
      <vt:lpstr>Слайд 38</vt:lpstr>
      <vt:lpstr>КОЛИЧЕСТВО ПЕРВИЧНЫХ СЛУЧАЕВ ПРОФЕССИОНАЛЬНОЙ ТУГОУХОСТИ У ЛЕТНОГО СОСТАВА РФ в 2008-2014 годах  ( по данным отчетов ЦВЛЭК/ ВЛЭК ГА)</vt:lpstr>
      <vt:lpstr>Основные шумоопасные производства и профессии </vt:lpstr>
      <vt:lpstr>Характеристика условий труда на воздушном транспорте</vt:lpstr>
      <vt:lpstr>Слайд 42</vt:lpstr>
      <vt:lpstr>Отраслевая структура занятых на работах с вредными и опасными условиями труда по шумовому фактору на транспорте</vt:lpstr>
      <vt:lpstr>Слайд 44</vt:lpstr>
      <vt:lpstr>Noise induced hearing loss</vt:lpstr>
      <vt:lpstr>Целевая группа пациентов </vt:lpstr>
      <vt:lpstr>Рекомендации  по оценке факторов риска</vt:lpstr>
      <vt:lpstr>Рекомендации по оценке системного влияния шума</vt:lpstr>
      <vt:lpstr>Слуховой анализатор</vt:lpstr>
      <vt:lpstr>Слайд 50</vt:lpstr>
      <vt:lpstr>Слуховой анализатор</vt:lpstr>
      <vt:lpstr>Слуховой анализатор состоит из следующих основных частей: </vt:lpstr>
      <vt:lpstr>Основные функции слухового анализатора:</vt:lpstr>
      <vt:lpstr>Звукопроводящий и звуковоспринимающий отдел слухового анализатора</vt:lpstr>
      <vt:lpstr>Слайд 55</vt:lpstr>
      <vt:lpstr>Слайд 56</vt:lpstr>
      <vt:lpstr>Фронтальный разрез улитки (а) и спиральный орган (б)                                       </vt:lpstr>
      <vt:lpstr>Слайд 58</vt:lpstr>
      <vt:lpstr>Патогенез СНТ</vt:lpstr>
      <vt:lpstr>Цели органа слуха при шумовой нагрузке</vt:lpstr>
      <vt:lpstr>Адаптация к шуму</vt:lpstr>
      <vt:lpstr>Слайд 62</vt:lpstr>
      <vt:lpstr>    </vt:lpstr>
      <vt:lpstr>Методы диагностики профессиональной потери слуха</vt:lpstr>
      <vt:lpstr>Методы исследования слуха у работников шумовых профессий могут включать следующее: </vt:lpstr>
      <vt:lpstr>АНАМНЕЗ</vt:lpstr>
      <vt:lpstr>Осмотр ЛОР органов</vt:lpstr>
      <vt:lpstr>Исследование слуховой функции</vt:lpstr>
      <vt:lpstr>Исследование камертонами позволяет дифференцировать кондуктивную и нейросенсорную тугоухость</vt:lpstr>
      <vt:lpstr>Слуховой паспорт больного ПСНТ</vt:lpstr>
      <vt:lpstr>АУДИОМЕТРИЯ</vt:lpstr>
      <vt:lpstr>Тональная пороговая аудиометрия</vt:lpstr>
      <vt:lpstr>Надпороговая аудиометрия —  комплекс методов для выявления феномена ускоренного нарастания громкости (ФУНГа)</vt:lpstr>
      <vt:lpstr>Схема акустического  импедансометра и  тимпанограмма</vt:lpstr>
      <vt:lpstr>Диапазон нормальных величин.</vt:lpstr>
      <vt:lpstr>Основные типы тимпанограмм по классификации Jerger (1970) </vt:lpstr>
      <vt:lpstr>Отоакустическая эмиссия</vt:lpstr>
      <vt:lpstr>Отоакустическая эмиссия (ОАЭ)</vt:lpstr>
      <vt:lpstr>Классификация сенсоневральной тугоухости </vt:lpstr>
      <vt:lpstr>Классификация сенсоневральной тугоухости </vt:lpstr>
      <vt:lpstr>Классификация нейросенсорной тугоухости </vt:lpstr>
      <vt:lpstr>Клинические проявления потери слуха, вызванной шумом</vt:lpstr>
      <vt:lpstr>Клинические проявления потери слуха, вызванной шумом</vt:lpstr>
      <vt:lpstr>Основные характеристики профессиональной СНТ</vt:lpstr>
      <vt:lpstr>Основные характеристики профессиональной СНТ</vt:lpstr>
      <vt:lpstr>Основные характеристики профессиональной СНТ</vt:lpstr>
      <vt:lpstr>Слайд 87</vt:lpstr>
      <vt:lpstr>Основные характеристики профессиональной НСТ</vt:lpstr>
      <vt:lpstr>Структура отраслевых порогов слуха на частоте 4000 Гц  при признаках воздействия шума на орган слуха </vt:lpstr>
      <vt:lpstr>Структура отраслевых порогов слуха на частоте 4000 Гц  при легкой степени тугоухости</vt:lpstr>
      <vt:lpstr>Основные типы аудиометрических кривых</vt:lpstr>
      <vt:lpstr>Основные характеристики профессиональной СНТ</vt:lpstr>
      <vt:lpstr>Слайд 93</vt:lpstr>
      <vt:lpstr>Слайд 94</vt:lpstr>
      <vt:lpstr>Слайд 95</vt:lpstr>
      <vt:lpstr>Стандарты Министерства труда США  -  </vt:lpstr>
      <vt:lpstr>Слайд 97</vt:lpstr>
      <vt:lpstr>ХАРАКТЕРИСТИКА ТИПОВ НАРУШЕНИЙ СЛУХА</vt:lpstr>
      <vt:lpstr>Слайд 99</vt:lpstr>
      <vt:lpstr>Международная классификация тугоухости. (ВОЗ 1997г)</vt:lpstr>
      <vt:lpstr>Слайд 101</vt:lpstr>
      <vt:lpstr>Слайд 102</vt:lpstr>
      <vt:lpstr>Критерии оценки слуховой функции для лиц, работающих в условиях воздействия шума  (ГОСТ 12.4.062-78)  по Остапкович В.Е. И Пономаревой Н.И.</vt:lpstr>
      <vt:lpstr>Слайд 104</vt:lpstr>
      <vt:lpstr>Слайд 105</vt:lpstr>
      <vt:lpstr>Слайд 106</vt:lpstr>
      <vt:lpstr>Слайд 107</vt:lpstr>
      <vt:lpstr>Слайд 108</vt:lpstr>
      <vt:lpstr>  МИНИСТЕРСТВО ЗДРАВООХРАНЕНИЯ И СОЦИАЛЬНОГО РАЗВИТИЯ РОССИЙСКОЙ ФЕДЕРАЦИИ ПРИКАЗ от 19 декабря 2005 г. N 796 Об утверждении перечня медицинских противопоказаний к работам, непосредственно связанным с движением поездов и маневровой работой </vt:lpstr>
      <vt:lpstr>Федеральные авиационные правила Медицинское освидетельствование летного, диспетчерского состава, бортпроводников, курсантов и кандидатов, поступающих в учебные заведения гражданской авиации" (ФАП МО ГА-2002) ИЗМЕНЕН, в настоящее время другие подходы</vt:lpstr>
      <vt:lpstr>Федеральные авиационные правила Медицинское освидетельствование летного, диспетчерского состава, бортпроводников, курсантов и кандидатов, поступающих в учебные заведения гражданской авиации" (ФАП МО ГА-2002) с изменениями от 28.11.2014г</vt:lpstr>
      <vt:lpstr>Слайд 112</vt:lpstr>
      <vt:lpstr>Слайд 113</vt:lpstr>
      <vt:lpstr>КЛАССИФИКАЦИЯ ПОТЕРИ СЛУХА,  ВЫЗВАННОЙ ШУМОМ,  ПО СТЕПЕНИ ВЫРАЖЕННОСТИ (ФКР) </vt:lpstr>
      <vt:lpstr>Классификация основных этиологических факторов СНТ  (Е.А. Евдощенко , А.Л. Косаковский)</vt:lpstr>
      <vt:lpstr>Дифференциальный диагноз</vt:lpstr>
      <vt:lpstr>Дифференциальная диагностика </vt:lpstr>
      <vt:lpstr>Особенности аудиометрической картины при отосклерозе</vt:lpstr>
      <vt:lpstr>Нарушение слуха при отосклерозе  (примеры аудиограмм)</vt:lpstr>
      <vt:lpstr>Нарушение слуха при болезни Меньера</vt:lpstr>
      <vt:lpstr>При дифференциальной диагностике с тугоухостью, вызванной хроническим гнойным отитом и его последствиями, следует учитывать наличие характерной отоскопической картины, наличие гноетечения из ушей в анамнезе и аудиологическую картину</vt:lpstr>
      <vt:lpstr>Примеры аудиограмм при острых состояниях и их последствий</vt:lpstr>
      <vt:lpstr>Аудиограмма при ПСНТ</vt:lpstr>
      <vt:lpstr>Аудиограмма при возрастной СНТ</vt:lpstr>
      <vt:lpstr>Условия для проведения экспертизы связи заболевания слуха с профессией</vt:lpstr>
      <vt:lpstr>Окончательный диагноз  ПНСТ Устанавливается на основании: </vt:lpstr>
      <vt:lpstr>ОПРЕДЕЛЕНИЕ ХАРАКТЕРНОЙ ДЛЯ ШУМОВОГО ВОЗДЕЙСТВИЯ ВПАДИНЫ НА АУДИОГРАММЕ</vt:lpstr>
      <vt:lpstr>Уровни порогов восприятия тонов и отклонений слуха от возрастных значений по аудиометрическим частотам у членов летных экипажей по результатам обследования в НИЦ профпатологии ГА (по возрастным группам, в дБ) </vt:lpstr>
      <vt:lpstr>Результаты тональной пороговой аудиометрии по данным обследования у членов летных экипажей по результатам обследования в НИЦ профпатологии ГА (по возрастным группам, в дБ)</vt:lpstr>
      <vt:lpstr>Распределение нарушений слуха у членов летных экипажей по степени выраженности, по результатам обследования в НИЦ профпатологии ГА</vt:lpstr>
      <vt:lpstr>Степень расхождения аудиометрических исследований на частотах 500, 1000, 2000 и 4000 Гц, проведенных на ВЛЭК, с результатами обследования в НИЦ профпатологии ГА (в %)</vt:lpstr>
      <vt:lpstr>Сравнение аудиограмм больного Ф., 1955 года рождения, проведенных при обследовании на ВЛЭК и в НИЦ профпатологии ГА</vt:lpstr>
      <vt:lpstr>Обсуждение результатов и выводы</vt:lpstr>
      <vt:lpstr>Слайд 134</vt:lpstr>
      <vt:lpstr>В 2015 г. в РФ были разработаны Федеральные клинические рекомендации по диагностике, лечению и профилактике потери слуха, вызванной шумом, в котором  </vt:lpstr>
      <vt:lpstr>Федеральный закон Российской Федерации от 21 ноября 2011 г. N 323-ФЗ "Об основах охраны здоровья граждан в Российской Федерации" </vt:lpstr>
      <vt:lpstr>Экспертиза связи заболевания с профессией при потере слуха, вызванной шумом </vt:lpstr>
      <vt:lpstr>Экспертиза связи заболевания с профессией при потере слуха, вызванной шумом </vt:lpstr>
      <vt:lpstr>Клинические проявления потери слуха, вызванной шумом </vt:lpstr>
      <vt:lpstr>ОСНОВНЫЕ ДИАГНОСТИЧЕСКИЕ ПРОБЛЕМЫ ПРИ ПРОВЕДЕНИИ ЭКСПЕРТИЗЫ СВЯЗИ ЗАБОЛЕВАНИЯ С ПРОФЕССИЕЙ </vt:lpstr>
      <vt:lpstr>Аудиограммы больного Н. 1968 г.р. с ДСНТ, установленной на ВЛЭК в 2012 г. По результатам обследования в ЦПП данных за патологию слухового анализатора не выявлено. Расхождение в порогах слуха на  45-60 дБ</vt:lpstr>
      <vt:lpstr>Аудиограммы больного О. 1957 г.р. с ДСНТ второй степени – заболевание профессиональное.  По результатам обследования в ЦПП установлен диагноз ДСНТ 1 степени, однако тип кривой горизонтальный, с отсутствием характерного зубца на аудиограмме, с сохранением порогов в области восприятия высоких частот. Таким образом, по клинической картине данное нарушение слуха с профессией связано необоснованно. </vt:lpstr>
      <vt:lpstr>ОСНОВНЫЕ ДИАГНОСТИЧЕСКИЕ ПРОБЛЕМЫ ПРИ ПРОВЕДЕНИИ ЭКСПЕРТИЗЫ СВЯЗИ ЗАБОЛЕВАНИЯ С ПРОФЕССИЕЙ </vt:lpstr>
      <vt:lpstr>Аудиоархив за 2014-2015г Пилота Б, 1955 гр, ДСНТ 2 степени – заболевание профессиональное</vt:lpstr>
      <vt:lpstr>ОСНОВНЫЕ ДИАГНОСТИЧЕСКИЕ ПРОБЛЕМЫ ПРИ ПРОВЕДЕНИИ ЭКСПЕРТИЗЫ СВЯЗИ ЗАБОЛЕВАНИЯ С ПРОФЕССИЕЙ </vt:lpstr>
      <vt:lpstr>Слайд 146</vt:lpstr>
      <vt:lpstr>Результаты обследований в НИЦ профпатологии ЦКБ ГА пилота Л. 1965 г.р.</vt:lpstr>
      <vt:lpstr>Слайд 148</vt:lpstr>
      <vt:lpstr>Слайд 149</vt:lpstr>
      <vt:lpstr>Порядок проведения ПМО </vt:lpstr>
      <vt:lpstr>Слайд 151</vt:lpstr>
      <vt:lpstr>Рекомендуемый метод аудиометрического исследования при ПМО</vt:lpstr>
      <vt:lpstr>МИНИСТЕРСТВО ЗДРАВООХРАНЕНИЯ РОССИЙСКОЙ ФЕДЕРАЦИИ  ПРИКАЗ от 5 декабря 2014 г. N 801н  О ВНЕСЕНИИ ИЗМЕНЕНИЙ В ПРИЛОЖЕНИЯ N 1 И N 2 К ПРИКАЗУ МИНИСТЕРСТВА ЗДРАВООХРАНЕНИЯ И СОЦИАЛЬНОГО РАЗВИТИЯ РОССИЙСКОЙ ФЕДЕРАЦИИ ОТ 12 АПРЕЛЯ 2011 Г. N 302Н  </vt:lpstr>
      <vt:lpstr>МИНИСТЕРСТВО ЗДРАВООХРАНЕНИЯ РОССИЙСКОЙ ФЕДЕРАЦИИ  ПРИКАЗ от 5 декабря 2014 г. N 801н  О ВНЕСЕНИИ ИЗМЕНЕНИЙ В ПРИЛОЖЕНИЯ N 1 И N 2 К ПРИКАЗУ МИНИСТЕРСТВА ЗДРАВООХРАНЕНИЯ И СОЦИАЛЬНОГО РАЗВИТИЯ РОССИЙСКОЙ ФЕДЕРАЦИИ ОТ 12 АПРЕЛЯ 2011 Г. N 302Н  </vt:lpstr>
      <vt:lpstr>Слайд 155</vt:lpstr>
      <vt:lpstr>Слайд 156</vt:lpstr>
      <vt:lpstr>Слайд 157</vt:lpstr>
      <vt:lpstr>Усредненные уровни порогов слуха в группе обследования по результатам ЦПП </vt:lpstr>
      <vt:lpstr>Анализ результатов тональной пороговой аудиометрии по данным обследования в ЦПП ЦКБ ГА (n±m) </vt:lpstr>
      <vt:lpstr>Сравнительный анализ средних порогов слуха по результатам аудиометрии проведенной на ВЛЭК и ЦПП</vt:lpstr>
      <vt:lpstr>Профессиональная  тугоухость</vt:lpstr>
      <vt:lpstr>Профессиональная  тугоухость</vt:lpstr>
      <vt:lpstr>Меры профилактики НСТ</vt:lpstr>
      <vt:lpstr>Технические меры профилактики</vt:lpstr>
      <vt:lpstr>Слайд 165</vt:lpstr>
      <vt:lpstr>Модель медицинского наблюдения</vt:lpstr>
      <vt:lpstr>Слайд 167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ПОТЕРЯ СЛУХА, ВЫЗВАННАЯ ШУМОМ</dc:title>
  <dc:creator>elena</dc:creator>
  <cp:lastModifiedBy>Elena</cp:lastModifiedBy>
  <cp:revision>14</cp:revision>
  <dcterms:created xsi:type="dcterms:W3CDTF">2016-11-13T16:26:48Z</dcterms:created>
  <dcterms:modified xsi:type="dcterms:W3CDTF">2017-04-27T20:16:36Z</dcterms:modified>
</cp:coreProperties>
</file>