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43.xml.rels" ContentType="application/vnd.openxmlformats-package.relationships+xml"/>
  <Override PartName="/ppt/notesSlides/_rels/notesSlide75.xml.rels" ContentType="application/vnd.openxmlformats-package.relationships+xml"/>
  <Override PartName="/ppt/notesSlides/_rels/notesSlide74.xml.rels" ContentType="application/vnd.openxmlformats-package.relationships+xml"/>
  <Override PartName="/ppt/notesSlides/_rels/notesSlide73.xml.rels" ContentType="application/vnd.openxmlformats-package.relationships+xml"/>
  <Override PartName="/ppt/notesSlides/_rels/notesSlide72.xml.rels" ContentType="application/vnd.openxmlformats-package.relationships+xml"/>
  <Override PartName="/ppt/notesSlides/_rels/notesSlide7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6.xml.rels" ContentType="application/vnd.openxmlformats-package.relationships+xml"/>
  <Override PartName="/ppt/notesSlides/_rels/notesSlide17.xml.rels" ContentType="application/vnd.openxmlformats-package.relationships+xml"/>
  <Override PartName="/ppt/notesSlides/notesSlide17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slides/slide160.xml" ContentType="application/vnd.openxmlformats-officedocument.presentationml.slide+xml"/>
  <Override PartName="/ppt/slides/slide158.xml" ContentType="application/vnd.openxmlformats-officedocument.presentationml.slide+xml"/>
  <Override PartName="/ppt/slides/slide157.xml" ContentType="application/vnd.openxmlformats-officedocument.presentationml.slide+xml"/>
  <Override PartName="/ppt/slides/slide156.xml" ContentType="application/vnd.openxmlformats-officedocument.presentationml.slide+xml"/>
  <Override PartName="/ppt/slides/slide155.xml" ContentType="application/vnd.openxmlformats-officedocument.presentationml.slide+xml"/>
  <Override PartName="/ppt/slides/slide154.xml" ContentType="application/vnd.openxmlformats-officedocument.presentationml.slide+xml"/>
  <Override PartName="/ppt/slides/slide153.xml" ContentType="application/vnd.openxmlformats-officedocument.presentationml.slide+xml"/>
  <Override PartName="/ppt/slides/slide152.xml" ContentType="application/vnd.openxmlformats-officedocument.presentationml.slide+xml"/>
  <Override PartName="/ppt/slides/slide151.xml" ContentType="application/vnd.openxmlformats-officedocument.presentationml.slide+xml"/>
  <Override PartName="/ppt/slides/slide150.xml" ContentType="application/vnd.openxmlformats-officedocument.presentationml.slide+xml"/>
  <Override PartName="/ppt/slides/slide148.xml" ContentType="application/vnd.openxmlformats-officedocument.presentationml.slide+xml"/>
  <Override PartName="/ppt/slides/slide147.xml" ContentType="application/vnd.openxmlformats-officedocument.presentationml.slide+xml"/>
  <Override PartName="/ppt/slides/slide146.xml" ContentType="application/vnd.openxmlformats-officedocument.presentationml.slide+xml"/>
  <Override PartName="/ppt/slides/slide145.xml" ContentType="application/vnd.openxmlformats-officedocument.presentationml.slide+xml"/>
  <Override PartName="/ppt/slides/slide144.xml" ContentType="application/vnd.openxmlformats-officedocument.presentationml.slide+xml"/>
  <Override PartName="/ppt/slides/slide143.xml" ContentType="application/vnd.openxmlformats-officedocument.presentationml.slide+xml"/>
  <Override PartName="/ppt/slides/slide142.xml" ContentType="application/vnd.openxmlformats-officedocument.presentationml.slide+xml"/>
  <Override PartName="/ppt/slides/slide141.xml" ContentType="application/vnd.openxmlformats-officedocument.presentationml.slide+xml"/>
  <Override PartName="/ppt/slides/slide140.xml" ContentType="application/vnd.openxmlformats-officedocument.presentationml.slide+xml"/>
  <Override PartName="/ppt/slides/slide138.xml" ContentType="application/vnd.openxmlformats-officedocument.presentationml.slide+xml"/>
  <Override PartName="/ppt/slides/slide137.xml" ContentType="application/vnd.openxmlformats-officedocument.presentationml.slide+xml"/>
  <Override PartName="/ppt/slides/slide136.xml" ContentType="application/vnd.openxmlformats-officedocument.presentationml.slide+xml"/>
  <Override PartName="/ppt/slides/slide135.xml" ContentType="application/vnd.openxmlformats-officedocument.presentationml.slide+xml"/>
  <Override PartName="/ppt/slides/slide128.xml" ContentType="application/vnd.openxmlformats-officedocument.presentationml.slide+xml"/>
  <Override PartName="/ppt/slides/slide127.xml" ContentType="application/vnd.openxmlformats-officedocument.presentationml.slide+xml"/>
  <Override PartName="/ppt/slides/slide126.xml" ContentType="application/vnd.openxmlformats-officedocument.presentationml.slide+xml"/>
  <Override PartName="/ppt/slides/slide125.xml" ContentType="application/vnd.openxmlformats-officedocument.presentationml.slide+xml"/>
  <Override PartName="/ppt/slides/slide118.xml" ContentType="application/vnd.openxmlformats-officedocument.presentationml.slide+xml"/>
  <Override PartName="/ppt/slides/slide117.xml" ContentType="application/vnd.openxmlformats-officedocument.presentationml.slide+xml"/>
  <Override PartName="/ppt/slides/slide116.xml" ContentType="application/vnd.openxmlformats-officedocument.presentationml.slide+xml"/>
  <Override PartName="/ppt/slides/slide115.xml" ContentType="application/vnd.openxmlformats-officedocument.presentationml.slide+xml"/>
  <Override PartName="/ppt/slides/slide108.xml" ContentType="application/vnd.openxmlformats-officedocument.presentationml.slide+xml"/>
  <Override PartName="/ppt/slides/slide107.xml" ContentType="application/vnd.openxmlformats-officedocument.presentationml.slide+xml"/>
  <Override PartName="/ppt/slides/slide106.xml" ContentType="application/vnd.openxmlformats-officedocument.presentationml.slide+xml"/>
  <Override PartName="/ppt/slides/slide105.xml" ContentType="application/vnd.openxmlformats-officedocument.presentationml.slide+xml"/>
  <Override PartName="/ppt/slides/slide134.xml" ContentType="application/vnd.openxmlformats-officedocument.presentationml.slide+xml"/>
  <Override PartName="/ppt/slides/slide99.xml" ContentType="application/vnd.openxmlformats-officedocument.presentationml.slide+xml"/>
  <Override PartName="/ppt/slides/slide133.xml" ContentType="application/vnd.openxmlformats-officedocument.presentationml.slide+xml"/>
  <Override PartName="/ppt/slides/slide98.xml" ContentType="application/vnd.openxmlformats-officedocument.presentationml.slide+xml"/>
  <Override PartName="/ppt/slides/slide132.xml" ContentType="application/vnd.openxmlformats-officedocument.presentationml.slide+xml"/>
  <Override PartName="/ppt/slides/slide97.xml" ContentType="application/vnd.openxmlformats-officedocument.presentationml.slide+xml"/>
  <Override PartName="/ppt/slides/slide46.xml" ContentType="application/vnd.openxmlformats-officedocument.presentationml.slide+xml"/>
  <Override PartName="/ppt/slides/slide45.xml" ContentType="application/vnd.openxmlformats-officedocument.presentationml.slide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139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129.xml" ContentType="application/vnd.openxmlformats-officedocument.presentationml.slide+xml"/>
  <Override PartName="/ppt/slides/slide30.xml" ContentType="application/vnd.openxmlformats-officedocument.presentationml.slide+xml"/>
  <Override PartName="/ppt/slides/slide124.xml" ContentType="application/vnd.openxmlformats-officedocument.presentationml.slide+xml"/>
  <Override PartName="/ppt/slides/slide89.xml" ContentType="application/vnd.openxmlformats-officedocument.presentationml.slide+xml"/>
  <Override PartName="/ppt/slides/slide22.xml" ContentType="application/vnd.openxmlformats-officedocument.presentationml.slide+xml"/>
  <Override PartName="/ppt/slides/slide29.xml" ContentType="application/vnd.openxmlformats-officedocument.presentationml.slide+xml"/>
  <Override PartName="/ppt/slides/slide7.xml" ContentType="application/vnd.openxmlformats-officedocument.presentationml.slide+xml"/>
  <Override PartName="/ppt/slides/slide55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_rels/slide160.xml.rels" ContentType="application/vnd.openxmlformats-package.relationships+xml"/>
  <Override PartName="/ppt/slides/_rels/slide156.xml.rels" ContentType="application/vnd.openxmlformats-package.relationships+xml"/>
  <Override PartName="/ppt/slides/_rels/slide155.xml.rels" ContentType="application/vnd.openxmlformats-package.relationships+xml"/>
  <Override PartName="/ppt/slides/_rels/slide132.xml.rels" ContentType="application/vnd.openxmlformats-package.relationships+xml"/>
  <Override PartName="/ppt/slides/_rels/slide131.xml.rels" ContentType="application/vnd.openxmlformats-package.relationships+xml"/>
  <Override PartName="/ppt/slides/_rels/slide122.xml.rels" ContentType="application/vnd.openxmlformats-package.relationships+xml"/>
  <Override PartName="/ppt/slides/_rels/slide121.xml.rels" ContentType="application/vnd.openxmlformats-package.relationships+xml"/>
  <Override PartName="/ppt/slides/_rels/slide120.xml.rels" ContentType="application/vnd.openxmlformats-package.relationships+xml"/>
  <Override PartName="/ppt/slides/_rels/slide104.xml.rels" ContentType="application/vnd.openxmlformats-package.relationships+xml"/>
  <Override PartName="/ppt/slides/_rels/slide136.xml.rels" ContentType="application/vnd.openxmlformats-package.relationships+xml"/>
  <Override PartName="/ppt/slides/_rels/slide46.xml.rels" ContentType="application/vnd.openxmlformats-package.relationships+xml"/>
  <Override PartName="/ppt/slides/_rels/slide43.xml.rels" ContentType="application/vnd.openxmlformats-package.relationships+xml"/>
  <Override PartName="/ppt/slides/_rels/slide99.xml.rels" ContentType="application/vnd.openxmlformats-package.relationships+xml"/>
  <Override PartName="/ppt/slides/_rels/slide42.xml.rels" ContentType="application/vnd.openxmlformats-package.relationships+xml"/>
  <Override PartName="/ppt/slides/_rels/slide98.xml.rels" ContentType="application/vnd.openxmlformats-package.relationships+xml"/>
  <Override PartName="/ppt/slides/_rels/slide41.xml.rels" ContentType="application/vnd.openxmlformats-package.relationships+xml"/>
  <Override PartName="/ppt/slides/_rels/slide97.xml.rels" ContentType="application/vnd.openxmlformats-package.relationships+xml"/>
  <Override PartName="/ppt/slides/_rels/slide40.xml.rels" ContentType="application/vnd.openxmlformats-package.relationships+xml"/>
  <Override PartName="/ppt/slides/_rels/slide142.xml.rels" ContentType="application/vnd.openxmlformats-package.relationships+xml"/>
  <Override PartName="/ppt/slides/_rels/slide128.xml.rels" ContentType="application/vnd.openxmlformats-package.relationships+xml"/>
  <Override PartName="/ppt/slides/_rels/slide38.xml.rels" ContentType="application/vnd.openxmlformats-package.relationships+xml"/>
  <Override PartName="/ppt/slides/_rels/slide127.xml.rels" ContentType="application/vnd.openxmlformats-package.relationships+xml"/>
  <Override PartName="/ppt/slides/_rels/slide37.xml.rels" ContentType="application/vnd.openxmlformats-package.relationships+xml"/>
  <Override PartName="/ppt/slides/_rels/slide148.xml.rels" ContentType="application/vnd.openxmlformats-package.relationships+xml"/>
  <Override PartName="/ppt/slides/_rels/slide95.xml.rels" ContentType="application/vnd.openxmlformats-package.relationships+xml"/>
  <Override PartName="/ppt/slides/_rels/slide126.xml.rels" ContentType="application/vnd.openxmlformats-package.relationships+xml"/>
  <Override PartName="/ppt/slides/_rels/slide36.xml.rels" ContentType="application/vnd.openxmlformats-package.relationships+xml"/>
  <Override PartName="/ppt/slides/_rels/slide147.xml.rels" ContentType="application/vnd.openxmlformats-package.relationships+xml"/>
  <Override PartName="/ppt/slides/_rels/slide94.xml.rels" ContentType="application/vnd.openxmlformats-package.relationships+xml"/>
  <Override PartName="/ppt/slides/_rels/slide125.xml.rels" ContentType="application/vnd.openxmlformats-package.relationships+xml"/>
  <Override PartName="/ppt/slides/_rels/slide35.xml.rels" ContentType="application/vnd.openxmlformats-package.relationships+xml"/>
  <Override PartName="/ppt/slides/_rels/slide146.xml.rels" ContentType="application/vnd.openxmlformats-package.relationships+xml"/>
  <Override PartName="/ppt/slides/_rels/slide93.xml.rels" ContentType="application/vnd.openxmlformats-package.relationships+xml"/>
  <Override PartName="/ppt/slides/_rels/slide77.xml.rels" ContentType="application/vnd.openxmlformats-package.relationships+xml"/>
  <Override PartName="/ppt/slides/_rels/slide124.xml.rels" ContentType="application/vnd.openxmlformats-package.relationships+xml"/>
  <Override PartName="/ppt/slides/_rels/slide34.xml.rels" ContentType="application/vnd.openxmlformats-package.relationships+xml"/>
  <Override PartName="/ppt/slides/_rels/slide145.xml.rels" ContentType="application/vnd.openxmlformats-package.relationships+xml"/>
  <Override PartName="/ppt/slides/_rels/slide92.xml.rels" ContentType="application/vnd.openxmlformats-package.relationships+xml"/>
  <Override PartName="/ppt/slides/_rels/slide144.xml.rels" ContentType="application/vnd.openxmlformats-package.relationships+xml"/>
  <Override PartName="/ppt/slides/_rels/slide91.xml.rels" ContentType="application/vnd.openxmlformats-package.relationships+xml"/>
  <Override PartName="/ppt/slides/_rels/slide130.xml.rels" ContentType="application/vnd.openxmlformats-package.relationships+xml"/>
  <Override PartName="/ppt/slides/_rels/slide116.xml.rels" ContentType="application/vnd.openxmlformats-package.relationships+xml"/>
  <Override PartName="/ppt/slides/_rels/slide26.xml.rels" ContentType="application/vnd.openxmlformats-package.relationships+xml"/>
  <Override PartName="/ppt/slides/_rels/slide58.xml.rels" ContentType="application/vnd.openxmlformats-package.relationships+xml"/>
  <Override PartName="/ppt/slides/_rels/slide157.xml.rels" ContentType="application/vnd.openxmlformats-package.relationships+xml"/>
  <Override PartName="/ppt/slides/_rels/slide100.xml.rels" ContentType="application/vnd.openxmlformats-package.relationships+xml"/>
  <Override PartName="/ppt/slides/_rels/slide10.xml.rels" ContentType="application/vnd.openxmlformats-package.relationships+xml"/>
  <Override PartName="/ppt/slides/_rels/slide29.xml.rels" ContentType="application/vnd.openxmlformats-package.relationships+xml"/>
  <Override PartName="/ppt/slides/_rels/slide17.xml.rels" ContentType="application/vnd.openxmlformats-package.relationships+xml"/>
  <Override PartName="/ppt/slides/_rels/slide86.xml.rels" ContentType="application/vnd.openxmlformats-package.relationships+xml"/>
  <Override PartName="/ppt/slides/_rels/slide114.xml.rels" ContentType="application/vnd.openxmlformats-package.relationships+xml"/>
  <Override PartName="/ppt/slides/_rels/slide24.xml.rels" ContentType="application/vnd.openxmlformats-package.relationships+xml"/>
  <Override PartName="/ppt/slides/_rels/slide135.xml.rels" ContentType="application/vnd.openxmlformats-package.relationships+xml"/>
  <Override PartName="/ppt/slides/_rels/slide82.xml.rels" ContentType="application/vnd.openxmlformats-package.relationships+xml"/>
  <Override PartName="/ppt/slides/_rels/slide45.xml.rels" ContentType="application/vnd.openxmlformats-package.relationships+xml"/>
  <Override PartName="/ppt/slides/_rels/slide2.xml.rels" ContentType="application/vnd.openxmlformats-package.relationships+xml"/>
  <Override PartName="/ppt/slides/_rels/slide85.xml.rels" ContentType="application/vnd.openxmlformats-package.relationships+xml"/>
  <Override PartName="/ppt/slides/_rels/slide113.xml.rels" ContentType="application/vnd.openxmlformats-package.relationships+xml"/>
  <Override PartName="/ppt/slides/_rels/slide23.xml.rels" ContentType="application/vnd.openxmlformats-package.relationships+xml"/>
  <Override PartName="/ppt/slides/_rels/slide134.xml.rels" ContentType="application/vnd.openxmlformats-package.relationships+xml"/>
  <Override PartName="/ppt/slides/_rels/slide81.xml.rels" ContentType="application/vnd.openxmlformats-package.relationships+xml"/>
  <Override PartName="/ppt/slides/_rels/slide44.xml.rels" ContentType="application/vnd.openxmlformats-package.relationships+xml"/>
  <Override PartName="/ppt/slides/_rels/slide1.xml.rels" ContentType="application/vnd.openxmlformats-package.relationships+xml"/>
  <Override PartName="/ppt/slides/_rels/slide117.xml.rels" ContentType="application/vnd.openxmlformats-package.relationships+xml"/>
  <Override PartName="/ppt/slides/_rels/slide7.xml.rels" ContentType="application/vnd.openxmlformats-package.relationships+xml"/>
  <Override PartName="/ppt/slides/_rels/slide84.xml.rels" ContentType="application/vnd.openxmlformats-package.relationships+xml"/>
  <Override PartName="/ppt/slides/_rels/slide28.xml.rels" ContentType="application/vnd.openxmlformats-package.relationships+xml"/>
  <Override PartName="/ppt/slides/_rels/slide6.xml.rels" ContentType="application/vnd.openxmlformats-package.relationships+xml"/>
  <Override PartName="/ppt/slides/_rels/slide141.xml.rels" ContentType="application/vnd.openxmlformats-package.relationships+xml"/>
  <Override PartName="/ppt/slides/_rels/slide51.xml.rels" ContentType="application/vnd.openxmlformats-package.relationships+xml"/>
  <Override PartName="/ppt/slides/_rels/slide115.xml.rels" ContentType="application/vnd.openxmlformats-package.relationships+xml"/>
  <Override PartName="/ppt/slides/_rels/slide25.xml.rels" ContentType="application/vnd.openxmlformats-package.relationships+xml"/>
  <Override PartName="/ppt/slides/_rels/slide158.xml.rels" ContentType="application/vnd.openxmlformats-package.relationships+xml"/>
  <Override PartName="/ppt/slides/_rels/slide101.xml.rels" ContentType="application/vnd.openxmlformats-package.relationships+xml"/>
  <Override PartName="/ppt/slides/_rels/slide11.xml.rels" ContentType="application/vnd.openxmlformats-package.relationships+xml"/>
  <Override PartName="/ppt/slides/_rels/slide18.xml.rels" ContentType="application/vnd.openxmlformats-package.relationships+xml"/>
  <Override PartName="/ppt/slides/_rels/slide4.xml.rels" ContentType="application/vnd.openxmlformats-package.relationships+xml"/>
  <Override PartName="/ppt/slides/_rels/slide68.xml.rels" ContentType="application/vnd.openxmlformats-package.relationships+xml"/>
  <Override PartName="/ppt/slides/_rels/slide159.xml.rels" ContentType="application/vnd.openxmlformats-package.relationships+xml"/>
  <Override PartName="/ppt/slides/_rels/slide102.xml.rels" ContentType="application/vnd.openxmlformats-package.relationships+xml"/>
  <Override PartName="/ppt/slides/_rels/slide12.xml.rels" ContentType="application/vnd.openxmlformats-package.relationships+xml"/>
  <Override PartName="/ppt/slides/_rels/slide70.xml.rels" ContentType="application/vnd.openxmlformats-package.relationships+xml"/>
  <Override PartName="/ppt/slides/_rels/slide123.xml.rels" ContentType="application/vnd.openxmlformats-package.relationships+xml"/>
  <Override PartName="/ppt/slides/_rels/slide33.xml.rels" ContentType="application/vnd.openxmlformats-package.relationships+xml"/>
  <Override PartName="/ppt/slides/_rels/slide19.xml.rels" ContentType="application/vnd.openxmlformats-package.relationships+xml"/>
  <Override PartName="/ppt/slides/_rels/slide143.xml.rels" ContentType="application/vnd.openxmlformats-package.relationships+xml"/>
  <Override PartName="/ppt/slides/_rels/slide129.xml.rels" ContentType="application/vnd.openxmlformats-package.relationships+xml"/>
  <Override PartName="/ppt/slides/_rels/slide39.xml.rels" ContentType="application/vnd.openxmlformats-package.relationships+xml"/>
  <Override PartName="/ppt/slides/_rels/slide90.xml.rels" ContentType="application/vnd.openxmlformats-package.relationships+xml"/>
  <Override PartName="/ppt/slides/_rels/slide27.xml.rels" ContentType="application/vnd.openxmlformats-package.relationships+xml"/>
  <Override PartName="/ppt/slides/_rels/slide5.xml.rels" ContentType="application/vnd.openxmlformats-package.relationships+xml"/>
  <Override PartName="/ppt/slides/_rels/slide140.xml.rels" ContentType="application/vnd.openxmlformats-package.relationships+xml"/>
  <Override PartName="/ppt/slides/_rels/slide50.xml.rels" ContentType="application/vnd.openxmlformats-package.relationships+xml"/>
  <Override PartName="/ppt/slides/_rels/slide83.xml.rels" ContentType="application/vnd.openxmlformats-package.relationships+xml"/>
  <Override PartName="/ppt/slides/_rels/slide69.xml.rels" ContentType="application/vnd.openxmlformats-package.relationships+xml"/>
  <Override PartName="/ppt/slides/_rels/slide103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12.xml.rels" ContentType="application/vnd.openxmlformats-package.relationships+xml"/>
  <Override PartName="/ppt/slides/_rels/slide22.xml.rels" ContentType="application/vnd.openxmlformats-package.relationships+xml"/>
  <Override PartName="/ppt/slides/_rels/slide133.xml.rels" ContentType="application/vnd.openxmlformats-package.relationships+xml"/>
  <Override PartName="/ppt/slides/_rels/slide80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10.xml.rels" ContentType="application/vnd.openxmlformats-package.relationships+xml"/>
  <Override PartName="/ppt/slides/_rels/slide20.xml.rels" ContentType="application/vnd.openxmlformats-package.relationships+xml"/>
  <Override PartName="/ppt/slides/_rels/slide111.xml.rels" ContentType="application/vnd.openxmlformats-package.relationships+xml"/>
  <Override PartName="/ppt/slides/_rels/slide21.xml.rels" ContentType="application/vnd.openxmlformats-package.relationships+xml"/>
  <Override PartName="/ppt/slides/_rels/slide137.xml.rels" ContentType="application/vnd.openxmlformats-package.relationships+xml"/>
  <Override PartName="/ppt/slides/_rels/slide47.xml.rels" ContentType="application/vnd.openxmlformats-package.relationships+xml"/>
  <Override PartName="/ppt/slides/_rels/slide138.xml.rels" ContentType="application/vnd.openxmlformats-package.relationships+xml"/>
  <Override PartName="/ppt/slides/_rels/slide48.xml.rels" ContentType="application/vnd.openxmlformats-package.relationships+xml"/>
  <Override PartName="/ppt/slides/_rels/slide139.xml.rels" ContentType="application/vnd.openxmlformats-package.relationships+xml"/>
  <Override PartName="/ppt/slides/_rels/slide49.xml.rels" ContentType="application/vnd.openxmlformats-package.relationships+xml"/>
  <Override PartName="/ppt/slides/_rels/slide105.xml.rels" ContentType="application/vnd.openxmlformats-package.relationships+xml"/>
  <Override PartName="/ppt/slides/_rels/slide52.xml.rels" ContentType="application/vnd.openxmlformats-package.relationships+xml"/>
  <Override PartName="/ppt/slides/_rels/slide106.xml.rels" ContentType="application/vnd.openxmlformats-package.relationships+xml"/>
  <Override PartName="/ppt/slides/_rels/slide53.xml.rels" ContentType="application/vnd.openxmlformats-package.relationships+xml"/>
  <Override PartName="/ppt/slides/_rels/slide107.xml.rels" ContentType="application/vnd.openxmlformats-package.relationships+xml"/>
  <Override PartName="/ppt/slides/_rels/slide54.xml.rels" ContentType="application/vnd.openxmlformats-package.relationships+xml"/>
  <Override PartName="/ppt/slides/_rels/slide108.xml.rels" ContentType="application/vnd.openxmlformats-package.relationships+xml"/>
  <Override PartName="/ppt/slides/_rels/slide55.xml.rels" ContentType="application/vnd.openxmlformats-package.relationships+xml"/>
  <Override PartName="/ppt/slides/_rels/slide109.xml.rels" ContentType="application/vnd.openxmlformats-package.relationships+xml"/>
  <Override PartName="/ppt/slides/_rels/slide56.xml.rels" ContentType="application/vnd.openxmlformats-package.relationships+xml"/>
  <Override PartName="/ppt/slides/_rels/slide149.xml.rels" ContentType="application/vnd.openxmlformats-package.relationships+xml"/>
  <Override PartName="/ppt/slides/_rels/slide59.xml.rels" ContentType="application/vnd.openxmlformats-package.relationships+xml"/>
  <Override PartName="/ppt/slides/_rels/slide150.xml.rels" ContentType="application/vnd.openxmlformats-package.relationships+xml"/>
  <Override PartName="/ppt/slides/_rels/slide3.xml.rels" ContentType="application/vnd.openxmlformats-package.relationships+xml"/>
  <Override PartName="/ppt/slides/_rels/slide60.xml.rels" ContentType="application/vnd.openxmlformats-package.relationships+xml"/>
  <Override PartName="/ppt/slides/_rels/slide79.xml.rels" ContentType="application/vnd.openxmlformats-package.relationships+xml"/>
  <Override PartName="/ppt/slides/_rels/slide151.xml.rels" ContentType="application/vnd.openxmlformats-package.relationships+xml"/>
  <Override PartName="/ppt/slides/_rels/slide61.xml.rels" ContentType="application/vnd.openxmlformats-package.relationships+xml"/>
  <Override PartName="/ppt/slides/_rels/slide152.xml.rels" ContentType="application/vnd.openxmlformats-package.relationships+xml"/>
  <Override PartName="/ppt/slides/_rels/slide62.xml.rels" ContentType="application/vnd.openxmlformats-package.relationships+xml"/>
  <Override PartName="/ppt/slides/_rels/slide153.xml.rels" ContentType="application/vnd.openxmlformats-package.relationships+xml"/>
  <Override PartName="/ppt/slides/_rels/slide63.xml.rels" ContentType="application/vnd.openxmlformats-package.relationships+xml"/>
  <Override PartName="/ppt/slides/_rels/slide154.xml.rels" ContentType="application/vnd.openxmlformats-package.relationships+xml"/>
  <Override PartName="/ppt/slides/_rels/slide64.xml.rels" ContentType="application/vnd.openxmlformats-package.relationships+xml"/>
  <Override PartName="/ppt/slides/_rels/slide96.xml.rels" ContentType="application/vnd.openxmlformats-package.relationships+xml"/>
  <Override PartName="/ppt/slides/_rels/slide118.xml.rels" ContentType="application/vnd.openxmlformats-package.relationships+xml"/>
  <Override PartName="/ppt/slides/_rels/slide8.xml.rels" ContentType="application/vnd.openxmlformats-package.relationships+xml"/>
  <Override PartName="/ppt/slides/_rels/slide65.xml.rels" ContentType="application/vnd.openxmlformats-package.relationships+xml"/>
  <Override PartName="/ppt/slides/_rels/slide119.xml.rels" ContentType="application/vnd.openxmlformats-package.relationships+xml"/>
  <Override PartName="/ppt/slides/_rels/slide9.xml.rels" ContentType="application/vnd.openxmlformats-package.relationships+xml"/>
  <Override PartName="/ppt/slides/_rels/slide66.xml.rels" ContentType="application/vnd.openxmlformats-package.relationships+xml"/>
  <Override PartName="/ppt/slides/_rels/slide67.xml.rels" ContentType="application/vnd.openxmlformats-package.relationships+xml"/>
  <Override PartName="/ppt/slides/_rels/slide57.xml.rels" ContentType="application/vnd.openxmlformats-package.relationships+xml"/>
  <Override PartName="/ppt/slides/_rels/slide71.xml.rels" ContentType="application/vnd.openxmlformats-package.relationships+xml"/>
  <Override PartName="/ppt/slides/_rels/slide72.xml.rels" ContentType="application/vnd.openxmlformats-package.relationships+xml"/>
  <Override PartName="/ppt/slides/_rels/slide73.xml.rels" ContentType="application/vnd.openxmlformats-package.relationships+xml"/>
  <Override PartName="/ppt/slides/_rels/slide74.xml.rels" ContentType="application/vnd.openxmlformats-package.relationships+xml"/>
  <Override PartName="/ppt/slides/_rels/slide75.xml.rels" ContentType="application/vnd.openxmlformats-package.relationships+xml"/>
  <Override PartName="/ppt/slides/_rels/slide76.xml.rels" ContentType="application/vnd.openxmlformats-package.relationships+xml"/>
  <Override PartName="/ppt/slides/_rels/slide78.xml.rels" ContentType="application/vnd.openxmlformats-package.relationships+xml"/>
  <Override PartName="/ppt/slides/_rels/slide30.xml.rels" ContentType="application/vnd.openxmlformats-package.relationships+xml"/>
  <Override PartName="/ppt/slides/_rels/slide87.xml.rels" ContentType="application/vnd.openxmlformats-package.relationships+xml"/>
  <Override PartName="/ppt/slides/_rels/slide31.xml.rels" ContentType="application/vnd.openxmlformats-package.relationships+xml"/>
  <Override PartName="/ppt/slides/_rels/slide88.xml.rels" ContentType="application/vnd.openxmlformats-package.relationships+xml"/>
  <Override PartName="/ppt/slides/_rels/slide32.xml.rels" ContentType="application/vnd.openxmlformats-package.relationships+xml"/>
  <Override PartName="/ppt/slides/_rels/slide89.xml.rels" ContentType="application/vnd.openxmlformats-package.relationships+xml"/>
  <Override PartName="/ppt/slides/slide6.xml" ContentType="application/vnd.openxmlformats-officedocument.presentationml.slide+xml"/>
  <Override PartName="/ppt/slides/slide54.xml" ContentType="application/vnd.openxmlformats-officedocument.presentationml.slide+xml"/>
  <Override PartName="/ppt/slides/slide119.xml" ContentType="application/vnd.openxmlformats-officedocument.presentationml.slide+xml"/>
  <Override PartName="/ppt/slides/slide20.xml" ContentType="application/vnd.openxmlformats-officedocument.presentationml.slide+xml"/>
  <Override PartName="/ppt/slides/slide114.xml" ContentType="application/vnd.openxmlformats-officedocument.presentationml.slide+xml"/>
  <Override PartName="/ppt/slides/slide79.xml" ContentType="application/vnd.openxmlformats-officedocument.presentationml.slide+xml"/>
  <Override PartName="/ppt/slides/slide27.xml" ContentType="application/vnd.openxmlformats-officedocument.presentationml.slide+xml"/>
  <Override PartName="/ppt/slides/slide5.xml" ContentType="application/vnd.openxmlformats-officedocument.presentationml.slide+xml"/>
  <Override PartName="/ppt/slides/slide53.xml" ContentType="application/vnd.openxmlformats-officedocument.presentationml.slide+xml"/>
  <Override PartName="/ppt/slides/slide8.xml" ContentType="application/vnd.openxmlformats-officedocument.presentationml.slide+xml"/>
  <Override PartName="/ppt/slides/slide56.xml" ContentType="application/vnd.openxmlformats-officedocument.presentationml.slide+xml"/>
  <Override PartName="/ppt/slides/slide109.xml" ContentType="application/vnd.openxmlformats-officedocument.presentationml.slide+xml"/>
  <Override PartName="/ppt/slides/slide10.xml" ContentType="application/vnd.openxmlformats-officedocument.presentationml.slide+xml"/>
  <Override PartName="/ppt/slides/slide104.xml" ContentType="application/vnd.openxmlformats-officedocument.presentationml.slide+xml"/>
  <Override PartName="/ppt/slides/slide69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94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149.xml" ContentType="application/vnd.openxmlformats-officedocument.presentationml.slide+xml"/>
  <Override PartName="/ppt/slides/slide50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51.xml" ContentType="application/vnd.openxmlformats-officedocument.presentationml.slide+xml"/>
  <Override PartName="/ppt/slides/slide26.xml" ContentType="application/vnd.openxmlformats-officedocument.presentationml.slide+xml"/>
  <Override PartName="/ppt/slides/slide4.xml" ContentType="application/vnd.openxmlformats-officedocument.presentationml.slide+xml"/>
  <Override PartName="/ppt/slides/slide52.xml" ContentType="application/vnd.openxmlformats-officedocument.presentationml.slide+xml"/>
  <Override PartName="/ppt/slides/slide9.xml" ContentType="application/vnd.openxmlformats-officedocument.presentationml.slide+xml"/>
  <Override PartName="/ppt/slides/slide57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90.xml" ContentType="application/vnd.openxmlformats-officedocument.presentationml.slide+xml"/>
  <Override PartName="/ppt/slides/slide16.xml" ContentType="application/vnd.openxmlformats-officedocument.presentationml.slide+xml"/>
  <Override PartName="/ppt/slides/slide91.xml" ContentType="application/vnd.openxmlformats-officedocument.presentationml.slide+xml"/>
  <Override PartName="/ppt/slides/slide17.xml" ContentType="application/vnd.openxmlformats-officedocument.presentationml.slide+xml"/>
  <Override PartName="/ppt/slides/slide92.xml" ContentType="application/vnd.openxmlformats-officedocument.presentationml.slide+xml"/>
  <Override PartName="/ppt/slides/slide18.xml" ContentType="application/vnd.openxmlformats-officedocument.presentationml.slide+xml"/>
  <Override PartName="/ppt/slides/slide93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1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100.xml" ContentType="application/vnd.openxmlformats-officedocument.presentationml.slide+xml"/>
  <Override PartName="/ppt/slides/slide65.xml" ContentType="application/vnd.openxmlformats-officedocument.presentationml.slide+xml"/>
  <Override PartName="/ppt/slides/slide101.xml" ContentType="application/vnd.openxmlformats-officedocument.presentationml.slide+xml"/>
  <Override PartName="/ppt/slides/slide66.xml" ContentType="application/vnd.openxmlformats-officedocument.presentationml.slide+xml"/>
  <Override PartName="/ppt/slides/slide102.xml" ContentType="application/vnd.openxmlformats-officedocument.presentationml.slide+xml"/>
  <Override PartName="/ppt/slides/slide67.xml" ContentType="application/vnd.openxmlformats-officedocument.presentationml.slide+xml"/>
  <Override PartName="/ppt/slides/slide103.xml" ContentType="application/vnd.openxmlformats-officedocument.presentationml.slide+xml"/>
  <Override PartName="/ppt/slides/slide68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110.xml" ContentType="application/vnd.openxmlformats-officedocument.presentationml.slide+xml"/>
  <Override PartName="/ppt/slides/slide75.xml" ContentType="application/vnd.openxmlformats-officedocument.presentationml.slide+xml"/>
  <Override PartName="/ppt/slides/slide111.xml" ContentType="application/vnd.openxmlformats-officedocument.presentationml.slide+xml"/>
  <Override PartName="/ppt/slides/slide76.xml" ContentType="application/vnd.openxmlformats-officedocument.presentationml.slide+xml"/>
  <Override PartName="/ppt/slides/slide112.xml" ContentType="application/vnd.openxmlformats-officedocument.presentationml.slide+xml"/>
  <Override PartName="/ppt/slides/slide77.xml" ContentType="application/vnd.openxmlformats-officedocument.presentationml.slide+xml"/>
  <Override PartName="/ppt/slides/slide113.xml" ContentType="application/vnd.openxmlformats-officedocument.presentationml.slide+xml"/>
  <Override PartName="/ppt/slides/slide78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120.xml" ContentType="application/vnd.openxmlformats-officedocument.presentationml.slide+xml"/>
  <Override PartName="/ppt/slides/slide85.xml" ContentType="application/vnd.openxmlformats-officedocument.presentationml.slide+xml"/>
  <Override PartName="/ppt/slides/slide121.xml" ContentType="application/vnd.openxmlformats-officedocument.presentationml.slide+xml"/>
  <Override PartName="/ppt/slides/slide86.xml" ContentType="application/vnd.openxmlformats-officedocument.presentationml.slide+xml"/>
  <Override PartName="/ppt/slides/slide122.xml" ContentType="application/vnd.openxmlformats-officedocument.presentationml.slide+xml"/>
  <Override PartName="/ppt/slides/slide87.xml" ContentType="application/vnd.openxmlformats-officedocument.presentationml.slide+xml"/>
  <Override PartName="/ppt/slides/slide123.xml" ContentType="application/vnd.openxmlformats-officedocument.presentationml.slide+xml"/>
  <Override PartName="/ppt/slides/slide88.xml" ContentType="application/vnd.openxmlformats-officedocument.presentationml.slide+xml"/>
  <Override PartName="/ppt/slides/slide130.xml" ContentType="application/vnd.openxmlformats-officedocument.presentationml.slide+xml"/>
  <Override PartName="/ppt/slides/slide95.xml" ContentType="application/vnd.openxmlformats-officedocument.presentationml.slide+xml"/>
  <Override PartName="/ppt/slides/slide131.xml" ContentType="application/vnd.openxmlformats-officedocument.presentationml.slide+xml"/>
  <Override PartName="/ppt/slides/slide96.xml" ContentType="application/vnd.openxmlformats-officedocument.presentationml.slide+xml"/>
  <Override PartName="/ppt/_rels/presentation.xml.rels" ContentType="application/vnd.openxmlformats-package.relationships+xml"/>
  <Override PartName="/ppt/media/image18.png" ContentType="image/png"/>
  <Override PartName="/ppt/media/image17.png" ContentType="image/png"/>
  <Override PartName="/ppt/media/image16.png" ContentType="image/png"/>
  <Override PartName="/ppt/media/image15.png" ContentType="image/png"/>
  <Override PartName="/ppt/media/image14.png" ContentType="image/png"/>
  <Override PartName="/ppt/media/image13.png" ContentType="image/png"/>
  <Override PartName="/ppt/media/image12.png" ContentType="image/png"/>
  <Override PartName="/ppt/media/image11.png" ContentType="image/png"/>
  <Override PartName="/ppt/media/image4.png" ContentType="image/png"/>
  <Override PartName="/ppt/media/image3.png" ContentType="image/png"/>
  <Override PartName="/ppt/media/image2.png" ContentType="image/png"/>
  <Override PartName="/ppt/media/image1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9.png" ContentType="image/png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slideMasters/slideMaster3.xml" ContentType="application/vnd.openxmlformats-officedocument.presentationml.slideMaster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  <p:sldId id="303" r:id="rId53"/>
    <p:sldId id="304" r:id="rId54"/>
    <p:sldId id="305" r:id="rId55"/>
    <p:sldId id="306" r:id="rId56"/>
    <p:sldId id="307" r:id="rId57"/>
    <p:sldId id="308" r:id="rId58"/>
    <p:sldId id="309" r:id="rId59"/>
    <p:sldId id="310" r:id="rId60"/>
    <p:sldId id="311" r:id="rId61"/>
    <p:sldId id="312" r:id="rId62"/>
    <p:sldId id="313" r:id="rId63"/>
    <p:sldId id="314" r:id="rId64"/>
    <p:sldId id="315" r:id="rId65"/>
    <p:sldId id="316" r:id="rId66"/>
    <p:sldId id="317" r:id="rId67"/>
    <p:sldId id="318" r:id="rId68"/>
    <p:sldId id="319" r:id="rId69"/>
    <p:sldId id="320" r:id="rId70"/>
    <p:sldId id="321" r:id="rId71"/>
    <p:sldId id="322" r:id="rId72"/>
    <p:sldId id="323" r:id="rId73"/>
    <p:sldId id="324" r:id="rId74"/>
    <p:sldId id="325" r:id="rId75"/>
    <p:sldId id="326" r:id="rId76"/>
    <p:sldId id="327" r:id="rId77"/>
    <p:sldId id="328" r:id="rId78"/>
    <p:sldId id="329" r:id="rId79"/>
    <p:sldId id="330" r:id="rId80"/>
    <p:sldId id="331" r:id="rId81"/>
    <p:sldId id="332" r:id="rId82"/>
    <p:sldId id="333" r:id="rId83"/>
    <p:sldId id="334" r:id="rId84"/>
    <p:sldId id="335" r:id="rId85"/>
    <p:sldId id="336" r:id="rId86"/>
    <p:sldId id="337" r:id="rId87"/>
    <p:sldId id="338" r:id="rId88"/>
    <p:sldId id="339" r:id="rId89"/>
    <p:sldId id="340" r:id="rId90"/>
    <p:sldId id="341" r:id="rId91"/>
    <p:sldId id="342" r:id="rId92"/>
    <p:sldId id="343" r:id="rId93"/>
    <p:sldId id="344" r:id="rId94"/>
    <p:sldId id="345" r:id="rId95"/>
    <p:sldId id="346" r:id="rId96"/>
    <p:sldId id="347" r:id="rId97"/>
    <p:sldId id="348" r:id="rId98"/>
    <p:sldId id="349" r:id="rId99"/>
    <p:sldId id="350" r:id="rId100"/>
    <p:sldId id="351" r:id="rId101"/>
    <p:sldId id="352" r:id="rId102"/>
    <p:sldId id="353" r:id="rId103"/>
    <p:sldId id="354" r:id="rId104"/>
    <p:sldId id="355" r:id="rId105"/>
    <p:sldId id="356" r:id="rId106"/>
    <p:sldId id="357" r:id="rId107"/>
    <p:sldId id="358" r:id="rId108"/>
    <p:sldId id="359" r:id="rId109"/>
    <p:sldId id="360" r:id="rId110"/>
    <p:sldId id="361" r:id="rId111"/>
    <p:sldId id="362" r:id="rId112"/>
    <p:sldId id="363" r:id="rId113"/>
    <p:sldId id="364" r:id="rId114"/>
    <p:sldId id="365" r:id="rId115"/>
    <p:sldId id="366" r:id="rId116"/>
    <p:sldId id="367" r:id="rId117"/>
    <p:sldId id="368" r:id="rId118"/>
    <p:sldId id="369" r:id="rId119"/>
    <p:sldId id="370" r:id="rId120"/>
    <p:sldId id="371" r:id="rId121"/>
    <p:sldId id="372" r:id="rId122"/>
    <p:sldId id="373" r:id="rId123"/>
    <p:sldId id="374" r:id="rId124"/>
    <p:sldId id="375" r:id="rId125"/>
    <p:sldId id="376" r:id="rId126"/>
    <p:sldId id="377" r:id="rId127"/>
    <p:sldId id="378" r:id="rId128"/>
    <p:sldId id="379" r:id="rId129"/>
    <p:sldId id="380" r:id="rId130"/>
    <p:sldId id="381" r:id="rId131"/>
    <p:sldId id="382" r:id="rId132"/>
    <p:sldId id="383" r:id="rId133"/>
    <p:sldId id="384" r:id="rId134"/>
    <p:sldId id="385" r:id="rId135"/>
    <p:sldId id="386" r:id="rId136"/>
    <p:sldId id="387" r:id="rId137"/>
    <p:sldId id="388" r:id="rId138"/>
    <p:sldId id="389" r:id="rId139"/>
    <p:sldId id="390" r:id="rId140"/>
    <p:sldId id="391" r:id="rId141"/>
    <p:sldId id="392" r:id="rId142"/>
    <p:sldId id="393" r:id="rId143"/>
    <p:sldId id="394" r:id="rId144"/>
    <p:sldId id="395" r:id="rId145"/>
    <p:sldId id="396" r:id="rId146"/>
    <p:sldId id="397" r:id="rId147"/>
    <p:sldId id="398" r:id="rId148"/>
    <p:sldId id="399" r:id="rId149"/>
    <p:sldId id="400" r:id="rId150"/>
    <p:sldId id="401" r:id="rId151"/>
    <p:sldId id="402" r:id="rId152"/>
    <p:sldId id="403" r:id="rId153"/>
    <p:sldId id="404" r:id="rId154"/>
    <p:sldId id="405" r:id="rId155"/>
    <p:sldId id="406" r:id="rId156"/>
    <p:sldId id="407" r:id="rId157"/>
    <p:sldId id="408" r:id="rId158"/>
    <p:sldId id="409" r:id="rId159"/>
    <p:sldId id="410" r:id="rId160"/>
    <p:sldId id="411" r:id="rId161"/>
    <p:sldId id="412" r:id="rId162"/>
    <p:sldId id="413" r:id="rId163"/>
    <p:sldId id="414" r:id="rId164"/>
    <p:sldId id="415" r:id="rId165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Relationship Id="rId53" Type="http://schemas.openxmlformats.org/officeDocument/2006/relationships/slide" Target="slides/slide48.xml"/><Relationship Id="rId54" Type="http://schemas.openxmlformats.org/officeDocument/2006/relationships/slide" Target="slides/slide49.xml"/><Relationship Id="rId55" Type="http://schemas.openxmlformats.org/officeDocument/2006/relationships/slide" Target="slides/slide50.xml"/><Relationship Id="rId56" Type="http://schemas.openxmlformats.org/officeDocument/2006/relationships/slide" Target="slides/slide51.xml"/><Relationship Id="rId57" Type="http://schemas.openxmlformats.org/officeDocument/2006/relationships/slide" Target="slides/slide52.xml"/><Relationship Id="rId58" Type="http://schemas.openxmlformats.org/officeDocument/2006/relationships/slide" Target="slides/slide53.xml"/><Relationship Id="rId59" Type="http://schemas.openxmlformats.org/officeDocument/2006/relationships/slide" Target="slides/slide54.xml"/><Relationship Id="rId60" Type="http://schemas.openxmlformats.org/officeDocument/2006/relationships/slide" Target="slides/slide55.xml"/><Relationship Id="rId61" Type="http://schemas.openxmlformats.org/officeDocument/2006/relationships/slide" Target="slides/slide56.xml"/><Relationship Id="rId62" Type="http://schemas.openxmlformats.org/officeDocument/2006/relationships/slide" Target="slides/slide57.xml"/><Relationship Id="rId63" Type="http://schemas.openxmlformats.org/officeDocument/2006/relationships/slide" Target="slides/slide58.xml"/><Relationship Id="rId64" Type="http://schemas.openxmlformats.org/officeDocument/2006/relationships/slide" Target="slides/slide59.xml"/><Relationship Id="rId65" Type="http://schemas.openxmlformats.org/officeDocument/2006/relationships/slide" Target="slides/slide60.xml"/><Relationship Id="rId66" Type="http://schemas.openxmlformats.org/officeDocument/2006/relationships/slide" Target="slides/slide61.xml"/><Relationship Id="rId67" Type="http://schemas.openxmlformats.org/officeDocument/2006/relationships/slide" Target="slides/slide62.xml"/><Relationship Id="rId68" Type="http://schemas.openxmlformats.org/officeDocument/2006/relationships/slide" Target="slides/slide63.xml"/><Relationship Id="rId69" Type="http://schemas.openxmlformats.org/officeDocument/2006/relationships/slide" Target="slides/slide64.xml"/><Relationship Id="rId70" Type="http://schemas.openxmlformats.org/officeDocument/2006/relationships/slide" Target="slides/slide65.xml"/><Relationship Id="rId71" Type="http://schemas.openxmlformats.org/officeDocument/2006/relationships/slide" Target="slides/slide66.xml"/><Relationship Id="rId72" Type="http://schemas.openxmlformats.org/officeDocument/2006/relationships/slide" Target="slides/slide67.xml"/><Relationship Id="rId73" Type="http://schemas.openxmlformats.org/officeDocument/2006/relationships/slide" Target="slides/slide68.xml"/><Relationship Id="rId74" Type="http://schemas.openxmlformats.org/officeDocument/2006/relationships/slide" Target="slides/slide69.xml"/><Relationship Id="rId75" Type="http://schemas.openxmlformats.org/officeDocument/2006/relationships/slide" Target="slides/slide70.xml"/><Relationship Id="rId76" Type="http://schemas.openxmlformats.org/officeDocument/2006/relationships/slide" Target="slides/slide71.xml"/><Relationship Id="rId77" Type="http://schemas.openxmlformats.org/officeDocument/2006/relationships/slide" Target="slides/slide72.xml"/><Relationship Id="rId78" Type="http://schemas.openxmlformats.org/officeDocument/2006/relationships/slide" Target="slides/slide73.xml"/><Relationship Id="rId79" Type="http://schemas.openxmlformats.org/officeDocument/2006/relationships/slide" Target="slides/slide74.xml"/><Relationship Id="rId80" Type="http://schemas.openxmlformats.org/officeDocument/2006/relationships/slide" Target="slides/slide75.xml"/><Relationship Id="rId81" Type="http://schemas.openxmlformats.org/officeDocument/2006/relationships/slide" Target="slides/slide76.xml"/><Relationship Id="rId82" Type="http://schemas.openxmlformats.org/officeDocument/2006/relationships/slide" Target="slides/slide77.xml"/><Relationship Id="rId83" Type="http://schemas.openxmlformats.org/officeDocument/2006/relationships/slide" Target="slides/slide78.xml"/><Relationship Id="rId84" Type="http://schemas.openxmlformats.org/officeDocument/2006/relationships/slide" Target="slides/slide79.xml"/><Relationship Id="rId85" Type="http://schemas.openxmlformats.org/officeDocument/2006/relationships/slide" Target="slides/slide80.xml"/><Relationship Id="rId86" Type="http://schemas.openxmlformats.org/officeDocument/2006/relationships/slide" Target="slides/slide81.xml"/><Relationship Id="rId87" Type="http://schemas.openxmlformats.org/officeDocument/2006/relationships/slide" Target="slides/slide82.xml"/><Relationship Id="rId88" Type="http://schemas.openxmlformats.org/officeDocument/2006/relationships/slide" Target="slides/slide83.xml"/><Relationship Id="rId89" Type="http://schemas.openxmlformats.org/officeDocument/2006/relationships/slide" Target="slides/slide84.xml"/><Relationship Id="rId90" Type="http://schemas.openxmlformats.org/officeDocument/2006/relationships/slide" Target="slides/slide85.xml"/><Relationship Id="rId91" Type="http://schemas.openxmlformats.org/officeDocument/2006/relationships/slide" Target="slides/slide86.xml"/><Relationship Id="rId92" Type="http://schemas.openxmlformats.org/officeDocument/2006/relationships/slide" Target="slides/slide87.xml"/><Relationship Id="rId93" Type="http://schemas.openxmlformats.org/officeDocument/2006/relationships/slide" Target="slides/slide88.xml"/><Relationship Id="rId94" Type="http://schemas.openxmlformats.org/officeDocument/2006/relationships/slide" Target="slides/slide89.xml"/><Relationship Id="rId95" Type="http://schemas.openxmlformats.org/officeDocument/2006/relationships/slide" Target="slides/slide90.xml"/><Relationship Id="rId96" Type="http://schemas.openxmlformats.org/officeDocument/2006/relationships/slide" Target="slides/slide91.xml"/><Relationship Id="rId97" Type="http://schemas.openxmlformats.org/officeDocument/2006/relationships/slide" Target="slides/slide92.xml"/><Relationship Id="rId98" Type="http://schemas.openxmlformats.org/officeDocument/2006/relationships/slide" Target="slides/slide93.xml"/><Relationship Id="rId99" Type="http://schemas.openxmlformats.org/officeDocument/2006/relationships/slide" Target="slides/slide94.xml"/><Relationship Id="rId100" Type="http://schemas.openxmlformats.org/officeDocument/2006/relationships/slide" Target="slides/slide95.xml"/><Relationship Id="rId101" Type="http://schemas.openxmlformats.org/officeDocument/2006/relationships/slide" Target="slides/slide96.xml"/><Relationship Id="rId102" Type="http://schemas.openxmlformats.org/officeDocument/2006/relationships/slide" Target="slides/slide97.xml"/><Relationship Id="rId103" Type="http://schemas.openxmlformats.org/officeDocument/2006/relationships/slide" Target="slides/slide98.xml"/><Relationship Id="rId104" Type="http://schemas.openxmlformats.org/officeDocument/2006/relationships/slide" Target="slides/slide99.xml"/><Relationship Id="rId105" Type="http://schemas.openxmlformats.org/officeDocument/2006/relationships/slide" Target="slides/slide100.xml"/><Relationship Id="rId106" Type="http://schemas.openxmlformats.org/officeDocument/2006/relationships/slide" Target="slides/slide101.xml"/><Relationship Id="rId107" Type="http://schemas.openxmlformats.org/officeDocument/2006/relationships/slide" Target="slides/slide102.xml"/><Relationship Id="rId108" Type="http://schemas.openxmlformats.org/officeDocument/2006/relationships/slide" Target="slides/slide103.xml"/><Relationship Id="rId109" Type="http://schemas.openxmlformats.org/officeDocument/2006/relationships/slide" Target="slides/slide104.xml"/><Relationship Id="rId110" Type="http://schemas.openxmlformats.org/officeDocument/2006/relationships/slide" Target="slides/slide105.xml"/><Relationship Id="rId111" Type="http://schemas.openxmlformats.org/officeDocument/2006/relationships/slide" Target="slides/slide106.xml"/><Relationship Id="rId112" Type="http://schemas.openxmlformats.org/officeDocument/2006/relationships/slide" Target="slides/slide107.xml"/><Relationship Id="rId113" Type="http://schemas.openxmlformats.org/officeDocument/2006/relationships/slide" Target="slides/slide108.xml"/><Relationship Id="rId114" Type="http://schemas.openxmlformats.org/officeDocument/2006/relationships/slide" Target="slides/slide109.xml"/><Relationship Id="rId115" Type="http://schemas.openxmlformats.org/officeDocument/2006/relationships/slide" Target="slides/slide110.xml"/><Relationship Id="rId116" Type="http://schemas.openxmlformats.org/officeDocument/2006/relationships/slide" Target="slides/slide111.xml"/><Relationship Id="rId117" Type="http://schemas.openxmlformats.org/officeDocument/2006/relationships/slide" Target="slides/slide112.xml"/><Relationship Id="rId118" Type="http://schemas.openxmlformats.org/officeDocument/2006/relationships/slide" Target="slides/slide113.xml"/><Relationship Id="rId119" Type="http://schemas.openxmlformats.org/officeDocument/2006/relationships/slide" Target="slides/slide114.xml"/><Relationship Id="rId120" Type="http://schemas.openxmlformats.org/officeDocument/2006/relationships/slide" Target="slides/slide115.xml"/><Relationship Id="rId121" Type="http://schemas.openxmlformats.org/officeDocument/2006/relationships/slide" Target="slides/slide116.xml"/><Relationship Id="rId122" Type="http://schemas.openxmlformats.org/officeDocument/2006/relationships/slide" Target="slides/slide117.xml"/><Relationship Id="rId123" Type="http://schemas.openxmlformats.org/officeDocument/2006/relationships/slide" Target="slides/slide118.xml"/><Relationship Id="rId124" Type="http://schemas.openxmlformats.org/officeDocument/2006/relationships/slide" Target="slides/slide119.xml"/><Relationship Id="rId125" Type="http://schemas.openxmlformats.org/officeDocument/2006/relationships/slide" Target="slides/slide120.xml"/><Relationship Id="rId126" Type="http://schemas.openxmlformats.org/officeDocument/2006/relationships/slide" Target="slides/slide121.xml"/><Relationship Id="rId127" Type="http://schemas.openxmlformats.org/officeDocument/2006/relationships/slide" Target="slides/slide122.xml"/><Relationship Id="rId128" Type="http://schemas.openxmlformats.org/officeDocument/2006/relationships/slide" Target="slides/slide123.xml"/><Relationship Id="rId129" Type="http://schemas.openxmlformats.org/officeDocument/2006/relationships/slide" Target="slides/slide124.xml"/><Relationship Id="rId130" Type="http://schemas.openxmlformats.org/officeDocument/2006/relationships/slide" Target="slides/slide125.xml"/><Relationship Id="rId131" Type="http://schemas.openxmlformats.org/officeDocument/2006/relationships/slide" Target="slides/slide126.xml"/><Relationship Id="rId132" Type="http://schemas.openxmlformats.org/officeDocument/2006/relationships/slide" Target="slides/slide127.xml"/><Relationship Id="rId133" Type="http://schemas.openxmlformats.org/officeDocument/2006/relationships/slide" Target="slides/slide128.xml"/><Relationship Id="rId134" Type="http://schemas.openxmlformats.org/officeDocument/2006/relationships/slide" Target="slides/slide129.xml"/><Relationship Id="rId135" Type="http://schemas.openxmlformats.org/officeDocument/2006/relationships/slide" Target="slides/slide130.xml"/><Relationship Id="rId136" Type="http://schemas.openxmlformats.org/officeDocument/2006/relationships/slide" Target="slides/slide131.xml"/><Relationship Id="rId137" Type="http://schemas.openxmlformats.org/officeDocument/2006/relationships/slide" Target="slides/slide132.xml"/><Relationship Id="rId138" Type="http://schemas.openxmlformats.org/officeDocument/2006/relationships/slide" Target="slides/slide133.xml"/><Relationship Id="rId139" Type="http://schemas.openxmlformats.org/officeDocument/2006/relationships/slide" Target="slides/slide134.xml"/><Relationship Id="rId140" Type="http://schemas.openxmlformats.org/officeDocument/2006/relationships/slide" Target="slides/slide135.xml"/><Relationship Id="rId141" Type="http://schemas.openxmlformats.org/officeDocument/2006/relationships/slide" Target="slides/slide136.xml"/><Relationship Id="rId142" Type="http://schemas.openxmlformats.org/officeDocument/2006/relationships/slide" Target="slides/slide137.xml"/><Relationship Id="rId143" Type="http://schemas.openxmlformats.org/officeDocument/2006/relationships/slide" Target="slides/slide138.xml"/><Relationship Id="rId144" Type="http://schemas.openxmlformats.org/officeDocument/2006/relationships/slide" Target="slides/slide139.xml"/><Relationship Id="rId145" Type="http://schemas.openxmlformats.org/officeDocument/2006/relationships/slide" Target="slides/slide140.xml"/><Relationship Id="rId146" Type="http://schemas.openxmlformats.org/officeDocument/2006/relationships/slide" Target="slides/slide141.xml"/><Relationship Id="rId147" Type="http://schemas.openxmlformats.org/officeDocument/2006/relationships/slide" Target="slides/slide142.xml"/><Relationship Id="rId148" Type="http://schemas.openxmlformats.org/officeDocument/2006/relationships/slide" Target="slides/slide143.xml"/><Relationship Id="rId149" Type="http://schemas.openxmlformats.org/officeDocument/2006/relationships/slide" Target="slides/slide144.xml"/><Relationship Id="rId150" Type="http://schemas.openxmlformats.org/officeDocument/2006/relationships/slide" Target="slides/slide145.xml"/><Relationship Id="rId151" Type="http://schemas.openxmlformats.org/officeDocument/2006/relationships/slide" Target="slides/slide146.xml"/><Relationship Id="rId152" Type="http://schemas.openxmlformats.org/officeDocument/2006/relationships/slide" Target="slides/slide147.xml"/><Relationship Id="rId153" Type="http://schemas.openxmlformats.org/officeDocument/2006/relationships/slide" Target="slides/slide148.xml"/><Relationship Id="rId154" Type="http://schemas.openxmlformats.org/officeDocument/2006/relationships/slide" Target="slides/slide149.xml"/><Relationship Id="rId155" Type="http://schemas.openxmlformats.org/officeDocument/2006/relationships/slide" Target="slides/slide150.xml"/><Relationship Id="rId156" Type="http://schemas.openxmlformats.org/officeDocument/2006/relationships/slide" Target="slides/slide151.xml"/><Relationship Id="rId157" Type="http://schemas.openxmlformats.org/officeDocument/2006/relationships/slide" Target="slides/slide152.xml"/><Relationship Id="rId158" Type="http://schemas.openxmlformats.org/officeDocument/2006/relationships/slide" Target="slides/slide153.xml"/><Relationship Id="rId159" Type="http://schemas.openxmlformats.org/officeDocument/2006/relationships/slide" Target="slides/slide154.xml"/><Relationship Id="rId160" Type="http://schemas.openxmlformats.org/officeDocument/2006/relationships/slide" Target="slides/slide155.xml"/><Relationship Id="rId161" Type="http://schemas.openxmlformats.org/officeDocument/2006/relationships/slide" Target="slides/slide156.xml"/><Relationship Id="rId162" Type="http://schemas.openxmlformats.org/officeDocument/2006/relationships/slide" Target="slides/slide157.xml"/><Relationship Id="rId163" Type="http://schemas.openxmlformats.org/officeDocument/2006/relationships/slide" Target="slides/slide158.xml"/><Relationship Id="rId164" Type="http://schemas.openxmlformats.org/officeDocument/2006/relationships/slide" Target="slides/slide159.xml"/><Relationship Id="rId165" Type="http://schemas.openxmlformats.org/officeDocument/2006/relationships/slide" Target="slides/slide160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&lt;заголовок&gt;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24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C2882AFE-1747-4C0E-ABBE-0E53F7A48628}" type="slidenum"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43.xml.rels><?xml version="1.0" encoding="UTF-8"?>
<Relationships xmlns="http://schemas.openxmlformats.org/package/2006/relationships"><Relationship Id="rId1" Type="http://schemas.openxmlformats.org/officeDocument/2006/relationships/slide" Target="../slides/slide43.xml"/><Relationship Id="rId2" Type="http://schemas.openxmlformats.org/officeDocument/2006/relationships/notesMaster" Target="../notesMasters/notesMaster1.xml"/>
</Relationships>
</file>

<file path=ppt/notesSlides/_rels/notesSlide71.xml.rels><?xml version="1.0" encoding="UTF-8"?>
<Relationships xmlns="http://schemas.openxmlformats.org/package/2006/relationships"><Relationship Id="rId1" Type="http://schemas.openxmlformats.org/officeDocument/2006/relationships/slide" Target="../slides/slide71.xml"/><Relationship Id="rId2" Type="http://schemas.openxmlformats.org/officeDocument/2006/relationships/notesMaster" Target="../notesMasters/notesMaster1.xml"/>
</Relationships>
</file>

<file path=ppt/notesSlides/_rels/notesSlide72.xml.rels><?xml version="1.0" encoding="UTF-8"?>
<Relationships xmlns="http://schemas.openxmlformats.org/package/2006/relationships"><Relationship Id="rId1" Type="http://schemas.openxmlformats.org/officeDocument/2006/relationships/slide" Target="../slides/slide72.xml"/><Relationship Id="rId2" Type="http://schemas.openxmlformats.org/officeDocument/2006/relationships/notesMaster" Target="../notesMasters/notesMaster1.xml"/>
</Relationships>
</file>

<file path=ppt/notesSlides/_rels/notesSlide73.xml.rels><?xml version="1.0" encoding="UTF-8"?>
<Relationships xmlns="http://schemas.openxmlformats.org/package/2006/relationships"><Relationship Id="rId1" Type="http://schemas.openxmlformats.org/officeDocument/2006/relationships/slide" Target="../slides/slide73.xml"/><Relationship Id="rId2" Type="http://schemas.openxmlformats.org/officeDocument/2006/relationships/notesMaster" Target="../notesMasters/notesMaster1.xml"/>
</Relationships>
</file>

<file path=ppt/notesSlides/_rels/notesSlide74.xml.rels><?xml version="1.0" encoding="UTF-8"?>
<Relationships xmlns="http://schemas.openxmlformats.org/package/2006/relationships"><Relationship Id="rId1" Type="http://schemas.openxmlformats.org/officeDocument/2006/relationships/slide" Target="../slides/slide74.xml"/><Relationship Id="rId2" Type="http://schemas.openxmlformats.org/officeDocument/2006/relationships/notesMaster" Target="../notesMasters/notesMaster1.xml"/>
</Relationships>
</file>

<file path=ppt/notesSlides/_rels/notesSlide75.xml.rels><?xml version="1.0" encoding="UTF-8"?>
<Relationships xmlns="http://schemas.openxmlformats.org/package/2006/relationships"><Relationship Id="rId1" Type="http://schemas.openxmlformats.org/officeDocument/2006/relationships/slide" Target="../slides/slide75.xml"/><Relationship Id="rId2" Type="http://schemas.openxmlformats.org/officeDocument/2006/relationships/notesMaster" Target="../notesMasters/notesMaster1.xml"/>
</Relationship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0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919246F5-BF7C-487D-8740-B213C91C751F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2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1679B95F-249B-44B8-9BCF-D71764290BE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3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4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7F31B133-983D-4A38-8708-C6FB00671103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7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78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7D11570B-4C8B-423C-891B-1429BCAE2821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4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ffff99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Приказ МЗСР РФ, представленный на слайде, предназначен для обеспечения проведения обязательного медицинского освидетельствования и переосвидетельствования водителей транспортных средств.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6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1122358B-FD32-414A-8C7E-17AFB25A98F5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7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7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Таким образом, изменяется как порядок организации данных осмотров (что было отражено в докладе главного профпатолога РТ), так и перечень специалистов и дополнительных медицинских противопоказаний.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8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747F414A-97A2-4AF5-A2E7-AC8362D7D8E5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7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Изменились: 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наименования пп.приказа,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Периодичность осмотра,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Увеличился состав врачебной бригады,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0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13761050-18B1-45E6-A4D8-5A75B22C8515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7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 расширился объем исследований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2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8ADA9BF4-6180-44D7-AB76-6D3A1B521910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7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Объем противопоказаний определяется по-прежнему категорией транспортного средства. При этом в приказе 302н учтены категории, предлагаемые в проекте изменений в Закон "О безопасности дорожного движения«, в соответствии с которым вводится новая сетка категорий транспортных средств вместо действующих на сегодня 5 категорий.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4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6349FD01-C54F-423A-916B-1F6860832C4C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notesSlides/notesSlide7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5" name="PlaceHolder 1"/>
          <p:cNvSpPr>
            <a:spLocks noGrp="1"/>
          </p:cNvSpPr>
          <p:nvPr>
            <p:ph type="body"/>
          </p:nvPr>
        </p:nvSpPr>
        <p:spPr>
          <a:xfrm>
            <a:off x="685800" y="4343400"/>
            <a:ext cx="5486040" cy="4114440"/>
          </a:xfrm>
          <a:prstGeom prst="rect">
            <a:avLst/>
          </a:prstGeom>
        </p:spPr>
        <p:txBody>
          <a:bodyPr/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Перечень противопоказаний в целом соответствует таковому в приказе 555. Расширен перечень противопоказаний по патологии зрения. Не допускаются лица: 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п. 9 Паралитическое косоглазие и другие нарушения содружественного движения глаз; 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п. 13 Нарушение цветоощущения;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П. 20 срок переосвидетельствования после ЧМТ с деформацией и дефектами  черепа уменьшен до 1 года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60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Кроме того, исключен ряд пунктов, которые упомянуты в общих противопоказаниях (хронические психические заболевания, наркомании, алкоголизм, заболевания сердца и сосудов).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6" name="TextShape 2"/>
          <p:cNvSpPr txBox="1"/>
          <p:nvPr/>
        </p:nvSpPr>
        <p:spPr>
          <a:xfrm>
            <a:off x="3884760" y="8685360"/>
            <a:ext cx="2971440" cy="456840"/>
          </a:xfrm>
          <a:prstGeom prst="rect">
            <a:avLst/>
          </a:prstGeom>
          <a:noFill/>
          <a:ln>
            <a:noFill/>
          </a:ln>
        </p:spPr>
        <p:txBody>
          <a:bodyPr anchor="b"/>
          <a:p>
            <a:pPr algn="r">
              <a:lnSpc>
                <a:spcPct val="100000"/>
              </a:lnSpc>
            </a:pPr>
            <a:fld id="{6D6E035F-ADDF-4854-8D8B-13A8160F5A51}" type="slidenum"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8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0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4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18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19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03A3B7EF-14D9-4427-9739-E4DADE5EEA94}" type="datetime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4.5.17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590183E3-651E-46BA-8125-75B5C580CC48}" type="slidenum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Для правки текста заголовка щёлкните мышью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45AB8988-48A9-43DD-9CDF-072A772476B3}" type="datetime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4.5.17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88F9DA99-579A-44A7-95BC-DE83EB9EF0F9}" type="slidenum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CustomShape 1"/>
          <p:cNvSpPr/>
          <p:nvPr/>
        </p:nvSpPr>
        <p:spPr>
          <a:xfrm>
            <a:off x="6480" y="14400"/>
            <a:ext cx="9131040" cy="6837120"/>
          </a:xfrm>
          <a:prstGeom prst="rtTriangle">
            <a:avLst/>
          </a:prstGeom>
          <a:gradFill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7998000"/>
          </a:gradFill>
          <a:ln>
            <a:noFill/>
          </a:ln>
          <a:effectLst>
            <a:outerShdw blurRad="40000" dir="5400000" dist="20000" rotWithShape="0">
              <a:srgbClr val="000000">
                <a:alpha val="38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79" name="Line 2"/>
          <p:cNvSpPr/>
          <p:nvPr/>
        </p:nvSpPr>
        <p:spPr>
          <a:xfrm>
            <a:off x="0" y="6120"/>
            <a:ext cx="9137520" cy="6845400"/>
          </a:xfrm>
          <a:prstGeom prst="line">
            <a:avLst/>
          </a:prstGeom>
          <a:ln w="5040">
            <a:solidFill>
              <a:schemeClr val="bg2">
                <a:tint val="55000"/>
                <a:satMod val="200000"/>
                <a:alpha val="35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0" name="Line 3"/>
          <p:cNvSpPr/>
          <p:nvPr/>
        </p:nvSpPr>
        <p:spPr>
          <a:xfrm flipH="1">
            <a:off x="6468840" y="4948200"/>
            <a:ext cx="2673360" cy="1900080"/>
          </a:xfrm>
          <a:prstGeom prst="line">
            <a:avLst/>
          </a:prstGeom>
          <a:ln w="6120">
            <a:solidFill>
              <a:schemeClr val="bg2">
                <a:tint val="50000"/>
                <a:satMod val="200000"/>
                <a:alpha val="45000"/>
              </a:schemeClr>
            </a:solidFill>
            <a:round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/>
        </p:style>
      </p:sp>
      <p:sp>
        <p:nvSpPr>
          <p:cNvPr id="81" name="PlaceHolder 4"/>
          <p:cNvSpPr>
            <a:spLocks noGrp="1"/>
          </p:cNvSpPr>
          <p:nvPr>
            <p:ph type="dt"/>
          </p:nvPr>
        </p:nvSpPr>
        <p:spPr>
          <a:xfrm>
            <a:off x="4791240" y="6480000"/>
            <a:ext cx="2133360" cy="301320"/>
          </a:xfrm>
          <a:prstGeom prst="rect">
            <a:avLst/>
          </a:prstGeom>
        </p:spPr>
        <p:txBody>
          <a:bodyPr lIns="90000" rIns="90000" tIns="45000" bIns="45000" anchor="b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2" name="PlaceHolder 5"/>
          <p:cNvSpPr>
            <a:spLocks noGrp="1"/>
          </p:cNvSpPr>
          <p:nvPr>
            <p:ph type="ftr"/>
          </p:nvPr>
        </p:nvSpPr>
        <p:spPr>
          <a:xfrm>
            <a:off x="457200" y="6481800"/>
            <a:ext cx="4258800" cy="299520"/>
          </a:xfrm>
          <a:prstGeom prst="rect">
            <a:avLst/>
          </a:prstGeom>
        </p:spPr>
        <p:txBody>
          <a:bodyPr lIns="90000" rIns="90000" tIns="45000" bIns="45000" anchor="b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3" name="PlaceHolder 6"/>
          <p:cNvSpPr>
            <a:spLocks noGrp="1"/>
          </p:cNvSpPr>
          <p:nvPr>
            <p:ph type="sldNum"/>
          </p:nvPr>
        </p:nvSpPr>
        <p:spPr>
          <a:xfrm>
            <a:off x="7589880" y="6481800"/>
            <a:ext cx="502920" cy="301320"/>
          </a:xfrm>
          <a:prstGeom prst="rect">
            <a:avLst/>
          </a:prstGeom>
        </p:spPr>
        <p:txBody>
          <a:bodyPr lIns="90000" rIns="90000" tIns="45000" bIns="45000" anchor="b"/>
          <a:p>
            <a:pPr algn="ctr">
              <a:lnSpc>
                <a:spcPct val="100000"/>
              </a:lnSpc>
            </a:pPr>
            <a:fld id="{66983EDF-4DB8-4A5D-A380-C48B095414F8}" type="slidenum">
              <a:rPr b="0" lang="ru-RU" sz="1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84" name="PlaceHolder 7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r>
              <a:rPr b="0" lang="ru-RU" sz="2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Для правки текста заголовка щёлкните мышью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85" name="PlaceHolder 8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Для правки структуры щёлкните мышью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Второй уровень структуры</a:t>
            </a:r>
            <a:endParaRPr b="0" lang="ru-RU" sz="24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Третий уровень структуры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9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Четвёртый уровень структуры</a:t>
            </a:r>
            <a:endParaRPr b="0" lang="ru-RU" sz="19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Пятый уровень структуры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Шестой уровень структуры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Седьмой уровень структуры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0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13.xml"/>
</Relationships>
</file>

<file path=ppt/slides/_rels/slide1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5.xml"/>
</Relationships>
</file>

<file path=ppt/slides/_rels/slide1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1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59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1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6.xml"/>
</Relationships>
</file>

<file path=ppt/slides/_rels/slide1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3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3.xml"/>
</Relationships>
</file>

<file path=ppt/slides/_rels/slide5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5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6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6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1.xml"/>
</Relationships>
</file>

<file path=ppt/slides/_rels/slide7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2.xml"/>
</Relationships>
</file>

<file path=ppt/slides/_rels/slide7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3.xml"/>
</Relationships>
</file>

<file path=ppt/slides/_rels/slide7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4.xml"/>
</Relationships>
</file>

<file path=ppt/slides/_rels/slide7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5.xml"/>
</Relationships>
</file>

<file path=ppt/slides/_rels/slide7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8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8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0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13.xml"/>
</Relationships>
</file>

<file path=ppt/slides/_rels/slide91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13.xml"/>
</Relationships>
</file>

<file path=ppt/slides/_rels/slide92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13.xml"/>
</Relationships>
</file>

<file path=ppt/slides/_rels/slide93.xml.rels><?xml version="1.0" encoding="UTF-8"?>
<Relationships xmlns="http://schemas.openxmlformats.org/package/2006/relationships"><Relationship Id="rId1" Type="http://schemas.openxmlformats.org/officeDocument/2006/relationships/image" Target="../media/image17.png"/><Relationship Id="rId2" Type="http://schemas.openxmlformats.org/officeDocument/2006/relationships/slideLayout" Target="../slideLayouts/slideLayout13.xml"/>
</Relationships>
</file>

<file path=ppt/slides/_rels/slide9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9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TextShape 1"/>
          <p:cNvSpPr txBox="1"/>
          <p:nvPr/>
        </p:nvSpPr>
        <p:spPr>
          <a:xfrm>
            <a:off x="867960" y="2232000"/>
            <a:ext cx="7772040" cy="3096000"/>
          </a:xfrm>
          <a:prstGeom prst="rect">
            <a:avLst/>
          </a:prstGeom>
          <a:noFill/>
          <a:ln w="9360">
            <a:noFill/>
          </a:ln>
        </p:spPr>
        <p:txBody>
          <a:bodyPr anchor="b" anchorCtr="1"/>
          <a:p>
            <a:pPr algn="ctr">
              <a:lnSpc>
                <a:spcPct val="100000"/>
              </a:lnSpc>
            </a:pPr>
            <a:r>
              <a:rPr b="0" lang="ru-RU" sz="2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ПМО </a:t>
            </a:r>
            <a:r>
              <a:rPr b="0" lang="ru-RU" sz="29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отдельных профессиональных группах: 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водителей. 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медработников, работников образования, торговли и общественного питания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26" name="TextShape 2"/>
          <p:cNvSpPr txBox="1"/>
          <p:nvPr/>
        </p:nvSpPr>
        <p:spPr>
          <a:xfrm>
            <a:off x="864000" y="684360"/>
            <a:ext cx="7416000" cy="1259640"/>
          </a:xfrm>
          <a:prstGeom prst="rect">
            <a:avLst/>
          </a:prstGeom>
          <a:noFill/>
          <a:ln>
            <a:noFill/>
          </a:ln>
        </p:spPr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ru-RU" sz="4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</a:rPr>
              <a:t>Принципы проведения ПМО</a:t>
            </a:r>
            <a:endParaRPr b="1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TextShape 1"/>
          <p:cNvSpPr txBox="1"/>
          <p:nvPr/>
        </p:nvSpPr>
        <p:spPr>
          <a:xfrm>
            <a:off x="457200" y="122400"/>
            <a:ext cx="8686440" cy="3077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 факторов производственной среды и трудового процесса на рабочем месте штукатура-маляра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59" name="TextShape 2"/>
          <p:cNvSpPr txBox="1"/>
          <p:nvPr/>
        </p:nvSpPr>
        <p:spPr>
          <a:xfrm>
            <a:off x="1523880" y="3352680"/>
            <a:ext cx="7619760" cy="3504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Физические перегрузки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Токсические вещества, в т.ч. сенсибилизирующего, нейро- и гематотропного, репротоксического действия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Высота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0" name="CustomShape 3"/>
          <p:cNvSpPr/>
          <p:nvPr/>
        </p:nvSpPr>
        <p:spPr>
          <a:xfrm>
            <a:off x="457200" y="3200400"/>
            <a:ext cx="8229240" cy="3382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720">
              <a:lnSpc>
                <a:spcPct val="100000"/>
              </a:lnSpc>
            </a:pPr>
            <a:r>
              <a:rPr b="0" lang="ru-RU" sz="8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CustomShape 4"/>
          <p:cNvSpPr/>
          <p:nvPr/>
        </p:nvSpPr>
        <p:spPr>
          <a:xfrm>
            <a:off x="5791320" y="304920"/>
            <a:ext cx="3352320" cy="1752120"/>
          </a:xfrm>
          <a:prstGeom prst="wedgeRectCallout">
            <a:avLst>
              <a:gd name="adj1" fmla="val -66514"/>
              <a:gd name="adj2" fmla="val 77693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Какой фактор главный?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6" dur="indefinite" restart="never" nodeType="tmRoot">
          <p:childTnLst>
            <p:seq>
              <p:cTn id="97" dur="indefinite" nodeType="mainSeq">
                <p:childTnLst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2" dur="1000" fill="hold"/>
                                        <p:tgtEl>
                                          <p:spTgt spid="159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03" dur="1000" fill="hold"/>
                                        <p:tgtEl>
                                          <p:spTgt spid="159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04" dur="1000"/>
                                        <p:tgtEl>
                                          <p:spTgt spid="159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2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09" dur="1000" fill="hold"/>
                                        <p:tgtEl>
                                          <p:spTgt spid="159">
                                            <p:txEl>
                                              <p:pRg st="2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0" dur="1000" fill="hold"/>
                                        <p:tgtEl>
                                          <p:spTgt spid="159">
                                            <p:txEl>
                                              <p:pRg st="2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11" dur="1000"/>
                                        <p:tgtEl>
                                          <p:spTgt spid="159">
                                            <p:txEl>
                                              <p:pRg st="22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>
                                            <p:txEl>
                                              <p:pRg st="12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6" dur="1000" fill="hold"/>
                                        <p:tgtEl>
                                          <p:spTgt spid="159">
                                            <p:txEl>
                                              <p:pRg st="12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17" dur="1000" fill="hold"/>
                                        <p:tgtEl>
                                          <p:spTgt spid="159">
                                            <p:txEl>
                                              <p:pRg st="12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18" dur="1000"/>
                                        <p:tgtEl>
                                          <p:spTgt spid="159">
                                            <p:txEl>
                                              <p:pRg st="123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45" name="TextShape 2"/>
          <p:cNvSpPr txBox="1"/>
          <p:nvPr/>
        </p:nvSpPr>
        <p:spPr>
          <a:xfrm>
            <a:off x="457200" y="1018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20. Работы в дошкольных образовательных организациях, домах  ребенка, организациях для детей - сирот и детей, оставшихся без  попечения родителей  (лиц,  их  заменяющих),  образовательных  организациях интернатного типа, оздоровительных образовательных  организациях, в том числе санаторного типа, детских санаториях,  круглогодичных лагерях отдыха, а также социальных приютах и домах престарелых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21. Работы в организациях бытового обслуживания  (банщики,  работники душевых, парикмахерских)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46" dur="indefinite" restart="never" nodeType="tmRoot">
          <p:childTnLst>
            <p:seq>
              <p:cTn id="34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4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22. Работы в бассейнах, а также водолечебницах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23. Работы в гостиницах, общежитиях, пассажирских вагонах (проводники), в должности стюардессы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24. Работы в организациях медицинской промышленности и аптечной сети, связанные с изготовлением, расфасовкой и реализацией лекарственных средств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25. Работы на водопроводных сооружениях, связанные с подготовкой воды и обслуживанием водопроводных сетей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26. Работы связанные  с переработкой молока и изготовлением молочных продуктов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48" dur="indefinite" restart="never" nodeType="tmRoot">
          <p:childTnLst>
            <p:seq>
              <p:cTn id="34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ПМО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4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Периодичность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– 1 раз в год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Медкомиссия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– Профпатолог, Терапевт, Психиатр, Нарколог, Дерматовенеролог, Оториноларинголог, Стоматолог*, Инфекционист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Исследования: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Рентгенография ОГК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Исследование крови на сифилис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Мазок на гонорею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Исследования на носительство возбудителей кишечных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инфекций и  серологическое обследование на брюшной тиф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Исследования на</a:t>
            </a:r>
            <a:r>
              <a:rPr b="0" i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гельминтозы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Мазок из зева и носа на наличие патогенного стафилококка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50" dur="indefinite" restart="never" nodeType="tmRoot">
          <p:childTnLst>
            <p:seq>
              <p:cTn id="35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Объем исследований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graphicFrame>
        <p:nvGraphicFramePr>
          <p:cNvPr id="351" name="Table 2"/>
          <p:cNvGraphicFramePr/>
          <p:nvPr/>
        </p:nvGraphicFramePr>
        <p:xfrm>
          <a:off x="533520" y="1886040"/>
          <a:ext cx="8229240" cy="3104640"/>
        </p:xfrm>
        <a:graphic>
          <a:graphicData uri="http://schemas.openxmlformats.org/drawingml/2006/table">
            <a:tbl>
              <a:tblPr/>
              <a:tblGrid>
                <a:gridCol w="3428640"/>
                <a:gridCol w="685800"/>
                <a:gridCol w="457200"/>
                <a:gridCol w="761760"/>
                <a:gridCol w="1143000"/>
                <a:gridCol w="609480"/>
                <a:gridCol w="1143360"/>
              </a:tblGrid>
              <a:tr h="385200">
                <a:tc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Ro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ОГК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RW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гонорея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киш + бр тиф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гельм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мазок на Staf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14 (пищевики)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15. (общепит)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16. (практиканты)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17. (ЛПУ)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18. (школы, кружки и секции)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19. (пионерлагеря)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20. (детсады, интернаты, санатории)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852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21. (банщики,  работники душевых, парикмахерских)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1456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22. (бассейны)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23. (горничные, проводники, стюардессы)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24. (медпром и аптеки)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260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25. (водопроводные сети)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93680"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26. (молзаводы)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+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 lIns="68400" rIns="68400" tIns="0" bIns="0"/>
                    <a:p>
                      <a:pPr>
                        <a:lnSpc>
                          <a:spcPct val="115000"/>
                        </a:lnSpc>
                      </a:pPr>
                      <a:r>
                        <a:rPr b="1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  <a:ea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timing>
    <p:tnLst>
      <p:par>
        <p:cTn id="352" dur="indefinite" restart="never" nodeType="tmRoot">
          <p:childTnLst>
            <p:seq>
              <p:cTn id="35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Противопоказания: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5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Заболевания и бактерионосительство: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брюшной тиф, паратифы, сальмонеллез, дизентерия;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гельминтозы;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сифилис в заразном периоде;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лепра;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педикулез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заразные кожные заболевания: чесотка, трихофития, микроспория, парша, актиномикоз с изъязвлениями или свищами на открытых частях тела;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заразные и деструктивные формы туберкулеза легких, внелегочный туберкулез с наличием свищей, бактериоурии, туберкулезной волчанки лица и рук;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гонорея (все формы) – срок в зависимости от профессиональной группы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инфекции кожи и подкожной клетчатки - для отдельных категорий работников.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озена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54" dur="indefinite" restart="never" nodeType="tmRoot">
          <p:childTnLst>
            <p:seq>
              <p:cTn id="35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4" name="TextShape 1"/>
          <p:cNvSpPr txBox="1"/>
          <p:nvPr/>
        </p:nvSpPr>
        <p:spPr>
          <a:xfrm>
            <a:off x="457200" y="380880"/>
            <a:ext cx="8229240" cy="9140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общественного питания: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55" name="TextShape 2"/>
          <p:cNvSpPr txBox="1"/>
          <p:nvPr/>
        </p:nvSpPr>
        <p:spPr>
          <a:xfrm>
            <a:off x="457200" y="1447920"/>
            <a:ext cx="8229240" cy="4647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Лица, поступающие на работу в организации общественного питания, проходят предварительные при поступлении и периодические медицинские осмотры, профессиональную гигиеническую подготовку и аттестацию в установленном порядке.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 каждого работника заводится личная медицинская книжка установленного образца, в которую вносятся результаты медицинских обследований и лабораторных исследований, сведения о перенесенных инфекционных заболеваниях, отметка о прохождении гигиенической подготовки и аттестации.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(объем исследований – согласно Приложению №2 приказа №302н).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56" dur="indefinite" restart="never" nodeType="tmRoot">
          <p:childTnLst>
            <p:seq>
              <p:cTn id="35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торговли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5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проходят медосмотры, профессиональную гигиеническую подготовку и аттестацию.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 каждого работника заводится личная медицинская книжка установленного образца, в которую вносятся результаты медицинских обследований и лабораторных исследований, сведения о перенесенных инфекционных заболеваниях, отметка о прохождении гигиенической подготовки и аттестации.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13 СП 2.3.6.1066-01: на каждого работника торговой фирмы заводится личная медицинская книжка установленного образца.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(объем исследований – согласно Приложению №2 приказа 3302н).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58" dur="indefinite" restart="never" nodeType="tmRoot">
          <p:childTnLst>
            <p:seq>
              <p:cTn id="35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Но!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59" name="TextShape 2"/>
          <p:cNvSpPr txBox="1"/>
          <p:nvPr/>
        </p:nvSpPr>
        <p:spPr>
          <a:xfrm>
            <a:off x="457200" y="1752480"/>
            <a:ext cx="8229240" cy="41144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 проведении ПМО водителям, медицинским работникам и работникам декретированных групп необходимо учитывать не только интересы населения, но и решать основную задачу ПМО – выявление профессиональных заболеваний.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Как?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Включать в перечень действующих факторов пункты из Приложения №1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60" dur="indefinite" restart="never" nodeType="tmRoot">
          <p:childTnLst>
            <p:seq>
              <p:cTn id="36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Пример №1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6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Процедурная медсестра.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Вредные факторы (Приложение №1):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Пп.1.3.9.1 (антибиотики), 2.4 (инфицированный материал),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Опасные работы (Приложение №2): п.17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62" dur="indefinite" restart="never" nodeType="tmRoot">
          <p:childTnLst>
            <p:seq>
              <p:cTn id="36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Пример №2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6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Водитель большегрузного автомобиля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Вредные факторы (Приложение №1):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Пп.3.4. (вибрация), 3.5 (шум), 4.1 (физические перегрузки)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Опасные работы (Приложение №2): п.27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64" dur="indefinite" restart="never" nodeType="tmRoot">
          <p:childTnLst>
            <p:seq>
              <p:cTn id="36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TextShape 1"/>
          <p:cNvSpPr txBox="1"/>
          <p:nvPr/>
        </p:nvSpPr>
        <p:spPr>
          <a:xfrm>
            <a:off x="457200" y="122400"/>
            <a:ext cx="8686440" cy="3077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 факторов производственной среды и трудового процесса на рабочем месте штукатура-маляра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63" name="TextShape 2"/>
          <p:cNvSpPr txBox="1"/>
          <p:nvPr/>
        </p:nvSpPr>
        <p:spPr>
          <a:xfrm>
            <a:off x="1523880" y="3352680"/>
            <a:ext cx="7619760" cy="3504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Физические перегрузки </a:t>
            </a: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!!!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Токсические вещества, в т.ч. сенсибилизирующего, нейро- и гематотропного, репротоксического действия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Высота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4" name="CustomShape 3"/>
          <p:cNvSpPr/>
          <p:nvPr/>
        </p:nvSpPr>
        <p:spPr>
          <a:xfrm>
            <a:off x="457200" y="3246480"/>
            <a:ext cx="8229240" cy="3382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119" dur="indefinite" restart="never" nodeType="tmRoot">
          <p:childTnLst>
            <p:seq>
              <p:cTn id="120" dur="indefinite" nodeType="mainSeq">
                <p:childTnLst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25" dur="1000" fill="hold"/>
                                        <p:tgtEl>
                                          <p:spTgt spid="163">
                                            <p:txEl>
                                              <p:p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6" dur="1000" fill="hold"/>
                                        <p:tgtEl>
                                          <p:spTgt spid="163">
                                            <p:txEl>
                                              <p:pRg st="0" end="2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27" dur="1000"/>
                                        <p:tgtEl>
                                          <p:spTgt spid="163">
                                            <p:txEl>
                                              <p:pRg st="0" end="2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26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2" dur="1000" fill="hold"/>
                                        <p:tgtEl>
                                          <p:spTgt spid="163">
                                            <p:txEl>
                                              <p:pRg st="26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33" dur="1000" fill="hold"/>
                                        <p:tgtEl>
                                          <p:spTgt spid="163">
                                            <p:txEl>
                                              <p:pRg st="26" end="127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34" dur="1000"/>
                                        <p:tgtEl>
                                          <p:spTgt spid="163">
                                            <p:txEl>
                                              <p:pRg st="26" end="12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>
                                            <p:txEl>
                                              <p:pRg st="127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9" dur="1000" fill="hold"/>
                                        <p:tgtEl>
                                          <p:spTgt spid="163">
                                            <p:txEl>
                                              <p:pRg st="127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0" dur="1000" fill="hold"/>
                                        <p:tgtEl>
                                          <p:spTgt spid="163">
                                            <p:txEl>
                                              <p:pRg st="127" end="13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41" dur="1000"/>
                                        <p:tgtEl>
                                          <p:spTgt spid="163">
                                            <p:txEl>
                                              <p:pRg st="127" end="13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Пример №3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6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Пекарь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Вредные факторы (Приложение №1):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Пп.2.2. (ферментные препараты), 2.7. (пыль растит.происх.), 4.1 (физические перегрузки)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Опасные работы (Приложение №2): п.14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66" dur="indefinite" restart="never" nodeType="tmRoot">
          <p:childTnLst>
            <p:seq>
              <p:cTn id="36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6" name="CustomShape 1"/>
          <p:cNvSpPr/>
          <p:nvPr/>
        </p:nvSpPr>
        <p:spPr>
          <a:xfrm>
            <a:off x="504000" y="2438280"/>
            <a:ext cx="7920000" cy="63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3. ПМО медицинских работников </a:t>
            </a:r>
            <a:endParaRPr b="1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68" dur="indefinite" restart="never" nodeType="tmRoot">
          <p:childTnLst>
            <p:seq>
              <p:cTn id="36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7" name="TextShape 1"/>
          <p:cNvSpPr txBox="1"/>
          <p:nvPr/>
        </p:nvSpPr>
        <p:spPr>
          <a:xfrm>
            <a:off x="457200" y="152280"/>
            <a:ext cx="8229240" cy="13712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медицинских работников: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нормативно-правовая база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68" name="CustomShape 2"/>
          <p:cNvSpPr/>
          <p:nvPr/>
        </p:nvSpPr>
        <p:spPr>
          <a:xfrm>
            <a:off x="457200" y="1600200"/>
            <a:ext cx="8229240" cy="4479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ТК РФ от 13.12.2001 г. №197-ФЗ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 Правительства России от 4 сентября 1995 г. N 877 «Об утверждении перечня работников отдельных профессий, производств, предприятий, учреждений и организаций, которые проходят обязательное медицинское освидетельствование для выявления ВИЧ-инфекции при проведении обязательных предварительных при поступлении на работу и периодических медицинских осмотров»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СП 3.1.5-2826-10 «Профилактика ВИЧ-инфекции»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СанПиН 2.1.3.2630-10 «Санитарно-эпидемиологические требования к организациям, осуществляющим медицинскую деятельность»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МР 2.2.9.2242-07 «Гигиенические и эпидемиологические требования к условиям труда медицинских работников, выполняющих работы, связанные с риском возникновения инфекционных заболеваний»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Роспотребнадзора РФ от 20.05.2002 г. № 402 «О личной медицинской книжке и санитарном паспорте»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84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МЗ СР РФ от 12.04.2011 г. № 302н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70" dur="indefinite" restart="never" nodeType="tmRoot">
          <p:childTnLst>
            <p:seq>
              <p:cTn id="37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 взгляда на проведение ПМО: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graphicFrame>
        <p:nvGraphicFramePr>
          <p:cNvPr id="370" name="Table 2"/>
          <p:cNvGraphicFramePr/>
          <p:nvPr/>
        </p:nvGraphicFramePr>
        <p:xfrm>
          <a:off x="457200" y="1600200"/>
          <a:ext cx="8229240" cy="741240"/>
        </p:xfrm>
        <a:graphic>
          <a:graphicData uri="http://schemas.openxmlformats.org/drawingml/2006/table">
            <a:tbl>
              <a:tblPr/>
              <a:tblGrid>
                <a:gridCol w="4114800"/>
                <a:gridCol w="4114800"/>
              </a:tblGrid>
              <a:tr h="34632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Роспотребнадзор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Минздрав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4f81bd"/>
                    </a:solidFill>
                  </a:tcPr>
                </a:tc>
              </a:tr>
              <a:tr h="2382480">
                <a:tc>
                  <a:txBody>
                    <a:bodyPr/>
                    <a:p>
                      <a:pPr marL="457200" indent="-456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StarSymbol"/>
                        <a:buAutoNum type="arabicPeriod"/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СанПиН 2.1.3.2630-10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457200" indent="-456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StarSymbol"/>
                        <a:buAutoNum type="arabicPeriod"/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приказ Роспотребнадзора РФ от 20.05.2002 г. № 402 «О личной медицинской книжке и санитарном паспорте»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  <a:tc>
                  <a:txBody>
                    <a:bodyPr/>
                    <a:p>
                      <a:pPr marL="457200" indent="-456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StarSymbol"/>
                        <a:buAutoNum type="arabicPeriod"/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Приказ МЗ СР РФ от 12.04.2011 г. № 302н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marL="457200" indent="-456840">
                        <a:lnSpc>
                          <a:spcPct val="100000"/>
                        </a:lnSpc>
                        <a:buClr>
                          <a:srgbClr val="000000"/>
                        </a:buClr>
                        <a:buFont typeface="StarSymbol"/>
                        <a:buAutoNum type="arabicPeriod"/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Приказ МЗ СР РФ от 22.11.2004 г. N 255 «О порядке оказания первичной медико-санитарной помощи гражданам, имеющим право на получение набора социальных услуг»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d0d8e7"/>
                    </a:solidFill>
                  </a:tcPr>
                </a:tc>
              </a:tr>
            </a:tbl>
          </a:graphicData>
        </a:graphic>
      </p:graphicFrame>
      <p:sp>
        <p:nvSpPr>
          <p:cNvPr id="371" name="CustomShape 3"/>
          <p:cNvSpPr/>
          <p:nvPr/>
        </p:nvSpPr>
        <p:spPr>
          <a:xfrm>
            <a:off x="1219320" y="5257800"/>
            <a:ext cx="6629040" cy="3952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Мед.книжка                                 Амб.карта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72" dur="indefinite" restart="never" nodeType="tmRoot">
          <p:childTnLst>
            <p:seq>
              <p:cTn id="37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Вся работа с медкнижками строится по 5 нормативным документам: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73" name="TextShape 2"/>
          <p:cNvSpPr txBox="1"/>
          <p:nvPr/>
        </p:nvSpPr>
        <p:spPr>
          <a:xfrm>
            <a:off x="152280" y="1752480"/>
            <a:ext cx="8762760" cy="41144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Роспотребнадзора РФ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№ 402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от 20.05.2002 «О личной медицинской книжке и санитарном паспорте»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Минздравсоцразвития России от 12.04.2011 г.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№302н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СанПиН 2.1.3.2630-10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«Санитарно-эпидемиологические требования к организациям, осуществляющим медицинскую деятельность»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СП 2.3.6.1079-01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«Санитарно-эпидемиологические требования к организациям общественного питания, изготовлению и оборотоспособности в них пищевых продуктов и продовольственного сырья»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СП 2.3.6.1066-01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«Санитарно-эпидемиологические требования к организациям торговли и обороту в них продовольственного сырья и пищевых продуктов»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74" dur="indefinite" restart="never" nodeType="tmRoot">
          <p:childTnLst>
            <p:seq>
              <p:cTn id="37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Личная медицинская книжка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7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официальный документ строгой отчетности.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Оформлять и выдавать ЛМК уполномочены центры гигиены и эпидемиологии и их филиалы (п.3 приказа №402).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настоящее время действуют бланки личных медицинских книжек, утвержденные приказом Роспотребнадзора № 402 от 20.05.2002 «О личной медицинской книжке и санитарном паспорте».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Личные медицинские книжки предыдущего образца действительны до заполнения всех страниц.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76" dur="indefinite" restart="never" nodeType="tmRoot">
          <p:childTnLst>
            <p:seq>
              <p:cTn id="37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Личная медицинская книжка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7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Личные медицинские книжки должны храниться у администрации организации и выдаваться на руки работникам (под расписку) для прохождения медицинских осмотров и профессиональной гигиенической подготовки.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Медицинские работники лечебно-профилактических учреждений обязаны проходить профилактические медосмотры, но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 подлежат профессиональной гигиенической подготовке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78" dur="indefinite" restart="never" nodeType="tmRoot">
          <p:childTnLst>
            <p:seq>
              <p:cTn id="37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!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7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тексте приказа №402 нет информации о медицинских работниках.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Заполнение медкнижки регламентируется СанПиН 2.1.3.2630-10 (раздел IV «Профилактика внутрибольничных инфекций в </a:t>
            </a:r>
            <a:r>
              <a:rPr b="0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акушерских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стационарах (отделениях)», п.1.7)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80" dur="indefinite" restart="never" nodeType="tmRoot">
          <p:childTnLst>
            <p:seq>
              <p:cTn id="38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" name="TextShape 1"/>
          <p:cNvSpPr txBox="1"/>
          <p:nvPr/>
        </p:nvSpPr>
        <p:spPr>
          <a:xfrm>
            <a:off x="228600" y="152280"/>
            <a:ext cx="8686440" cy="8377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СанПиН 2.1.3.2630-10, п.1.7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81" name="TextShape 2"/>
          <p:cNvSpPr txBox="1"/>
          <p:nvPr/>
        </p:nvSpPr>
        <p:spPr>
          <a:xfrm>
            <a:off x="152280" y="1066680"/>
            <a:ext cx="8762760" cy="53337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 поступлении на работу в акушерские стационары (отделения) медицинские работники проходят осмотр врачей: терапевта, стоматолога, отоларинголога, дерматовенеролога и гинеколога (в дальнейшем 1 раз в год). Дополнительные медицинские осмотры проводятся по показаниям.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Все медицинские работники, непосредственно оказывающие медицинскую помощь и осуществляющие уход за пациентами, проходят следующие обследования: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рентгенологическое обследование на туберкулез - крупнокадровая флюорография грудной клетки (в дальнейшем - один раз в год);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исследование крови на гепатит C (в дальнейшем 1 раз в год);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исследование крови на гепатит B не привитых (в дальнейшем 1 раз в год), привитые обследуются через 5 лет, затем ежегодно при отсутствии ревакцинации;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исследование крови на ВИЧ-инфекцию (в дальнейшем 1 раз в год);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исследования крови на сифилис (в дальнейшем 1 раз в год);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- исследование мазков на гонорею (в дальнейшем 1 раз в год).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Другие диагностические исследования проводятся в зависимости от выявленной патологии у медицинского персонала.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Результаты обследования вносятся в личную медицинскую книжку.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82" dur="indefinite" restart="never" nodeType="tmRoot">
          <p:childTnLst>
            <p:seq>
              <p:cTn id="38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по СанПиН 2.1.3.2630-10 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8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15. Требования к условиям труда медицинского персонала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п. 15.1. Персонал ООМД </a:t>
            </a:r>
            <a:r>
              <a:rPr b="0" lang="ru-RU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должен проходить предварительные, при поступлении на работу, и периодические медицинские осмотры, с оформлением акта заключительной комиссии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Периодические медицинские осмотры проводятся в организациях, имеющих лицензию на данные виды деятельности.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84" dur="indefinite" restart="never" nodeType="tmRoot">
          <p:childTnLst>
            <p:seq>
              <p:cTn id="38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pic>
        <p:nvPicPr>
          <p:cNvPr id="166" name="Picture 2" descr=""/>
          <p:cNvPicPr/>
          <p:nvPr/>
        </p:nvPicPr>
        <p:blipFill>
          <a:blip r:embed="rId1"/>
          <a:stretch/>
        </p:blipFill>
        <p:spPr>
          <a:xfrm>
            <a:off x="457200" y="228600"/>
            <a:ext cx="8419680" cy="2971440"/>
          </a:xfrm>
          <a:prstGeom prst="rect">
            <a:avLst/>
          </a:prstGeom>
          <a:ln w="9360">
            <a:noFill/>
          </a:ln>
        </p:spPr>
      </p:pic>
      <p:pic>
        <p:nvPicPr>
          <p:cNvPr id="167" name="Picture 3" descr=""/>
          <p:cNvPicPr/>
          <p:nvPr/>
        </p:nvPicPr>
        <p:blipFill>
          <a:blip r:embed="rId2"/>
          <a:stretch/>
        </p:blipFill>
        <p:spPr>
          <a:xfrm>
            <a:off x="457200" y="3276720"/>
            <a:ext cx="8407080" cy="15681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42" dur="indefinite" restart="never" nodeType="tmRoot">
          <p:childTnLst>
            <p:seq>
              <p:cTn id="14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по СанПиН 2.1.3.2630-10 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8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Раздел III. Профилактика внутрибольничных инфекций в стационарах (отделениях) хирургического профиля, подраздел 1. Организация мероприятий по профилактике внутрибольничных инфекций.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п. 1.9: При поступлении на работу в стационары (отделения) хирургического профиля медицинские работники </a:t>
            </a:r>
            <a:r>
              <a:rPr b="0" lang="ru-RU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проходят ПМО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: терапевта, невролога, гинеколога, дерматовенеролога, отоларинголога, офтальмолога. В дальнейшем осмотр у тех же специалистов проводится 1 раз в год. Дополнительные медицинские осмотры проводятся по показаниям.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86" dur="indefinite" restart="never" nodeType="tmRoot">
          <p:childTnLst>
            <p:seq>
              <p:cTn id="38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СанПиН 2.1.3.2630-10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87" name="TextShape 2"/>
          <p:cNvSpPr txBox="1"/>
          <p:nvPr/>
        </p:nvSpPr>
        <p:spPr>
          <a:xfrm>
            <a:off x="457200" y="1312200"/>
            <a:ext cx="8229240" cy="48078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Медицинские работники проходят следующие обследования: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рентгенологическое обследование на туберкулез - крупнокадровая флюорография грудной клетки (в дальнейшем - 1 раз в год);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исследование крови на гепатит C (в дальнейшем - 1 раз в год);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исследование крови на гепатит B не привитых (в дальнейшем - 1 раз в год); привитые обследуются через 5 лет, затем ежегодно при отсутствии ревакцинации;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исследование крови на сифилис (в дальнейшем - по показаниям);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исследование мазков на гонорею (в дальнейшем - по показаниям);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- исследование крови на ВИЧ-инфекцию (в дальнейшем - 1 раз в год).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Проводятся лабораторные исследования: общий анализ крови и общий анализ мочи, в дальнейшем 1 раз в год перед периодическим медицинским осмотром.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88" dur="indefinite" restart="never" nodeType="tmRoot">
          <p:childTnLst>
            <p:seq>
              <p:cTn id="38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СанПиН 2.1.3.2630-10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8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1.10. К работе не допускаются лица с изменениями в легких туберкулезного характера, а также лица с гнойно-воспалительными заболеваниями.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1.11. Плановое обследование медицинского персонала хирургических стационаров (отделений) на носительство золотистого стафилококка не проводят. Обследование медицинского персонала на носительство условно-патогенных микроорганизмов проводят только по эпидемиологическим показаниям.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90" dur="indefinite" restart="never" nodeType="tmRoot">
          <p:childTnLst>
            <p:seq>
              <p:cTn id="39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СанПиН 2.1.3.2630-10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9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1.12. Персонал стационаров (отделений) хирургического профиля подлежит профилактической иммунизации против гепатита B в обязательном порядке при поступлении на работу в случае отсутствия данных о прививке. Один раз в 10 лет персоналу проводится прививка против дифтерии и столбняка. В связи с задачей ликвидации кори в стране проводится дополнительная иммунизация лиц до 35 лет, не болевших корью и не привитых живой коревой вакциной или привитых однократно. Иммунизация против других инфекционных заболеваний проводится в соответствии с национальным календарем прививок, а также по эпидемиологическим показаниям.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92" dur="indefinite" restart="never" nodeType="tmRoot">
          <p:childTnLst>
            <p:seq>
              <p:cTn id="39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СанПиН 2.1.3.2630-10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9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1.13. В хирургических стационарах (отделениях) должен быть налажен учет травм и чрезвычайных ситуаций (порезы, уколы, попадание крови на видимые слизистые, поврежденные кожные покровы и др.), связанных с профессиональной деятельностью персонала, с указанием проведенных профилактических мероприятий (экстренная профилактика).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1.14. Весь персонал должен проходить ежегодное диспансерное наблюдение для своевременного выявления заболеваний и проведения соответствующих лечебных мероприятий.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1.15. Результаты периодических осмотров, лечения, сведения о профилактических прививках заносятся в контрольную карту диспансерного наблюдения и доводятся до сведения лица, ответственного за организацию и проведение мероприятий по профилактике ВБИ.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94" dur="indefinite" restart="never" nodeType="tmRoot">
          <p:childTnLst>
            <p:seq>
              <p:cTn id="39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по приказу №302н 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(п.17 Прил.№2)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9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Работы медицинского персонала ЛПУ, </a:t>
            </a: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 также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родильных домов (отделений), детских больниц (отделений), отделений патологии новорожденных, недоношенных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Периодичность – 1 раз в год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Комиссия – профпатолог, терапевт, психиатр, нарколог, дерматолог, ЛОР, стоматолог, *инфекционист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96" dur="indefinite" restart="never" nodeType="tmRoot">
          <p:childTnLst>
            <p:seq>
              <p:cTn id="39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по приказу №302н 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(п.17 Прил.№2)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9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Объем исследований: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Ro ОГК; RW; мазок на гонорею; иссл.на носительство кишечных инфекций; серол.на бр.тиф при поступлении, в дальнейшем – по показаниям; иссл. на гельминтозы при поступлении, затем не реже 1 раз в год или по показаниям; мазок из зева и носа на St.aureus при поступлении, затем 1 раз в 6 мес.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(итого 7 исследований)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98" dur="indefinite" restart="never" nodeType="tmRoot">
          <p:childTnLst>
            <p:seq>
              <p:cTn id="39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по приказу №302н 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(п.17 Прил.№2)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99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Противопоказания: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Заболевания и бактериеносительство: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Бр.тиф, паратифы, сальмонеллез , дизентерия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Гельминтозы,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Сифилис в заразном периоде,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Лепра,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5. Заразные кожные заболевания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6. Заразные и деструктивные формы туберкулеза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7. Гонорея (все формы) до отр. контроля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8. Инфекции кожи и подкожной клетчатки - только для персонала акуш., хир, стац., отд.патол.новор., работников пищеблоков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9. Озена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400" dur="indefinite" restart="never" nodeType="tmRoot">
          <p:childTnLst>
            <p:seq>
              <p:cTn id="40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0" name="CustomShape 1"/>
          <p:cNvSpPr/>
          <p:nvPr/>
        </p:nvSpPr>
        <p:spPr>
          <a:xfrm>
            <a:off x="360000" y="2438280"/>
            <a:ext cx="8280000" cy="1735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3. Профессиональные заболевания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медицинских работников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02" dur="indefinite" restart="never" nodeType="tmRoot">
          <p:childTnLst>
            <p:seq>
              <p:cTn id="40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1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Особенности трудового процесса медицинских работников: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02" name="TextShape 2"/>
          <p:cNvSpPr txBox="1"/>
          <p:nvPr/>
        </p:nvSpPr>
        <p:spPr>
          <a:xfrm>
            <a:off x="304920" y="1857240"/>
            <a:ext cx="8610120" cy="446688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</a:pP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Arial"/>
              <a:buChar char="•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Значительная интеллектуальная нагрузка, высокое нервно-эмоциональное напряжение.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Arial"/>
              <a:buChar char="•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Комплекс факторов физической, химической, биологической природы.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Arial"/>
              <a:buChar char="•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 ряде специальностей – физические перегрузки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  <p:timing>
    <p:tnLst>
      <p:par>
        <p:cTn id="404" dur="indefinite" restart="never" nodeType="tmRoot">
          <p:childTnLst>
            <p:seq>
              <p:cTn id="40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TextShape 1"/>
          <p:cNvSpPr txBox="1"/>
          <p:nvPr/>
        </p:nvSpPr>
        <p:spPr>
          <a:xfrm>
            <a:off x="457200" y="1533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</a:rPr>
              <a:t>Приложение 2 приказа №302н: кого мы смотрим?</a:t>
            </a:r>
            <a:endParaRPr b="0" lang="ru-RU" sz="4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/>
            </a:endParaRPr>
          </a:p>
        </p:txBody>
      </p:sp>
      <p:sp>
        <p:nvSpPr>
          <p:cNvPr id="169" name="TextShape 2"/>
          <p:cNvSpPr txBox="1"/>
          <p:nvPr/>
        </p:nvSpPr>
        <p:spPr>
          <a:xfrm>
            <a:off x="457200" y="13104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 – высота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 – ДЭУ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 – валка леса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 – удаленные регионы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 – сосуды под давлением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 – взрывоопасные пр-ва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 – ношение оружия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 – газоспасатели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 – МЧС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10 – станки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11 – водолазы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12 – подземные работы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13 – ношение противогаза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14-26 – декретированные группы (17 – медработники, 18-20 – работники образования)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27 – водители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44" dur="indefinite" restart="never" nodeType="tmRoot">
          <p:childTnLst>
            <p:seq>
              <p:cTn id="14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TextShape 1"/>
          <p:cNvSpPr txBox="1"/>
          <p:nvPr/>
        </p:nvSpPr>
        <p:spPr>
          <a:xfrm>
            <a:off x="0" y="142920"/>
            <a:ext cx="9143640" cy="15231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Профессиональные заболевания у медицинских работников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04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533520" indent="-533160">
              <a:lnSpc>
                <a:spcPct val="70000"/>
              </a:lnSpc>
              <a:buClr>
                <a:srgbClr val="ff388c"/>
              </a:buClr>
              <a:buSzPct val="80000"/>
              <a:buFont typeface="Wingdings 2" charset="2"/>
              <a:buAutoNum type="arabicPeriod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Инфекционные заболевания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33520" indent="-533160">
              <a:lnSpc>
                <a:spcPct val="70000"/>
              </a:lnSpc>
              <a:buClr>
                <a:srgbClr val="ff388c"/>
              </a:buClr>
              <a:buSzPct val="80000"/>
              <a:buFont typeface="Wingdings 2" charset="2"/>
              <a:buAutoNum type="arabicPeriod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Болезни спины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33520" indent="-533160">
              <a:lnSpc>
                <a:spcPct val="70000"/>
              </a:lnSpc>
              <a:buClr>
                <a:srgbClr val="ff388c"/>
              </a:buClr>
              <a:buSzPct val="80000"/>
              <a:buFont typeface="Wingdings 2" charset="2"/>
              <a:buAutoNum type="arabicPeriod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ПЗ от повторяющихся стереотипных движений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33520" indent="-533160">
              <a:lnSpc>
                <a:spcPct val="70000"/>
              </a:lnSpc>
              <a:buClr>
                <a:srgbClr val="ff388c"/>
              </a:buClr>
              <a:buSzPct val="80000"/>
              <a:buFont typeface="Wingdings 2" charset="2"/>
              <a:buAutoNum type="arabicPeriod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Последствия сменной работы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33520" indent="-533160">
              <a:lnSpc>
                <a:spcPct val="70000"/>
              </a:lnSpc>
              <a:buClr>
                <a:srgbClr val="ff388c"/>
              </a:buClr>
              <a:buSzPct val="80000"/>
              <a:buFont typeface="Wingdings 2" charset="2"/>
              <a:buAutoNum type="arabicPeriod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Насилие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33520" indent="-533160">
              <a:lnSpc>
                <a:spcPct val="70000"/>
              </a:lnSpc>
              <a:buClr>
                <a:srgbClr val="ff388c"/>
              </a:buClr>
              <a:buSzPct val="80000"/>
              <a:buFont typeface="Wingdings 2" charset="2"/>
              <a:buAutoNum type="arabicPeriod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ПЗ от ионизирующей радиации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33520" indent="-533160">
              <a:lnSpc>
                <a:spcPct val="70000"/>
              </a:lnSpc>
              <a:buClr>
                <a:srgbClr val="ff388c"/>
              </a:buClr>
              <a:buSzPct val="80000"/>
              <a:buFont typeface="Wingdings 2" charset="2"/>
              <a:buAutoNum type="arabicPeriod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ПЗ от токсических веществ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33520" indent="-533160">
              <a:lnSpc>
                <a:spcPct val="70000"/>
              </a:lnSpc>
              <a:buClr>
                <a:srgbClr val="ff388c"/>
              </a:buClr>
              <a:buSzPct val="80000"/>
              <a:buFont typeface="Wingdings 2" charset="2"/>
              <a:buAutoNum type="arabicPeriod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ПЗ от производственного шума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33520" indent="-533160" algn="r">
              <a:lnSpc>
                <a:spcPct val="70000"/>
              </a:lnSpc>
            </a:pP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33520" indent="-533160" algn="r">
              <a:lnSpc>
                <a:spcPct val="70000"/>
              </a:lnSpc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(</a:t>
            </a:r>
            <a:r>
              <a:rPr b="1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MFL Occupational Health Centre, USA)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  <p:timing>
    <p:tnLst>
      <p:par>
        <p:cTn id="406" dur="indefinite" restart="never" nodeType="tmRoot">
          <p:childTnLst>
            <p:seq>
              <p:cTn id="40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TextShape 1"/>
          <p:cNvSpPr txBox="1"/>
          <p:nvPr/>
        </p:nvSpPr>
        <p:spPr>
          <a:xfrm>
            <a:off x="457200" y="268200"/>
            <a:ext cx="8229240" cy="13982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06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А также синдром эмоционального выгорания (burnout)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  <p:timing>
    <p:tnLst>
      <p:par>
        <p:cTn id="408" dur="indefinite" restart="never" nodeType="tmRoot">
          <p:childTnLst>
            <p:seq>
              <p:cTn id="40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ПЗ медработников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08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ПЗ от биологических факторов – 64%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Аллергозы – 23%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Интоксикации – 10%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ПЗ от перенапряжения – 3%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ПЗ от физфакторов – 0,5%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Новообразования – 0,25%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 algn="r">
              <a:lnSpc>
                <a:spcPct val="100000"/>
              </a:lnSpc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(</a:t>
            </a:r>
            <a:r>
              <a:rPr b="0" i="1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В.В.Косарев, С.А.Бабанов, 2008)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  <p:timing>
    <p:tnLst>
      <p:par>
        <p:cTn id="410" dur="indefinite" restart="never" nodeType="tmRoot">
          <p:childTnLst>
            <p:seq>
              <p:cTn id="41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1. ПЗ от биологических факторов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10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Чаще всего – туберкулез, вирусные гепатиты В и С, сифилис, ВИЧ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1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Любое</a:t>
            </a: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 инфекционное заболевание при определенных условиях может развиваться как профессиональное у медицинских работников, </a:t>
            </a:r>
            <a:r>
              <a:rPr b="1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имеющих постоянный или эпизодический контакт с контагиозными больными или с зараженным материалом</a:t>
            </a:r>
            <a:r>
              <a:rPr b="1" lang="ru-RU" sz="3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  <p:timing>
    <p:tnLst>
      <p:par>
        <p:cTn id="412" dur="indefinite" restart="never" nodeType="tmRoot">
          <p:childTnLst>
            <p:seq>
              <p:cTn id="41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b0266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Вирусные гепатиты</a:t>
            </a:r>
            <a:r>
              <a:rPr b="1" i="1" lang="ru-RU" sz="4200" spc="-1" strike="noStrike">
                <a:solidFill>
                  <a:srgbClr val="b0266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 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12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Показатели заболеваемости ВГ у медицинских работников выше, а маркеры гепатита встречаются чаще, чем среди населения, не имеющего профессионального контакта с кровью больных или больными.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 центрах гемодиализа примерно у трети медицинских работников имеются маркеры ВГ.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>
              <a:lnSpc>
                <a:spcPct val="100000"/>
              </a:lnSpc>
            </a:pP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  <p:timing>
    <p:tnLst>
      <p:par>
        <p:cTn id="414" dur="indefinite" restart="never" nodeType="tmRoot">
          <p:childTnLst>
            <p:seq>
              <p:cTn id="41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3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3600" spc="-1" strike="noStrike">
                <a:solidFill>
                  <a:srgbClr val="b0266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Особенности клинического течения ВГВ, ВГС у медработников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14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более частое развитие микстных форм гепатита (В+С), что утяжеляет клинику  и прогноз;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развитие ВГ на фоне предшествующего токсико-аллергического поражения печени (лекарственного, химического, токсико-аллергического);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резистентность к терапии;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частое развитие печеночной недостаточности, цирроза, рака печени.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>
              <a:lnSpc>
                <a:spcPct val="90000"/>
              </a:lnSpc>
            </a:pP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b0266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Для подтверждения причинной связи необходимо: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16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Отсутствие маркеров гепатита при приеме на работу;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Запись в журнале аварийных ситуаций о произошедшем контакте с биологическими жидкостями инфицированного пациента при выполнении манипуляций;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Совпадение сроков инкубационного периода заболевания;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Отсутствие у членов семьи ВГВ или ВГС по данным лабораторных анализов.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>
              <a:lnSpc>
                <a:spcPct val="90000"/>
              </a:lnSpc>
            </a:pP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b0266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Профессиональный туберкулез 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18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среди медицинских работников в России занимает 2-е место, уступая лишь вирусным гепатитам.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заболеваемость туберкулезом медицинских работников значительно превышает аналогичные показатели у населения России в среднем в 4 – 9 раз (по данным Московского НИИ туберкулеза)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>
              <a:lnSpc>
                <a:spcPct val="100000"/>
              </a:lnSpc>
            </a:pP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b0266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Степени риска заражения туберкулезом: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20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514440" indent="-514080">
              <a:lnSpc>
                <a:spcPct val="90000"/>
              </a:lnSpc>
              <a:buClr>
                <a:srgbClr val="ff388c"/>
              </a:buClr>
              <a:buSzPct val="80000"/>
              <a:buFont typeface="Century Gothic"/>
              <a:buAutoNum type="arabicPeriod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персонал баклабораторий,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14440" indent="-514080">
              <a:lnSpc>
                <a:spcPct val="90000"/>
              </a:lnSpc>
              <a:buClr>
                <a:srgbClr val="ff388c"/>
              </a:buClr>
              <a:buSzPct val="80000"/>
              <a:buFont typeface="Century Gothic"/>
              <a:buAutoNum type="arabicPeriod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работники ПТ стационаров (устойчивыми штаммами),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14440" indent="-514080">
              <a:lnSpc>
                <a:spcPct val="90000"/>
              </a:lnSpc>
              <a:buClr>
                <a:srgbClr val="ff388c"/>
              </a:buClr>
              <a:buSzPct val="80000"/>
              <a:buFont typeface="Century Gothic"/>
              <a:buAutoNum type="arabicPeriod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работники поликлиник ПТД;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514440" indent="-514080">
              <a:lnSpc>
                <a:spcPct val="90000"/>
              </a:lnSpc>
              <a:buClr>
                <a:srgbClr val="ff388c"/>
              </a:buClr>
              <a:buSzPct val="80000"/>
              <a:buFont typeface="Century Gothic"/>
              <a:buAutoNum type="arabicPeriod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сотрудники патологоморфологических отделений, терапевтических отделений крупных больниц и работники скорой медицинской помощи.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Формы туберкулеза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22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Очаговый туберкулез,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Инфильтративный,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Туберкулома.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>
              <a:lnSpc>
                <a:spcPct val="100000"/>
              </a:lnSpc>
            </a:pP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TextShape 1"/>
          <p:cNvSpPr txBox="1"/>
          <p:nvPr/>
        </p:nvSpPr>
        <p:spPr>
          <a:xfrm>
            <a:off x="380880" y="2286000"/>
            <a:ext cx="8229240" cy="13712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</a:rPr>
              <a:t>1. ПМО водителей</a:t>
            </a:r>
            <a:endParaRPr b="1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ahoma"/>
            </a:endParaRPr>
          </a:p>
        </p:txBody>
      </p:sp>
    </p:spTree>
  </p:cSld>
  <p:timing>
    <p:tnLst>
      <p:par>
        <p:cTn id="146" dur="indefinite" restart="never" nodeType="tmRoot">
          <p:childTnLst>
            <p:seq>
              <p:cTn id="14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b0266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Особенности туберкулеза у медработников 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24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первичная устойчивость к химиопрепаратам,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развитие деструктивных форм,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рецидивы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развитие осложнений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2. Профессиональные аллергозы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26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Около 30% врачей и 40% медицинских сестер стационаров сенсибилизированы к основным группам лекарственных препаратов (антибактериальные, противовоспалительные, местные анестетики).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Этиологические факторы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28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латексные перчатки (наиболее частая причина развития сенсибилизации),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вещества для наркоза, дезинфекции, моющие средства,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химические реагенты, используемые в лабораторной практике,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биологические препараты (вакцины, сыворотки),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лекарственное растительное сырье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Нозологические формы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30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аллергические дерматиты,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Экзема,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аллергические риниты,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бронхиальная астма.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1" name="TextShape 1"/>
          <p:cNvSpPr txBox="1"/>
          <p:nvPr/>
        </p:nvSpPr>
        <p:spPr>
          <a:xfrm>
            <a:off x="0" y="214200"/>
            <a:ext cx="900072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000" spc="-1" strike="noStrike">
                <a:solidFill>
                  <a:srgbClr val="b02660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 профессиональном характере заболевания свидетельствуют: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32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Чистый аллергологический анамнез;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Начало болезни в период профессиональной деятельности;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Ухудшение в период работы;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Ремиссия при прекращении трудовой деятельности;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Отрицательные результаты аллергопроб на непрофессиональные аллергены.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3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Профилактика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34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правильный профессиональный отбор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раннее выявление аллергопатологии и рациональное трудоустройство без контакта с аллергенами.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>
              <a:lnSpc>
                <a:spcPct val="100000"/>
              </a:lnSpc>
            </a:pP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1" lang="ru-RU" sz="3200" spc="-1" strike="noStrike">
                <a:solidFill>
                  <a:srgbClr val="ff2b7d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Критерии эффективности ПМО работников здравоохранения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36" name="TextShape 2"/>
          <p:cNvSpPr txBox="1"/>
          <p:nvPr/>
        </p:nvSpPr>
        <p:spPr>
          <a:xfrm>
            <a:off x="428760" y="1714680"/>
            <a:ext cx="8181720" cy="46861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 algn="just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степень учета всех вредных производственных факторов, действующих на рабочем месте медицинского работника, подлежащего осмотру;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 algn="just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степень охвата осмотрами всех медицинских работников, подвергающихся воздействию вредных и (или) опасных производственных факторов;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 algn="just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своевременность проведения ПМО</a:t>
            </a: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TextShape 1"/>
          <p:cNvSpPr txBox="1"/>
          <p:nvPr/>
        </p:nvSpPr>
        <p:spPr>
          <a:xfrm>
            <a:off x="285840" y="1341360"/>
            <a:ext cx="8324640" cy="505908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 algn="just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соответствие перечня врачей-специалистов, участвующих в осмотре, комплексу вредных производственных факторов, действующих на рабочем месте медработника;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 algn="just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наличие подготовки в области профессиональной патологии всех врачей-специалистов, участвующих в осмотре;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TextShape 1"/>
          <p:cNvSpPr txBox="1"/>
          <p:nvPr/>
        </p:nvSpPr>
        <p:spPr>
          <a:xfrm>
            <a:off x="214200" y="1197000"/>
            <a:ext cx="8395920" cy="52034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 algn="just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достаточность оснащения медицинской организации средствами и методами лабораторной и функциональной диагностики, предусмотренными для проведения медицинских осмотров работников, работающих во вредных и (или) опасных условиях труда;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 algn="just">
              <a:lnSpc>
                <a:spcPct val="9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своевременность и обоснованность формирования по результатам ПМО групп диспансерного наблюдения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9" name="TextShape 1"/>
          <p:cNvSpPr txBox="1"/>
          <p:nvPr/>
        </p:nvSpPr>
        <p:spPr>
          <a:xfrm>
            <a:off x="457200" y="26748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Burnout-кругооборот (Alexander, 2009)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40" name="CustomShape 2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441" name="CustomShape 3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CustomShape 1"/>
          <p:cNvSpPr/>
          <p:nvPr/>
        </p:nvSpPr>
        <p:spPr>
          <a:xfrm>
            <a:off x="4503240" y="2280240"/>
            <a:ext cx="2763720" cy="559080"/>
          </a:xfrm>
          <a:custGeom>
            <a:avLst/>
            <a:gdLst/>
            <a:ahLst/>
            <a:rect l="l" t="t" r="r" b="b"/>
            <a:pathLst>
              <a:path w="2763951" h="559589">
                <a:moveTo>
                  <a:pt x="0" y="0"/>
                </a:moveTo>
                <a:lnTo>
                  <a:pt x="0" y="381344"/>
                </a:lnTo>
                <a:lnTo>
                  <a:pt x="2763951" y="381344"/>
                </a:lnTo>
                <a:lnTo>
                  <a:pt x="2763951" y="559589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72" name="CustomShape 2"/>
          <p:cNvSpPr/>
          <p:nvPr/>
        </p:nvSpPr>
        <p:spPr>
          <a:xfrm>
            <a:off x="4366800" y="4078080"/>
            <a:ext cx="96120" cy="542880"/>
          </a:xfrm>
          <a:custGeom>
            <a:avLst/>
            <a:gdLst/>
            <a:ahLst/>
            <a:rect l="l" t="t" r="r" b="b"/>
            <a:pathLst>
              <a:path w="96396" h="543352">
                <a:moveTo>
                  <a:pt x="0" y="0"/>
                </a:moveTo>
                <a:lnTo>
                  <a:pt x="0" y="365106"/>
                </a:lnTo>
                <a:lnTo>
                  <a:pt x="96396" y="365106"/>
                </a:lnTo>
                <a:lnTo>
                  <a:pt x="96396" y="543352"/>
                </a:lnTo>
              </a:path>
            </a:pathLst>
          </a:custGeom>
          <a:noFill/>
          <a:ln>
            <a:solidFill>
              <a:schemeClr val="accent1">
                <a:shade val="8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73" name="CustomShape 3"/>
          <p:cNvSpPr/>
          <p:nvPr/>
        </p:nvSpPr>
        <p:spPr>
          <a:xfrm>
            <a:off x="4366800" y="2280240"/>
            <a:ext cx="136080" cy="575640"/>
          </a:xfrm>
          <a:custGeom>
            <a:avLst/>
            <a:gdLst/>
            <a:ahLst/>
            <a:rect l="l" t="t" r="r" b="b"/>
            <a:pathLst>
              <a:path w="136571" h="575827">
                <a:moveTo>
                  <a:pt x="136571" y="0"/>
                </a:moveTo>
                <a:lnTo>
                  <a:pt x="136571" y="397581"/>
                </a:lnTo>
                <a:lnTo>
                  <a:pt x="0" y="397581"/>
                </a:lnTo>
                <a:lnTo>
                  <a:pt x="0" y="575827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74" name="CustomShape 4"/>
          <p:cNvSpPr/>
          <p:nvPr/>
        </p:nvSpPr>
        <p:spPr>
          <a:xfrm>
            <a:off x="1699200" y="2280240"/>
            <a:ext cx="2803680" cy="559080"/>
          </a:xfrm>
          <a:custGeom>
            <a:avLst/>
            <a:gdLst/>
            <a:ahLst/>
            <a:rect l="l" t="t" r="r" b="b"/>
            <a:pathLst>
              <a:path w="2804126" h="559589">
                <a:moveTo>
                  <a:pt x="2804126" y="0"/>
                </a:moveTo>
                <a:lnTo>
                  <a:pt x="2804126" y="381344"/>
                </a:lnTo>
                <a:lnTo>
                  <a:pt x="0" y="381344"/>
                </a:lnTo>
                <a:lnTo>
                  <a:pt x="0" y="559589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75" name="CustomShape 5"/>
          <p:cNvSpPr/>
          <p:nvPr/>
        </p:nvSpPr>
        <p:spPr>
          <a:xfrm>
            <a:off x="1949040" y="659160"/>
            <a:ext cx="5108400" cy="162072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76" name="CustomShape 6"/>
          <p:cNvSpPr/>
          <p:nvPr/>
        </p:nvSpPr>
        <p:spPr>
          <a:xfrm>
            <a:off x="2162520" y="862560"/>
            <a:ext cx="5108400" cy="1620720"/>
          </a:xfrm>
          <a:prstGeom prst="roundRect">
            <a:avLst>
              <a:gd name="adj" fmla="val 1000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54080" rIns="106560" tIns="154080" bIns="154080" anchor="ctr"/>
          <a:p>
            <a:pPr algn="ctr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Медицинские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осмотры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CustomShape 7"/>
          <p:cNvSpPr/>
          <p:nvPr/>
        </p:nvSpPr>
        <p:spPr>
          <a:xfrm>
            <a:off x="539280" y="2840040"/>
            <a:ext cx="2318760" cy="122148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78" name="CustomShape 8"/>
          <p:cNvSpPr/>
          <p:nvPr/>
        </p:nvSpPr>
        <p:spPr>
          <a:xfrm>
            <a:off x="753120" y="3043080"/>
            <a:ext cx="2318760" cy="1221480"/>
          </a:xfrm>
          <a:prstGeom prst="roundRect">
            <a:avLst>
              <a:gd name="adj" fmla="val 1000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11960" rIns="76320" tIns="111960" bIns="112320" anchor="ctr"/>
          <a:p>
            <a:pPr algn="ctr">
              <a:lnSpc>
                <a:spcPct val="9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предварительные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CustomShape 9"/>
          <p:cNvSpPr/>
          <p:nvPr/>
        </p:nvSpPr>
        <p:spPr>
          <a:xfrm>
            <a:off x="3189960" y="2856240"/>
            <a:ext cx="2353320" cy="122148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80" name="CustomShape 10"/>
          <p:cNvSpPr/>
          <p:nvPr/>
        </p:nvSpPr>
        <p:spPr>
          <a:xfrm>
            <a:off x="3403800" y="3059280"/>
            <a:ext cx="2353320" cy="1221480"/>
          </a:xfrm>
          <a:prstGeom prst="roundRect">
            <a:avLst>
              <a:gd name="adj" fmla="val 1000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31040" rIns="95400" tIns="131040" bIns="131400" anchor="ctr"/>
          <a:p>
            <a:pPr algn="ctr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периодические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1" name="CustomShape 11"/>
          <p:cNvSpPr/>
          <p:nvPr/>
        </p:nvSpPr>
        <p:spPr>
          <a:xfrm>
            <a:off x="2590200" y="4621320"/>
            <a:ext cx="3745440" cy="122148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82" name="CustomShape 12"/>
          <p:cNvSpPr/>
          <p:nvPr/>
        </p:nvSpPr>
        <p:spPr>
          <a:xfrm>
            <a:off x="2804040" y="4824360"/>
            <a:ext cx="3745440" cy="1221480"/>
          </a:xfrm>
          <a:prstGeom prst="roundRect">
            <a:avLst>
              <a:gd name="adj" fmla="val 1000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31040" rIns="95400" tIns="131040" bIns="131400" anchor="ctr"/>
          <a:p>
            <a:pPr algn="ctr">
              <a:lnSpc>
                <a:spcPct val="90000"/>
              </a:lnSpc>
            </a:pPr>
            <a:r>
              <a:rPr b="0" lang="ru-RU" sz="2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предрейсовые / предсменные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3" name="CustomShape 13"/>
          <p:cNvSpPr/>
          <p:nvPr/>
        </p:nvSpPr>
        <p:spPr>
          <a:xfrm>
            <a:off x="6067440" y="2840040"/>
            <a:ext cx="2399400" cy="122148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84" name="CustomShape 14"/>
          <p:cNvSpPr/>
          <p:nvPr/>
        </p:nvSpPr>
        <p:spPr>
          <a:xfrm>
            <a:off x="6281280" y="3043080"/>
            <a:ext cx="2399400" cy="1221480"/>
          </a:xfrm>
          <a:prstGeom prst="roundRect">
            <a:avLst>
              <a:gd name="adj" fmla="val 1000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31040" rIns="95400" tIns="131040" bIns="131400" anchor="ctr"/>
          <a:p>
            <a:pPr algn="ctr">
              <a:lnSpc>
                <a:spcPct val="90000"/>
              </a:lnSpc>
            </a:pPr>
            <a:r>
              <a:rPr b="0" lang="ru-RU" sz="25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внеочередные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48" dur="indefinite" restart="never" nodeType="tmRoot">
          <p:childTnLst>
            <p:seq>
              <p:cTn id="14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2" name="TextShape 1"/>
          <p:cNvSpPr txBox="1"/>
          <p:nvPr/>
        </p:nvSpPr>
        <p:spPr>
          <a:xfrm>
            <a:off x="457200" y="0"/>
            <a:ext cx="822924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5 стадий burnout-синдрома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graphicFrame>
        <p:nvGraphicFramePr>
          <p:cNvPr id="443" name="Table 2"/>
          <p:cNvGraphicFramePr/>
          <p:nvPr/>
        </p:nvGraphicFramePr>
        <p:xfrm>
          <a:off x="0" y="1285920"/>
          <a:ext cx="9143640" cy="4785840"/>
        </p:xfrm>
        <a:graphic>
          <a:graphicData uri="http://schemas.openxmlformats.org/drawingml/2006/table">
            <a:tbl>
              <a:tblPr/>
              <a:tblGrid>
                <a:gridCol w="1523880"/>
                <a:gridCol w="1523880"/>
                <a:gridCol w="1523880"/>
                <a:gridCol w="1523880"/>
                <a:gridCol w="1523880"/>
                <a:gridCol w="1524240"/>
              </a:tblGrid>
              <a:tr h="1111320">
                <a:tc gridSpan="6"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ffffff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Неблагоприятные условия труда, несоответствие желаний и реальности, неудовлетворенность работой, стресс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38160">
                      <a:solidFill>
                        <a:srgbClr val="ffffff"/>
                      </a:solidFill>
                    </a:lnB>
                    <a:solidFill>
                      <a:srgbClr val="ff388c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</a:tr>
              <a:tr h="450720"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0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ceda"/>
                    </a:solidFill>
                  </a:tcPr>
                </a:tc>
              </a:tr>
              <a:tr h="32238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Энергети-ческая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Энтузиасти-ческая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Идеалисти-ческая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Умственное и психическое истощение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Эмоцио-нальная пустота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Отсутствие желания общаться с пациентами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Нарушения самочувствия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Равнодушие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Цинизм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Неоказание помощи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Жестокость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Отсутствие интереса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Профессио-нальная деградация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Снижение профессиональных способностей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Чувство беспомощ-ности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Отчаяние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Отчуждение от семьи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Личностная деградация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Ненависть к себе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Проблемы в семье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Прогулы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Полное выгорание (эмоциональ-ное онемение)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Наблюдается: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Безучастное выполнение обязанностей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indent="-216000">
                        <a:lnSpc>
                          <a:spcPct val="100000"/>
                        </a:lnSpc>
                        <a:buClr>
                          <a:srgbClr val="666666"/>
                        </a:buClr>
                        <a:buFont typeface="Arial"/>
                        <a:buChar char="•"/>
                      </a:pPr>
                      <a:r>
                        <a:rPr b="0" lang="ru-RU" sz="1400" spc="-1" strike="noStrike">
                          <a:solidFill>
                            <a:srgbClr val="666666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entury Gothic"/>
                        </a:rPr>
                        <a:t>Намерения: уйти из профессии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ffe8ed"/>
                    </a:solidFill>
                  </a:tcPr>
                </a:tc>
              </a:tr>
            </a:tbl>
          </a:graphicData>
        </a:graphic>
      </p:graphicFrame>
      <p:sp>
        <p:nvSpPr>
          <p:cNvPr id="444" name="CustomShape 3"/>
          <p:cNvSpPr/>
          <p:nvPr/>
        </p:nvSpPr>
        <p:spPr>
          <a:xfrm>
            <a:off x="85716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5" name="CustomShape 4"/>
          <p:cNvSpPr/>
          <p:nvPr/>
        </p:nvSpPr>
        <p:spPr>
          <a:xfrm>
            <a:off x="157176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6" name="CustomShape 5"/>
          <p:cNvSpPr/>
          <p:nvPr/>
        </p:nvSpPr>
        <p:spPr>
          <a:xfrm>
            <a:off x="535788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7" name="CustomShape 6"/>
          <p:cNvSpPr/>
          <p:nvPr/>
        </p:nvSpPr>
        <p:spPr>
          <a:xfrm>
            <a:off x="400068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8" name="CustomShape 7"/>
          <p:cNvSpPr/>
          <p:nvPr/>
        </p:nvSpPr>
        <p:spPr>
          <a:xfrm>
            <a:off x="471492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49" name="CustomShape 8"/>
          <p:cNvSpPr/>
          <p:nvPr/>
        </p:nvSpPr>
        <p:spPr>
          <a:xfrm>
            <a:off x="35712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0" name="CustomShape 9"/>
          <p:cNvSpPr/>
          <p:nvPr/>
        </p:nvSpPr>
        <p:spPr>
          <a:xfrm>
            <a:off x="778680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1" name="CustomShape 10"/>
          <p:cNvSpPr/>
          <p:nvPr/>
        </p:nvSpPr>
        <p:spPr>
          <a:xfrm>
            <a:off x="607212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2" name="CustomShape 11"/>
          <p:cNvSpPr/>
          <p:nvPr/>
        </p:nvSpPr>
        <p:spPr>
          <a:xfrm>
            <a:off x="321480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3" name="CustomShape 12"/>
          <p:cNvSpPr/>
          <p:nvPr/>
        </p:nvSpPr>
        <p:spPr>
          <a:xfrm>
            <a:off x="222876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4" name="CustomShape 13"/>
          <p:cNvSpPr/>
          <p:nvPr/>
        </p:nvSpPr>
        <p:spPr>
          <a:xfrm>
            <a:off x="685800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5" name="CustomShape 14"/>
          <p:cNvSpPr/>
          <p:nvPr/>
        </p:nvSpPr>
        <p:spPr>
          <a:xfrm>
            <a:off x="8643960" y="1857240"/>
            <a:ext cx="213840" cy="285480"/>
          </a:xfrm>
          <a:prstGeom prst="down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</p:sp>
      <p:sp>
        <p:nvSpPr>
          <p:cNvPr id="456" name="CustomShape 15"/>
          <p:cNvSpPr/>
          <p:nvPr/>
        </p:nvSpPr>
        <p:spPr>
          <a:xfrm>
            <a:off x="5143680" y="6286680"/>
            <a:ext cx="3714480" cy="364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lang="ru-RU" sz="1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(Alexander, 2009)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TextShape 1"/>
          <p:cNvSpPr txBox="1"/>
          <p:nvPr/>
        </p:nvSpPr>
        <p:spPr>
          <a:xfrm>
            <a:off x="457200" y="267480"/>
            <a:ext cx="854352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Патологические состояния как следствие burnout-синдрома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58" name="TextShape 2"/>
          <p:cNvSpPr txBox="1"/>
          <p:nvPr/>
        </p:nvSpPr>
        <p:spPr>
          <a:xfrm>
            <a:off x="457200" y="1882800"/>
            <a:ext cx="822924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Соматические: АГ, ИБС, мигрень.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Психологические:  тревожность, депрессия, бессонница, чувство своей неполноценности.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10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Социальные: пищевые зависимости, курение, алкоголизация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 algn="r">
              <a:lnSpc>
                <a:spcPct val="100000"/>
              </a:lnSpc>
            </a:pPr>
            <a:r>
              <a:rPr b="0" lang="ru-RU" sz="3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(Miliken, Clements and Tillman, 2007; Bruke, 2000).  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9" name="TextShape 1"/>
          <p:cNvSpPr txBox="1"/>
          <p:nvPr/>
        </p:nvSpPr>
        <p:spPr>
          <a:xfrm>
            <a:off x="214200" y="267480"/>
            <a:ext cx="8786520" cy="13986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484560">
              <a:lnSpc>
                <a:spcPct val="100000"/>
              </a:lnSpc>
            </a:pPr>
            <a:r>
              <a:rPr b="0" lang="ru-RU" sz="4200" spc="-1" strike="noStrike">
                <a:solidFill>
                  <a:srgbClr val="d26785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Профилактика burnout-синдрома</a:t>
            </a:r>
            <a:endParaRPr b="0" lang="ru-RU" sz="2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60" name="TextShape 2"/>
          <p:cNvSpPr txBox="1"/>
          <p:nvPr/>
        </p:nvSpPr>
        <p:spPr>
          <a:xfrm>
            <a:off x="142920" y="1714680"/>
            <a:ext cx="8857800" cy="485748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Установите границы в общении с окружающими, иначе люди будут ожидать от Вас слишком многого.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Осознайте разницу между друзьями и коллегами.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Не позволяйте членам семьи возложить всю ответственность на Вас.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 отношениях с друзьями убедитесь , что обе стороны отдают и берут равное количество социальной поддержки.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Знайте, что Вы не можете понравиться всем.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Обеспечьте себе ночной сон не менее 8 часов, здоровую еду и физические упражнения.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В полной мере используйте имеющиеся программы наставничества на рабочем месте, чтобы помочь в делегировании ответственности.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Научитесь осознавать признаки стресса. Определите, какие чувства, мысли и поведение вы демонстрируете в условиях стресса.   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Разделяйте Вашу озабоченность с членами семьи, коллегами и друзьями. При необходимости обратитесь за профессиональной консультацей.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  <a:p>
            <a:pPr marL="447840" indent="-382320">
              <a:lnSpc>
                <a:spcPct val="80000"/>
              </a:lnSpc>
              <a:buClr>
                <a:srgbClr val="ff388c"/>
              </a:buClr>
              <a:buSzPct val="80000"/>
              <a:buFont typeface="Wingdings 2" charset="2"/>
              <a:buChar char=""/>
            </a:pPr>
            <a:r>
              <a:rPr b="0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entury Gothic"/>
              </a:rPr>
              <a:t>Научитесь методам релаксации, которые ля Вас опатимальны, думайте позитивно, расставляйте приоритеты, установиесь пределы своих возможностей и развивайте чувство юмора.</a:t>
            </a:r>
            <a:endParaRPr b="0" lang="ru-RU" sz="3000" spc="-1" strike="noStrike">
              <a:solidFill>
                <a:srgbClr val="ffffff"/>
              </a:solidFill>
              <a:uFill>
                <a:solidFill>
                  <a:srgbClr val="ffffff"/>
                </a:solidFill>
              </a:uFill>
              <a:latin typeface="Century Gothic"/>
            </a:endParaRPr>
          </a:p>
        </p:txBody>
      </p:sp>
    </p:spTree>
  </p:cSld>
</p:sld>
</file>

<file path=ppt/slides/slide1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" name="TextShape 1"/>
          <p:cNvSpPr txBox="1"/>
          <p:nvPr/>
        </p:nvSpPr>
        <p:spPr>
          <a:xfrm>
            <a:off x="0" y="1676520"/>
            <a:ext cx="9143640" cy="335232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Спасибо за внимание!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Вопросы?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e-mail: nailya.mazitova@gmail.com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</p:spTree>
  </p:cSld>
</p:sld>
</file>

<file path=ppt/slides/slide1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работников, которым разрешено ношение оружия 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6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П.7 Приложения №2 к приказу №302н: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Работы в военизированной охране, службах спецсвязи, аппарате инкассации, банковских структурах, других ведомствах и службах, которым разрешено ношение оружия и его применение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1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Периодичность и объем исследований: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65" name="TextShape 2"/>
          <p:cNvSpPr txBox="1"/>
          <p:nvPr/>
        </p:nvSpPr>
        <p:spPr>
          <a:xfrm>
            <a:off x="457200" y="1600200"/>
            <a:ext cx="8229240" cy="373356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 раз в год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Врачебная комиссия: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ЛОР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Офтальмолог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Дерматолог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Дополнительные исследования: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Острота и поля зрения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Аудиометрия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Вестибулярная проба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66" name="CustomShape 3"/>
          <p:cNvSpPr/>
          <p:nvPr/>
        </p:nvSpPr>
        <p:spPr>
          <a:xfrm>
            <a:off x="457200" y="5334120"/>
            <a:ext cx="8229240" cy="13100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дополнительно к базовому объему (профпатолог, терапевт, психиатр-нарколог, для женщин гинеколог; ОАК, ОАМ, глюкоза+холестерин, ЭКГ, фл.ОГК, 2 мазка из ш/м для женщин, УЗИ м/ж для женщин старше 40 лет)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Доп.противопоказания: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68" name="TextShape 2"/>
          <p:cNvSpPr txBox="1"/>
          <p:nvPr/>
        </p:nvSpPr>
        <p:spPr>
          <a:xfrm>
            <a:off x="152280" y="1219320"/>
            <a:ext cx="8991360" cy="533376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1) Отсутствие конечности, кисти или пальцев кисти с нарушением функции хвата, стопы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2) Заболевания сосудов (облитерирующий эндартериит, варикозное расширение вен и др.)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3) Хронические заболевания периферической нервной системы с частотой обострения 3 раза и более за календарный год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4) Хронические рецидивирующие заболевания кожи с частотой обострения 4 раза и более за календарный год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5) Острота зрения с коррекцией ниже 0,5 на одном глазу, ниже 0,2 - на другом или 0,7 на одном глазу при отсутствии зрения на другом 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6) Ограничение поля зрения более чем на 20° по любому из меридианов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7) Стойкое понижение слуха (3 и более месяца) любой этиологии, одно- и двустороннее (острота слуха: шепотная речь не менее 3 м)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8) Нарушение функции вестибулярного анализатора любой этиологии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9) Заболевания любой этиологии, вызывающие нарушение функции вестибулярного аппарата, синдромы головокружения, нистагм (болезнь Меньера, лабиринтиты, вестибулярные кризы любой этиологии и др.)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10) Беременность и период лактации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1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тех, кто не работает по найму: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7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Минздрава РФ от 11.09.2000 N 344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(ред. от 12.07.2010) "О медицинском освидетельствовании граждан для выдачи лицензии на право приобретения оружия"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(Зарегистрировано в Минюсте РФ 10.10.2000 N 2415)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1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" name="TextShape 1"/>
          <p:cNvSpPr txBox="1"/>
          <p:nvPr/>
        </p:nvSpPr>
        <p:spPr>
          <a:xfrm>
            <a:off x="228600" y="304920"/>
            <a:ext cx="8686440" cy="58208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Введена форма №046-1 "Медицинское заключение по результатам освидетельствования гражданина для выдачи лицензии на право приобретения оружия».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Установлен порядок медицинского освидетельствования граждан для выдачи лицензии на право приобретения оружия: «в освидетельствовании принимают участие врач-терапевт с привлечением имеющейся медицинской документации, а также специалисты - психиатр, нарколог, окулист. В случае отсутствия специалистов в данном медицинском учреждении привлечение их осуществляется на договорной основе. Заключение специалистов утверждается клинико-экспертной комиссией медицинского учреждения и скрепляется печатью».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1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7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474" name="Picture 2" descr=""/>
          <p:cNvPicPr/>
          <p:nvPr/>
        </p:nvPicPr>
        <p:blipFill>
          <a:blip r:embed="rId1"/>
          <a:stretch/>
        </p:blipFill>
        <p:spPr>
          <a:xfrm>
            <a:off x="2181240" y="290520"/>
            <a:ext cx="4781160" cy="62766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TextShape 1"/>
          <p:cNvSpPr txBox="1"/>
          <p:nvPr/>
        </p:nvSpPr>
        <p:spPr>
          <a:xfrm>
            <a:off x="533520" y="228600"/>
            <a:ext cx="8229240" cy="53316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Нормативная база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86" name="TextShape 2"/>
          <p:cNvSpPr txBox="1"/>
          <p:nvPr/>
        </p:nvSpPr>
        <p:spPr>
          <a:xfrm>
            <a:off x="0" y="838080"/>
            <a:ext cx="9143640" cy="5714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Федеральный закон от 10.12.1995 № 196 «О безопасности дорожного движения» (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 изменениями от 28.12.2013 г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Федеральный закон от 30.12.01 № 197 «Трудовой кодекс Российской Федерации»;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 Правительства РФ от 29.12.2014 N 1604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"О перечнях медицинских противопоказаний, медицинских показаний и медицинских ограничений к управлению транспортным средством»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Минздравсоцразвития от 15.06.2015 г. № 344н «О проведении обязательного медицинского освидетельствования водителей …»;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Минздравсоцразвития от 12.04.2011 № 302н «Об утверждении перечней вредных и (или) опасных производственных факторов и работ»;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Методические рекомендации «Медицинское обеспечение безопасности дорожного движения» (утв. Минздравом РФ и Минтрансом РФ 29.01.2002 г.)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50" dur="indefinite" restart="never" nodeType="tmRoot">
          <p:childTnLst>
            <p:seq>
              <p:cTn id="15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 w="9360"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Противопоказания: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476" name="TextShape 2"/>
          <p:cNvSpPr txBox="1"/>
          <p:nvPr/>
        </p:nvSpPr>
        <p:spPr>
          <a:xfrm>
            <a:off x="457200" y="1295280"/>
            <a:ext cx="8305560" cy="483048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а) наличие хронических и затяжных психических расстройств с тяжелыми стойкими или часто обостряющимися болезненными проявлениями;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б) алкоголизм, наркомания или токсикомания;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в) острота зрения с коррекцией ниже 0,5 на одном глазу и ниже 0,2 на другом или 0,7 на одном глазу при отсутствии зрения на другом;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(п.24 Постановления Правительства РФ от 21 июля 1998 г. №814 «О мерах по регулированию оборота гражданского и служебного оружия и патронов к нему на территории Российской Федерации»)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" name="TextShape 1"/>
          <p:cNvSpPr txBox="1"/>
          <p:nvPr/>
        </p:nvSpPr>
        <p:spPr>
          <a:xfrm>
            <a:off x="0" y="152280"/>
            <a:ext cx="8991360" cy="99036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Статья 23. Медицинское обеспечение безопасности дорожного движения (в ред. ФЗ от 28.12.2013 N 437-ФЗ)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88" name="TextShape 2"/>
          <p:cNvSpPr txBox="1"/>
          <p:nvPr/>
        </p:nvSpPr>
        <p:spPr>
          <a:xfrm>
            <a:off x="457200" y="1600200"/>
            <a:ext cx="8305560" cy="45716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  Медицинское обеспечение безопасности дорожного движения включает в себя: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обязательное медицинское освидетельствование кандидатов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в водители транспортных средств;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обязательное медицинское освидетельствование водителей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транспортных средств в связи с заменой водительского удостоверения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после истечения срока его действия, либо в связи с возвратом водительского удостоверения после истечения срока лишения права на управление транспортными средствами в случае, если прохождение обязательного медицинского освидетельствования требуется в соответствии с законодательством Российской Федерации об административных правонарушениях, либо в связи с возвратом водительского удостоверения после отбытия наказания в виде лишения права занимать определенные должности или заниматься определенной деятельностью (в случае лишения права на управление транспортными средствами);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обязательные предварительные, периодические (не реже одного раза в два года), предрейсовые и послерейсовые медицинские осмотры;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89" name="CustomShape 3"/>
          <p:cNvSpPr/>
          <p:nvPr/>
        </p:nvSpPr>
        <p:spPr>
          <a:xfrm>
            <a:off x="8001000" y="1752480"/>
            <a:ext cx="1142640" cy="190476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6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0" name="CustomShape 4"/>
          <p:cNvSpPr/>
          <p:nvPr/>
        </p:nvSpPr>
        <p:spPr>
          <a:xfrm>
            <a:off x="8001000" y="4495680"/>
            <a:ext cx="1142640" cy="99036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6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1" name="CustomShape 5"/>
          <p:cNvSpPr/>
          <p:nvPr/>
        </p:nvSpPr>
        <p:spPr>
          <a:xfrm>
            <a:off x="8001000" y="5715000"/>
            <a:ext cx="1142640" cy="99036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6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2" dur="indefinite" restart="never" nodeType="tmRoot">
          <p:childTnLst>
            <p:seq>
              <p:cTn id="153" dur="indefinite" nodeType="mainSeq">
                <p:childTnLst>
                  <p:par>
                    <p:cTn id="154" fill="hold">
                      <p:stCondLst>
                        <p:cond delay="indefinite"/>
                      </p:stCondLst>
                      <p:childTnLst>
                        <p:par>
                          <p:cTn id="155" fill="hold">
                            <p:stCondLst>
                              <p:cond delay="0"/>
                            </p:stCondLst>
                            <p:childTnLst>
                              <p:par>
                                <p:cTn id="156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5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59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60" dur="1000"/>
                                        <p:tgtEl>
                                          <p:spTgt spid="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65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66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67" dur="1000"/>
                                        <p:tgtEl>
                                          <p:spTgt spid="1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72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73" dur="10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74" dur="10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TextShape 1"/>
          <p:cNvSpPr txBox="1"/>
          <p:nvPr/>
        </p:nvSpPr>
        <p:spPr>
          <a:xfrm>
            <a:off x="457200" y="228600"/>
            <a:ext cx="8229240" cy="589716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проведение санитарно-просветительной работы по вопросам профилактики управления транспортным средством в состоянии алкогольного, наркотического или иного токсического опьянения;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оказание медицинской помощи пострадавшим в дорожно-транспортных происшествиях и обучение участников дорожного движения, сотрудников экстренных оперативных служб, а также населения навыкам оказания первой помощи пострадавшим в дорожно-транспортных происшествиях.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Обязательное медицинское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освидетельствование проводится за счет средств водителей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транспортных средств (кандидатов в водители транспортных средств).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Обязательные предварительные медицинские осмотры проводятся в отношении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лиц, принимаемых на работу в качестве водителей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транспортных средств.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75" dur="indefinite" restart="never" nodeType="tmRoot">
          <p:childTnLst>
            <p:seq>
              <p:cTn id="17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TextShape 1"/>
          <p:cNvSpPr txBox="1"/>
          <p:nvPr/>
        </p:nvSpPr>
        <p:spPr>
          <a:xfrm>
            <a:off x="457200" y="380880"/>
            <a:ext cx="8229240" cy="61718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Обязательные </a:t>
            </a:r>
            <a:r>
              <a:rPr b="1" lang="ru-RU" sz="2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периодические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медицинские осмотры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проводятся в течение всего времени работы лица в качестве водителя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транспортного средства.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Обязательные </a:t>
            </a:r>
            <a:r>
              <a:rPr b="1" lang="ru-RU" sz="2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предрейсовые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медицинские осмотры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проводятся в течение всего времени работы лица в качестве водителя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транспортного средства, за исключением водителей, управляющих транспортными средствами, выезжающими по вызову экстренных оперативных служб.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Обязательные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послерейсовые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медицинские осмотры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проводятся в течение всего времени работы лица в качестве водителя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транспортного средства,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если такая работа связана с перевозками пассажиров или опасных грузов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77" dur="indefinite" restart="never" nodeType="tmRoot">
          <p:childTnLst>
            <p:seq>
              <p:cTn id="17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CustomShape 1"/>
          <p:cNvSpPr/>
          <p:nvPr/>
        </p:nvSpPr>
        <p:spPr>
          <a:xfrm>
            <a:off x="5077440" y="1724040"/>
            <a:ext cx="1693440" cy="544680"/>
          </a:xfrm>
          <a:custGeom>
            <a:avLst/>
            <a:gdLst/>
            <a:ahLst/>
            <a:rect l="l" t="t" r="r" b="b"/>
            <a:pathLst>
              <a:path w="1693620" h="544913">
                <a:moveTo>
                  <a:pt x="0" y="0"/>
                </a:moveTo>
                <a:lnTo>
                  <a:pt x="0" y="371342"/>
                </a:lnTo>
                <a:lnTo>
                  <a:pt x="1693620" y="371342"/>
                </a:lnTo>
                <a:lnTo>
                  <a:pt x="1693620" y="544913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28" name="CustomShape 2"/>
          <p:cNvSpPr/>
          <p:nvPr/>
        </p:nvSpPr>
        <p:spPr>
          <a:xfrm>
            <a:off x="3342960" y="1724040"/>
            <a:ext cx="1734120" cy="544680"/>
          </a:xfrm>
          <a:custGeom>
            <a:avLst/>
            <a:gdLst/>
            <a:ahLst/>
            <a:rect l="l" t="t" r="r" b="b"/>
            <a:pathLst>
              <a:path w="1734615" h="544913">
                <a:moveTo>
                  <a:pt x="1734615" y="0"/>
                </a:moveTo>
                <a:lnTo>
                  <a:pt x="1734615" y="371342"/>
                </a:lnTo>
                <a:lnTo>
                  <a:pt x="0" y="371342"/>
                </a:lnTo>
                <a:lnTo>
                  <a:pt x="0" y="544913"/>
                </a:lnTo>
              </a:path>
            </a:pathLst>
          </a:custGeom>
          <a:noFill/>
          <a:ln>
            <a:solidFill>
              <a:schemeClr val="accent1">
                <a:shade val="60000"/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29" name="CustomShape 3"/>
          <p:cNvSpPr/>
          <p:nvPr/>
        </p:nvSpPr>
        <p:spPr>
          <a:xfrm>
            <a:off x="2646360" y="534240"/>
            <a:ext cx="4861440" cy="118944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30" name="CustomShape 4"/>
          <p:cNvSpPr/>
          <p:nvPr/>
        </p:nvSpPr>
        <p:spPr>
          <a:xfrm>
            <a:off x="2854800" y="732240"/>
            <a:ext cx="4861440" cy="1189440"/>
          </a:xfrm>
          <a:prstGeom prst="roundRect">
            <a:avLst>
              <a:gd name="adj" fmla="val 1000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53000" rIns="118080" tIns="153000" bIns="153000" anchor="ctr"/>
          <a:p>
            <a:pPr algn="ctr">
              <a:lnSpc>
                <a:spcPct val="90000"/>
              </a:lnSpc>
            </a:pPr>
            <a:r>
              <a:rPr b="0" lang="ru-RU" sz="3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Медицинские осмотры по приказу №302н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CustomShape 5"/>
          <p:cNvSpPr/>
          <p:nvPr/>
        </p:nvSpPr>
        <p:spPr>
          <a:xfrm>
            <a:off x="1857600" y="2269080"/>
            <a:ext cx="2970360" cy="118944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32" name="CustomShape 6"/>
          <p:cNvSpPr/>
          <p:nvPr/>
        </p:nvSpPr>
        <p:spPr>
          <a:xfrm>
            <a:off x="2065680" y="2466720"/>
            <a:ext cx="2970360" cy="1189440"/>
          </a:xfrm>
          <a:prstGeom prst="roundRect">
            <a:avLst>
              <a:gd name="adj" fmla="val 1000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53000" rIns="118080" tIns="153000" bIns="153000" anchor="ctr"/>
          <a:p>
            <a:pPr algn="ctr">
              <a:lnSpc>
                <a:spcPct val="90000"/>
              </a:lnSpc>
            </a:pPr>
            <a:r>
              <a:rPr b="0" lang="ru-RU" sz="3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Прил.№1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CustomShape 7"/>
          <p:cNvSpPr/>
          <p:nvPr/>
        </p:nvSpPr>
        <p:spPr>
          <a:xfrm>
            <a:off x="5244840" y="2269080"/>
            <a:ext cx="3052440" cy="118944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</p:sp>
      <p:sp>
        <p:nvSpPr>
          <p:cNvPr id="134" name="CustomShape 8"/>
          <p:cNvSpPr/>
          <p:nvPr/>
        </p:nvSpPr>
        <p:spPr>
          <a:xfrm>
            <a:off x="5452920" y="2466720"/>
            <a:ext cx="3052440" cy="1189440"/>
          </a:xfrm>
          <a:prstGeom prst="roundRect">
            <a:avLst>
              <a:gd name="adj" fmla="val 10000"/>
            </a:avLst>
          </a:prstGeom>
          <a:solidFill>
            <a:schemeClr val="lt1">
              <a:alpha val="90000"/>
              <a:hueOff val="0"/>
              <a:satOff val="0"/>
              <a:lumOff val="0"/>
              <a:alphaOff val="0"/>
            </a:schemeClr>
          </a:solidFill>
          <a:ln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/>
          <a:fillRef idx="0"/>
          <a:effectRef idx="0"/>
          <a:fontRef idx="minor"/>
        </p:style>
        <p:txBody>
          <a:bodyPr lIns="153000" rIns="118080" tIns="153000" bIns="153000" anchor="ctr"/>
          <a:p>
            <a:pPr algn="ctr">
              <a:lnSpc>
                <a:spcPct val="90000"/>
              </a:lnSpc>
            </a:pPr>
            <a:r>
              <a:rPr b="0" lang="ru-RU" sz="3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Прил.№2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CustomShape 9"/>
          <p:cNvSpPr/>
          <p:nvPr/>
        </p:nvSpPr>
        <p:spPr>
          <a:xfrm>
            <a:off x="228600" y="4038480"/>
            <a:ext cx="4190760" cy="22248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медицинские осмотры, проводимые с целью определения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пригодности работников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 для выполнения работы и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предупреждения профессиональных заболеваний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CustomShape 10"/>
          <p:cNvSpPr/>
          <p:nvPr/>
        </p:nvSpPr>
        <p:spPr>
          <a:xfrm>
            <a:off x="4800600" y="4038480"/>
            <a:ext cx="4038120" cy="1614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медицинские осмотры, проводимые с целью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охраны здоровья и обеспечения безопасности населения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TextShape 1"/>
          <p:cNvSpPr txBox="1"/>
          <p:nvPr/>
        </p:nvSpPr>
        <p:spPr>
          <a:xfrm>
            <a:off x="457200" y="533520"/>
            <a:ext cx="8229240" cy="59432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8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Требование о прохождении обязательных медицинских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осмотров распространяется на индивидуальных предпринимателей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случае самостоятельного управления ими транспортными средствами, осуществляющими перевозки.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5. Обязательные медицинские осмотры, указанные в пункте 3 настоящей статьи, проводятся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 счет средств работодателя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6. </a:t>
            </a:r>
            <a:r>
              <a:rPr b="1" lang="ru-RU" sz="2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Целью обязательного медицинского освидетельствования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является определение наличия (отсутствия) у водителей транспортных средств (кандидатов в водители транспортных средств)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медицинских противопоказаний, медицинских показаний или медицинских ограничений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к управлению транспортными средствами.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79" dur="indefinite" restart="never" nodeType="tmRoot">
          <p:childTnLst>
            <p:seq>
              <p:cTn id="18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TextShape 1"/>
          <p:cNvSpPr txBox="1"/>
          <p:nvPr/>
        </p:nvSpPr>
        <p:spPr>
          <a:xfrm>
            <a:off x="288000" y="304920"/>
            <a:ext cx="8703360" cy="59432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algn="just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7. Порядок проведения обязательного медицинского освидетельствования, форма медицинского заключения о наличии (об отсутствии) у водителей транспортных средств (кандидатов в водители транспортных средств) медицинских противопоказаний, медицинских показаний или медицинских ограничений к управлению транспортными средствами, порядок выдачи указанного медицинского заключения, порядок направления на внеочередное обязательное медицинское освидетельствование, порядок приостановления действия и аннулирования медицинского заключения о наличии (об отсутствии) у водителей транспортных средств (кандидатов в водители транспортных средств) медицинских противопоказаний, медицинских показаний или медицинских ограничений к управлению транспортными средствами, порядок организации и проведения санитарно-просветительной работы по вопросам профилактики управления транспортным средством в состоянии алкогольного, наркотического или иного токсического опьянения устанавливаются уполномоченным Правительством Российской Федерации федеральным органом исполнительной власти.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81" dur="indefinite" restart="never" nodeType="tmRoot">
          <p:childTnLst>
            <p:seq>
              <p:cTn id="18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TextShape 1"/>
          <p:cNvSpPr txBox="1"/>
          <p:nvPr/>
        </p:nvSpPr>
        <p:spPr>
          <a:xfrm>
            <a:off x="457200" y="304920"/>
            <a:ext cx="8229240" cy="58208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Обязательное медицинское </a:t>
            </a:r>
            <a:r>
              <a:rPr b="0" lang="ru-RU" sz="2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освидетельствование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проводится в медицинских организациях государственной, муниципальной и частной систем здравоохранения,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имеющих лицензию на медицинскую деятельность по оказанию соответствующих услуг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(выполнению работ).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Обследование врачом-психиатром, врачом психиатром-наркологом осуществляется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специализированных медицинских организациях государственной и муниципальной систем здравоохранения по месту жительства либо месту пребывания водителя транспортного средства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(кандидата в водители транспортного средства).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83" dur="indefinite" restart="never" nodeType="tmRoot">
          <p:childTnLst>
            <p:seq>
              <p:cTn id="18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TextShape 1"/>
          <p:cNvSpPr txBox="1"/>
          <p:nvPr/>
        </p:nvSpPr>
        <p:spPr>
          <a:xfrm>
            <a:off x="457200" y="609480"/>
            <a:ext cx="8229240" cy="55162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Обязательные предварительные и периодические </a:t>
            </a:r>
            <a:r>
              <a:rPr b="0" lang="ru-RU" sz="2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медицинские осмотры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проводятся в медицинских организациях государственной, муниципальной и частной систем здравоохранения,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имеющих лицензию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на медицинскую деятельность по оказанию соответствующих услуг (выполнению работ).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Обязательные предрейсовые и послерейсовые медицинские осмотры водителей транспортных средств проводятся либо привлекаемыми медицинскими работниками, либо в порядке и на условиях, предусмотренных частью 4 статьи 24 Федерального закона от 21 ноября 2011 года N 323-ФЗ "Об основах охраны здоровья граждан в Российской Федерации".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85" dur="indefinite" restart="never" nodeType="tmRoot">
          <p:childTnLst>
            <p:seq>
              <p:cTn id="18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8" name="TextShape 1"/>
          <p:cNvSpPr txBox="1"/>
          <p:nvPr/>
        </p:nvSpPr>
        <p:spPr>
          <a:xfrm>
            <a:off x="380880" y="228600"/>
            <a:ext cx="8305560" cy="63241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8. </a:t>
            </a:r>
            <a:r>
              <a:rPr b="1" lang="ru-RU" sz="24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 результатам обязательного медицинского освидетельствования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медицинскими организациями выдается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медицинское заключение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 наличии (об отсутствии) у водителей транспортных средств (кандидатов в водители транспортных средств) медицинских противопоказаний, медицинских показаний или медицинских ограничений к управлению транспортными средствами.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Медицинское заключение 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 наличии (об отсутствии) у водителей транспортных средств (кандидатов в водители транспортных средств) медицинских противопоказаний, медицинских показаний или медицинских ограничений к управлению транспортными средствами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изготавливается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двух экземплярах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один из которых остается в выдавшей его медицинской организации, а другой выдается водителю транспортного средства (кандидату в водители транспортного средства).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4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Медицинское заключение по результатам обязательного предварительного или обязательного периодического медицинского осмотра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изготавливается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двух экземплярах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один из которых остается в выдавшей его медицинской организации, а другой выдается водителю транспортного средства для представления работодателю, у которого хранится.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87" dur="indefinite" restart="never" nodeType="tmRoot">
          <p:childTnLst>
            <p:seq>
              <p:cTn id="18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TextShape 1"/>
          <p:cNvSpPr txBox="1"/>
          <p:nvPr/>
        </p:nvSpPr>
        <p:spPr>
          <a:xfrm>
            <a:off x="228600" y="304920"/>
            <a:ext cx="8686440" cy="624816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9. В случае выявления у водителя транспортного средства при проведении обязательного периодического медицинского осмотра признаков заболеваний (состояний), являющихся медицинскими противопоказаниями либо ранее не выявлявшимися медицинскими показаниями или медицинскими ограничениями к управлению транспортным средством, водитель транспортного средства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направляется на необходимые обследование и лечение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а при подтверждении наличия заболеваний (состояний), являющихся медицинскими противопоказаниями, медицинскими показаниями или медицинскими ограничениями к управлению транспортным средством, -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 внеочередное обязательное медицинское освидетельствование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На время проведения необходимых обследования, лечения и внеочередного обязательного медицинского освидетельствования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действие ранее выданного водителю транспортного средства медицинского заключения приостанавливается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а в случае подтверждения наличия у водителя транспортного средства медицинских противопоказаний либо ранее не выявлявшихся медицинских показаний или медицинских ограничений к управлению транспортным средством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указанное медицинское заключение аннулируется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о чем уведомляются соответствующие подразделения федерального органа исполнительной власти, осуществляющего функции по выработке и реализации государственной политики и нормативно-правовому регулированию в сфере внутренних дел.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89" dur="indefinite" restart="never" nodeType="tmRoot">
          <p:childTnLst>
            <p:seq>
              <p:cTn id="19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Статья 23.1. Медицинские противопоказания, медицинские показания и медицинские ограничения к управлению транспортными средствами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(введена Федеральным законом от 28.12.2013 N 437-ФЗ)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01" name="TextShape 2"/>
          <p:cNvSpPr txBox="1"/>
          <p:nvPr/>
        </p:nvSpPr>
        <p:spPr>
          <a:xfrm>
            <a:off x="457200" y="1600200"/>
            <a:ext cx="8229240" cy="50288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Медицинскими </a:t>
            </a:r>
            <a:r>
              <a:rPr b="0" lang="ru-RU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противопоказаниями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к управлению транспортным средством являются заболевания (состояния), наличие которых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препятствует возможности управления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транспортным средством.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Медицинскими </a:t>
            </a:r>
            <a:r>
              <a:rPr b="0" lang="ru-RU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показаниями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к управлению транспортным средством являются заболевания (состояния), при которых управление транспортным средством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допускается при оборудовании его специальными приспособлениями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либо при использовании водителем транспортного средства специальных приспособлений и (или) медицинских изделий, либо при наличии у транспортного средства определенных конструктивных характеристик.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Медицинскими </a:t>
            </a:r>
            <a:r>
              <a:rPr b="0" lang="ru-RU" sz="20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ограничениями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к управлению транспортным средством являются 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заболевания (состояния), наличие которых препятствует возможности безопасного управления транспортным средством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определенных категории, назначения и конструктивных характеристик.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Перечни медицинских противопоказаний, медицинских показаний и медицинских ограничений к управлению транспортными средствами устанавливаются Правительством Российской Федерации.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91" dur="indefinite" restart="never" nodeType="tmRoot">
          <p:childTnLst>
            <p:seq>
              <p:cTn id="19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03" name="TextShape 2"/>
          <p:cNvSpPr txBox="1"/>
          <p:nvPr/>
        </p:nvSpPr>
        <p:spPr>
          <a:xfrm>
            <a:off x="457200" y="4572000"/>
            <a:ext cx="8229240" cy="15537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кого это постановление?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Применяется ли оно ходе ПМО по приказу №302н?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204" name="Picture 2" descr=""/>
          <p:cNvPicPr/>
          <p:nvPr/>
        </p:nvPicPr>
        <p:blipFill>
          <a:blip r:embed="rId1"/>
          <a:stretch/>
        </p:blipFill>
        <p:spPr>
          <a:xfrm>
            <a:off x="2880" y="0"/>
            <a:ext cx="9140760" cy="36842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93" dur="indefinite" restart="never" nodeType="tmRoot">
          <p:childTnLst>
            <p:seq>
              <p:cTn id="19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МЕДИЦИНСКИХ ПРОТИВОПОКАЗАНИЙ </a:t>
            </a:r>
            <a:r>
              <a:rPr b="1" lang="ru-RU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 УПРАВЛЕНИЮ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ТРАНСПОРТНЫМ СРЕДСТВОМ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06" name="TextShape 2"/>
          <p:cNvSpPr txBox="1"/>
          <p:nvPr/>
        </p:nvSpPr>
        <p:spPr>
          <a:xfrm>
            <a:off x="152280" y="1600200"/>
            <a:ext cx="43430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I. Психические расстройства и расстройства поведения (при наличии хронических и затяжных психических расстройств с тяжелыми стойкими или часто обостряющимися болезненными проявлениями)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Органические, включая симптоматические, психические расстройства F00 - F09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Шизофрения, шизотипические и бредовые расстройства F20 - F29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Расстройства настроения (аффективные расстройства) F30 - F39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Невротические, связанные со стрессом и соматоформные расстройства F40 - F48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7" name="CustomShape 3"/>
          <p:cNvSpPr/>
          <p:nvPr/>
        </p:nvSpPr>
        <p:spPr>
          <a:xfrm>
            <a:off x="4572000" y="1655280"/>
            <a:ext cx="4571640" cy="4714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5. Расстройства личности и поведения в зрелом возрасте F60 - F69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6. Умственная отсталость F70 - F79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II. Психические расстройства и расстройства поведения, связанные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с употреблением психоактивных веществ (до прекращения диспансерного наблюдения в связи со стойкой ремиссией (выздоровлением)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7. Психические расстройства и расстройства поведения, связанные с употреблением психоактивных веществ F10 - F16, F18, F19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III. Болезни нервной системы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8. Эпилепсия G40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IV. Болезни глаза и его придаточного аппарата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9. Ахроматопсия H53.51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10. Слепота обоих глаз H54.0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95" dur="indefinite" restart="never" nodeType="tmRoot">
          <p:childTnLst>
            <p:seq>
              <p:cTn id="19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TextShape 1"/>
          <p:cNvSpPr txBox="1"/>
          <p:nvPr/>
        </p:nvSpPr>
        <p:spPr>
          <a:xfrm>
            <a:off x="432000" y="1533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</a:t>
            </a: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МЕДИЦИНСКИХ ПОКАЗАНИЙ </a:t>
            </a:r>
            <a:r>
              <a:rPr b="1" lang="ru-RU" sz="2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 УПРАВЛЕНИЮ </a:t>
            </a: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ТРАНСПОРТНЫМ СРЕДСТВОМ</a:t>
            </a:r>
            <a:endParaRPr b="0" lang="ru-RU" sz="2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09" name="TextShape 2"/>
          <p:cNvSpPr txBox="1"/>
          <p:nvPr/>
        </p:nvSpPr>
        <p:spPr>
          <a:xfrm>
            <a:off x="144000" y="1312200"/>
            <a:ext cx="8928000" cy="53118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I. Медицинские показания к управлению транспортным средством с ручным управлением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1. Деформация стопы, значительно затрудняющая ее движение.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2. Укорочение нижней конечности более чем на 6 см (за исключением случаев, когда конечность не имеет дефектов костей, мягких тканей и суставов, объем движений сохранен, длина конечности от пяточной кости до середины большого вертела бедра составляет более 75 см).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3. Ампутационные культи обоих бедер.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4. Ампутационные культи обеих голеней.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5. Культя бедра или голени одной конечности при значительном нарушении двигательных или статических функций другой нижней конечности (ампутационная культя стопы, деформация, сосудистое заболевание, поражение крупных периферических нервных стволов и др.).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6. Стойкая деформация или заболевание нижних конечностей, таза или позвоночника, значительно затрудняющее стояние и ходьбу (анкилозирующий полиартрит нижних конечностей, тяжелый кифосколиоз и спондилит с явлениями компрессии, псевдоартроз, эндартериит II и III степени, слоновость и др.).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7. Паралич и парез нижних конечностей при возможности сидения.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8. Повреждение нервно-сосудистого пучка одной нижней конечности со значительными трофическими нарушениями (обширные незаживающие язвы).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II. Медицинские показания к управлению транспортным средством с автоматической трансмиссией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9. Отсутствие верхней конечности или кисти.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10. Отсутствие нижней конечности или стопы.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11. Деформация кисти или стопы, значительно затрудняющая движение кисти или стопы.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12. Культя бедра или голени при одновременном отсутствии одной из верхних конечностей.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13. Отсутствие пальцев или фаланг, а также неподвижность в межфаланговых суставах: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а) отсутствие 2 фаланг большого пальца на руке;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б) отсутствие или неподвижность 2 или более пальцев на правой руке или полного приведения хотя бы одного пальца;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в) отсутствие или неподвижность 3 или более пальцев на левой руке или полного приведения хотя бы одного пальца.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14. Остаточные явления поражения центральной нервной системы в виде гемиплегии.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97" dur="indefinite" restart="never" nodeType="tmRoot">
          <p:childTnLst>
            <p:seq>
              <p:cTn id="19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" name="TextShape 1"/>
          <p:cNvSpPr txBox="1"/>
          <p:nvPr/>
        </p:nvSpPr>
        <p:spPr>
          <a:xfrm>
            <a:off x="457200" y="274680"/>
            <a:ext cx="8229240" cy="178236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Цели предварительных и периодических медицинских осмотров – это: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38" name="TextShape 2"/>
          <p:cNvSpPr txBox="1"/>
          <p:nvPr/>
        </p:nvSpPr>
        <p:spPr>
          <a:xfrm>
            <a:off x="380880" y="3200400"/>
            <a:ext cx="8229240" cy="3382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8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39" name="CustomShape 3"/>
          <p:cNvSpPr/>
          <p:nvPr/>
        </p:nvSpPr>
        <p:spPr>
          <a:xfrm>
            <a:off x="1371600" y="2514600"/>
            <a:ext cx="6324120" cy="943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1. Диагностика профессиональных заболеваний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CustomShape 4"/>
          <p:cNvSpPr/>
          <p:nvPr/>
        </p:nvSpPr>
        <p:spPr>
          <a:xfrm>
            <a:off x="1447920" y="3809880"/>
            <a:ext cx="6324120" cy="943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2. Экспертиза профессиональной пригодности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CustomShape 5"/>
          <p:cNvSpPr/>
          <p:nvPr/>
        </p:nvSpPr>
        <p:spPr>
          <a:xfrm>
            <a:off x="1600200" y="5029200"/>
            <a:ext cx="6324120" cy="516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3. и т.д.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dur="indefinite" nodeType="mainSeq">
                <p:childTnLst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1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2" dur="1000" fill="hold"/>
                                        <p:tgtEl>
                                          <p:spTgt spid="13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3" dur="1000"/>
                                        <p:tgtEl>
                                          <p:spTgt spid="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8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9" dur="1000" fill="hold"/>
                                        <p:tgtEl>
                                          <p:spTgt spid="14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0" dur="10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5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6" dur="1000" fill="hold"/>
                                        <p:tgtEl>
                                          <p:spTgt spid="141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7" dur="1000"/>
                                        <p:tgtEl>
                                          <p:spTgt spid="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TextShape 1"/>
          <p:cNvSpPr txBox="1"/>
          <p:nvPr/>
        </p:nvSpPr>
        <p:spPr>
          <a:xfrm>
            <a:off x="432000" y="15336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</a:t>
            </a: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МЕДИЦИНСКИХ ПОКАЗАНИЙ </a:t>
            </a:r>
            <a:r>
              <a:rPr b="1" lang="ru-RU" sz="2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 УПРАВЛЕНИЮ </a:t>
            </a: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ТРАНСПОРТНЫМ СРЕДСТВОМ</a:t>
            </a:r>
            <a:endParaRPr b="0" lang="ru-RU" sz="2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11" name="TextShape 2"/>
          <p:cNvSpPr txBox="1"/>
          <p:nvPr/>
        </p:nvSpPr>
        <p:spPr>
          <a:xfrm>
            <a:off x="144000" y="1312200"/>
            <a:ext cx="8928000" cy="45918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III. Медицинские показания к управлению транспортным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средством, оборудованным акустической парковочной системой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15. Слепота одного глаза.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IV. Медицинские показания к управлению транспортным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средством с использованием водителем транспортного средства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медицинских изделий для коррекции зрения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16. Аномалия рефракции, снижающая остроту зрения ниже разрешенной, при условии повышения остроты зрения в очках или контактных линзах до разрешенного уровня.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V. Медицинские показания к управлению транспортным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средством с использованием водителем транспортного средства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медицинских изделий для компенсации потери слуха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17. Болезни уха и сосцевидного отростка, снижающие слух ниже разрешенного уровня, при условии улучшения слуха с использованием технических средств реабилитации (слуховой аппарат, речевой процессор) до разрешенного уровня.</a:t>
            </a:r>
            <a:endParaRPr b="0" lang="ru-RU" sz="11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99" dur="indefinite" restart="never" nodeType="tmRoot">
          <p:childTnLst>
            <p:seq>
              <p:cTn id="20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TextShape 1"/>
          <p:cNvSpPr txBox="1"/>
          <p:nvPr/>
        </p:nvSpPr>
        <p:spPr>
          <a:xfrm>
            <a:off x="457200" y="14400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</a:t>
            </a: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МЕДИЦИНСКИХ ОГРАНИЧЕНИЙ </a:t>
            </a:r>
            <a:r>
              <a:rPr b="1" lang="ru-RU" sz="2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 УПРАВЛЕНИЮ</a:t>
            </a: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ТРАНСПОРТНЫМ СРЕДСТВОМ</a:t>
            </a:r>
            <a:endParaRPr b="0" lang="ru-RU" sz="2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13" name="TextShape 2"/>
          <p:cNvSpPr txBox="1"/>
          <p:nvPr/>
        </p:nvSpPr>
        <p:spPr>
          <a:xfrm>
            <a:off x="72000" y="1306440"/>
            <a:ext cx="9000000" cy="5389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I. Медицинские ограничения к управлению транспортным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средством категории "A" или "M", подкатегории "A1" или "B1"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 мотоциклетной посадкой или рулем мотоциклетного типа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1. Острота зрения ниже 0,6 на лучшем глазу и ниже 0,2 на худшем глазу с переносимой коррекцией при 2 открытых глазах независимо от вида коррекции (очковая, контактная, хирургическая), степени и вида аметропии или длины глаза.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2. Слепота одного глаза при остроте зрения ниже 0,8 с переносимой коррекцией на зрячем глазу независимо от вида коррекции (очковая, контактная, хирургическая), степени и вида аметропии или длины глаза.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3. Состояние после рефракционных операций на роговой оболочке глаза или после других рефракционных операций в течение одного месяца при отсутствии осложнений независимо от степени и вида исходной аметропии или длины глаза.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4. Хроническое заболевание оболочек глаза, сопровождающееся значительным нарушением функции зрения, стойкое изменение век, в том числе их слизистых оболочек, парез мышц век, препятствующий зрению или ограничивающий движение глазного яблока.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5. Стойкая диплопия вследствие косоглазия любой этиологии.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6. Спонтанный нистагм при отклонении зрачков на 70 градусов от среднего положения.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7. Ограничение поля зрения более чем на 20 градусов в любом из меридианов.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8. Отсутствие одной верхней или нижней конечности, кисти или стопы, а также деформация кисти или стопы, значительно затрудняющая движение кисти или стопы.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9. Отсутствие пальцев или фаланг, а также неподвижность в межфаланговых суставах: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а) отсутствие 2 фаланг большого пальца на руке;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б) отсутствие или неподвижность 2 или более пальцев на правой руке или полного приведения хотя бы одного пальца;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в) отсутствие или неподвижность 3 или более пальцев на левой руке или полного приведения хотя бы одного пальца.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10. Укорочение нижней конечности более чем на 6 см (освидетельствуемые признаются годными к управлению транспортным средством, если конечность не имеет дефектов костей, суставов или мягких тканей, объем движений сохранен, длина конечности от пяточной кости до середины большого вертела бедра составляет более 75 см).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11. Заболевание любой этиологии, вызывающее нарушение функции вестибулярного анализатора, синдром головокружения или нистагм (болезнь Меньера, лабиринтит, вестибулярный криз любой этиологии и др.).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01" dur="indefinite" restart="never" nodeType="tmRoot">
          <p:childTnLst>
            <p:seq>
              <p:cTn id="20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МЕДИЦИНСКИХ ОГРАНИЧЕНИЙ </a:t>
            </a:r>
            <a:r>
              <a:rPr b="1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 УПРАВЛЕНИЮ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ТРАНСПОРТНЫМ СРЕДСТВОМ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15" name="TextShape 2"/>
          <p:cNvSpPr txBox="1"/>
          <p:nvPr/>
        </p:nvSpPr>
        <p:spPr>
          <a:xfrm>
            <a:off x="216000" y="1600200"/>
            <a:ext cx="871200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II. Медицинские ограничения к управлению транспортным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средством категории "B" &lt;*&gt; или "BE", подкатегории "B1"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(кроме транспортного средства с мотоциклетной посадкой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или рулем мотоциклетного типа)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12. Острота зрения ниже 0,6 на лучшем глазу и ниже 0,2 на худшем глазу с переносимой коррекцией при 2 открытых глазах независимо от вида коррекции (очковая, контактная, хирургическая), степени и вида аметропии или длины глаза.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13. Состояние после рефракционных операций на роговой оболочке глаза или после других рефракционных операций в течение одного месяца при отсутствии осложнений независимо от степени и вида исходной аметропии или длины глаза.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14. Хроническое заболевание оболочек глаза, сопровождающееся значительным нарушением функции зрения, стойкое изменение век, в том числе их слизистых оболочек, парез мышц век, препятствующий зрению или ограничивающий движение глазного яблока.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15. Стойкая диплопия вследствие косоглазия любой этиологии.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16. Спонтанный нистагм при отклонении зрачков на 70 градусов от среднего положения.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17. Ограничение поля зрения более чем на 20 градусов в любом из меридианов.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18. Отсутствие обеих верхних конечностей или кистей или их деформация, значительно затрудняющая движение кистей.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19. Остаточные явления поражения центральной нервной системы в виде верхней параплегии.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20. Заболевание любой этиологии, вызывающее нарушение функции вестибулярного анализатора, синдром головокружения или нистагм (болезнь Меньера, лабиринтит, вестибулярный криз любой этиологии и др.).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03" dur="indefinite" restart="never" nodeType="tmRoot">
          <p:childTnLst>
            <p:seq>
              <p:cTn id="20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TextShape 1"/>
          <p:cNvSpPr txBox="1"/>
          <p:nvPr/>
        </p:nvSpPr>
        <p:spPr>
          <a:xfrm>
            <a:off x="457200" y="144000"/>
            <a:ext cx="8229240" cy="108000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</a:t>
            </a:r>
            <a:r>
              <a:rPr b="0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МЕДИЦИНСКИХ ОГРАНИЧЕНИЙ </a:t>
            </a:r>
            <a:r>
              <a:rPr b="1" lang="ru-RU" sz="26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 УПРАВЛЕНИЮ</a:t>
            </a:r>
            <a:r>
              <a:rPr b="1" lang="ru-RU" sz="2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ТРАНСПОРТНЫМ СРЕДСТВОМ</a:t>
            </a:r>
            <a:endParaRPr b="0" lang="ru-RU" sz="26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17" name="TextShape 2"/>
          <p:cNvSpPr txBox="1"/>
          <p:nvPr/>
        </p:nvSpPr>
        <p:spPr>
          <a:xfrm>
            <a:off x="152640" y="1162440"/>
            <a:ext cx="8856000" cy="560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III. Медицинские ограничения к управлению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транспортным средством категории "C" &lt;*&gt;, "CE", "D", "DE",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"Tm" или "Tb", подкатегории "C1" &lt;*&gt;, "D1", "C1E" или "DIE"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21. Острота зрения ниже 0,8 на лучшем глазу и ниже 0,4 на худшем глазу с переносимой коррекцией при 2 открытых глазах не более 8 дптр по сверхэквиваленту на лучше видящем глазу независимо от вида аметропии или вида коррекции (очковая, контактная).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22. Слепота одного глаза независимо от остроты зрения зрячего глаза.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23. Состояние после рефракционных операций на роговой оболочке глаза или после других рефракционных операций в течение одного месяца при отсутствии осложнений независимо от степени и вида исходной аметропии или длины глаза.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24. Хроническое заболевание оболочек глаза, сопровождающееся значительным нарушением функции зрения, стойкое изменение век, в том числе их слизистых оболочек, парез мышц век, препятствующий зрению или ограничивающий движение глазного яблока.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25. Стойкая диплопия вследствие косоглазия любой этиологии.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26. Спонтанный нистагм при отклонении зрачков на 70 градусов от среднего положения.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27. Ограничение поля зрения более чем на 20 градусов в любом из меридианов.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28. Отсутствие верхней конечности или кисти.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29. Отсутствие нижней конечности или стопы.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30. Деформация кисти или стопы, значительно затрудняющая движение кисти или стопы.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31. Отсутствие пальцев или фаланг, а также неподвижность в межфаланговых суставах: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а) отсутствие 2 фаланг большого пальца на руке;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б) отсутствие или неподвижность 2 или более пальцев на правой руке или полного приведения хотя бы одного пальца;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в) отсутствие или неподвижность 3 или более пальцев на левой руке или полного приведения хотя бы одного пальца.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32. Остаточные явления поражений центральной нервной системы в виде гемиплегии или параплегии.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33. Укорочение нижней конечности более чем на 6 см (свидетельствуемые признаются годными к управлению транспортным средством, если конечность не имеет дефектов костей, суставов или мягких тканей, объем движений сохранен, длина конечности от пяточной кости до середины большого вертела бедра составляет более 75 см).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34. Травматические деформации и дефекты костей черепа с наличием выраженной неврологической симптоматики.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35. Восприятие разговорной речи на одно или оба уха на расстоянии менее 3 м, шепотной речи - на расстоянии 1 м или менее независимо от способа компенсации потери слуха.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36. Заболевание любой этиологии, вызывающее нарушение функции вестибулярного анализатора, синдром головокружения или нистагм (болезнь Меньера, лабиринтит, вестибулярный криз любой этиологии и др.).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37. Рост ниже 150 см.</a:t>
            </a:r>
            <a:endParaRPr b="0" lang="ru-RU" sz="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05" dur="indefinite" restart="never" nodeType="tmRoot">
          <p:childTnLst>
            <p:seq>
              <p:cTn id="20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TextShape 1"/>
          <p:cNvSpPr txBox="1"/>
          <p:nvPr/>
        </p:nvSpPr>
        <p:spPr>
          <a:xfrm>
            <a:off x="457200" y="7632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762120" indent="-761760" algn="ctr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Федеральный закон от 30.12.01 № 197 «Трудовой кодекс РФ»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19" name="TextShape 2"/>
          <p:cNvSpPr txBox="1"/>
          <p:nvPr/>
        </p:nvSpPr>
        <p:spPr>
          <a:xfrm>
            <a:off x="0" y="1371600"/>
            <a:ext cx="9143640" cy="5181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8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Статья 213. Медицинские осмотры некоторых категорий работников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Работники, занятые на тяжелых работах и на работах с вредными и (или) опасными условиями труда (в том числе на подземных работах), </a:t>
            </a:r>
            <a:r>
              <a:rPr b="1" lang="ru-RU" sz="28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 также на работах, связанных с движением транспорта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проходят обязательные предварительные (при поступлении на работу) и периодические (для лиц в возрасте до 21 года - ежегодные) медицинские осмотры (обследования) для определения пригодности этих работников для выполнения поручаемой работы и предупреждения профессиональных заболеваний. В соответствии с медицинскими рекомендациями указанные работники проходят внеочередные медицинские осмотры (обследования).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07" dur="indefinite" restart="never" nodeType="tmRoot">
          <p:childTnLst>
            <p:seq>
              <p:cTn id="20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marL="762120" indent="-761760"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Федеральный закон от 30.12.01 № 197 «Трудовой кодекс РФ»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2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Предусмотренные настоящей статьей медицинские осмотры (обследования) и психиатрические освидетельствования осуществляются за счет средств работодателя (часть шестая введена Федеральным законом от 22.08.2004 N 122-ФЗ)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09" dur="indefinite" restart="never" nodeType="tmRoot">
          <p:childTnLst>
            <p:seq>
              <p:cTn id="2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323-ФЗ. Статья 58 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«Медицинская экспертиза»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2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Медицинской экспертизой является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проводимое в установленном порядке исследование, направленное на установление состояния здоровья гражданина, в целях определения его способности осуществлять трудовую или иную деятельность, а также установления причинно-следственной связи между воздействием каких-либо событий, факторов и состоянием здоровья гражданина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11" dur="indefinite" restart="never" nodeType="tmRoot">
          <p:childTnLst>
            <p:seq>
              <p:cTn id="2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2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В Российской Федерации проводятся следующие виды медицинских экспертиз: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1) экспертиза временной нетрудоспособности;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2) медико-социальная экспертиза;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3) военно-врачебная экспертиза;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4) судебно-медицинская и судебно-психиатрическая экспертизы;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5)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экспертиза профессиональной пригодности и экспертиза связи заболевания с профессией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6) экспертиза качества медицинской помощи.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13" dur="indefinite" restart="never" nodeType="tmRoot">
          <p:childTnLst>
            <p:seq>
              <p:cTn id="2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323-ФЗ. Статья 65 «Медицинское освидетельствование»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2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Медицинское освидетельствование лица представляет собой совокупность методов медицинского осмотра и медицинских исследований, направленных на подтверждение такого состояния здоровья человека, которое влечет за собой наступление юридически значимых последствий.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15" dur="indefinite" restart="never" nodeType="tmRoot">
          <p:childTnLst>
            <p:seq>
              <p:cTn id="2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29" name="TextShape 2"/>
          <p:cNvSpPr txBox="1"/>
          <p:nvPr/>
        </p:nvSpPr>
        <p:spPr>
          <a:xfrm>
            <a:off x="457200" y="874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Видами медицинского освидетельствования являются: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1) освидетельствование на состояние опьянения (алкогольного, наркотического или иного токсического);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2) психиатрическое освидетельствование;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3)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освидетельствование на наличие медицинских противопоказаний к управлению транспортным средством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4) освидетельствование на наличие медицинских противопоказаний к владению оружием;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5) иные виды медицинского освидетельствования, установленные законодательством Российской Федерации.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17" dur="indefinite" restart="never" nodeType="tmRoot">
          <p:childTnLst>
            <p:seq>
              <p:cTn id="2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достижения 1й цели ПМО нужно: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43" name="TextShape 2"/>
          <p:cNvSpPr txBox="1"/>
          <p:nvPr/>
        </p:nvSpPr>
        <p:spPr>
          <a:xfrm>
            <a:off x="3124080" y="1600200"/>
            <a:ext cx="556236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Иметь представление о профессиональных рисках на конкретном рабочем месте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Знать клинические проявления профессиональных заболеваний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44" name="CustomShape 3"/>
          <p:cNvSpPr/>
          <p:nvPr/>
        </p:nvSpPr>
        <p:spPr>
          <a:xfrm>
            <a:off x="457200" y="2743200"/>
            <a:ext cx="8229240" cy="3382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720">
              <a:lnSpc>
                <a:spcPct val="100000"/>
              </a:lnSpc>
            </a:pPr>
            <a:r>
              <a:rPr b="0" lang="ru-RU" sz="8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8" dur="indefinite" restart="never" nodeType="tmRoot">
          <p:childTnLst>
            <p:seq>
              <p:cTn id="29" dur="indefinite" nodeType="mainSeq">
                <p:childTnLst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34" dur="1000" fill="hold"/>
                                        <p:tgtEl>
                                          <p:spTgt spid="143">
                                            <p:txEl>
                                              <p:p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35" dur="1000" fill="hold"/>
                                        <p:tgtEl>
                                          <p:spTgt spid="143">
                                            <p:txEl>
                                              <p:pRg st="0" end="74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6" dur="1000"/>
                                        <p:tgtEl>
                                          <p:spTgt spid="143">
                                            <p:txEl>
                                              <p:pRg st="0" end="7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>
                                            <p:txEl>
                                              <p:pRg st="7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41" dur="1000" fill="hold"/>
                                        <p:tgtEl>
                                          <p:spTgt spid="143">
                                            <p:txEl>
                                              <p:pRg st="7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42" dur="1000" fill="hold"/>
                                        <p:tgtEl>
                                          <p:spTgt spid="143">
                                            <p:txEl>
                                              <p:pRg st="74" end="13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3" dur="1000"/>
                                        <p:tgtEl>
                                          <p:spTgt spid="143">
                                            <p:txEl>
                                              <p:pRg st="74" end="13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31" name="TextShape 2"/>
          <p:cNvSpPr txBox="1"/>
          <p:nvPr/>
        </p:nvSpPr>
        <p:spPr>
          <a:xfrm>
            <a:off x="504000" y="1090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Финансовое обеспечение медицинского освидетельствования осуществляется в соответствии с законодательством Российской Федерации.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Медицинское освидетельствование проводится в медицинских организациях в порядке, установленном уполномоченным федеральным органом исполнительной власти.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5. Психиатрическое освидетельствование проводится в соответствии с законодательством Российской Федерации о психиатрической помощи и гарантиях прав граждан при ее оказании.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19" dur="indefinite" restart="never" nodeType="tmRoot">
          <p:childTnLst>
            <p:seq>
              <p:cTn id="2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4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Это два разных осмотра!!!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33" name="TextShape 2"/>
          <p:cNvSpPr txBox="1"/>
          <p:nvPr/>
        </p:nvSpPr>
        <p:spPr>
          <a:xfrm>
            <a:off x="457200" y="1600200"/>
            <a:ext cx="403812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«Водительская комиссия»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(медицинское освидетельствование и переосвидетельствование водителей транспортных средств)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4" name="CustomShape 3"/>
          <p:cNvSpPr/>
          <p:nvPr/>
        </p:nvSpPr>
        <p:spPr>
          <a:xfrm>
            <a:off x="4724280" y="1600200"/>
            <a:ext cx="4038120" cy="4525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«Медицинский осмотр»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  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(предварительный и периодический медицинский осмотров работников, занятых во вредных и опасных условиях труда)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21" dur="indefinite" restart="never" nodeType="tmRoot">
          <p:childTnLst>
            <p:seq>
              <p:cTn id="2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ОБЯЗАТЕЛЬНОЕ МЕДИЦИНСКОЕ ОСВИДЕТЕЛЬСТВОВАНИЕ И ПЕРЕОСВИДЕТЕЛЬСТВОВАНИЕ ВОДИТЕЛЕЙ ТРАНСПОРТНЫХ СРЕДСТВ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3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Регламентируется приказом Минздрава РФ от 15 июня 2015 г. № 344н «О ПРОВЕДЕНИИ ОБЯЗАТЕЛЬНОГО МЕДИЦИНСКОГО ОСВИДЕТЕЛЬСТВОВАНИЯ ВОДИТЕЛЕЙ ТРАНСПОРТНЫХ СРЕДСТВ (КАНДИДАТОВ В ВОДИТЕЛИ ТРАНСПОРТНЫХ СРЕДСТВ)»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23" dur="indefinite" restart="never" nodeType="tmRoot">
          <p:childTnLst>
            <p:seq>
              <p:cTn id="2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TextShape 1"/>
          <p:cNvSpPr txBox="1"/>
          <p:nvPr/>
        </p:nvSpPr>
        <p:spPr>
          <a:xfrm>
            <a:off x="0" y="277920"/>
            <a:ext cx="9143640" cy="193176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Минздрава РФ от 15 июня 2015 г. № 344н «О ПРОВЕДЕНИИ ОБЯЗАТЕЛЬНОГО МЕДИЦИНСКОГО ОСВИДЕТЕЛЬСТВОВАНИЯ ВОДИТЕЛЕЙ ТРАНСПОРТНЫХ СРЕДСТВ (КАНДИДАТОВ В ВОДИТЕЛИ ТРАНСПОРТНЫХ СРЕДСТВ)»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38" name="TextShape 2"/>
          <p:cNvSpPr txBox="1"/>
          <p:nvPr/>
        </p:nvSpPr>
        <p:spPr>
          <a:xfrm>
            <a:off x="609480" y="2174760"/>
            <a:ext cx="8229240" cy="45302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>
              <a:lnSpc>
                <a:spcPct val="8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Утверждены: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проведения освидетельствования;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Форма медицинского заключения;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выдачи медицинского заключения;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Журнал регистрации медицинских заключений.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r">
              <a:lnSpc>
                <a:spcPct val="8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25" dur="indefinite" restart="never" nodeType="tmRoot">
          <p:childTnLst>
            <p:seq>
              <p:cTn id="2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4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Настоящий порядок регулирует вопросы проведения обязательного медицинского освидетельствования водителей транспортных средств (кандидатов в водители транспортных средств) (далее - медицинское освидетельствование).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27" dur="indefinite" restart="never" nodeType="tmRoot">
          <p:childTnLst>
            <p:seq>
              <p:cTn id="2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42" name="TextShape 2"/>
          <p:cNvSpPr txBox="1"/>
          <p:nvPr/>
        </p:nvSpPr>
        <p:spPr>
          <a:xfrm>
            <a:off x="457200" y="1296000"/>
            <a:ext cx="8229240" cy="38880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Медицинское освидетельствование проводится с целью определения наличия (отсутствия) у водителя транспортного средства (кандидата в водители транспортного средства) медицинских противопоказаний, медицинских показаний и медицинских ограничений к управлению транспортным средством в соответствии с перечнями медицинских противопоказаний, медицинских показаний и медицинских ограничений к управлению транспортным средством, утвержденными постановлением Правительства Российской Федерации от 29 декабря 2014 г. № 1604 &lt;1&gt;.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29" dur="indefinite" restart="never" nodeType="tmRoot">
          <p:childTnLst>
            <p:seq>
              <p:cTn id="2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44" name="TextShape 2"/>
          <p:cNvSpPr txBox="1"/>
          <p:nvPr/>
        </p:nvSpPr>
        <p:spPr>
          <a:xfrm>
            <a:off x="457200" y="1162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Медицинское освидетельствование проводится в медицинских организациях государственной, муниципальной и частной систем здравоохранения, имеющих лицензию на медицинскую деятельность по оказанию услуг (выполнению работ) по "медицинскому освидетельствованию на наличие медицинских противопоказаний к управлению транспортным средством", "оториноларингологии", "офтальмологии", "неврологии" и "функциональной диагностике", "терапии" или "общей врачебной практике (семейной медицине)" &lt;1&gt;.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31" dur="indefinite" restart="never" nodeType="tmRoot">
          <p:childTnLst>
            <p:seq>
              <p:cTn id="23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46" name="TextShape 2"/>
          <p:cNvSpPr txBox="1"/>
          <p:nvPr/>
        </p:nvSpPr>
        <p:spPr>
          <a:xfrm>
            <a:off x="457200" y="1090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Обследование врачом-психиатром осуществляется в специализированных медицинских организациях государственной или муниципальной системы здравоохранения по месту жительства либо месту пребывания водителя транспортного средства (кандидата в водители транспортного средства), проходящего медицинское освидетельствование (далее - свидетельствуемый), имеющих лицензию на осуществление медицинской деятельности по оказанию услуг (выполнению работ) по "психиатрии" и "психиатрическому освидетельствованию".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33" dur="indefinite" restart="never" nodeType="tmRoot">
          <p:childTnLst>
            <p:seq>
              <p:cTn id="23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48" name="TextShape 2"/>
          <p:cNvSpPr txBox="1"/>
          <p:nvPr/>
        </p:nvSpPr>
        <p:spPr>
          <a:xfrm>
            <a:off x="457200" y="1306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Обследование врачом-психиатром-наркологом, включая определение наличия психоактивных веществ в моче, а также качественное и количественное определение карбогидрат-дефицитного трансферрина (CDT) в сыворотке крови, осуществляются в специализированных медицинских организациях государственной или муниципальной системы здравоохранения по месту жительства либо месту пребывания освидетельствуемого, имеющих лицензию на осуществление медицинской деятельности по оказанию услуг (выполнению работ) по "психиатрии-наркологии" и "лабораторной диагностике" либо "клинической лабораторной диагностике" &lt;1&gt;.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35" dur="indefinite" restart="never" nodeType="tmRoot">
          <p:childTnLst>
            <p:seq>
              <p:cTn id="23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TextShape 1"/>
          <p:cNvSpPr txBox="1"/>
          <p:nvPr/>
        </p:nvSpPr>
        <p:spPr>
          <a:xfrm>
            <a:off x="457200" y="380880"/>
            <a:ext cx="8229240" cy="57448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Медицинское освидетельствование проводится в отношении: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1) кандидатов в водители транспортных средств;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2) водителей транспортных средств в связи с заменой либо возвратом водительского удостоверения;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3) лиц, работающих в качестве водителей транспортных средств,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 проведении обязательного периодического медицинского осмотра которых выявлены признаки заболеваний (состояний), являющихся медицинскими противопоказаниями либо ранее не выявлявшимися медицинскими показаниями или медицинскими ограничениями к управлению транспортными средствами и подтвержденных по результатам последующих обследования и лечения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37" dur="indefinite" restart="never" nodeType="tmRoot">
          <p:childTnLst>
            <p:seq>
              <p:cTn id="23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Пример поименного списка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pic>
        <p:nvPicPr>
          <p:cNvPr id="146" name="Picture 2" descr=""/>
          <p:cNvPicPr/>
          <p:nvPr/>
        </p:nvPicPr>
        <p:blipFill>
          <a:blip r:embed="rId1"/>
          <a:stretch/>
        </p:blipFill>
        <p:spPr>
          <a:xfrm>
            <a:off x="0" y="1994040"/>
            <a:ext cx="9143640" cy="42922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44" dur="indefinite" restart="never" nodeType="tmRoot">
          <p:childTnLst>
            <p:seq>
              <p:cTn id="4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5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5. Медицинское освидетельствование проводится за счет средств водителей транспортных средств (кандидатов в водители транспортных средств)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39" dur="indefinite" restart="never" nodeType="tmRoot">
          <p:childTnLst>
            <p:seq>
              <p:cTn id="24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TextShape 1"/>
          <p:cNvSpPr txBox="1"/>
          <p:nvPr/>
        </p:nvSpPr>
        <p:spPr>
          <a:xfrm>
            <a:off x="457200" y="228600"/>
            <a:ext cx="8229240" cy="58971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6. Медицинское освидетельствование включает в себя осмотры и обследования врачами-специалистами, инструментальное и лабораторные исследования: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1) осмотр врачом-терапевтом или ВОП;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2) осмотр врачом-офтальмологом;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3) обследование врачом-психиатром;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4) обследование врачом-психиатром-наркологом;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5) осмотр врачом-неврологом (обязателен для категорий "C", "D", "CE", "DE", "Tm", "Tb" и подкатегорий "C1", "D1", "C1E", "D1E". Для иных - по направлению врача-терапевта или ВОП в случае выявления медицинских противопоказаний, медицинским показаний или медицинским ограничений;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6) осмотр врачом-оториноларингологом (для категорий "C", "D", "CE", "DE", "Tm", "Tb" и подкатегорий "C1", "D1", "C1E", "D1E«)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41" dur="indefinite" restart="never" nodeType="tmRoot">
          <p:childTnLst>
            <p:seq>
              <p:cTn id="24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54" name="TextShape 2"/>
          <p:cNvSpPr txBox="1"/>
          <p:nvPr/>
        </p:nvSpPr>
        <p:spPr>
          <a:xfrm>
            <a:off x="457200" y="1234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7) электроэнцефалография (обязательна при медицинском освидетельствовании водителей транспортных средств (кандидатов в водители транспортных средств) категорий "C", "D", "CE", "DE", "Tm", "Tb" и подкатегорий "C1", "D1", "C1E", "D1E". Для водителей транспортных средств (кандидатов в водители транспортных средств) иных категорий и подкатегорий транспортных средств по направлению врача-невролога в случае выявления симптомов и синдромов заболевания (состояния), являющегося медицинским противопоказанием к управлению транспортным средством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43" dur="indefinite" restart="never" nodeType="tmRoot">
          <p:childTnLst>
            <p:seq>
              <p:cTn id="24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56" name="TextShape 2"/>
          <p:cNvSpPr txBox="1"/>
          <p:nvPr/>
        </p:nvSpPr>
        <p:spPr>
          <a:xfrm>
            <a:off x="504000" y="946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8) определение наличия психоактивных веществ в моче (при выявлении врачом-психиатром-наркологом симптомов и синдромов заболевания (состояния), являющегося медицинским противопоказанием к управлению транспортными средствами);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9) качественное и количественное определение карбогидрат-дефицитного трансферрина (CDT) в сыворотке крови (при выявлении врачом-психиатром-наркологом симптомов и синдромов заболевания (состояния), являющегося медицинским противопоказанием к управлению транспортными средствами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45" dur="indefinite" restart="never" nodeType="tmRoot">
          <p:childTnLst>
            <p:seq>
              <p:cTn id="24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" name="TextShape 1"/>
          <p:cNvSpPr txBox="1"/>
          <p:nvPr/>
        </p:nvSpPr>
        <p:spPr>
          <a:xfrm>
            <a:off x="457200" y="380880"/>
            <a:ext cx="8229240" cy="57448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7. Медицинский регистратор медицинской организации на основании документа, удостоверяющего личность освидетельствуемого, подбирает (или заполняет) Медицинскую карту пациента, получающего медицинскую помощь в амбулаторных условиях (форма N 025/у) и выдает на руки освидетельствуемому бланк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медицинского заключения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и информирует свидетельствуемого о перечне осмотров и обследований врачами-специалистами, которые необходимо пройти в рамках медицинского освидетельствования, и возможном назначении инструментального и (или) лабораторных исследований.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47" dur="indefinite" restart="never" nodeType="tmRoot">
          <p:childTnLst>
            <p:seq>
              <p:cTn id="24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TextShape 1"/>
          <p:cNvSpPr txBox="1"/>
          <p:nvPr/>
        </p:nvSpPr>
        <p:spPr>
          <a:xfrm>
            <a:off x="457200" y="1447920"/>
            <a:ext cx="8229240" cy="46778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8. При проведении медицинского освидетельствования лиц, указанных в п.4.3 Порядка, свидетельствуемый представляет врачам-специалистам, указанным в п.6 Порядка, медицинское заключение, выданное по результатам ПМО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49" dur="indefinite" restart="never" nodeType="tmRoot">
          <p:childTnLst>
            <p:seq>
              <p:cTn id="25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TextShape 1"/>
          <p:cNvSpPr txBox="1"/>
          <p:nvPr/>
        </p:nvSpPr>
        <p:spPr>
          <a:xfrm>
            <a:off x="457200" y="228600"/>
            <a:ext cx="8229240" cy="58971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9. Медицинские заключения по результатам обследований врачом-психиатром и врачом-психиатром-наркологом, а также по результатам исследований, проведенных в соответствии с п.6.8, 6.9 Порядка, оформляются в соответствии с приказом Министерства здравоохранения и социального развития Российской Федерации от 2 мая 2012 г. N 441н "Об утверждении Порядка выдачи медицинскими организациями справок и медицинских заключений" (зарегистрирован в Министерством юстиции Российской Федерации 29 мая 2012 г., регистрационный N 24366).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51" dur="indefinite" restart="never" nodeType="tmRoot">
          <p:childTnLst>
            <p:seq>
              <p:cTn id="25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TextShape 1"/>
          <p:cNvSpPr txBox="1"/>
          <p:nvPr/>
        </p:nvSpPr>
        <p:spPr>
          <a:xfrm>
            <a:off x="457200" y="457200"/>
            <a:ext cx="8229240" cy="5668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10. В случае выявления в ходе обследования врачом-психиатром у освидетельствуемого симптомов и синдромов заболевания (состояния), являющегося медицинским противопоказанием к управлению транспортными средствами, освидетельствуемый направляется на психиатрическое освидетельствование врачебной комиссией медицинской организации, уполномоченной на то федеральным органом исполнительной власти в сфере здравоохранения или органом исполнительной власти субъекта Российской Федерации в сфере здравоохранения.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 отказе освидетельствуемого от прохождения указанного психиатрического освидетельствования медицинское заключение о результате обследования врачом-психиатром не выдается.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53" dur="indefinite" restart="never" nodeType="tmRoot">
          <p:childTnLst>
            <p:seq>
              <p:cTn id="25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TextShape 1"/>
          <p:cNvSpPr txBox="1"/>
          <p:nvPr/>
        </p:nvSpPr>
        <p:spPr>
          <a:xfrm>
            <a:off x="482760" y="876600"/>
            <a:ext cx="8229240" cy="481140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11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. Результаты проведенных в рамках медицинского освидетельствования осмотров и обследований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(включая сведения об установлении (прекращении) диспансерного наблюдения по поводу заболеваний, являющихся медицинскими противопоказаниями к управлению транспортным средством, заключения врачей-специалистов), инструментального и лабораторных исследований, а также обоснованный вывод о наличии (об отсутствии) медицинских противопоказаний, медицинских показаний или медицинских ограничений к управлению транспортными средствами 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вносятся в Медицинскую карту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пациента, получающего медицинскую помощь в амбулаторных условиях (форма N 025/у).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55" dur="indefinite" restart="never" nodeType="tmRoot">
          <p:childTnLst>
            <p:seq>
              <p:cTn id="25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TextShape 1"/>
          <p:cNvSpPr txBox="1"/>
          <p:nvPr/>
        </p:nvSpPr>
        <p:spPr>
          <a:xfrm>
            <a:off x="457200" y="380880"/>
            <a:ext cx="8229240" cy="57448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12. Медицинское заключение оформляется врачом-терапевтом или врачом общей практики (семейным врачом) на основании сведений, указанных в п.11 настоящего Порядка, в присутствии освидетельствуемого и действительно для предъявления в подразделения Государственной инспекции безопасности дорожного движения Министерства внутренних дел Российской Федерации, на которые возложены обязанности по проведению экзаменов, выдаче российских национальных и международных водительских удостоверений и обмену иностранных национальных и международных водительских удостоверений на российские национальные и международные водительские удостоверения, в течение 12 месяцев с даты выдачи.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 отказе свидетельствуемого от прохождения медицинского освидетельствования или от прохождения хотя бы одного из осмотров или обследований врачами-специалистами, инструментальных и лабораторных исследований, предусмотренных п.6 настоящего Порядка, медицинское заключение не оформляется.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57" dur="indefinite" restart="never" nodeType="tmRoot">
          <p:childTnLst>
            <p:seq>
              <p:cTn id="25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Пример направления на ПМО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pic>
        <p:nvPicPr>
          <p:cNvPr id="148" name="Picture 2" descr=""/>
          <p:cNvPicPr/>
          <p:nvPr/>
        </p:nvPicPr>
        <p:blipFill>
          <a:blip r:embed="rId1"/>
          <a:stretch/>
        </p:blipFill>
        <p:spPr>
          <a:xfrm>
            <a:off x="1833480" y="1327320"/>
            <a:ext cx="5024160" cy="55303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46" dur="indefinite" restart="never" nodeType="tmRoot">
          <p:childTnLst>
            <p:seq>
              <p:cTn id="4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3" name="Table 1"/>
          <p:cNvGraphicFramePr/>
          <p:nvPr/>
        </p:nvGraphicFramePr>
        <p:xfrm>
          <a:off x="1265760" y="3446280"/>
          <a:ext cx="6122160" cy="360000"/>
        </p:xfrm>
        <a:graphic>
          <a:graphicData uri="http://schemas.openxmlformats.org/drawingml/2006/table">
            <a:tbl>
              <a:tblPr/>
              <a:tblGrid>
                <a:gridCol w="374400"/>
                <a:gridCol w="374400"/>
                <a:gridCol w="374400"/>
                <a:gridCol w="374400"/>
                <a:gridCol w="374400"/>
                <a:gridCol w="374400"/>
                <a:gridCol w="374400"/>
                <a:gridCol w="374400"/>
                <a:gridCol w="374400"/>
                <a:gridCol w="374400"/>
                <a:gridCol w="395280"/>
                <a:gridCol w="395280"/>
                <a:gridCol w="395280"/>
                <a:gridCol w="395280"/>
                <a:gridCol w="395280"/>
                <a:gridCol w="397800"/>
              </a:tblGrid>
              <a:tr h="0"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"A"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"B"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"C"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"D"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"BE"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"CE"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"DE"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"Tm"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"Tb"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"M"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"A1"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"B1"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"C1"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"D1"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"C1E"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 algn="ctr"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"D1E"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0"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64" name="Table 2"/>
          <p:cNvGraphicFramePr/>
          <p:nvPr/>
        </p:nvGraphicFramePr>
        <p:xfrm>
          <a:off x="1279080" y="4572000"/>
          <a:ext cx="6118560" cy="360000"/>
        </p:xfrm>
        <a:graphic>
          <a:graphicData uri="http://schemas.openxmlformats.org/drawingml/2006/table">
            <a:tbl>
              <a:tblPr/>
              <a:tblGrid>
                <a:gridCol w="5219640"/>
                <a:gridCol w="898920"/>
              </a:tblGrid>
              <a:tr h="0"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1) Категории "A" или "M", подкатегории "A1" или "B1" с мотоциклетной посадкой или рулем мотоциклетного типа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0"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2) Категории "B" или "BE"; подкатегории "B1" (кроме транспортных средств с мотоциклетной посадкой или рулем мотоциклетного типа)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0"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3) Категории "C", "CE", "D", "DE", "Tm" или "Tb"; подкатегории "C1", "D1", "C1E" или "D1E"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</a:tbl>
          </a:graphicData>
        </a:graphic>
      </p:graphicFrame>
      <p:sp>
        <p:nvSpPr>
          <p:cNvPr id="265" name="CustomShape 3"/>
          <p:cNvSpPr/>
          <p:nvPr/>
        </p:nvSpPr>
        <p:spPr>
          <a:xfrm>
            <a:off x="1296000" y="198720"/>
            <a:ext cx="5898960" cy="3564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anchor="ctr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         </a:t>
            </a: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Медицинское заключение серия ________ N ____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  </a:t>
            </a: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о наличии (об отсутствии) у водителей транспортных средств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   </a:t>
            </a: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(кандидатов в водители транспортных средств) медицинских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   </a:t>
            </a: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противопоказаний, медицинских показаний или медицинских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      </a:t>
            </a: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ограничений к управлению транспортными средствами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1. Фамилия, имя, отчество (при наличии) ___________________________________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2. Дата рождения: число ____________ месяц __________ год ___________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3. Место регистрации: _____________________________________________________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субъект Российской Федерации _____________________ район __________________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город _________________ населенный пункт __________________________________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улица ______________________ дом _______________ квартира _________________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4. Дата выдачи медицинского заключения: число ______ месяц _____ год ______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5. Медицинское заключение: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Выявлено  отсутствие  (наличие)  медицинских  противопоказаний, медицинских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показаний или медицинских ограничений к управлению транспортными средствами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(нужное подчеркнуть).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       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</a:t>
            </a: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Категории и подкатегории транспортных средств,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  </a:t>
            </a: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на управление которыми предоставляется право на управление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                   </a:t>
            </a: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транспортными средствами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6" name="CustomShape 4"/>
          <p:cNvSpPr/>
          <p:nvPr/>
        </p:nvSpPr>
        <p:spPr>
          <a:xfrm>
            <a:off x="1143000" y="4171680"/>
            <a:ext cx="6781320" cy="2577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Медицинские ограничения к управлению транспортными средствами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59" dur="indefinite" restart="never" nodeType="tmRoot">
          <p:childTnLst>
            <p:seq>
              <p:cTn id="26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7" name="Table 1"/>
          <p:cNvGraphicFramePr/>
          <p:nvPr/>
        </p:nvGraphicFramePr>
        <p:xfrm>
          <a:off x="1218960" y="2057400"/>
          <a:ext cx="6118560" cy="360000"/>
        </p:xfrm>
        <a:graphic>
          <a:graphicData uri="http://schemas.openxmlformats.org/drawingml/2006/table">
            <a:tbl>
              <a:tblPr/>
              <a:tblGrid>
                <a:gridCol w="5219640"/>
                <a:gridCol w="898920"/>
              </a:tblGrid>
              <a:tr h="0"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 ручным управлением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0"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 автоматической трансмиссией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0"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Оборудованным акустической парковочной системой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0"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 использованием водителем транспортного средства медицинских изделий для коррекции зрения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  <a:tr h="0"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 использованием водителем транспортного средства медицинских изделий для компенсации потери слуха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  <a:tc>
                  <a:txBody>
                    <a:bodyPr lIns="39240" rIns="39240" tIns="64440" bIns="64440"/>
                    <a:p>
                      <a:pPr>
                        <a:lnSpc>
                          <a:spcPct val="115000"/>
                        </a:lnSpc>
                      </a:pPr>
                      <a:r>
                        <a:rPr b="0" lang="ru-RU" sz="1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39240" marR="39240">
                    <a:lnL w="12240">
                      <a:solidFill>
                        <a:srgbClr val="ffffff"/>
                      </a:solidFill>
                    </a:lnL>
                    <a:lnR w="12240">
                      <a:solidFill>
                        <a:srgbClr val="ffffff"/>
                      </a:solidFill>
                    </a:lnR>
                    <a:lnT w="12240">
                      <a:solidFill>
                        <a:srgbClr val="ffffff"/>
                      </a:solidFill>
                    </a:lnT>
                    <a:lnB w="12240">
                      <a:solidFill>
                        <a:srgbClr val="ffffff"/>
                      </a:solidFill>
                    </a:lnB>
                    <a:solidFill>
                      <a:srgbClr val="e9ecf3"/>
                    </a:solidFill>
                  </a:tcPr>
                </a:tc>
              </a:tr>
            </a:tbl>
          </a:graphicData>
        </a:graphic>
      </p:graphicFrame>
      <p:sp>
        <p:nvSpPr>
          <p:cNvPr id="268" name="CustomShape 2"/>
          <p:cNvSpPr/>
          <p:nvPr/>
        </p:nvSpPr>
        <p:spPr>
          <a:xfrm>
            <a:off x="1247400" y="2079720"/>
            <a:ext cx="5898960" cy="411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wrap="none" anchor="ctr"/>
          <a:p>
            <a:pPr>
              <a:lnSpc>
                <a:spcPct val="100000"/>
              </a:lnSpc>
            </a:pPr>
            <a:r>
              <a:rPr b="0" lang="ru-RU" sz="1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___________________________________________________________________________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Times New Roman"/>
              </a:rPr>
              <a:t>                                           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3"/>
          <p:cNvSpPr/>
          <p:nvPr/>
        </p:nvSpPr>
        <p:spPr>
          <a:xfrm>
            <a:off x="1211040" y="3995640"/>
            <a:ext cx="7018200" cy="45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6. Фамилия, имя, отчество, подпись врача, выдавшего медицинское заключение: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0" name="CustomShape 4"/>
          <p:cNvSpPr/>
          <p:nvPr/>
        </p:nvSpPr>
        <p:spPr>
          <a:xfrm>
            <a:off x="3200400" y="4577400"/>
            <a:ext cx="4571640" cy="592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just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МП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100000"/>
              </a:lnSpc>
            </a:pP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                                                        </a:t>
            </a:r>
            <a:r>
              <a:rPr b="0" lang="ru-RU" sz="11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ourier New"/>
                <a:ea typeface="Times New Roman"/>
              </a:rPr>
              <a:t>Формат бланка - A5.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61" dur="indefinite" restart="never" nodeType="tmRoot">
          <p:childTnLst>
            <p:seq>
              <p:cTn id="26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TextShape 1"/>
          <p:cNvSpPr txBox="1"/>
          <p:nvPr/>
        </p:nvSpPr>
        <p:spPr>
          <a:xfrm>
            <a:off x="0" y="228600"/>
            <a:ext cx="9143640" cy="113940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ТЕКУЩИЕ  МЕДИЦИНСКИЕ  ОСМОТРЫ  ВОДИТЕЛЕЙ ТРАНСПОРТНЫХ СРЕДСТВ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72" name="TextShape 2"/>
          <p:cNvSpPr txBox="1"/>
          <p:nvPr/>
        </p:nvSpPr>
        <p:spPr>
          <a:xfrm>
            <a:off x="609480" y="1981080"/>
            <a:ext cx="7619760" cy="41144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743040" indent="-742680">
              <a:lnSpc>
                <a:spcPct val="8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ТК РФ, статья 213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«Медицинские осмотры некоторых категорий работников»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indent="-742680">
              <a:lnSpc>
                <a:spcPct val="8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№302н Минздравсоцразвития России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743040" indent="-742680">
              <a:lnSpc>
                <a:spcPct val="8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 Правительства России №695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3" name="CustomShape 3"/>
          <p:cNvSpPr/>
          <p:nvPr/>
        </p:nvSpPr>
        <p:spPr>
          <a:xfrm>
            <a:off x="7620120" y="4419720"/>
            <a:ext cx="1294920" cy="990360"/>
          </a:xfrm>
          <a:prstGeom prst="rect">
            <a:avLst/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63" dur="indefinite" restart="never" nodeType="tmRoot">
          <p:childTnLst>
            <p:seq>
              <p:cTn id="264" dur="indefinite" nodeType="mainSeq">
                <p:childTnLst>
                  <p:par>
                    <p:cTn id="265" fill="hold">
                      <p:stCondLst>
                        <p:cond delay="indefinite"/>
                      </p:stCondLst>
                      <p:childTnLst>
                        <p:par>
                          <p:cTn id="266" fill="hold">
                            <p:stCondLst>
                              <p:cond delay="0"/>
                            </p:stCondLst>
                            <p:childTnLst>
                              <p:par>
                                <p:cTn id="267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269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70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71" dur="1000"/>
                                        <p:tgtEl>
                                          <p:spTgt spid="2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Ст. 213 ТК РФ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75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Работники, осуществляющие отдельные виды деятельности, в том числе связанной с источниками повышенной опасности, а также работающие в условиях повышенной опасности, проходят обязательное </a:t>
            </a:r>
            <a:r>
              <a:rPr b="1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психиатрическое освидетельствование не реже одного раза в пять лет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Медицинские осмотры и психиатрические освидетельствования осуществляются за счет средств работодателя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72" dur="indefinite" restart="never" nodeType="tmRoot">
          <p:childTnLst>
            <p:seq>
              <p:cTn id="27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77" name="TextShape 2"/>
          <p:cNvSpPr txBox="1"/>
          <p:nvPr/>
        </p:nvSpPr>
        <p:spPr>
          <a:xfrm>
            <a:off x="228600" y="1600200"/>
            <a:ext cx="86864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 Правительства РФ от 23.09.2002 № 695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(ред. от 25.03.2013)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"О прохождении обязательного психиатрического освидетельствования работниками, осуществляющими отдельные виды деятельности, в том числе деятельность, связанную с источниками повышенной опасности (с влиянием вредных веществ и неблагоприятных производственных факторов), а также работающими в условиях повышенной опасности"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74" dur="indefinite" restart="never" nodeType="tmRoot">
          <p:childTnLst>
            <p:seq>
              <p:cTn id="27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79" name="TextShape 2"/>
          <p:cNvSpPr txBox="1"/>
          <p:nvPr/>
        </p:nvSpPr>
        <p:spPr>
          <a:xfrm>
            <a:off x="360000" y="7200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Утверждены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Постановлением Правительства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Российской Федерации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 23 сентября 2002 г. N 695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ПРАВИЛА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ПРОХОЖДЕНИЯ ОБЯЗАТЕЛЬНОГО ПСИХИАТРИЧЕСКОГО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ОСВИДЕТЕЛЬСТВОВАНИЯ РАБОТНИКАМИ, ОСУЩЕСТВЛЯЮЩИМИ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ОТДЕЛЬНЫЕ ВИДЫ ДЕЯТЕЛЬНОСТИ, В ТОМ ЧИСЛЕ ДЕЯТЕЛЬНОСТЬ,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СВЯЗАННУЮ С ИСТОЧНИКАМИ ПОВЫШЕННОЙ ОПАСНОСТИ (С ВЛИЯНИЕМ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ВРЕДНЫХ ВЕЩЕСТВ И НЕБЛАГОПРИЯТНЫХ ПРОИЗВОДСТВЕННЫХ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ФАКТОРОВ), А ТАКЖЕ РАБОТАЮЩИМИ В УСЛОВИЯХ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ПОВЫШЕННОЙ ОПАСНОСТИ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76" dur="indefinite" restart="never" nodeType="tmRoot">
          <p:childTnLst>
            <p:seq>
              <p:cTn id="27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81" name="TextShape 2"/>
          <p:cNvSpPr txBox="1"/>
          <p:nvPr/>
        </p:nvSpPr>
        <p:spPr>
          <a:xfrm>
            <a:off x="457200" y="10800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Настоящие Правила определяют порядок прохождения обязательного психиатрического освидетельствования (далее именуется - освидетельствование) работниками, осуществляющими отдельные виды деятельности, в том числе деятельность, связанную с источниками повышенной опасности (с влиянием вредных веществ и неблагоприятных производственных факторов), а также работающими в условиях повышенной опасности, предусмотренных </a:t>
            </a: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Перечнем медицинских психиатрических противопоказаний для осуществления отдельных видов профессиональной деятельности и деятельности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связанной с источником повышенной опасности, утвержденным </a:t>
            </a: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Постановлением Совета Министров - Правительства Российской Федерации от 28 апреля 1993 г. N 377 "О реализации Закона Российской Федерации "О психиатрической помощи и гарантиях прав граждан при ее оказании" 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(далее именуется - Перечень).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78" dur="indefinite" restart="never" nodeType="tmRoot">
          <p:childTnLst>
            <p:seq>
              <p:cTn id="27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83" name="TextShape 2"/>
          <p:cNvSpPr txBox="1"/>
          <p:nvPr/>
        </p:nvSpPr>
        <p:spPr>
          <a:xfrm>
            <a:off x="457200" y="10080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 Правительства РФ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 28.04.1993 N 377 (ред. от 23.09.2002)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"О реализации Закона Российской Федерации "О психиатрической помощи и гарантиях прав граждан при ее оказании"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(вместе с "Перечнем медицинских психиатрических противопоказаний для осуществления отдельных видов профессиональной деятельности и деятельности, связанной с источником повышенной опасности")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80" dur="indefinite" restart="never" nodeType="tmRoot">
          <p:childTnLst>
            <p:seq>
              <p:cTn id="28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85" name="TextShape 2"/>
          <p:cNvSpPr txBox="1"/>
          <p:nvPr/>
        </p:nvSpPr>
        <p:spPr>
          <a:xfrm>
            <a:off x="457200" y="7200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Утвержден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Постановлением Совета Министров -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Правительства Российской Федерации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 28 апреля 1993 г. N 377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МЕДИЦИНСКИХ ПСИХИАТРИЧЕСКИХ ПРОТИВОПОКАЗАНИЙ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ОСУЩЕСТВЛЕНИЯ ОТДЕЛЬНЫХ ВИДОВ ПРОФЕССИОНАЛЬНОЙ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ДЕЯТЕЛЬНОСТИ И ДЕЯТЕЛЬНОСТИ, СВЯЗАННОЙ С ИСТОЧНИКОМ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ПОВЫШЕННОЙ ОПАСНОСТИ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(в ред. Постановлений Правительства РФ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 23.05.1998 N 486, от 31.07.1998 N 866, от 21.07.2000 N 546,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 23.09.2002 N 695)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82" dur="indefinite" restart="never" nodeType="tmRoot">
          <p:childTnLst>
            <p:seq>
              <p:cTn id="28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Медицинские психиатрические противопоказания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осуществления отдельных видов профессиональной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деятельности, связанной с влиянием вредных веществ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 неблагоприятных производственных факторов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8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Общими медицинскими психиатрическими противопоказаниями для указанных в таблице работ являются хронические и затяжные психические расстройства с тяжелыми стойкими или часто обостряющимися болезненными проявлениями, эпилепсия с пароксизмальными расстройствами.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Выраженные формы пограничных психических расстройств рассматриваются в каждом случае индивидуально.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Дополнительные противопоказания приведены в графе 2 (токсикомания для ряда произв.факторов).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Периодичность освидетельствований - не реже одного раза в пять лет.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Общие лабораторные и функциональные исследования: </a:t>
            </a: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электроэнцефалография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84" dur="indefinite" restart="never" nodeType="tmRoot">
          <p:childTnLst>
            <p:seq>
              <p:cTn id="28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достижения 2й цели ПМО нужно: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50" name="TextShape 2"/>
          <p:cNvSpPr txBox="1"/>
          <p:nvPr/>
        </p:nvSpPr>
        <p:spPr>
          <a:xfrm>
            <a:off x="3124080" y="1600200"/>
            <a:ext cx="556236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Иметь специальные знания в пределах своей врачебной специальности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Arial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Знать перечень медицинских противопоказаний для конкретного профессионального риска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1" name="CustomShape 3"/>
          <p:cNvSpPr/>
          <p:nvPr/>
        </p:nvSpPr>
        <p:spPr>
          <a:xfrm>
            <a:off x="457200" y="2743200"/>
            <a:ext cx="8229240" cy="3382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720">
              <a:lnSpc>
                <a:spcPct val="100000"/>
              </a:lnSpc>
            </a:pPr>
            <a:r>
              <a:rPr b="0" lang="ru-RU" sz="8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4"/>
          <p:cNvSpPr/>
          <p:nvPr/>
        </p:nvSpPr>
        <p:spPr>
          <a:xfrm>
            <a:off x="0" y="4419720"/>
            <a:ext cx="3428640" cy="2209320"/>
          </a:xfrm>
          <a:prstGeom prst="wedgeRectCallout">
            <a:avLst>
              <a:gd name="adj1" fmla="val 50248"/>
              <a:gd name="adj2" fmla="val -82636"/>
            </a:avLst>
          </a:prstGeom>
          <a:ln>
            <a:round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 условии, что риски идентифицированы корректно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8" dur="indefinite" restart="never" nodeType="tmRoot">
          <p:childTnLst>
            <p:seq>
              <p:cTn id="49" dur="indefinite" nodeType="mainSeq">
                <p:childTnLst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54" dur="1000" fill="hold"/>
                                        <p:tgtEl>
                                          <p:spTgt spid="150">
                                            <p:txEl>
                                              <p:p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55" dur="1000" fill="hold"/>
                                        <p:tgtEl>
                                          <p:spTgt spid="150">
                                            <p:txEl>
                                              <p:pRg st="0" end="66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6" dur="1000"/>
                                        <p:tgtEl>
                                          <p:spTgt spid="150">
                                            <p:txEl>
                                              <p:pRg st="0" end="6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>
                                            <p:txEl>
                                              <p:pRg st="6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1" dur="1000" fill="hold"/>
                                        <p:tgtEl>
                                          <p:spTgt spid="150">
                                            <p:txEl>
                                              <p:pRg st="6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2" dur="1000" fill="hold"/>
                                        <p:tgtEl>
                                          <p:spTgt spid="150">
                                            <p:txEl>
                                              <p:pRg st="66" end="15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63" dur="1000"/>
                                        <p:tgtEl>
                                          <p:spTgt spid="150">
                                            <p:txEl>
                                              <p:pRg st="66" end="15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68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69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70" dur="10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89" name="TextShape 2"/>
          <p:cNvSpPr txBox="1"/>
          <p:nvPr/>
        </p:nvSpPr>
        <p:spPr>
          <a:xfrm>
            <a:off x="457200" y="7200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ПРИМЕЧАНИЯ: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Инвалиды всех категорий для определения медицинских психиатрических противопоказаний к вождению транспортных средств проходят освидетельствование во врачебно - трудовых экспертных комиссиях.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Исключено. - Постановление Правительства РФ от 21.07.2000 N 546.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Работами на высоте считаются работы, выполняемые на высоте 1,5 м и более от поверхности грунтового покрытия или рабочего настила и производимые с монтажных приспособлений или непосредственно с элементов конструкций, оборудования, машин и механизмов при их установке, эксплуатации, монтаже и ремонте.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Верхолазными работами считаются работы, при которых основным средством предохранения от падения с высоты во все моменты работы и передвижения является монтажный пояс.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</a:t>
            </a:r>
            <a:r>
              <a:rPr b="1" lang="ru-RU" sz="3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 наличии эпидемиологических показаний на территории органы здравоохранения по согласованию с соответствующими службами труда и занятости населения могут дополнять перечень предприятий и профессий, а также изменять объем и периодичность психиатрического освидетельствования.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5. Утратил силу. - Постановление Правительства РФ от 23.09.2002 N 695.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86" dur="indefinite" restart="never" nodeType="tmRoot">
          <p:childTnLst>
            <p:seq>
              <p:cTn id="28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TextShape 1"/>
          <p:cNvSpPr txBox="1"/>
          <p:nvPr/>
        </p:nvSpPr>
        <p:spPr>
          <a:xfrm>
            <a:off x="457200" y="228600"/>
            <a:ext cx="8229240" cy="137124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ПМО водителей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91" name="TextShape 2"/>
          <p:cNvSpPr txBox="1"/>
          <p:nvPr/>
        </p:nvSpPr>
        <p:spPr>
          <a:xfrm>
            <a:off x="0" y="1523880"/>
            <a:ext cx="8686440" cy="495252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Проводятся согласно требованиям Приказа Минздравсоцразвития РФ от 12.04.2011 № 302н «Об утверждении перечней вредных и (или) опасных производственных факторов и работ, при выполнении которых проводятся предварительные и периодические мед. осмотры».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 01.01.2012г на территории РФ не применяются подпункты </a:t>
            </a:r>
            <a:r>
              <a:rPr b="1" lang="ru-RU" sz="24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11, 12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(за исключением подпунктов 12.2, 12.11, 12.12), </a:t>
            </a:r>
            <a:r>
              <a:rPr b="1" lang="ru-RU" sz="2400" spc="-1" strike="noStrike" u="sng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13</a:t>
            </a: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приложения № 2 Приказа Минздрава СССР от 29.09.1989 № 555 «О совершенствовании системы медицинских осмотров трудящихся и водителей индивидуальных транспортных средств»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88" dur="indefinite" restart="never" nodeType="tmRoot">
          <p:childTnLst>
            <p:seq>
              <p:cTn id="28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TextShape 1"/>
          <p:cNvSpPr txBox="1"/>
          <p:nvPr/>
        </p:nvSpPr>
        <p:spPr>
          <a:xfrm>
            <a:off x="0" y="152280"/>
            <a:ext cx="8229240" cy="113940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Изменения в порядке проведения ПМО водителей транспортных средств (1)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graphicFrame>
        <p:nvGraphicFramePr>
          <p:cNvPr id="293" name="Table 2"/>
          <p:cNvGraphicFramePr/>
          <p:nvPr/>
        </p:nvGraphicFramePr>
        <p:xfrm>
          <a:off x="152280" y="1600200"/>
          <a:ext cx="8838720" cy="1485720"/>
        </p:xfrm>
        <a:graphic>
          <a:graphicData uri="http://schemas.openxmlformats.org/drawingml/2006/table">
            <a:tbl>
              <a:tblPr/>
              <a:tblGrid>
                <a:gridCol w="1988640"/>
                <a:gridCol w="3388320"/>
                <a:gridCol w="3461760"/>
              </a:tblGrid>
              <a:tr h="643320">
                <a:tc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381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Приказ МЗ СССР от 29.09.89 № 555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381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Приказ МЗ СР РФ от 12.04.2011 № 302н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381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6433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Пункт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3816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12.1-12.10 Водители автотранспортных средств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3816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28. Управление наземными транспортными средствами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3816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36756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Периодичность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1 раз в 3 года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1 раз в 2 года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5736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Состав бригады специалистов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Терапевт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Невролог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Офтальмолог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Оториноларинголог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Хирург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Психиатр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Гинеколог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Терапевт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Невролог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Офтальмолог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Оториноларинголог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Хирург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Дерматовенеролог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Психиатр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Нарколог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*Эндокринолог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timing>
    <p:tnLst>
      <p:par>
        <p:cTn id="290" dur="indefinite" restart="never" nodeType="tmRoot">
          <p:childTnLst>
            <p:seq>
              <p:cTn id="29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TextShape 1"/>
          <p:cNvSpPr txBox="1"/>
          <p:nvPr/>
        </p:nvSpPr>
        <p:spPr>
          <a:xfrm>
            <a:off x="0" y="152280"/>
            <a:ext cx="8229240" cy="113940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Изменения в порядке проведения ПМО водителей транспортных средств (2)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graphicFrame>
        <p:nvGraphicFramePr>
          <p:cNvPr id="295" name="Table 2"/>
          <p:cNvGraphicFramePr/>
          <p:nvPr/>
        </p:nvGraphicFramePr>
        <p:xfrm>
          <a:off x="72000" y="1685880"/>
          <a:ext cx="9071280" cy="4678920"/>
        </p:xfrm>
        <a:graphic>
          <a:graphicData uri="http://schemas.openxmlformats.org/drawingml/2006/table">
            <a:tbl>
              <a:tblPr/>
              <a:tblGrid>
                <a:gridCol w="2041200"/>
                <a:gridCol w="3477240"/>
                <a:gridCol w="3462840"/>
              </a:tblGrid>
              <a:tr h="643320">
                <a:tc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381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Приказ МЗ СССР от 29.09.89 № 555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381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Приказ МЗ СР РФ от 12.04.2011 № 302н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381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03596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Перечень дополнитель-ных обследований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3816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ЭКГ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Определение группы крови и резус-фактора (при прохождении предварительного медицинского осмотра)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Исследование вестибулярного анализатора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Острота зрения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Определение полей зрения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3816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 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Рост,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вес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,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Определение группы крови и резус-фактора (при прохождении предварительного медицинского осмотра)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Аудиометрия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Исследование вестибулярного анализатора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6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Острота зрения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 </a:t>
                      </a: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Цветоощущение</a:t>
                      </a: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  Определение полей зрения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Биомикроскопия сред глаза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Офтальмоскопия глазного дна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3816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timing>
    <p:tnLst>
      <p:par>
        <p:cTn id="292" dur="indefinite" restart="never" nodeType="tmRoot">
          <p:childTnLst>
            <p:seq>
              <p:cTn id="29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TextShape 1"/>
          <p:cNvSpPr txBox="1"/>
          <p:nvPr/>
        </p:nvSpPr>
        <p:spPr>
          <a:xfrm>
            <a:off x="0" y="152280"/>
            <a:ext cx="8229240" cy="113940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Изменения в порядке проведения ПМО водителей транспортных средств (3)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297" name="CustomShape 2"/>
          <p:cNvSpPr/>
          <p:nvPr/>
        </p:nvSpPr>
        <p:spPr>
          <a:xfrm>
            <a:off x="152280" y="1828800"/>
            <a:ext cx="8991360" cy="43588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А - мотоциклы.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А1 - мотоциклы с объемом двигателя не более 125 см3.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В - автомобили до 3,5 т и до 8 мест, помимо сиденья водителя.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В1 - трициклы и квадрициклы.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ВЕ - автомобили до 3,5 т и прицепом.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С – автомобили более 3,5 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С1 - автомобили от 3,5 т до 7,5 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СЕ – автомобили более 3,5 т с прицепом до 750 кг.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С1Е – автомобили более 3,5 т с прицепом более 750 кг.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D – транспорт для перевозки пассажиров, имеющий более 8 мест, помимо сиденья водителя.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D1 - транспорт для перевозки пассажиров, имеющий 9-16 мест, помимо водительского. D1E – сочлененные автобусы.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Verdana"/>
              </a:rPr>
              <a:t>DE – сочлененные автобусы большой длины.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94" dur="indefinite" restart="never" nodeType="tmRoot">
          <p:childTnLst>
            <p:seq>
              <p:cTn id="29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TextShape 1"/>
          <p:cNvSpPr txBox="1"/>
          <p:nvPr/>
        </p:nvSpPr>
        <p:spPr>
          <a:xfrm>
            <a:off x="0" y="152280"/>
            <a:ext cx="8229240" cy="113940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Изменения в порядке проведения ПМО водителей транспортных средств (3)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graphicFrame>
        <p:nvGraphicFramePr>
          <p:cNvPr id="299" name="Table 2"/>
          <p:cNvGraphicFramePr/>
          <p:nvPr/>
        </p:nvGraphicFramePr>
        <p:xfrm>
          <a:off x="228600" y="1447920"/>
          <a:ext cx="8762760" cy="2311200"/>
        </p:xfrm>
        <a:graphic>
          <a:graphicData uri="http://schemas.openxmlformats.org/drawingml/2006/table">
            <a:tbl>
              <a:tblPr/>
              <a:tblGrid>
                <a:gridCol w="2555640"/>
                <a:gridCol w="2847960"/>
                <a:gridCol w="3359160"/>
              </a:tblGrid>
              <a:tr h="643320">
                <a:tc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381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Приказ МЗ СССР от 29.09.89 № 555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3816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Приказ МЗ СР РФ от 12.04.2011 № 302н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3816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50396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Противопоказания, в т.ч.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По состоянию органа зрения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По состоянию костно-суставной системы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По состоянию органа слуха и вестибулярного анализатора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Прочие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3816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32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8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14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3816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29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15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8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Tahoma"/>
                        </a:rPr>
                        <a:t>5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3816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</p:spTree>
  </p:cSld>
  <p:timing>
    <p:tnLst>
      <p:par>
        <p:cTn id="296" dur="indefinite" restart="never" nodeType="tmRoot">
          <p:childTnLst>
            <p:seq>
              <p:cTn id="29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МЗ СР РФ от 12.04.2011 № 302н, Приложение 2, п. 27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0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Управление наземными транспортными средствами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Периодичность ПМО: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 раз в 2 года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298" dur="indefinite" restart="never" nodeType="tmRoot">
          <p:childTnLst>
            <p:seq>
              <p:cTn id="29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МЗ СР РФ от 12.04.2011 № 302н, Приложение 2, п. 27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0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9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Состав медицинской комиссии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Терапевт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Офтальмолог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Оториноларинголог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Дерматовенеролог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Психиатр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Нарколог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9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*Эндокринолог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00" dur="indefinite" restart="never" nodeType="tmRoot">
          <p:childTnLst>
            <p:seq>
              <p:cTn id="30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МЗ СР РФ от 12.04.2011 № 302н, Приложение 2, п. 27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05" name="TextShape 2"/>
          <p:cNvSpPr txBox="1"/>
          <p:nvPr/>
        </p:nvSpPr>
        <p:spPr>
          <a:xfrm>
            <a:off x="457200" y="1981080"/>
            <a:ext cx="8229240" cy="44193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8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 дополнительных исследований: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Рост, вес,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группы крови и резус-фактора (при прохождении предварительного медицинского осмотра)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Аудиометрия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Исследование вестибулярного анализатора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Острота зрения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Цветоощущение 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Определение полей зрения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Биомикроскопия сред глаза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Офтальмоскопия глазного дна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02" dur="indefinite" restart="never" nodeType="tmRoot">
          <p:childTnLst>
            <p:seq>
              <p:cTn id="30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302н, Приложение 3, раздел IV, п.48: Общие противопоказания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0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Работники (лица, поступающие на работу) не допускаются к выполнению работ с вредными и (или) опасными условиями труда, а также работ, при выполнении которых обязательно  проведение предварительных и периодических медицинских осмотров (обследований), в целях охраны здоровья населения, предупреждения возникновения и распространения заболеваний, при наличии следующих общих медицинских противопоказаний: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04" dur="indefinite" restart="never" nodeType="tmRoot">
          <p:childTnLst>
            <p:seq>
              <p:cTn id="30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Пример: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5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Штукатур-маляр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Виды профессиональных рисков?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Возможные профессиональные заболевания и/или несчастные случаи?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Противопоказания к работе?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71" dur="indefinite" restart="never" nodeType="tmRoot">
          <p:childTnLst>
            <p:seq>
              <p:cTn id="7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TextShape 1"/>
          <p:cNvSpPr txBox="1"/>
          <p:nvPr/>
        </p:nvSpPr>
        <p:spPr>
          <a:xfrm>
            <a:off x="228600" y="304920"/>
            <a:ext cx="8686440" cy="5790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врожденные пороки развития, деформации, хромосомные аномалии со стойкими выраженными нарушениями функции органов и систем;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последствия повреждений центральной и периферической нервной системы, внутренних органов, костно-мышечной системы и соединительной ткани от воздействия внешних факторов (травмы, радиация, термическое, химическое и другое воздействие и т.д.) с развитием необратимых изменений, вызвавших нарушения функции органов и систем выраженной степени;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заболевания центральной нервной системы различной этиологии с двигательными и чувствительными нарушениями выраженной степени, расстройствами координации и статики, когнитивными и мнестико-интеллектуальными нарушениями;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нарколепсия и катаплексия;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заболевания, сопровождающиеся расстройствами сознания: эпилепсия и эпилептические синдромы различной этиологии, синкопальные синдромы различной этиологии и др.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06" dur="indefinite" restart="never" nodeType="tmRoot">
          <p:childTnLst>
            <p:seq>
              <p:cTn id="30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TextShape 1"/>
          <p:cNvSpPr txBox="1"/>
          <p:nvPr/>
        </p:nvSpPr>
        <p:spPr>
          <a:xfrm>
            <a:off x="457200" y="457200"/>
            <a:ext cx="8229240" cy="56383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6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психические заболевания с тяжелыми, стойкими или часто обостряющимися болезненными проявлениями и приравненные к ним состояния, подлежащие обязательному динамическому наблюдению в психоневрологических диспансерах[1];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6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алкоголизм, токсикомания, наркомания;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[1] В случаях выраженных форм расстройств настроения, невротических, связанных со стрессом, соматоформных, поведенческих расстройств и расстройств личности вопрос о профессиональной пригодности к соответствующим работам решается индивидуально комиссией врачей-специалистов, соответствующих профилю заболевания, с участием врача – профпатолога.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08" dur="indefinite" restart="never" nodeType="tmRoot">
          <p:childTnLst>
            <p:seq>
              <p:cTn id="30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" name="TextShape 1"/>
          <p:cNvSpPr txBox="1"/>
          <p:nvPr/>
        </p:nvSpPr>
        <p:spPr>
          <a:xfrm>
            <a:off x="0" y="304920"/>
            <a:ext cx="8915040" cy="5790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8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болезни эндокринной системы прогрессирующего течения с признаками поражения других органов и систем и нарушением их функции 3-4 степени;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8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злокачественные новообразования любой локализации[1];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8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заболевания крови и кроветворных органов с прогрессирующим и рецидивирующим течением (гемобластозы, выраженные формы гемолитических и апластических анемий, геморрагические диатезы);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8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гипертоническая болезнь III стадии, 3 степени, риск IV;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8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хронические болезни сердца и перикарда с недостаточностью кровообращения ФК III, НК 2 и более степени;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8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ишемическая болезнь сердца: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8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стенокардия ФК III –IV;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8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 нарушением проводимости (синоаурикулярная блокада III степени, слабость синусового узла);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10" dur="indefinite" restart="never" nodeType="tmRoot">
          <p:childTnLst>
            <p:seq>
              <p:cTn id="31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TextShape 1"/>
          <p:cNvSpPr txBox="1"/>
          <p:nvPr/>
        </p:nvSpPr>
        <p:spPr>
          <a:xfrm>
            <a:off x="304920" y="228600"/>
            <a:ext cx="8534160" cy="62481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16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пароксизмальные нарушения ритма с потенциально злокачественными желудочковыми аритмиям и нарушениями гемодинамики;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16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постинфарктный кардиосклероз, аневризма сердца.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16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аневризмы и расслоения любых отделов аорты и артерий;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16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облитерирующий атеросклероз аорты с облитерацией висцеральных артерий и нарушением функции органов;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16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облитерирующий атеросклероз сосудов конечностей, тромбангиит, аортоартериит с признаками декомпенсации кровоснабжения конечности (конечностей);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16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варикозная и посттромбофлебитическая болезнь нижних конечностей с явлениями хронической венозной недостаточности 3 степени и выше;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16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лимфангиит и другие нарушения  лимфооттока 3-4 степени;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12" dur="indefinite" restart="never" nodeType="tmRoot">
          <p:childTnLst>
            <p:seq>
              <p:cTn id="31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TextShape 1"/>
          <p:cNvSpPr txBox="1"/>
          <p:nvPr/>
        </p:nvSpPr>
        <p:spPr>
          <a:xfrm>
            <a:off x="457200" y="304920"/>
            <a:ext cx="8229240" cy="5790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23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ревматизм: активная фаза, частые рецидивы с поражением сердца и других органов и систем и хронической сердечной недостаточностью 2-3 степени;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23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болезни бронхолегочной системы с явлениями дыхательной недостаточности или легочно-сердечной недостаточности 2-3 степени.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23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активные формы туберкулеза любой локализации;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23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осложненное течение язвенной болезни желудка, двенадцатиперстной кишки с хроническим часто (3 раза и более за календарный год) рецидивирующим течением и развитием осложнений;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23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хронические гепатиты, декомпенсированные циррозы печени и другие заболевания печени с признаками печеночной недостаточности 2-3 степени и портальной гипертензии;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14" dur="indefinite" restart="never" nodeType="tmRoot">
          <p:childTnLst>
            <p:seq>
              <p:cTn id="31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" name="TextShape 1"/>
          <p:cNvSpPr txBox="1"/>
          <p:nvPr/>
        </p:nvSpPr>
        <p:spPr>
          <a:xfrm>
            <a:off x="457200" y="380880"/>
            <a:ext cx="8229240" cy="57146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609480" indent="-609120">
              <a:lnSpc>
                <a:spcPct val="8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28. хронические гепатиты, декомпенсированные циррозы печени и другие заболевания печени с признаками печеночной недостаточности 2-3 степени и портальной гипертензии;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29. хронические болезни почек и мочевыводящих путей с явлениями хронической почечной недостаточности 2-3 степени;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100000"/>
              </a:lnSpc>
              <a:buClr>
                <a:srgbClr val="000000"/>
              </a:buClr>
              <a:buFont typeface="Wingdings" charset="2"/>
              <a:buAutoNum type="arabicPeriod" startAt="30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неспецифический язвенный колит и болезнь Крона тяжелого течения;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100000"/>
              </a:lnSpc>
              <a:buClr>
                <a:srgbClr val="000000"/>
              </a:buClr>
              <a:buFont typeface="Wingdings" charset="2"/>
              <a:buAutoNum type="arabicPeriod" startAt="30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диффузные заболевания соединительной ткани с нарушением функции органов и систем 3-4 степени, системные васкулиты;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100000"/>
              </a:lnSpc>
              <a:buClr>
                <a:srgbClr val="000000"/>
              </a:buClr>
              <a:buFont typeface="Wingdings" charset="2"/>
              <a:buAutoNum type="arabicPeriod" startAt="30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хронические заболевания периферической нервной системы и нервно-мышечные заболевания со значительными нарушениями функций;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100000"/>
              </a:lnSpc>
              <a:buClr>
                <a:srgbClr val="000000"/>
              </a:buClr>
              <a:buFont typeface="Wingdings" charset="2"/>
              <a:buAutoNum type="arabicPeriod" startAt="30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хронические заболевания опорно-двигательного аппарата с нарушениями функции 2-3 степени;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16" dur="indefinite" restart="never" nodeType="tmRoot">
          <p:childTnLst>
            <p:seq>
              <p:cTn id="31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TextShape 1"/>
          <p:cNvSpPr txBox="1"/>
          <p:nvPr/>
        </p:nvSpPr>
        <p:spPr>
          <a:xfrm>
            <a:off x="228600" y="304920"/>
            <a:ext cx="8686440" cy="640044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хронические заболевания кожи: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хроническая распространенная, часто рецидивирующая (не менее 4 раз в год) экзема;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псориаз универсальный, распространенный, артропатический, пустулезный, псориатическая эритродермия;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вульгарная пузырчатка;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хронический необратимый распространенный ихтиоз;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хронический прогрессирующий атопический дерматит;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хронические, рецидивирующие формы инфекционных и паразитарных заболеваний, поствакцинальные поражения в случае неподдающихся или трудноподдающихся лечению клинических форм;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беременность и период лактации*;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привычное невынашивание и аномалии плода в анамнезе у женщин детородного возраста*;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  <a:buClr>
                <a:srgbClr val="000000"/>
              </a:buClr>
              <a:buFont typeface="Wingdings" charset="2"/>
              <a:buAutoNum type="arabicPeriod" startAt="34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глаукома любой стадии при нестабилизированном течении.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609480" indent="-609120"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
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*Только для лиц, работающих в контакте с вредными и (или) опасными производственными факторами, указанными в Перечне факторов.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18" dur="indefinite" restart="never" nodeType="tmRoot">
          <p:childTnLst>
            <p:seq>
              <p:cTn id="31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МЗ СР РФ от 12.04.2011 № 302н, Приложение 2, п. 27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1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Дополнительные противопоказания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20" dur="indefinite" restart="never" nodeType="tmRoot">
          <p:childTnLst>
            <p:seq>
              <p:cTn id="32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pic>
        <p:nvPicPr>
          <p:cNvPr id="318" name="Picture 2" descr=""/>
          <p:cNvPicPr/>
          <p:nvPr/>
        </p:nvPicPr>
        <p:blipFill>
          <a:blip r:embed="rId1"/>
          <a:stretch/>
        </p:blipFill>
        <p:spPr>
          <a:xfrm>
            <a:off x="152280" y="457200"/>
            <a:ext cx="8778600" cy="53287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22" dur="indefinite" restart="never" nodeType="tmRoot">
          <p:childTnLst>
            <p:seq>
              <p:cTn id="32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20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21" name="Picture 2" descr=""/>
          <p:cNvPicPr/>
          <p:nvPr/>
        </p:nvPicPr>
        <p:blipFill>
          <a:blip r:embed="rId1"/>
          <a:stretch/>
        </p:blipFill>
        <p:spPr>
          <a:xfrm>
            <a:off x="228600" y="838080"/>
            <a:ext cx="8915040" cy="5311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24" dur="indefinite" restart="never" nodeType="tmRoot">
          <p:childTnLst>
            <p:seq>
              <p:cTn id="32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TextShape 1"/>
          <p:cNvSpPr txBox="1"/>
          <p:nvPr/>
        </p:nvSpPr>
        <p:spPr>
          <a:xfrm>
            <a:off x="457200" y="122400"/>
            <a:ext cx="8686440" cy="3077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Перечень факторов производственной среды и трудового процесса на рабочем месте штукатура-маляра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156" name="TextShape 2"/>
          <p:cNvSpPr txBox="1"/>
          <p:nvPr/>
        </p:nvSpPr>
        <p:spPr>
          <a:xfrm>
            <a:off x="1523880" y="3352680"/>
            <a:ext cx="7619760" cy="35049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Физические перегрузки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Токсические вещества, в т.ч. сенсибилизирующего, нейро- и гематотропного, репротоксического действия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514440" indent="-514080">
              <a:lnSpc>
                <a:spcPct val="100000"/>
              </a:lnSpc>
              <a:buClr>
                <a:srgbClr val="000000"/>
              </a:buClr>
              <a:buFont typeface="Calibri"/>
              <a:buAutoNum type="arabicPeriod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Высота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7" name="CustomShape 3"/>
          <p:cNvSpPr/>
          <p:nvPr/>
        </p:nvSpPr>
        <p:spPr>
          <a:xfrm>
            <a:off x="457200" y="3246480"/>
            <a:ext cx="8229240" cy="33825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720">
              <a:lnSpc>
                <a:spcPct val="100000"/>
              </a:lnSpc>
            </a:pPr>
            <a:r>
              <a:rPr b="0" lang="ru-RU" sz="8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3" dur="indefinite" restart="never" nodeType="tmRoot">
          <p:childTnLst>
            <p:seq>
              <p:cTn id="74" dur="indefinite" nodeType="mainSeq">
                <p:childTnLst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9" dur="1000" fill="hold"/>
                                        <p:tgtEl>
                                          <p:spTgt spid="156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0" dur="1000" fill="hold"/>
                                        <p:tgtEl>
                                          <p:spTgt spid="156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81" dur="1000"/>
                                        <p:tgtEl>
                                          <p:spTgt spid="156">
                                            <p:txEl>
                                              <p:pRg st="0" end="2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2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86" dur="1000" fill="hold"/>
                                        <p:tgtEl>
                                          <p:spTgt spid="156">
                                            <p:txEl>
                                              <p:pRg st="2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7" dur="1000" fill="hold"/>
                                        <p:tgtEl>
                                          <p:spTgt spid="156">
                                            <p:txEl>
                                              <p:pRg st="22" end="123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88" dur="1000"/>
                                        <p:tgtEl>
                                          <p:spTgt spid="156">
                                            <p:txEl>
                                              <p:pRg st="22" end="12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>
                                            <p:txEl>
                                              <p:pRg st="12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93" dur="1000" fill="hold"/>
                                        <p:tgtEl>
                                          <p:spTgt spid="156">
                                            <p:txEl>
                                              <p:pRg st="12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94" dur="1000" fill="hold"/>
                                        <p:tgtEl>
                                          <p:spTgt spid="156">
                                            <p:txEl>
                                              <p:pRg st="123" end="13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95" dur="1000"/>
                                        <p:tgtEl>
                                          <p:spTgt spid="156">
                                            <p:txEl>
                                              <p:pRg st="123" end="13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2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24" name="Picture 2" descr=""/>
          <p:cNvPicPr/>
          <p:nvPr/>
        </p:nvPicPr>
        <p:blipFill>
          <a:blip r:embed="rId1"/>
          <a:stretch/>
        </p:blipFill>
        <p:spPr>
          <a:xfrm>
            <a:off x="152280" y="934920"/>
            <a:ext cx="8915040" cy="53416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26" dur="indefinite" restart="never" nodeType="tmRoot">
          <p:childTnLst>
            <p:seq>
              <p:cTn id="32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pic>
        <p:nvPicPr>
          <p:cNvPr id="326" name="Picture 2" descr=""/>
          <p:cNvPicPr/>
          <p:nvPr/>
        </p:nvPicPr>
        <p:blipFill>
          <a:blip r:embed="rId1"/>
          <a:stretch/>
        </p:blipFill>
        <p:spPr>
          <a:xfrm>
            <a:off x="152280" y="914400"/>
            <a:ext cx="8991360" cy="51876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28" dur="indefinite" restart="never" nodeType="tmRoot">
          <p:childTnLst>
            <p:seq>
              <p:cTn id="32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2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29" name="Picture 2" descr=""/>
          <p:cNvPicPr/>
          <p:nvPr/>
        </p:nvPicPr>
        <p:blipFill>
          <a:blip r:embed="rId1"/>
          <a:stretch/>
        </p:blipFill>
        <p:spPr>
          <a:xfrm>
            <a:off x="138240" y="128520"/>
            <a:ext cx="9005400" cy="65005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30" dur="indefinite" restart="never" nodeType="tmRoot">
          <p:childTnLst>
            <p:seq>
              <p:cTn id="33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3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32" name="Picture 3" descr=""/>
          <p:cNvPicPr/>
          <p:nvPr/>
        </p:nvPicPr>
        <p:blipFill>
          <a:blip r:embed="rId1"/>
          <a:stretch/>
        </p:blipFill>
        <p:spPr>
          <a:xfrm>
            <a:off x="42840" y="773280"/>
            <a:ext cx="8795880" cy="54748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332" dur="indefinite" restart="never" nodeType="tmRoot">
          <p:childTnLst>
            <p:seq>
              <p:cTn id="33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TextShape 1"/>
          <p:cNvSpPr txBox="1"/>
          <p:nvPr/>
        </p:nvSpPr>
        <p:spPr>
          <a:xfrm>
            <a:off x="0" y="277920"/>
            <a:ext cx="8457840" cy="1139400"/>
          </a:xfrm>
          <a:prstGeom prst="rect">
            <a:avLst/>
          </a:prstGeom>
          <a:noFill/>
          <a:ln w="9360">
            <a:noFill/>
          </a:ln>
        </p:spPr>
        <p:txBody>
          <a:bodyPr anchor="ctr" anchorCtr="1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ПРЕДРЕЙСОВЫЕ И ПОСЛЕРЕЙСОВЫЕ МЕДИЦИНСКИЕ ОСМОТРЫ: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34" name="TextShape 2"/>
          <p:cNvSpPr txBox="1"/>
          <p:nvPr/>
        </p:nvSpPr>
        <p:spPr>
          <a:xfrm>
            <a:off x="380880" y="2057400"/>
            <a:ext cx="8305560" cy="251424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Проводятся на основании методических рекомендаций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«Медицинское обеспечение безопасности дорожного движения. Организация и порядок проведения предрейсовых медицинских осмотров водителей транспортных средств»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(утв. Минздравом РФ и Минтрансом РФ 29.01.2002)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34" dur="indefinite" restart="never" nodeType="tmRoot">
          <p:childTnLst>
            <p:seq>
              <p:cTn id="33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5" name="CustomShape 1"/>
          <p:cNvSpPr/>
          <p:nvPr/>
        </p:nvSpPr>
        <p:spPr>
          <a:xfrm>
            <a:off x="990720" y="2438280"/>
            <a:ext cx="7086240" cy="11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2. ПМО прочих работников декретированных групп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36" dur="indefinite" restart="never" nodeType="tmRoot">
          <p:childTnLst>
            <p:seq>
              <p:cTn id="33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История вопроса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3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 algn="just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Декрет об обязательном прохождении медицинского осмотра работниками общественного питания, торговли, пищевой промышленности, роддомов, детских больниц, организованных дошкольных учреждений и других предприятий, в соответствии с разработанным «Перечнем» был издан Правительством России в 1921 году. Так создался перечень работников «декретированной» группы, которые  проходили обязательный медосмотр как при устройстве на работу, так и с определенной периодичностью.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38" dur="indefinite" restart="never" nodeType="tmRoot">
          <p:childTnLst>
            <p:seq>
              <p:cTn id="33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Нормативная база ПМО декретированного контингента: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39" name="TextShape 2"/>
          <p:cNvSpPr txBox="1"/>
          <p:nvPr/>
        </p:nvSpPr>
        <p:spPr>
          <a:xfrm>
            <a:off x="457200" y="1600200"/>
            <a:ext cx="8305560" cy="4876560"/>
          </a:xfrm>
          <a:prstGeom prst="rect">
            <a:avLst/>
          </a:prstGeom>
          <a:noFill/>
          <a:ln w="9360">
            <a:noFill/>
          </a:ln>
        </p:spPr>
        <p:txBody>
          <a:bodyPr/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ТК РФ, ст. 213 «Медицинские осмотры некоторых категорий работников»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Федеральный закон от 30.03.1999. № 52-ФЗ "О санитарно-эпидемиологическом благополучии населения", ст. 6, 34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 Правительства РФ от 01.12.2004 г. N 715 "Об утверждении перечня социально значимых заболеваний и перечня заболеваний, представляющих опасность для окружающих"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Минздрава РФ от 30.07.2001 г. N 291 «О мерах по предупреждению распространения инфекций, передаваемых половым путем»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Санитарно-эпидемиологические правила СП 3.1./3.2.1379-03 "Общие требования по профилактике инфекционных и паразитарных болезней"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Санитарно-эпидемиологические правила СП 3.1.1.1117-02 "Профилактика острых кишечных инфекций" 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Санитарно-эпидемиологические правила СП 3.1.1.2137-06 "Профилактика брюшного тифа и паратифов"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Санитарно-эпидемиологические правила и нормативы СанПиН 3.2.1333-03 "Профилактика паразитарных болезней на территории Российской Федерации»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Минздрава РФ от 27.06.2001 г. №229 "О национальном календаре профилактических прививок и календаре профилактических прививок по эпидемическим показаниям"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Федеральной службы по надзору в сфере защиты прав потребителей и благополучия человека от 20.05.2005 г. N402 «О личной медицинской книжке и санитарном паспорте»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Постановление Правительства РФ от 25.12.2001 г. №892 «О реализации Федерального закона «О предупреждении распространения туберкулеза в Российской Федерации»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Письмо Минздрава РФ от 30.07.2001 г. №2510/8174-01-32 «О профилактике туберкулеза»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40" dur="indefinite" restart="never" nodeType="tmRoot">
          <p:childTnLst>
            <p:seq>
              <p:cTn id="34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Какие это виды работ? Пп.14-26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4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14. Работы в организациях пищевой промышленности, молочных и раздаточных пунктах, на базах и складах продовольственных товаров, где имеется контакт с пищевыми продуктами в процессе их производства, хранения, реализации, в том числе работы по санитарной обработке и ремонту инвентаря, оборудования, а также работы, где имеется контакт с пищевыми продуктами при транспортировке их на всех видах транспорта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15. Работы в организациях общественного питания, торговли,  буфетах, на пищеблоках, в том числе на транспорте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16. Работы, выполняемые учащимися образовательных организаций общего и  профессионального образования  перед началом и в период прохождения практики в организациях, работники  которых  подлежат медицинским осмотрам (обследованиям)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42" dur="indefinite" restart="never" nodeType="tmRoot">
          <p:childTnLst>
            <p:seq>
              <p:cTn id="34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Verdana"/>
            </a:endParaRPr>
          </a:p>
        </p:txBody>
      </p:sp>
      <p:sp>
        <p:nvSpPr>
          <p:cNvPr id="343" name="TextShape 2"/>
          <p:cNvSpPr txBox="1"/>
          <p:nvPr/>
        </p:nvSpPr>
        <p:spPr>
          <a:xfrm>
            <a:off x="457200" y="101844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17. Работы медицинского персонала ЛПУ, а также родильных  домов   (отделений), детских больниц (отделений), детских поликлиник, отделений патологии новорожденных, недоношенных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18. Работы в образовательных организациях всех типов и видов, а также детских организациях, не осуществляющих образовательную деятельность (спортивные секции, творческие, досуговые детские организации и т.п.)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19. Работы в детских и  подростковых сезонных  оздоровительных организациях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44" dur="indefinite" restart="never" nodeType="tmRoot">
          <p:childTnLst>
            <p:seq>
              <p:cTn id="34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2554</TotalTime>
  <Application>LibreOffice/5.2.3.1$Linux_X86_64 LibreOffice_project/20m0$Build-1</Application>
  <Words>7952</Words>
  <Paragraphs>1093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1601-01-01T00:00:00Z</dcterms:created>
  <dc:creator>nailya</dc:creator>
  <dc:description/>
  <dc:language>ru-RU</dc:language>
  <cp:lastModifiedBy/>
  <cp:lastPrinted>1601-01-01T00:00:00Z</cp:lastPrinted>
  <dcterms:modified xsi:type="dcterms:W3CDTF">2017-05-04T00:32:05Z</dcterms:modified>
  <cp:revision>62</cp:revision>
  <dc:subject/>
  <dc:title>PowerPoint Presentation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10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157</vt:i4>
  </property>
  <property fmtid="{D5CDD505-2E9C-101B-9397-08002B2CF9AE}" pid="12" name="Version">
    <vt:i4>1</vt:i4>
  </property>
</Properties>
</file>