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ppt/slides/_rels/slide10.xml.rels" ContentType="application/vnd.openxmlformats-package.relationships+xml"/>
  <Override PartName="/ppt/slides/_rels/slide17.xml.rels" ContentType="application/vnd.openxmlformats-package.relationships+xml"/>
  <Override PartName="/ppt/slides/_rels/slide9.xml.rels" ContentType="application/vnd.openxmlformats-package.relationships+xml"/>
  <Override PartName="/ppt/slides/_rels/slide24.xml.rels" ContentType="application/vnd.openxmlformats-package.relationships+xml"/>
  <Override PartName="/ppt/slides/_rels/slide2.xml.rels" ContentType="application/vnd.openxmlformats-package.relationships+xml"/>
  <Override PartName="/ppt/slides/_rels/slide8.xml.rels" ContentType="application/vnd.openxmlformats-package.relationships+xml"/>
  <Override PartName="/ppt/slides/_rels/slide23.xml.rels" ContentType="application/vnd.openxmlformats-package.relationships+xml"/>
  <Override PartName="/ppt/slides/_rels/slide1.xml.rels" ContentType="application/vnd.openxmlformats-package.relationships+xml"/>
  <Override PartName="/ppt/slides/_rels/slide7.xml.rels" ContentType="application/vnd.openxmlformats-package.relationships+xml"/>
  <Override PartName="/ppt/slides/_rels/slide6.xml.rels" ContentType="application/vnd.openxmlformats-package.relationships+xml"/>
  <Override PartName="/ppt/slides/_rels/slide3.xml.rels" ContentType="application/vnd.openxmlformats-package.relationships+xml"/>
  <Override PartName="/ppt/slides/_rels/slide11.xml.rels" ContentType="application/vnd.openxmlformats-package.relationships+xml"/>
  <Override PartName="/ppt/slides/_rels/slide18.xml.rels" ContentType="application/vnd.openxmlformats-package.relationships+xml"/>
  <Override PartName="/ppt/slides/_rels/slide4.xml.rels" ContentType="application/vnd.openxmlformats-package.relationships+xml"/>
  <Override PartName="/ppt/slides/_rels/slide12.xml.rels" ContentType="application/vnd.openxmlformats-package.relationships+xml"/>
  <Override PartName="/ppt/slides/_rels/slide19.xml.rels" ContentType="application/vnd.openxmlformats-package.relationships+xml"/>
  <Override PartName="/ppt/slides/_rels/slide5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22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slide22.xml" ContentType="application/vnd.openxmlformats-officedocument.presentationml.slide+xml"/>
  <Override PartName="/ppt/slides/slide7.xml" ContentType="application/vnd.openxmlformats-officedocument.presentationml.slide+xml"/>
  <Override PartName="/ppt/slides/slide21.xml" ContentType="application/vnd.openxmlformats-officedocument.presentationml.slide+xml"/>
  <Override PartName="/ppt/slides/slide6.xml" ContentType="application/vnd.openxmlformats-officedocument.presentationml.slide+xml"/>
  <Override PartName="/ppt/slides/slide20.xml" ContentType="application/vnd.openxmlformats-officedocument.presentationml.slide+xml"/>
  <Override PartName="/ppt/slides/slide5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23.xml" ContentType="application/vnd.openxmlformats-officedocument.presentationml.slide+xml"/>
  <Override PartName="/ppt/slides/slide1.xml" ContentType="application/vnd.openxmlformats-officedocument.presentationml.slide+xml"/>
  <Override PartName="/ppt/slides/slide19.xml" ContentType="application/vnd.openxmlformats-officedocument.presentationml.slide+xml"/>
  <Override PartName="/ppt/slides/slide2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9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_rels/presentation.xml.rels" ContentType="application/vnd.openxmlformats-package.relationships+xml"/>
  <Override PartName="/ppt/media/image13.png" ContentType="image/png"/>
  <Override PartName="/ppt/media/image12.png" ContentType="image/png"/>
  <Override PartName="/ppt/media/image11.png" ContentType="image/png"/>
  <Override PartName="/ppt/media/image4.png" ContentType="image/png"/>
  <Override PartName="/ppt/media/image3.png" ContentType="image/png"/>
  <Override PartName="/ppt/media/image2.png" ContentType="image/png"/>
  <Override PartName="/ppt/media/image1.png" ContentType="image/png"/>
  <Override PartName="/ppt/media/image5.png" ContentType="image/png"/>
  <Override PartName="/ppt/media/image6.png" ContentType="image/png"/>
  <Override PartName="/ppt/media/image7.png" ContentType="image/png"/>
  <Override PartName="/ppt/media/image8.png" ContentType="image/png"/>
  <Override PartName="/ppt/media/image10.png" ContentType="image/png"/>
  <Override PartName="/ppt/media/image9.png" ContentType="image/png"/>
  <Override PartName="/ppt/presentation.xml" ContentType="application/vnd.openxmlformats-officedocument.presentationml.presentation.main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slideMasters/_rels/slideMaster5.xml.rels" ContentType="application/vnd.openxmlformats-package.relationships+xml"/>
  <Override PartName="/ppt/slideMasters/_rels/slideMaster3.xml.rels" ContentType="application/vnd.openxmlformats-package.relationships+xml"/>
  <Override PartName="/ppt/slideMasters/_rels/slideMaster4.xml.rels" ContentType="application/vnd.openxmlformats-package.relationships+xml"/>
  <Override PartName="/ppt/slideMasters/slideMaster5.xml" ContentType="application/vnd.openxmlformats-officedocument.presentationml.slideMaster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theme/theme5.xml" ContentType="application/vnd.openxmlformats-officedocument.theme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_rels/slideLayout60.xml.rels" ContentType="application/vnd.openxmlformats-package.relationships+xml"/>
  <Override PartName="/ppt/slideLayouts/_rels/slideLayout59.xml.rels" ContentType="application/vnd.openxmlformats-package.relationships+xml"/>
  <Override PartName="/ppt/slideLayouts/_rels/slideLayout57.xml.rels" ContentType="application/vnd.openxmlformats-package.relationships+xml"/>
  <Override PartName="/ppt/slideLayouts/_rels/slideLayout56.xml.rels" ContentType="application/vnd.openxmlformats-package.relationships+xml"/>
  <Override PartName="/ppt/slideLayouts/_rels/slideLayout55.xml.rels" ContentType="application/vnd.openxmlformats-package.relationships+xml"/>
  <Override PartName="/ppt/slideLayouts/_rels/slideLayout51.xml.rels" ContentType="application/vnd.openxmlformats-package.relationships+xml"/>
  <Override PartName="/ppt/slideLayouts/_rels/slideLayout49.xml.rels" ContentType="application/vnd.openxmlformats-package.relationships+xml"/>
  <Override PartName="/ppt/slideLayouts/_rels/slideLayout48.xml.rels" ContentType="application/vnd.openxmlformats-package.relationships+xml"/>
  <Override PartName="/ppt/slideLayouts/_rels/slideLayout47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32.xml.rels" ContentType="application/vnd.openxmlformats-package.relationships+xml"/>
  <Override PartName="/ppt/slideLayouts/_rels/slideLayout31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27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50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41.xml.rels" ContentType="application/vnd.openxmlformats-package.relationships+xml"/>
  <Override PartName="/ppt/slideLayouts/_rels/slideLayout52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42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53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43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54.xml.rels" ContentType="application/vnd.openxmlformats-package.relationships+xml"/>
  <Override PartName="/ppt/slideLayouts/_rels/slideLayout9.xml.rels" ContentType="application/vnd.openxmlformats-package.relationships+xml"/>
  <Override PartName="/ppt/slideLayouts/_rels/slideLayout33.xml.rels" ContentType="application/vnd.openxmlformats-package.relationships+xml"/>
  <Override PartName="/ppt/slideLayouts/_rels/slideLayout44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slideLayouts/_rels/slideLayout25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39.xml.rels" ContentType="application/vnd.openxmlformats-package.relationships+xml"/>
  <Override PartName="/ppt/slideLayouts/_rels/slideLayout58.xml.rels" ContentType="application/vnd.openxmlformats-package.relationships+xml"/>
  <Override PartName="/ppt/slideLayouts/_rels/slideLayout26.xml.rels" ContentType="application/vnd.openxmlformats-package.relationships+xml"/>
  <Override PartName="/ppt/slideLayouts/_rels/slideLayout2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29.xml.rels" ContentType="application/vnd.openxmlformats-package.relationships+xml"/>
  <Override PartName="/ppt/slideLayouts/_rels/slideLayout30.xml.rels" ContentType="application/vnd.openxmlformats-package.relationships+xml"/>
  <Override PartName="/ppt/slideLayouts/_rels/slideLayout34.xml.rels" ContentType="application/vnd.openxmlformats-package.relationships+xml"/>
  <Override PartName="/ppt/slideLayouts/_rels/slideLayout45.xml.rels" ContentType="application/vnd.openxmlformats-package.relationships+xml"/>
  <Override PartName="/ppt/slideLayouts/_rels/slideLayout35.xml.rels" ContentType="application/vnd.openxmlformats-package.relationships+xml"/>
  <Override PartName="/ppt/slideLayouts/_rels/slideLayout36.xml.rels" ContentType="application/vnd.openxmlformats-package.relationships+xml"/>
  <Override PartName="/ppt/slideLayouts/_rels/slideLayout37.xml.rels" ContentType="application/vnd.openxmlformats-package.relationships+xml"/>
  <Override PartName="/ppt/slideLayouts/_rels/slideLayout38.xml.rels" ContentType="application/vnd.openxmlformats-package.relationships+xml"/>
  <Override PartName="/ppt/slideLayouts/_rels/slideLayout40.xml.rels" ContentType="application/vnd.openxmlformats-package.relationships+xml"/>
  <Override PartName="/ppt/slideLayouts/_rels/slideLayout46.xml.rels" ContentType="application/vnd.openxmlformats-package.relationships+xml"/>
  <Override PartName="/ppt/slideLayouts/slideLayout50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46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  <p:sldMasterId id="2147483674" r:id="rId4"/>
    <p:sldMasterId id="2147483687" r:id="rId5"/>
    <p:sldMasterId id="2147483700" r:id="rId6"/>
  </p:sld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x="10080625" cy="7559675"/>
  <p:notesSz cx="7559675" cy="10691812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slideMaster" Target="slideMasters/slideMaster3.xml"/><Relationship Id="rId5" Type="http://schemas.openxmlformats.org/officeDocument/2006/relationships/slideMaster" Target="slideMasters/slideMaster4.xml"/><Relationship Id="rId6" Type="http://schemas.openxmlformats.org/officeDocument/2006/relationships/slideMaster" Target="slideMasters/slideMaster5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9" Type="http://schemas.openxmlformats.org/officeDocument/2006/relationships/slide" Target="slides/slide3.xml"/><Relationship Id="rId10" Type="http://schemas.openxmlformats.org/officeDocument/2006/relationships/slide" Target="slides/slide4.xml"/><Relationship Id="rId11" Type="http://schemas.openxmlformats.org/officeDocument/2006/relationships/slide" Target="slides/slide5.xml"/><Relationship Id="rId12" Type="http://schemas.openxmlformats.org/officeDocument/2006/relationships/slide" Target="slides/slide6.xml"/><Relationship Id="rId13" Type="http://schemas.openxmlformats.org/officeDocument/2006/relationships/slide" Target="slides/slide7.xml"/><Relationship Id="rId14" Type="http://schemas.openxmlformats.org/officeDocument/2006/relationships/slide" Target="slides/slide8.xml"/><Relationship Id="rId15" Type="http://schemas.openxmlformats.org/officeDocument/2006/relationships/slide" Target="slides/slide9.xml"/><Relationship Id="rId16" Type="http://schemas.openxmlformats.org/officeDocument/2006/relationships/slide" Target="slides/slide10.xml"/><Relationship Id="rId17" Type="http://schemas.openxmlformats.org/officeDocument/2006/relationships/slide" Target="slides/slide11.xml"/><Relationship Id="rId18" Type="http://schemas.openxmlformats.org/officeDocument/2006/relationships/slide" Target="slides/slide12.xml"/><Relationship Id="rId19" Type="http://schemas.openxmlformats.org/officeDocument/2006/relationships/slide" Target="slides/slide13.xml"/><Relationship Id="rId20" Type="http://schemas.openxmlformats.org/officeDocument/2006/relationships/slide" Target="slides/slide14.xml"/><Relationship Id="rId21" Type="http://schemas.openxmlformats.org/officeDocument/2006/relationships/slide" Target="slides/slide15.xml"/><Relationship Id="rId22" Type="http://schemas.openxmlformats.org/officeDocument/2006/relationships/slide" Target="slides/slide16.xml"/><Relationship Id="rId23" Type="http://schemas.openxmlformats.org/officeDocument/2006/relationships/slide" Target="slides/slide17.xml"/><Relationship Id="rId24" Type="http://schemas.openxmlformats.org/officeDocument/2006/relationships/slide" Target="slides/slide18.xml"/><Relationship Id="rId25" Type="http://schemas.openxmlformats.org/officeDocument/2006/relationships/slide" Target="slides/slide19.xml"/><Relationship Id="rId26" Type="http://schemas.openxmlformats.org/officeDocument/2006/relationships/slide" Target="slides/slide20.xml"/><Relationship Id="rId27" Type="http://schemas.openxmlformats.org/officeDocument/2006/relationships/slide" Target="slides/slide21.xml"/><Relationship Id="rId28" Type="http://schemas.openxmlformats.org/officeDocument/2006/relationships/slide" Target="slides/slide22.xml"/><Relationship Id="rId29" Type="http://schemas.openxmlformats.org/officeDocument/2006/relationships/slide" Target="slides/slide23.xml"/><Relationship Id="rId30" Type="http://schemas.openxmlformats.org/officeDocument/2006/relationships/slide" Target="slides/slide24.xml"/>
</Relationship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<Relationship Id="rId2" Type="http://schemas.openxmlformats.org/officeDocument/2006/relationships/image" Target="../media/image3.png"/><Relationship Id="rId3" Type="http://schemas.openxmlformats.org/officeDocument/2006/relationships/image" Target="../media/image4.png"/>
</Relationships>
</file>

<file path=ppt/slideLayouts/_rels/slideLayout2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2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3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
</Relationships>
</file>

<file path=ppt/slideLayouts/_rels/slideLayout3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3.xml"/><Relationship Id="rId2" Type="http://schemas.openxmlformats.org/officeDocument/2006/relationships/image" Target="../media/image5.png"/><Relationship Id="rId3" Type="http://schemas.openxmlformats.org/officeDocument/2006/relationships/image" Target="../media/image6.png"/>
</Relationships>
</file>

<file path=ppt/slideLayouts/_rels/slideLayout3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3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
</Relationships>
</file>

<file path=ppt/slideLayouts/_rels/slideLayout4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4.xml"/><Relationship Id="rId2" Type="http://schemas.openxmlformats.org/officeDocument/2006/relationships/image" Target="../media/image7.png"/><Relationship Id="rId3" Type="http://schemas.openxmlformats.org/officeDocument/2006/relationships/image" Target="../media/image8.png"/>
</Relationships>
</file>

<file path=ppt/slideLayouts/_rels/slideLayout4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5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5.xml"/><Relationship Id="rId2" Type="http://schemas.openxmlformats.org/officeDocument/2006/relationships/image" Target="../media/image9.png"/><Relationship Id="rId3" Type="http://schemas.openxmlformats.org/officeDocument/2006/relationships/image" Target="../media/image10.png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34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35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0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4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1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5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6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69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70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71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2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2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6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8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2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6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7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1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5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98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2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3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06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07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108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3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3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2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3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4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2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3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7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0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1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4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9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4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2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43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144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4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8" name="PlaceHolder 2"/>
          <p:cNvSpPr>
            <a:spLocks noGrp="1"/>
          </p:cNvSpPr>
          <p:nvPr>
            <p:ph type="subTitle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59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2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3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5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6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7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9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0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5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3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4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5" name="PlaceHolder 5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504000" y="301320"/>
            <a:ext cx="9072000" cy="585036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6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79" name="" descr=""/>
          <p:cNvPicPr/>
          <p:nvPr/>
        </p:nvPicPr>
        <p:blipFill>
          <a:blip r:embed="rId2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  <p:pic>
        <p:nvPicPr>
          <p:cNvPr id="180" name="" descr=""/>
          <p:cNvPicPr/>
          <p:nvPr/>
        </p:nvPicPr>
        <p:blipFill>
          <a:blip r:embed="rId3"/>
          <a:stretch/>
        </p:blipFill>
        <p:spPr>
          <a:xfrm>
            <a:off x="2292480" y="1768680"/>
            <a:ext cx="5494680" cy="4384080"/>
          </a:xfrm>
          <a:prstGeom prst="rect">
            <a:avLst/>
          </a:prstGeom>
          <a:ln>
            <a:noFill/>
          </a:ln>
        </p:spPr>
      </p:pic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50400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43840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5152680" y="405864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92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504000" y="4058640"/>
            <a:ext cx="9072000" cy="2090880"/>
          </a:xfrm>
          <a:prstGeom prst="rect">
            <a:avLst/>
          </a:prstGeom>
        </p:spPr>
        <p:txBody>
          <a:bodyPr lIns="0" rIns="0" tIns="0" bIns="0"/>
          <a:p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Relationship Id="rId11" Type="http://schemas.openxmlformats.org/officeDocument/2006/relationships/slideLayout" Target="../slideLayouts/slideLayout22.xml"/><Relationship Id="rId12" Type="http://schemas.openxmlformats.org/officeDocument/2006/relationships/slideLayout" Target="../slideLayouts/slideLayout23.xml"/><Relationship Id="rId13" Type="http://schemas.openxmlformats.org/officeDocument/2006/relationships/slideLayout" Target="../slideLayouts/slideLayout24.xml"/>
</Relationships>
</file>

<file path=ppt/slideMasters/_rels/slideMaster3.xml.rels><?xml version="1.0" encoding="UTF-8"?>
<Relationships xmlns="http://schemas.openxmlformats.org/package/2006/relationships"><Relationship Id="rId1" Type="http://schemas.openxmlformats.org/officeDocument/2006/relationships/theme" Target="../theme/theme3.xml"/><Relationship Id="rId2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8.xml"/><Relationship Id="rId6" Type="http://schemas.openxmlformats.org/officeDocument/2006/relationships/slideLayout" Target="../slideLayouts/slideLayout29.xml"/><Relationship Id="rId7" Type="http://schemas.openxmlformats.org/officeDocument/2006/relationships/slideLayout" Target="../slideLayouts/slideLayout30.xml"/><Relationship Id="rId8" Type="http://schemas.openxmlformats.org/officeDocument/2006/relationships/slideLayout" Target="../slideLayouts/slideLayout31.xml"/><Relationship Id="rId9" Type="http://schemas.openxmlformats.org/officeDocument/2006/relationships/slideLayout" Target="../slideLayouts/slideLayout32.xml"/><Relationship Id="rId10" Type="http://schemas.openxmlformats.org/officeDocument/2006/relationships/slideLayout" Target="../slideLayouts/slideLayout33.xml"/><Relationship Id="rId11" Type="http://schemas.openxmlformats.org/officeDocument/2006/relationships/slideLayout" Target="../slideLayouts/slideLayout34.xml"/><Relationship Id="rId12" Type="http://schemas.openxmlformats.org/officeDocument/2006/relationships/slideLayout" Target="../slideLayouts/slideLayout35.xml"/><Relationship Id="rId13" Type="http://schemas.openxmlformats.org/officeDocument/2006/relationships/slideLayout" Target="../slideLayouts/slideLayout36.xml"/>
</Relationships>
</file>

<file path=ppt/slideMasters/_rels/slideMaster4.xml.rels><?xml version="1.0" encoding="UTF-8"?>
<Relationships xmlns="http://schemas.openxmlformats.org/package/2006/relationships"><Relationship Id="rId1" Type="http://schemas.openxmlformats.org/officeDocument/2006/relationships/theme" Target="../theme/theme4.xml"/><Relationship Id="rId2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9.xml"/><Relationship Id="rId5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46.xml"/><Relationship Id="rId12" Type="http://schemas.openxmlformats.org/officeDocument/2006/relationships/slideLayout" Target="../slideLayouts/slideLayout47.xml"/><Relationship Id="rId13" Type="http://schemas.openxmlformats.org/officeDocument/2006/relationships/slideLayout" Target="../slideLayouts/slideLayout48.xml"/>
</Relationships>
</file>

<file path=ppt/slideMasters/_rels/slideMaster5.xml.rels><?xml version="1.0" encoding="UTF-8"?>
<Relationships xmlns="http://schemas.openxmlformats.org/package/2006/relationships"><Relationship Id="rId1" Type="http://schemas.openxmlformats.org/officeDocument/2006/relationships/theme" Target="../theme/theme5.xml"/><Relationship Id="rId2" Type="http://schemas.openxmlformats.org/officeDocument/2006/relationships/slideLayout" Target="../slideLayouts/slideLayout49.xml"/><Relationship Id="rId3" Type="http://schemas.openxmlformats.org/officeDocument/2006/relationships/slideLayout" Target="../slideLayouts/slideLayout50.xml"/><Relationship Id="rId4" Type="http://schemas.openxmlformats.org/officeDocument/2006/relationships/slideLayout" Target="../slideLayouts/slideLayout51.xml"/><Relationship Id="rId5" Type="http://schemas.openxmlformats.org/officeDocument/2006/relationships/slideLayout" Target="../slideLayouts/slideLayout52.xml"/><Relationship Id="rId6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4.xml"/><Relationship Id="rId8" Type="http://schemas.openxmlformats.org/officeDocument/2006/relationships/slideLayout" Target="../slideLayouts/slideLayout55.xml"/><Relationship Id="rId9" Type="http://schemas.openxmlformats.org/officeDocument/2006/relationships/slideLayout" Target="../slideLayouts/slideLayout56.xml"/><Relationship Id="rId10" Type="http://schemas.openxmlformats.org/officeDocument/2006/relationships/slideLayout" Target="../slideLayouts/slideLayout57.xml"/><Relationship Id="rId11" Type="http://schemas.openxmlformats.org/officeDocument/2006/relationships/slideLayout" Target="../slideLayouts/slideLayout58.xml"/><Relationship Id="rId12" Type="http://schemas.openxmlformats.org/officeDocument/2006/relationships/slideLayout" Target="../slideLayouts/slideLayout59.xml"/><Relationship Id="rId13" Type="http://schemas.openxmlformats.org/officeDocument/2006/relationships/slideLayout" Target="../slideLayouts/slideLayout60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504000" y="129240"/>
            <a:ext cx="9071280" cy="1606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7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</p:sldMaster>
</file>

<file path=ppt/slideMasters/slideMaster3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PlaceHolder 1"/>
          <p:cNvSpPr>
            <a:spLocks noGrp="1"/>
          </p:cNvSpPr>
          <p:nvPr>
            <p:ph type="title"/>
          </p:nvPr>
        </p:nvSpPr>
        <p:spPr>
          <a:xfrm>
            <a:off x="504000" y="129240"/>
            <a:ext cx="9071280" cy="160632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3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442656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74" name="PlaceHolder 3"/>
          <p:cNvSpPr>
            <a:spLocks noGrp="1"/>
          </p:cNvSpPr>
          <p:nvPr>
            <p:ph type="body"/>
          </p:nvPr>
        </p:nvSpPr>
        <p:spPr>
          <a:xfrm>
            <a:off x="5152680" y="1768680"/>
            <a:ext cx="442656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  <p:sldLayoutId id="2147483685" r:id="rId12"/>
    <p:sldLayoutId id="2147483686" r:id="rId13"/>
  </p:sldLayoutIdLst>
</p:sldMaster>
</file>

<file path=ppt/slideMasters/slideMaster4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  <p:sldLayoutId id="2147483698" r:id="rId12"/>
    <p:sldLayoutId id="2147483699" r:id="rId13"/>
  </p:sldLayoutIdLst>
</p:sldMaster>
</file>

<file path=ppt/slideMasters/slideMaster5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" name="PlaceHolder 1"/>
          <p:cNvSpPr>
            <a:spLocks noGrp="1"/>
          </p:cNvSpPr>
          <p:nvPr>
            <p:ph type="title"/>
          </p:nvPr>
        </p:nvSpPr>
        <p:spPr>
          <a:xfrm>
            <a:off x="504000" y="301320"/>
            <a:ext cx="9072000" cy="1261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текста заголовка щёлкните мышью</a:t>
            </a:r>
            <a:endParaRPr b="0" lang="ru-RU" sz="4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46" name="PlaceHolder 2"/>
          <p:cNvSpPr>
            <a:spLocks noGrp="1"/>
          </p:cNvSpPr>
          <p:nvPr>
            <p:ph type="body"/>
          </p:nvPr>
        </p:nvSpPr>
        <p:spPr>
          <a:xfrm>
            <a:off x="504000" y="1768680"/>
            <a:ext cx="9072000" cy="4384080"/>
          </a:xfrm>
          <a:prstGeom prst="rect">
            <a:avLst/>
          </a:prstGeom>
        </p:spPr>
        <p:txBody>
          <a:bodyPr lIns="0" rIns="0" tIns="0" bIns="0"/>
          <a:p>
            <a:pPr marL="432000" indent="-324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Для правки структуры щёлкните мышью</a:t>
            </a:r>
            <a:endParaRPr b="0" lang="ru-RU" sz="32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 marL="864000" indent="-324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Второй уровень структуры</a:t>
            </a:r>
            <a:endParaRPr b="0" lang="ru-RU" sz="2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2" marL="1296000" indent="-288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Третий уровень структуры</a:t>
            </a:r>
            <a:endParaRPr b="0" lang="ru-RU" sz="24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3" marL="1728000" indent="-216000"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Четвёртый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4" marL="2160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Пятый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5" marL="2592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Шестой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6" marL="3024000" indent="-216000"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Седьмой уровень структуры</a:t>
            </a:r>
            <a:endParaRPr b="0" lang="ru-RU" sz="20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701" r:id="rId2"/>
    <p:sldLayoutId id="2147483702" r:id="rId3"/>
    <p:sldLayoutId id="2147483703" r:id="rId4"/>
    <p:sldLayoutId id="2147483704" r:id="rId5"/>
    <p:sldLayoutId id="2147483705" r:id="rId6"/>
    <p:sldLayoutId id="2147483706" r:id="rId7"/>
    <p:sldLayoutId id="2147483707" r:id="rId8"/>
    <p:sldLayoutId id="2147483708" r:id="rId9"/>
    <p:sldLayoutId id="2147483709" r:id="rId10"/>
    <p:sldLayoutId id="2147483710" r:id="rId11"/>
    <p:sldLayoutId id="2147483711" r:id="rId12"/>
    <p:sldLayoutId id="2147483712" r:id="rId13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slideLayout" Target="../slideLayouts/slideLayout4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slideLayout" Target="../slideLayouts/slideLayout13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slideLayout" Target="../slideLayouts/slideLayout49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hyperlink" Target="http://www.asthme.csst.qc.ca/" TargetMode="External"/><Relationship Id="rId2" Type="http://schemas.openxmlformats.org/officeDocument/2006/relationships/hyperlink" Target="http://www.asthme.csst.qc.ca/" TargetMode="External"/><Relationship Id="rId3" Type="http://schemas.openxmlformats.org/officeDocument/2006/relationships/slideLayout" Target="../slideLayouts/slideLayout49.xml"/>
</Relationships>
</file>

<file path=ppt/slides/_rels/slide24.xml.rels><?xml version="1.0" encoding="UTF-8"?>
<Relationships xmlns="http://schemas.openxmlformats.org/package/2006/relationships"><Relationship Id="rId1" Type="http://schemas.openxmlformats.org/officeDocument/2006/relationships/hyperlink" Target="mailto:mazitova@otolar-centre.ru" TargetMode="External"/><Relationship Id="rId2" Type="http://schemas.openxmlformats.org/officeDocument/2006/relationships/slideLayout" Target="../slideLayouts/slideLayout49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2.png"/><Relationship Id="rId2" Type="http://schemas.openxmlformats.org/officeDocument/2006/relationships/slideLayout" Target="../slideLayouts/slideLayout1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hyperlink" Target="http://www.asthme.csst.qc.ca/" TargetMode="External"/><Relationship Id="rId2" Type="http://schemas.openxmlformats.org/officeDocument/2006/relationships/slideLayout" Target="../slideLayouts/slideLayout28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slideLayout" Target="../slideLayouts/slideLayout13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slideLayout" Target="../slideLayouts/slideLayout37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CustomShape 1"/>
          <p:cNvSpPr/>
          <p:nvPr/>
        </p:nvSpPr>
        <p:spPr>
          <a:xfrm>
            <a:off x="504000" y="1303560"/>
            <a:ext cx="9071280" cy="4384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0" rIns="0" tIns="0" bIns="0" anchor="ctr"/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Алгоритм диагностики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профессиональных аллергозов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2" name="CustomShape 2"/>
          <p:cNvSpPr/>
          <p:nvPr/>
        </p:nvSpPr>
        <p:spPr>
          <a:xfrm>
            <a:off x="2448720" y="5755680"/>
            <a:ext cx="4678920" cy="36396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2600" spc="-1" strike="noStrike">
                <a:solidFill>
                  <a:srgbClr val="8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Мазитова Наиля Наилевна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" dur="indefinite" restart="never" nodeType="tmRoot">
          <p:childTnLst>
            <p:seq>
              <p:cTn id="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CustomShape 1"/>
          <p:cNvSpPr/>
          <p:nvPr/>
        </p:nvSpPr>
        <p:spPr>
          <a:xfrm>
            <a:off x="0" y="1417320"/>
            <a:ext cx="10078920" cy="636120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Низкомолекулярные индукторы ПБА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5" name="CustomShape 2"/>
          <p:cNvSpPr/>
          <p:nvPr/>
        </p:nvSpPr>
        <p:spPr>
          <a:xfrm>
            <a:off x="503640" y="2255400"/>
            <a:ext cx="4377600" cy="4988160"/>
          </a:xfrm>
          <a:prstGeom prst="rect">
            <a:avLst/>
          </a:prstGeom>
          <a:gradFill>
            <a:gsLst>
              <a:gs pos="0">
                <a:srgbClr val="2e5f99"/>
              </a:gs>
              <a:gs pos="100000">
                <a:srgbClr val="3c7ac7"/>
              </a:gs>
            </a:gsLst>
            <a:lin ang="16200000"/>
          </a:gradFill>
          <a:ln w="9360">
            <a:solidFill>
              <a:srgbClr val="4a7ebb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Небелковые молекулы. Индуцируют аллергическую реакцию после связывания с белками-конъюгатами (?). Точный механизм не изучен. Участие IgЕ удается установить не всегда (!)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6" name="CustomShape 3"/>
          <p:cNvSpPr/>
          <p:nvPr/>
        </p:nvSpPr>
        <p:spPr>
          <a:xfrm>
            <a:off x="5197320" y="2204640"/>
            <a:ext cx="4645440" cy="1039680"/>
          </a:xfrm>
          <a:prstGeom prst="rect">
            <a:avLst/>
          </a:prstGeom>
          <a:gradFill>
            <a:gsLst>
              <a:gs pos="0">
                <a:srgbClr val="bfecff"/>
              </a:gs>
              <a:gs pos="100000">
                <a:srgbClr val="e6f7ff"/>
              </a:gs>
            </a:gsLst>
            <a:lin ang="16200000"/>
          </a:gradFill>
          <a:ln w="9360">
            <a:solidFill>
              <a:srgbClr val="46aac4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Синтетические органические в-ва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7" name="CustomShape 4"/>
          <p:cNvSpPr/>
          <p:nvPr/>
        </p:nvSpPr>
        <p:spPr>
          <a:xfrm>
            <a:off x="5197320" y="3671280"/>
            <a:ext cx="4645440" cy="1509840"/>
          </a:xfrm>
          <a:prstGeom prst="rect">
            <a:avLst/>
          </a:prstGeom>
          <a:gradFill>
            <a:gsLst>
              <a:gs pos="0">
                <a:srgbClr val="bfecff"/>
              </a:gs>
              <a:gs pos="100000">
                <a:srgbClr val="e6f7ff"/>
              </a:gs>
            </a:gsLst>
            <a:lin ang="16200000"/>
          </a:gradFill>
          <a:ln w="9360">
            <a:solidFill>
              <a:srgbClr val="46aac4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Органические в-ва природного происхождения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8" name="CustomShape 5"/>
          <p:cNvSpPr/>
          <p:nvPr/>
        </p:nvSpPr>
        <p:spPr>
          <a:xfrm>
            <a:off x="5197320" y="5643360"/>
            <a:ext cx="4645440" cy="569160"/>
          </a:xfrm>
          <a:prstGeom prst="rect">
            <a:avLst/>
          </a:prstGeom>
          <a:gradFill>
            <a:gsLst>
              <a:gs pos="0">
                <a:srgbClr val="bfecff"/>
              </a:gs>
              <a:gs pos="100000">
                <a:srgbClr val="e6f7ff"/>
              </a:gs>
            </a:gsLst>
            <a:lin ang="16200000"/>
          </a:gradFill>
          <a:ln w="9360">
            <a:solidFill>
              <a:srgbClr val="46aac4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Металлы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9" name="CustomShape 6"/>
          <p:cNvSpPr/>
          <p:nvPr/>
        </p:nvSpPr>
        <p:spPr>
          <a:xfrm>
            <a:off x="0" y="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1.6. Этиология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0" name="CustomShape 7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4" dur="indefinite" restart="never" nodeType="tmRoot">
          <p:childTnLst>
            <p:seq>
              <p:cTn id="55" dur="indefinite" nodeType="mainSeq">
                <p:childTnLst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60" dur="1000" fill="hold"/>
                                        <p:tgtEl>
                                          <p:spTgt spid="24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61" dur="1000" fill="hold"/>
                                        <p:tgtEl>
                                          <p:spTgt spid="246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62" dur="1000"/>
                                        <p:tgtEl>
                                          <p:spTgt spid="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67" dur="1000" fill="hold"/>
                                        <p:tgtEl>
                                          <p:spTgt spid="24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68" dur="1000" fill="hold"/>
                                        <p:tgtEl>
                                          <p:spTgt spid="247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69" dur="1000"/>
                                        <p:tgtEl>
                                          <p:spTgt spid="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74" dur="1000" fill="hold"/>
                                        <p:tgtEl>
                                          <p:spTgt spid="24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75" dur="1000" fill="hold"/>
                                        <p:tgtEl>
                                          <p:spTgt spid="24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76" dur="1000"/>
                                        <p:tgtEl>
                                          <p:spTgt spid="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CustomShape 1"/>
          <p:cNvSpPr/>
          <p:nvPr/>
        </p:nvSpPr>
        <p:spPr>
          <a:xfrm>
            <a:off x="5197320" y="2204640"/>
            <a:ext cx="4645440" cy="1039680"/>
          </a:xfrm>
          <a:prstGeom prst="rect">
            <a:avLst/>
          </a:prstGeom>
          <a:gradFill>
            <a:gsLst>
              <a:gs pos="0">
                <a:srgbClr val="bfecff"/>
              </a:gs>
              <a:gs pos="100000">
                <a:srgbClr val="e6f7ff"/>
              </a:gs>
            </a:gsLst>
            <a:lin ang="16200000"/>
          </a:gradFill>
          <a:ln w="9360">
            <a:solidFill>
              <a:srgbClr val="46aac4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Синтетические органические в-ва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2" name="CustomShape 2"/>
          <p:cNvSpPr/>
          <p:nvPr/>
        </p:nvSpPr>
        <p:spPr>
          <a:xfrm>
            <a:off x="5197320" y="3671280"/>
            <a:ext cx="4645440" cy="1509840"/>
          </a:xfrm>
          <a:prstGeom prst="rect">
            <a:avLst/>
          </a:prstGeom>
          <a:gradFill>
            <a:gsLst>
              <a:gs pos="0">
                <a:srgbClr val="bfecff"/>
              </a:gs>
              <a:gs pos="100000">
                <a:srgbClr val="e6f7ff"/>
              </a:gs>
            </a:gsLst>
            <a:lin ang="16200000"/>
          </a:gradFill>
          <a:ln w="9360">
            <a:solidFill>
              <a:srgbClr val="46aac4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Органические в-ва природного происхождения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3" name="CustomShape 3"/>
          <p:cNvSpPr/>
          <p:nvPr/>
        </p:nvSpPr>
        <p:spPr>
          <a:xfrm>
            <a:off x="5197320" y="5643360"/>
            <a:ext cx="4645440" cy="569160"/>
          </a:xfrm>
          <a:prstGeom prst="rect">
            <a:avLst/>
          </a:prstGeom>
          <a:gradFill>
            <a:gsLst>
              <a:gs pos="0">
                <a:srgbClr val="bfecff"/>
              </a:gs>
              <a:gs pos="100000">
                <a:srgbClr val="e6f7ff"/>
              </a:gs>
            </a:gsLst>
            <a:lin ang="16200000"/>
          </a:gradFill>
          <a:ln w="9360">
            <a:solidFill>
              <a:srgbClr val="46aac4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Металлы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4" name="CustomShape 4"/>
          <p:cNvSpPr/>
          <p:nvPr/>
        </p:nvSpPr>
        <p:spPr>
          <a:xfrm>
            <a:off x="6930000" y="3464640"/>
            <a:ext cx="2991240" cy="1107000"/>
          </a:xfrm>
          <a:prstGeom prst="rect">
            <a:avLst/>
          </a:prstGeom>
          <a:solidFill>
            <a:srgbClr val="ffffff"/>
          </a:solidFill>
          <a:ln w="25560">
            <a:solidFill>
              <a:srgbClr val="4bacc6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канифоль, пликатиковая кислота и др.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5" name="CustomShape 5"/>
          <p:cNvSpPr/>
          <p:nvPr/>
        </p:nvSpPr>
        <p:spPr>
          <a:xfrm>
            <a:off x="6930000" y="5731200"/>
            <a:ext cx="2991240" cy="1107000"/>
          </a:xfrm>
          <a:prstGeom prst="rect">
            <a:avLst/>
          </a:prstGeom>
          <a:solidFill>
            <a:srgbClr val="ffffff"/>
          </a:solidFill>
          <a:ln w="25560">
            <a:solidFill>
              <a:srgbClr val="4bacc6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соли платины, кобальта, хрома, никеля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6" name="CustomShape 6"/>
          <p:cNvSpPr/>
          <p:nvPr/>
        </p:nvSpPr>
        <p:spPr>
          <a:xfrm>
            <a:off x="0" y="1417320"/>
            <a:ext cx="10078920" cy="636120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Низкомолекулярные индукторы ПБА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7" name="CustomShape 7"/>
          <p:cNvSpPr/>
          <p:nvPr/>
        </p:nvSpPr>
        <p:spPr>
          <a:xfrm>
            <a:off x="0" y="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1.6. Этиология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8" name="CustomShape 8"/>
          <p:cNvSpPr/>
          <p:nvPr/>
        </p:nvSpPr>
        <p:spPr>
          <a:xfrm>
            <a:off x="6930000" y="1665720"/>
            <a:ext cx="2991240" cy="1107000"/>
          </a:xfrm>
          <a:prstGeom prst="rect">
            <a:avLst/>
          </a:prstGeom>
          <a:solidFill>
            <a:srgbClr val="ffffff"/>
          </a:solidFill>
          <a:ln w="25560">
            <a:solidFill>
              <a:srgbClr val="4bacc6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изоцианаты, фталаты, акрилаты, персульфаты и др.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59" name="CustomShape 9"/>
          <p:cNvSpPr/>
          <p:nvPr/>
        </p:nvSpPr>
        <p:spPr>
          <a:xfrm>
            <a:off x="503640" y="2097720"/>
            <a:ext cx="4377600" cy="4988160"/>
          </a:xfrm>
          <a:prstGeom prst="rect">
            <a:avLst/>
          </a:prstGeom>
          <a:gradFill>
            <a:gsLst>
              <a:gs pos="0">
                <a:srgbClr val="2e5f99"/>
              </a:gs>
              <a:gs pos="100000">
                <a:srgbClr val="3c7ac7"/>
              </a:gs>
            </a:gsLst>
            <a:lin ang="16200000"/>
          </a:gradFill>
          <a:ln w="9360">
            <a:solidFill>
              <a:srgbClr val="4a7ebb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Небелковые молекулы. Индуцируют аллергическую реакцию после связывания с белками-конъюгатами (?). Точный механизм не изучен. Участие IgЕ удается установить не всегда (!)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0" name="CustomShape 10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77" dur="indefinite" restart="never" nodeType="tmRoot">
          <p:childTnLst>
            <p:seq>
              <p:cTn id="7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CustomShape 1"/>
          <p:cNvSpPr/>
          <p:nvPr/>
        </p:nvSpPr>
        <p:spPr>
          <a:xfrm>
            <a:off x="435600" y="2556720"/>
            <a:ext cx="4524480" cy="4687200"/>
          </a:xfrm>
          <a:prstGeom prst="rect">
            <a:avLst/>
          </a:prstGeom>
          <a:gradFill>
            <a:gsLst>
              <a:gs pos="0">
                <a:srgbClr val="cc6d20"/>
              </a:gs>
              <a:gs pos="100000">
                <a:srgbClr val="ff9033"/>
              </a:gs>
            </a:gsLst>
            <a:lin ang="16200000"/>
          </a:gradFill>
          <a:ln w="9360">
            <a:solidFill>
              <a:srgbClr val="f5924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вещества, которые провоцируют бронхоконстрикцию у лиц с гиперчувствитель-ностью бронхов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2" name="CustomShape 2"/>
          <p:cNvSpPr/>
          <p:nvPr/>
        </p:nvSpPr>
        <p:spPr>
          <a:xfrm>
            <a:off x="5218200" y="4032000"/>
            <a:ext cx="4645440" cy="647640"/>
          </a:xfrm>
          <a:prstGeom prst="rect">
            <a:avLst/>
          </a:prstGeom>
          <a:gradFill>
            <a:gsLst>
              <a:gs pos="0">
                <a:srgbClr val="ffded0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Промышленные поллютанты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3" name="CustomShape 3"/>
          <p:cNvSpPr/>
          <p:nvPr/>
        </p:nvSpPr>
        <p:spPr>
          <a:xfrm>
            <a:off x="0" y="1417320"/>
            <a:ext cx="10078920" cy="636120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Триггеры ПБА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4" name="CustomShape 4"/>
          <p:cNvSpPr/>
          <p:nvPr/>
        </p:nvSpPr>
        <p:spPr>
          <a:xfrm>
            <a:off x="0" y="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1.6. Этиология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5" name="CustomShape 5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79" dur="indefinite" restart="never" nodeType="tmRoot">
          <p:childTnLst>
            <p:seq>
              <p:cTn id="80" dur="indefinite" nodeType="mainSeq">
                <p:childTnLst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85" dur="1000" fill="hold"/>
                                        <p:tgtEl>
                                          <p:spTgt spid="26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86" dur="1000" fill="hold"/>
                                        <p:tgtEl>
                                          <p:spTgt spid="262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87" dur="1000"/>
                                        <p:tgtEl>
                                          <p:spTgt spid="2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CustomShape 1"/>
          <p:cNvSpPr/>
          <p:nvPr/>
        </p:nvSpPr>
        <p:spPr>
          <a:xfrm>
            <a:off x="435600" y="2663280"/>
            <a:ext cx="4524480" cy="4580640"/>
          </a:xfrm>
          <a:prstGeom prst="rect">
            <a:avLst/>
          </a:prstGeom>
          <a:gradFill>
            <a:gsLst>
              <a:gs pos="0">
                <a:srgbClr val="cc6d20"/>
              </a:gs>
              <a:gs pos="100000">
                <a:srgbClr val="ff9033"/>
              </a:gs>
            </a:gsLst>
            <a:lin ang="16200000"/>
          </a:gradFill>
          <a:ln w="9360">
            <a:solidFill>
              <a:srgbClr val="f59240"/>
            </a:solidFill>
            <a:miter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вещества, которые провоцируют бронхоконстрикцию у лиц с гиперчувствитель-ностью бронхов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7" name="CustomShape 2"/>
          <p:cNvSpPr/>
          <p:nvPr/>
        </p:nvSpPr>
        <p:spPr>
          <a:xfrm>
            <a:off x="5184000" y="4139640"/>
            <a:ext cx="4645440" cy="756000"/>
          </a:xfrm>
          <a:prstGeom prst="rect">
            <a:avLst/>
          </a:prstGeom>
          <a:gradFill>
            <a:gsLst>
              <a:gs pos="0">
                <a:srgbClr val="ffded0"/>
              </a:gs>
              <a:gs pos="100000">
                <a:srgbClr val="fff1ec"/>
              </a:gs>
            </a:gsLst>
            <a:lin ang="16200000"/>
          </a:gradFill>
          <a:ln w="9360">
            <a:solidFill>
              <a:srgbClr val="f59240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Промышленные поллютанты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8" name="CustomShape 3"/>
          <p:cNvSpPr/>
          <p:nvPr/>
        </p:nvSpPr>
        <p:spPr>
          <a:xfrm>
            <a:off x="6852240" y="4737240"/>
            <a:ext cx="2977200" cy="1779480"/>
          </a:xfrm>
          <a:prstGeom prst="rect">
            <a:avLst/>
          </a:prstGeom>
          <a:solidFill>
            <a:srgbClr val="ffffff"/>
          </a:solidFill>
          <a:ln w="25560">
            <a:solidFill>
              <a:srgbClr val="f79646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газы, пары, дым, аэрозоли токсических веществ, обладающие раздражающим действием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69" name="CustomShape 4"/>
          <p:cNvSpPr/>
          <p:nvPr/>
        </p:nvSpPr>
        <p:spPr>
          <a:xfrm>
            <a:off x="0" y="1417320"/>
            <a:ext cx="10078920" cy="636120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Триггеры ПБА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0" name="CustomShape 5"/>
          <p:cNvSpPr/>
          <p:nvPr/>
        </p:nvSpPr>
        <p:spPr>
          <a:xfrm>
            <a:off x="0" y="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1.6. Этиология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1" name="CustomShape 6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88" dur="indefinite" restart="never" nodeType="tmRoot">
          <p:childTnLst>
            <p:seq>
              <p:cTn id="8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2" name="CustomShape 1"/>
          <p:cNvSpPr/>
          <p:nvPr/>
        </p:nvSpPr>
        <p:spPr>
          <a:xfrm>
            <a:off x="504000" y="302760"/>
            <a:ext cx="9070920" cy="125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Зависимость «доза-эффект»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3" name="CustomShape 2"/>
          <p:cNvSpPr/>
          <p:nvPr/>
        </p:nvSpPr>
        <p:spPr>
          <a:xfrm>
            <a:off x="786960" y="1890000"/>
            <a:ext cx="8425080" cy="440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Ранее считалось, что при аллергических заболеваниях концентрация этиологического фактора в воздухе рабочей зоны не имеет значения – главное наличие контакта в принципе.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Однако на сегодняшний день доказано, что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риск развития сенсибилизации и ПБА увеличивается с повышением концентрации веществ на рабочем месте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r">
              <a:lnSpc>
                <a:spcPct val="8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(уровень доказательности А)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4" name="CustomShape 3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0" dur="indefinite" restart="never" nodeType="tmRoot">
          <p:childTnLst>
            <p:seq>
              <p:cTn id="91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5" name="CustomShape 1"/>
          <p:cNvSpPr/>
          <p:nvPr/>
        </p:nvSpPr>
        <p:spPr>
          <a:xfrm>
            <a:off x="251640" y="503640"/>
            <a:ext cx="9629280" cy="125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Непрофессиональные факторы риска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6" name="CustomShape 2"/>
          <p:cNvSpPr/>
          <p:nvPr/>
        </p:nvSpPr>
        <p:spPr>
          <a:xfrm>
            <a:off x="756000" y="2183760"/>
            <a:ext cx="9046080" cy="5007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Наличие атопии не является абсолютным фактором риска для всех случаев ПБА.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Ее наличие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ＭＳ Ｐゴシック"/>
              </a:rPr>
              <a:t> увеличивает риск развития только ПБА, обусловленной воздействием ВМ астмогенов, индуцирующих продукцию специфических IgE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ＭＳ Ｐゴシック"/>
              </a:rPr>
              <a:t>(уровень доказательности А)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ＭＳ Ｐゴシック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7" name="CustomShape 3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2" dur="indefinite" restart="never" nodeType="tmRoot">
          <p:childTnLst>
            <p:seq>
              <p:cTn id="9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8" name="CustomShape 1"/>
          <p:cNvSpPr/>
          <p:nvPr/>
        </p:nvSpPr>
        <p:spPr>
          <a:xfrm>
            <a:off x="504000" y="302760"/>
            <a:ext cx="9070920" cy="125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Ринит и астма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79" name="CustomShape 2"/>
          <p:cNvSpPr/>
          <p:nvPr/>
        </p:nvSpPr>
        <p:spPr>
          <a:xfrm>
            <a:off x="504000" y="1764000"/>
            <a:ext cx="9070920" cy="49881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Профессиональные аллергический ринит и бронхиальная астма часто являются сопутствующими заболеваниями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(уровень доказательности А)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Wingdings" charset="2"/>
              <a:buChar char="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Риноконьюнктивит может предшествовать или развиваться одновременно с ПБА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(уровень доказательности А)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0" name="CustomShape 3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4" dur="indefinite" restart="never" nodeType="tmRoot">
          <p:childTnLst>
            <p:seq>
              <p:cTn id="95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CustomShape 1"/>
          <p:cNvSpPr/>
          <p:nvPr/>
        </p:nvSpPr>
        <p:spPr>
          <a:xfrm>
            <a:off x="504000" y="302760"/>
            <a:ext cx="9070920" cy="125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Ринит и риск развития ПБА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2" name="CustomShape 2"/>
          <p:cNvSpPr/>
          <p:nvPr/>
        </p:nvSpPr>
        <p:spPr>
          <a:xfrm>
            <a:off x="197280" y="2112120"/>
            <a:ext cx="9604800" cy="5159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Наличие аллергического ринита увеличивает величину относительного риска развития ПБА в 4,8 раз.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Риск развития астмы наиболее высок в течение года после развития ринита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(уровень доказательности А)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3" name="CustomShape 3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6" dur="indefinite" restart="never" nodeType="tmRoot">
          <p:childTnLst>
            <p:seq>
              <p:cTn id="97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CustomShape 1"/>
          <p:cNvSpPr/>
          <p:nvPr/>
        </p:nvSpPr>
        <p:spPr>
          <a:xfrm>
            <a:off x="252000" y="208080"/>
            <a:ext cx="9550080" cy="1348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ПБА: типичные профессиональные группы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5" name="CustomShape 2"/>
          <p:cNvSpPr/>
          <p:nvPr/>
        </p:nvSpPr>
        <p:spPr>
          <a:xfrm>
            <a:off x="276480" y="1874160"/>
            <a:ext cx="9683280" cy="53974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животноводы, пекари, кондитеры,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работники химической и пищевой промышленности,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парикмахеры,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маляры, работающие с краскопультами,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медицинские сестры и другие медицинские работники,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работники деревообрабатывающих производств,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сварщики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уровень доказательности А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)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6" name="CustomShape 3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8" dur="indefinite" restart="never" nodeType="tmRoot">
          <p:childTnLst>
            <p:seq>
              <p:cTn id="99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CustomShape 1"/>
          <p:cNvSpPr/>
          <p:nvPr/>
        </p:nvSpPr>
        <p:spPr>
          <a:xfrm>
            <a:off x="0" y="1575000"/>
            <a:ext cx="10078920" cy="628920"/>
          </a:xfrm>
          <a:prstGeom prst="rect">
            <a:avLst/>
          </a:prstGeom>
          <a:solidFill>
            <a:srgbClr val="bbe0e3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Сравнительная ценность различных методов </a:t>
            </a:r>
            <a:r>
              <a:rPr b="0" lang="ru-RU" sz="3200" spc="-1" strike="noStrike" baseline="30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88" name="CustomShape 2"/>
          <p:cNvSpPr/>
          <p:nvPr/>
        </p:nvSpPr>
        <p:spPr>
          <a:xfrm>
            <a:off x="3228480" y="7008480"/>
            <a:ext cx="6688800" cy="502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1 - Fishwick D. et al. Thorax 2008;63:240-250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289" name="Table 3"/>
          <p:cNvGraphicFramePr/>
          <p:nvPr/>
        </p:nvGraphicFramePr>
        <p:xfrm>
          <a:off x="157680" y="2682720"/>
          <a:ext cx="9685080" cy="4325040"/>
        </p:xfrm>
        <a:graphic>
          <a:graphicData uri="http://schemas.openxmlformats.org/drawingml/2006/table">
            <a:tbl>
              <a:tblPr/>
              <a:tblGrid>
                <a:gridCol w="3149640"/>
                <a:gridCol w="1023120"/>
                <a:gridCol w="5512680"/>
              </a:tblGrid>
              <a:tr h="4370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Ценность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Баллы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Методы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370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Абсолютно необходимы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9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Исходное ОФВ1</a:t>
                      </a: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(% от должного)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82908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Должны быть проведены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8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Мониторирование ПСВ; 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Специф. IgE к професс. аллергена</a:t>
                      </a: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26222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Должны быть доступны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7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Выход врача на рабочее место, НГРБ, ПСВ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Рентгенография ОГК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Общий IgE, специфические IgE (бытовые АЛГ), кожные тесты на бытовые АЛГ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Анализы крови (общий и б/х)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90" name="CustomShape 4"/>
          <p:cNvSpPr/>
          <p:nvPr/>
        </p:nvSpPr>
        <p:spPr>
          <a:xfrm>
            <a:off x="0" y="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  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1.7. Методы диагностики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291" name="Picture 1" descr=""/>
          <p:cNvPicPr/>
          <p:nvPr/>
        </p:nvPicPr>
        <p:blipFill>
          <a:blip r:embed="rId1"/>
          <a:stretch/>
        </p:blipFill>
        <p:spPr>
          <a:xfrm>
            <a:off x="72000" y="5345280"/>
            <a:ext cx="4320000" cy="2085840"/>
          </a:xfrm>
          <a:prstGeom prst="rect">
            <a:avLst/>
          </a:prstGeom>
          <a:ln w="9360">
            <a:noFill/>
          </a:ln>
        </p:spPr>
      </p:pic>
      <p:sp>
        <p:nvSpPr>
          <p:cNvPr id="292" name="CustomShape 5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00" dur="indefinite" restart="never" nodeType="tmRoot">
          <p:childTnLst>
            <p:seq>
              <p:cTn id="101" dur="indefinite" nodeType="mainSeq">
                <p:childTnLst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106" dur="1000" fill="hold"/>
                                        <p:tgtEl>
                                          <p:spTgt spid="29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07" dur="1000" fill="hold"/>
                                        <p:tgtEl>
                                          <p:spTgt spid="291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08" dur="1000"/>
                                        <p:tgtEl>
                                          <p:spTgt spid="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ustomShape 1"/>
          <p:cNvSpPr/>
          <p:nvPr/>
        </p:nvSpPr>
        <p:spPr>
          <a:xfrm>
            <a:off x="0" y="0"/>
            <a:ext cx="10078920" cy="103932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Алгоритм диагностики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профессиональных аллергозов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4" name="CustomShape 2"/>
          <p:cNvSpPr/>
          <p:nvPr/>
        </p:nvSpPr>
        <p:spPr>
          <a:xfrm>
            <a:off x="472320" y="1968480"/>
            <a:ext cx="3936240" cy="5271840"/>
          </a:xfrm>
          <a:prstGeom prst="rect">
            <a:avLst/>
          </a:prstGeom>
          <a:solidFill>
            <a:srgbClr val="d6ecee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Заболеваемость ПБА в странах ЕС составляет от 0,2 до 1,5 на 10 тысяч работающих при удельном весе ПБА в структуре ПЗ ОД </a:t>
            </a:r>
            <a:r>
              <a:rPr b="1" lang="ru-RU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до 40% и более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(Германия, Великобритания, Франция, Финляндия)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85" name="CustomShape 3"/>
          <p:cNvSpPr/>
          <p:nvPr/>
        </p:nvSpPr>
        <p:spPr>
          <a:xfrm>
            <a:off x="4803840" y="1968480"/>
            <a:ext cx="4960440" cy="1509840"/>
          </a:xfrm>
          <a:prstGeom prst="rect">
            <a:avLst/>
          </a:prstGeom>
          <a:solidFill>
            <a:srgbClr val="d6ecee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Заболеваемость ПБА в России составляет </a:t>
            </a:r>
            <a:r>
              <a:rPr b="1" lang="ru-RU" sz="2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около 5% от всех случаев ПЗ ОД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86" name="Picture 1" descr=""/>
          <p:cNvPicPr/>
          <p:nvPr/>
        </p:nvPicPr>
        <p:blipFill>
          <a:blip r:embed="rId1"/>
          <a:stretch/>
        </p:blipFill>
        <p:spPr>
          <a:xfrm>
            <a:off x="5747040" y="3622320"/>
            <a:ext cx="4016880" cy="3936240"/>
          </a:xfrm>
          <a:prstGeom prst="rect">
            <a:avLst/>
          </a:prstGeom>
          <a:ln w="9360">
            <a:noFill/>
          </a:ln>
        </p:spPr>
      </p:pic>
      <p:sp>
        <p:nvSpPr>
          <p:cNvPr id="187" name="CustomShape 4"/>
          <p:cNvSpPr/>
          <p:nvPr/>
        </p:nvSpPr>
        <p:spPr>
          <a:xfrm>
            <a:off x="5670000" y="6615000"/>
            <a:ext cx="3936240" cy="156240"/>
          </a:xfrm>
          <a:prstGeom prst="rect">
            <a:avLst/>
          </a:prstGeom>
          <a:noFill/>
          <a:ln w="255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88" name="CustomShape 5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3" dur="indefinite" restart="never" nodeType="tmRoot">
          <p:childTnLst>
            <p:seq>
              <p:cTn id="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CustomShape 1"/>
          <p:cNvSpPr/>
          <p:nvPr/>
        </p:nvSpPr>
        <p:spPr>
          <a:xfrm>
            <a:off x="0" y="1575000"/>
            <a:ext cx="10078920" cy="628920"/>
          </a:xfrm>
          <a:prstGeom prst="rect">
            <a:avLst/>
          </a:prstGeom>
          <a:solidFill>
            <a:srgbClr val="bbe0e3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Сравнительная ценность различных методов </a:t>
            </a:r>
            <a:r>
              <a:rPr b="0" lang="ru-RU" sz="3200" spc="-1" strike="noStrike" baseline="3000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4" name="CustomShape 2"/>
          <p:cNvSpPr/>
          <p:nvPr/>
        </p:nvSpPr>
        <p:spPr>
          <a:xfrm>
            <a:off x="3228480" y="7008480"/>
            <a:ext cx="6688800" cy="50220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0" i="1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1 - Fishwick D. et al. Thorax 2008;63:240-250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295" name="Table 3"/>
          <p:cNvGraphicFramePr/>
          <p:nvPr/>
        </p:nvGraphicFramePr>
        <p:xfrm>
          <a:off x="157680" y="2630160"/>
          <a:ext cx="9685080" cy="2868840"/>
        </p:xfrm>
        <a:graphic>
          <a:graphicData uri="http://schemas.openxmlformats.org/drawingml/2006/table">
            <a:tbl>
              <a:tblPr/>
              <a:tblGrid>
                <a:gridCol w="3149640"/>
                <a:gridCol w="1023120"/>
                <a:gridCol w="5512680"/>
              </a:tblGrid>
              <a:tr h="4370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Ценность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Баллы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Методы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2808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16532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Не обязательны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6-4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Оценка дифункции голосовых связок;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Определение ОЕЛ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370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Не требуются обычно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3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Эозинофилия мокроты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8298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0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Не требуются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2808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2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NO и СО в выдыхаемом воздухе;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0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Arial"/>
                        </a:rPr>
                        <a:t>Анализ КВВ на маркеры воспаления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2808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2808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96" name="CustomShape 4"/>
          <p:cNvSpPr/>
          <p:nvPr/>
        </p:nvSpPr>
        <p:spPr>
          <a:xfrm>
            <a:off x="0" y="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  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1.7. Методы диагностики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7" name="CustomShape 5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09" dur="indefinite" restart="never" nodeType="tmRoot">
          <p:childTnLst>
            <p:seq>
              <p:cTn id="110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8" name="CustomShape 1"/>
          <p:cNvSpPr/>
          <p:nvPr/>
        </p:nvSpPr>
        <p:spPr>
          <a:xfrm>
            <a:off x="0" y="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  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1.8. Начальный скрининг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99" name="CustomShape 2"/>
          <p:cNvSpPr/>
          <p:nvPr/>
        </p:nvSpPr>
        <p:spPr>
          <a:xfrm>
            <a:off x="0" y="1575000"/>
            <a:ext cx="10078920" cy="628920"/>
          </a:xfrm>
          <a:prstGeom prst="rect">
            <a:avLst/>
          </a:prstGeom>
          <a:solidFill>
            <a:srgbClr val="bbe0e3"/>
          </a:soli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Два простых вопроса на ПМО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0" name="CustomShape 3"/>
          <p:cNvSpPr/>
          <p:nvPr/>
        </p:nvSpPr>
        <p:spPr>
          <a:xfrm>
            <a:off x="1023840" y="7119000"/>
            <a:ext cx="9055080" cy="43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Walters G.I. et al. Occ Med 2012;62:570–573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1" name="CustomShape 4"/>
          <p:cNvSpPr/>
          <p:nvPr/>
        </p:nvSpPr>
        <p:spPr>
          <a:xfrm>
            <a:off x="72000" y="3024000"/>
            <a:ext cx="3385080" cy="2114640"/>
          </a:xfrm>
          <a:prstGeom prst="rect">
            <a:avLst/>
          </a:prstGeom>
          <a:solidFill>
            <a:srgbClr val="a3a3e0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Наличие симптомов астмы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2" name="CustomShape 5"/>
          <p:cNvSpPr/>
          <p:nvPr/>
        </p:nvSpPr>
        <p:spPr>
          <a:xfrm>
            <a:off x="2836080" y="3312000"/>
            <a:ext cx="1494720" cy="149472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03" name="CustomShape 6"/>
          <p:cNvSpPr/>
          <p:nvPr/>
        </p:nvSpPr>
        <p:spPr>
          <a:xfrm>
            <a:off x="4331160" y="2519640"/>
            <a:ext cx="5388480" cy="3458160"/>
          </a:xfrm>
          <a:prstGeom prst="rect">
            <a:avLst/>
          </a:prstGeom>
          <a:solidFill>
            <a:srgbClr val="a3a3e0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216000" indent="-215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Становится ли Вам лучше вне работы, в выходные?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216000" indent="-215280">
              <a:lnSpc>
                <a:spcPct val="10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Становится ли Вам лучше в отпуске?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4" name="CustomShape 7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1" dur="indefinite" restart="never" nodeType="tmRoot">
          <p:childTnLst>
            <p:seq>
              <p:cTn id="112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CustomShape 1"/>
          <p:cNvSpPr/>
          <p:nvPr/>
        </p:nvSpPr>
        <p:spPr>
          <a:xfrm>
            <a:off x="0" y="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  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1.9. Алгоритм диагностики (1)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6" name="CustomShape 2"/>
          <p:cNvSpPr/>
          <p:nvPr/>
        </p:nvSpPr>
        <p:spPr>
          <a:xfrm>
            <a:off x="4095000" y="1732320"/>
            <a:ext cx="4093920" cy="905400"/>
          </a:xfrm>
          <a:prstGeom prst="rect">
            <a:avLst/>
          </a:prstGeom>
          <a:solidFill>
            <a:srgbClr val="e4f3f4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Контакт с этиологическими факторами ПБА на работе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7" name="CustomShape 3"/>
          <p:cNvSpPr/>
          <p:nvPr/>
        </p:nvSpPr>
        <p:spPr>
          <a:xfrm>
            <a:off x="3228480" y="3228480"/>
            <a:ext cx="5826240" cy="905400"/>
          </a:xfrm>
          <a:prstGeom prst="rect">
            <a:avLst/>
          </a:prstGeom>
          <a:solidFill>
            <a:srgbClr val="e4f3f4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Симптомы уменьшаются вне работы и усиливаются на работе?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8" name="CustomShape 4"/>
          <p:cNvSpPr/>
          <p:nvPr/>
        </p:nvSpPr>
        <p:spPr>
          <a:xfrm>
            <a:off x="0" y="1732320"/>
            <a:ext cx="2597400" cy="1711800"/>
          </a:xfrm>
          <a:prstGeom prst="rect">
            <a:avLst/>
          </a:prstGeom>
          <a:solidFill>
            <a:srgbClr val="e4f3f4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Нет связи с профессией. Продолжить лечение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09" name="CustomShape 5"/>
          <p:cNvSpPr/>
          <p:nvPr/>
        </p:nvSpPr>
        <p:spPr>
          <a:xfrm>
            <a:off x="4488840" y="4724640"/>
            <a:ext cx="3148920" cy="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000000"/>
            </a:solidFill>
            <a:round/>
            <a:headEnd len="med" type="arrow" w="med"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10" name="Line 6"/>
          <p:cNvSpPr/>
          <p:nvPr/>
        </p:nvSpPr>
        <p:spPr>
          <a:xfrm>
            <a:off x="6141960" y="4173480"/>
            <a:ext cx="360" cy="551160"/>
          </a:xfrm>
          <a:prstGeom prst="line">
            <a:avLst/>
          </a:prstGeom>
          <a:ln w="38160">
            <a:solidFill>
              <a:srgbClr val="00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311" name="CustomShape 7"/>
          <p:cNvSpPr/>
          <p:nvPr/>
        </p:nvSpPr>
        <p:spPr>
          <a:xfrm rot="5400000">
            <a:off x="5855040" y="2937960"/>
            <a:ext cx="578160" cy="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00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12" name="CustomShape 8"/>
          <p:cNvSpPr/>
          <p:nvPr/>
        </p:nvSpPr>
        <p:spPr>
          <a:xfrm flipV="1" rot="10800000">
            <a:off x="5590080" y="2185560"/>
            <a:ext cx="1494720" cy="129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00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13" name="CustomShape 9"/>
          <p:cNvSpPr/>
          <p:nvPr/>
        </p:nvSpPr>
        <p:spPr>
          <a:xfrm>
            <a:off x="3071160" y="1811160"/>
            <a:ext cx="786240" cy="401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НЕТ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4" name="CustomShape 10"/>
          <p:cNvSpPr/>
          <p:nvPr/>
        </p:nvSpPr>
        <p:spPr>
          <a:xfrm>
            <a:off x="6221160" y="2677320"/>
            <a:ext cx="978480" cy="702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8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ЕСТЬ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5" name="CustomShape 11"/>
          <p:cNvSpPr/>
          <p:nvPr/>
        </p:nvSpPr>
        <p:spPr>
          <a:xfrm>
            <a:off x="2441160" y="4488480"/>
            <a:ext cx="2046240" cy="502200"/>
          </a:xfrm>
          <a:prstGeom prst="rect">
            <a:avLst/>
          </a:prstGeom>
          <a:solidFill>
            <a:srgbClr val="e4f3f4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Астма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6" name="CustomShape 12"/>
          <p:cNvSpPr/>
          <p:nvPr/>
        </p:nvSpPr>
        <p:spPr>
          <a:xfrm>
            <a:off x="7638480" y="4488480"/>
            <a:ext cx="2046240" cy="502200"/>
          </a:xfrm>
          <a:prstGeom prst="rect">
            <a:avLst/>
          </a:prstGeom>
          <a:solidFill>
            <a:srgbClr val="e4f3f4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Ринит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17" name="CustomShape 13"/>
          <p:cNvSpPr/>
          <p:nvPr/>
        </p:nvSpPr>
        <p:spPr>
          <a:xfrm rot="5400000">
            <a:off x="8360280" y="5265000"/>
            <a:ext cx="607680" cy="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00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18" name="CustomShape 14"/>
          <p:cNvSpPr/>
          <p:nvPr/>
        </p:nvSpPr>
        <p:spPr>
          <a:xfrm rot="5400000">
            <a:off x="3162600" y="5265000"/>
            <a:ext cx="607680" cy="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00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19" name="CustomShape 15"/>
          <p:cNvSpPr/>
          <p:nvPr/>
        </p:nvSpPr>
        <p:spPr>
          <a:xfrm>
            <a:off x="0" y="5591160"/>
            <a:ext cx="5117400" cy="1308600"/>
          </a:xfrm>
          <a:prstGeom prst="rect">
            <a:avLst/>
          </a:prstGeom>
          <a:solidFill>
            <a:srgbClr val="e4f3f4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Возможно, ПБА: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2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Как можно скорее направить к профпатологу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0" name="CustomShape 16"/>
          <p:cNvSpPr/>
          <p:nvPr/>
        </p:nvSpPr>
        <p:spPr>
          <a:xfrm>
            <a:off x="5355000" y="5591160"/>
            <a:ext cx="4566240" cy="1308600"/>
          </a:xfrm>
          <a:prstGeom prst="rect">
            <a:avLst/>
          </a:prstGeom>
          <a:solidFill>
            <a:srgbClr val="e4f3f4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Возможно, професс. ринит: </a:t>
            </a:r>
            <a:r>
              <a:rPr b="1" lang="ru-RU" sz="24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Как можно скорее направить к профпатологу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1" name="CustomShape 17"/>
          <p:cNvSpPr/>
          <p:nvPr/>
        </p:nvSpPr>
        <p:spPr>
          <a:xfrm>
            <a:off x="5118480" y="7086960"/>
            <a:ext cx="4960440" cy="434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K. Bernstain et al., 2006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3" dur="indefinite" restart="never" nodeType="tmRoot">
          <p:childTnLst>
            <p:seq>
              <p:cTn id="114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2" name="CustomShape 1"/>
          <p:cNvSpPr/>
          <p:nvPr/>
        </p:nvSpPr>
        <p:spPr>
          <a:xfrm>
            <a:off x="0" y="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  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1.9. Алгоритм диагностики (2)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3" name="CustomShape 2"/>
          <p:cNvSpPr/>
          <p:nvPr/>
        </p:nvSpPr>
        <p:spPr>
          <a:xfrm>
            <a:off x="472320" y="1732320"/>
            <a:ext cx="9133920" cy="401400"/>
          </a:xfrm>
          <a:prstGeom prst="rect">
            <a:avLst/>
          </a:prstGeom>
          <a:noFill/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Присутствие астмогенов на рабочем месте (вопросник и/или анамнез)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4" name="CustomShape 3"/>
          <p:cNvSpPr/>
          <p:nvPr/>
        </p:nvSpPr>
        <p:spPr>
          <a:xfrm>
            <a:off x="472320" y="2362320"/>
            <a:ext cx="3621240" cy="4014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ВМ агенты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5" name="CustomShape 4"/>
          <p:cNvSpPr/>
          <p:nvPr/>
        </p:nvSpPr>
        <p:spPr>
          <a:xfrm>
            <a:off x="5433480" y="2362320"/>
            <a:ext cx="4172400" cy="401400"/>
          </a:xfrm>
          <a:prstGeom prst="rect">
            <a:avLst/>
          </a:prstGeom>
          <a:solidFill>
            <a:srgbClr val="999999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НМ агенты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6" name="CustomShape 5"/>
          <p:cNvSpPr/>
          <p:nvPr/>
        </p:nvSpPr>
        <p:spPr>
          <a:xfrm>
            <a:off x="472320" y="2899440"/>
            <a:ext cx="1731600" cy="401400"/>
          </a:xfrm>
          <a:prstGeom prst="rect">
            <a:avLst/>
          </a:prstGeom>
          <a:noFill/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Прик-тест   (-)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7" name="CustomShape 6"/>
          <p:cNvSpPr/>
          <p:nvPr/>
        </p:nvSpPr>
        <p:spPr>
          <a:xfrm>
            <a:off x="2362320" y="2913480"/>
            <a:ext cx="1731600" cy="401400"/>
          </a:xfrm>
          <a:prstGeom prst="rect">
            <a:avLst/>
          </a:prstGeom>
          <a:noFill/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Прик-тест   (+)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8" name="CustomShape 7"/>
          <p:cNvSpPr/>
          <p:nvPr/>
        </p:nvSpPr>
        <p:spPr>
          <a:xfrm>
            <a:off x="1259640" y="3464640"/>
            <a:ext cx="2125080" cy="401400"/>
          </a:xfrm>
          <a:prstGeom prst="rect">
            <a:avLst/>
          </a:prstGeom>
          <a:noFill/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НГРБ        отриц.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29" name="CustomShape 8"/>
          <p:cNvSpPr/>
          <p:nvPr/>
        </p:nvSpPr>
        <p:spPr>
          <a:xfrm>
            <a:off x="6851160" y="3464640"/>
            <a:ext cx="2518920" cy="401400"/>
          </a:xfrm>
          <a:prstGeom prst="rect">
            <a:avLst/>
          </a:prstGeom>
          <a:noFill/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НГРБ      положит.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0" name="CustomShape 9"/>
          <p:cNvSpPr/>
          <p:nvPr/>
        </p:nvSpPr>
        <p:spPr>
          <a:xfrm>
            <a:off x="472320" y="6600600"/>
            <a:ext cx="1731600" cy="401400"/>
          </a:xfrm>
          <a:prstGeom prst="rect">
            <a:avLst/>
          </a:prstGeom>
          <a:noFill/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Нет ПБА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1" name="CustomShape 10"/>
          <p:cNvSpPr/>
          <p:nvPr/>
        </p:nvSpPr>
        <p:spPr>
          <a:xfrm rot="5400000">
            <a:off x="-786960" y="4959720"/>
            <a:ext cx="33062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32" name="CustomShape 11"/>
          <p:cNvSpPr/>
          <p:nvPr/>
        </p:nvSpPr>
        <p:spPr>
          <a:xfrm>
            <a:off x="4095000" y="3116520"/>
            <a:ext cx="2754720" cy="347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33" name="CustomShape 12"/>
          <p:cNvSpPr/>
          <p:nvPr/>
        </p:nvSpPr>
        <p:spPr>
          <a:xfrm flipV="1" rot="10800000">
            <a:off x="9685080" y="5745600"/>
            <a:ext cx="2125080" cy="10227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34" name="CustomShape 13"/>
          <p:cNvSpPr/>
          <p:nvPr/>
        </p:nvSpPr>
        <p:spPr>
          <a:xfrm rot="5400000">
            <a:off x="433440" y="5235480"/>
            <a:ext cx="275472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35" name="CustomShape 14"/>
          <p:cNvSpPr/>
          <p:nvPr/>
        </p:nvSpPr>
        <p:spPr>
          <a:xfrm rot="5400000">
            <a:off x="7678440" y="3109320"/>
            <a:ext cx="707760" cy="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36" name="CustomShape 15"/>
          <p:cNvSpPr/>
          <p:nvPr/>
        </p:nvSpPr>
        <p:spPr>
          <a:xfrm>
            <a:off x="2755800" y="4015800"/>
            <a:ext cx="3542760" cy="401400"/>
          </a:xfrm>
          <a:prstGeom prst="rect">
            <a:avLst/>
          </a:prstGeom>
          <a:noFill/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Фактор известен как астмоген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7" name="CustomShape 16"/>
          <p:cNvSpPr/>
          <p:nvPr/>
        </p:nvSpPr>
        <p:spPr>
          <a:xfrm>
            <a:off x="6535800" y="4015800"/>
            <a:ext cx="3385080" cy="401400"/>
          </a:xfrm>
          <a:prstGeom prst="rect">
            <a:avLst/>
          </a:prstGeom>
          <a:noFill/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Известные астмогены отс.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38" name="CustomShape 17"/>
          <p:cNvSpPr/>
          <p:nvPr/>
        </p:nvSpPr>
        <p:spPr>
          <a:xfrm flipV="1" rot="10800000">
            <a:off x="10472400" y="4485240"/>
            <a:ext cx="1810080" cy="234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39" name="CustomShape 18"/>
          <p:cNvSpPr/>
          <p:nvPr/>
        </p:nvSpPr>
        <p:spPr>
          <a:xfrm>
            <a:off x="8268480" y="3858480"/>
            <a:ext cx="786240" cy="1562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40" name="CustomShape 19"/>
          <p:cNvSpPr/>
          <p:nvPr/>
        </p:nvSpPr>
        <p:spPr>
          <a:xfrm>
            <a:off x="2046960" y="4566960"/>
            <a:ext cx="4251600" cy="401400"/>
          </a:xfrm>
          <a:prstGeom prst="rect">
            <a:avLst/>
          </a:prstGeom>
          <a:noFill/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Тест на специф. бронхоконстрикцию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1" name="CustomShape 20"/>
          <p:cNvSpPr/>
          <p:nvPr/>
        </p:nvSpPr>
        <p:spPr>
          <a:xfrm>
            <a:off x="2992320" y="6615000"/>
            <a:ext cx="943920" cy="401400"/>
          </a:xfrm>
          <a:prstGeom prst="rect">
            <a:avLst/>
          </a:prstGeom>
          <a:noFill/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ПБА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2" name="CustomShape 21"/>
          <p:cNvSpPr/>
          <p:nvPr/>
        </p:nvSpPr>
        <p:spPr>
          <a:xfrm>
            <a:off x="6457320" y="5118480"/>
            <a:ext cx="3385080" cy="401400"/>
          </a:xfrm>
          <a:prstGeom prst="rect">
            <a:avLst/>
          </a:prstGeom>
          <a:noFill/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Мониторинг ПСВ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3" name="CustomShape 22"/>
          <p:cNvSpPr/>
          <p:nvPr/>
        </p:nvSpPr>
        <p:spPr>
          <a:xfrm>
            <a:off x="8111160" y="6615000"/>
            <a:ext cx="1731600" cy="401400"/>
          </a:xfrm>
          <a:prstGeom prst="rect">
            <a:avLst/>
          </a:prstGeom>
          <a:noFill/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Нет ПБА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4" name="CustomShape 23"/>
          <p:cNvSpPr/>
          <p:nvPr/>
        </p:nvSpPr>
        <p:spPr>
          <a:xfrm rot="5400000">
            <a:off x="8426520" y="6063120"/>
            <a:ext cx="110124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45" name="CustomShape 24"/>
          <p:cNvSpPr/>
          <p:nvPr/>
        </p:nvSpPr>
        <p:spPr>
          <a:xfrm>
            <a:off x="4882320" y="6375240"/>
            <a:ext cx="2518920" cy="703800"/>
          </a:xfrm>
          <a:prstGeom prst="rect">
            <a:avLst/>
          </a:prstGeom>
          <a:noFill/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Мониторинг ОФВ1 на рабочем месте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6" name="CustomShape 25"/>
          <p:cNvSpPr/>
          <p:nvPr/>
        </p:nvSpPr>
        <p:spPr>
          <a:xfrm rot="5400000">
            <a:off x="2639520" y="5788080"/>
            <a:ext cx="1650600" cy="36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47" name="CustomShape 26"/>
          <p:cNvSpPr/>
          <p:nvPr/>
        </p:nvSpPr>
        <p:spPr>
          <a:xfrm>
            <a:off x="3306960" y="5670000"/>
            <a:ext cx="392400" cy="401400"/>
          </a:xfrm>
          <a:prstGeom prst="rect">
            <a:avLst/>
          </a:prstGeom>
          <a:solidFill>
            <a:srgbClr val="ffffff"/>
          </a:solidFill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48" name="CustomShape 27"/>
          <p:cNvSpPr/>
          <p:nvPr/>
        </p:nvSpPr>
        <p:spPr>
          <a:xfrm flipH="1" rot="16200000">
            <a:off x="5140440" y="4007520"/>
            <a:ext cx="345240" cy="228240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49" name="CustomShape 28"/>
          <p:cNvSpPr/>
          <p:nvPr/>
        </p:nvSpPr>
        <p:spPr>
          <a:xfrm>
            <a:off x="5197320" y="5039640"/>
            <a:ext cx="392400" cy="401400"/>
          </a:xfrm>
          <a:prstGeom prst="rect">
            <a:avLst/>
          </a:prstGeom>
          <a:solidFill>
            <a:srgbClr val="ffffff"/>
          </a:solidFill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0" name="CustomShape 29"/>
          <p:cNvSpPr/>
          <p:nvPr/>
        </p:nvSpPr>
        <p:spPr>
          <a:xfrm rot="5400000">
            <a:off x="4136400" y="4527000"/>
            <a:ext cx="234720" cy="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51" name="CustomShape 30"/>
          <p:cNvSpPr/>
          <p:nvPr/>
        </p:nvSpPr>
        <p:spPr>
          <a:xfrm rot="5400000">
            <a:off x="7679880" y="4763520"/>
            <a:ext cx="707400" cy="72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52" name="CustomShape 31"/>
          <p:cNvSpPr/>
          <p:nvPr/>
        </p:nvSpPr>
        <p:spPr>
          <a:xfrm flipV="1" rot="10800000">
            <a:off x="10629000" y="8097120"/>
            <a:ext cx="1494720" cy="8618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53" name="CustomShape 32"/>
          <p:cNvSpPr/>
          <p:nvPr/>
        </p:nvSpPr>
        <p:spPr>
          <a:xfrm>
            <a:off x="8346960" y="5670000"/>
            <a:ext cx="1258920" cy="568800"/>
          </a:xfrm>
          <a:prstGeom prst="rect">
            <a:avLst/>
          </a:prstGeom>
          <a:solidFill>
            <a:srgbClr val="ffffff"/>
          </a:solidFill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Нетипичный ответ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4" name="CustomShape 33"/>
          <p:cNvSpPr/>
          <p:nvPr/>
        </p:nvSpPr>
        <p:spPr>
          <a:xfrm>
            <a:off x="6378480" y="5643360"/>
            <a:ext cx="1258920" cy="568800"/>
          </a:xfrm>
          <a:prstGeom prst="rect">
            <a:avLst/>
          </a:prstGeom>
          <a:solidFill>
            <a:srgbClr val="ffffff"/>
          </a:solidFill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Типичный ответ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5" name="CustomShape 34"/>
          <p:cNvSpPr/>
          <p:nvPr/>
        </p:nvSpPr>
        <p:spPr>
          <a:xfrm flipV="1" rot="10800000">
            <a:off x="6770520" y="6988680"/>
            <a:ext cx="943560" cy="86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56" name="CustomShape 35"/>
          <p:cNvSpPr/>
          <p:nvPr/>
        </p:nvSpPr>
        <p:spPr>
          <a:xfrm>
            <a:off x="4252320" y="6522120"/>
            <a:ext cx="392400" cy="401400"/>
          </a:xfrm>
          <a:prstGeom prst="rect">
            <a:avLst/>
          </a:prstGeom>
          <a:solidFill>
            <a:srgbClr val="ffffff"/>
          </a:solidFill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+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7" name="CustomShape 36"/>
          <p:cNvSpPr/>
          <p:nvPr/>
        </p:nvSpPr>
        <p:spPr>
          <a:xfrm>
            <a:off x="7402320" y="6730560"/>
            <a:ext cx="865080" cy="41040"/>
          </a:xfrm>
          <a:custGeom>
            <a:avLst/>
            <a:gdLst/>
            <a:ahLst/>
            <a:rect l="l" t="t" r="r" b="b"/>
            <a:pathLst>
              <a:path w="21600" h="21600">
                <a:moveTo>
                  <a:pt x="0" y="0"/>
                </a:moveTo>
                <a:lnTo>
                  <a:pt x="21600" y="21600"/>
                </a:lnTo>
              </a:path>
            </a:pathLst>
          </a:custGeom>
          <a:noFill/>
          <a:ln w="38160">
            <a:solidFill>
              <a:srgbClr val="ff0000"/>
            </a:solidFill>
            <a:round/>
            <a:tailEnd len="med" type="arrow" w="med"/>
          </a:ln>
        </p:spPr>
        <p:style>
          <a:lnRef idx="0"/>
          <a:fillRef idx="0"/>
          <a:effectRef idx="0"/>
          <a:fontRef idx="minor"/>
        </p:style>
      </p:sp>
      <p:sp>
        <p:nvSpPr>
          <p:cNvPr id="358" name="CustomShape 37"/>
          <p:cNvSpPr/>
          <p:nvPr/>
        </p:nvSpPr>
        <p:spPr>
          <a:xfrm>
            <a:off x="7559640" y="6522120"/>
            <a:ext cx="392400" cy="401400"/>
          </a:xfrm>
          <a:prstGeom prst="rect">
            <a:avLst/>
          </a:prstGeom>
          <a:solidFill>
            <a:srgbClr val="ffffff"/>
          </a:solidFill>
          <a:ln>
            <a:solidFill>
              <a:srgbClr val="bbe0e3"/>
            </a:solidFill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-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59" name="CustomShape 38"/>
          <p:cNvSpPr/>
          <p:nvPr/>
        </p:nvSpPr>
        <p:spPr>
          <a:xfrm>
            <a:off x="0" y="1732320"/>
            <a:ext cx="471600" cy="50205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2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3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5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6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7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0" name="CustomShape 39"/>
          <p:cNvSpPr/>
          <p:nvPr/>
        </p:nvSpPr>
        <p:spPr>
          <a:xfrm>
            <a:off x="4566960" y="7087320"/>
            <a:ext cx="5275080" cy="401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0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(J.L. Malo et al. </a:t>
            </a:r>
            <a:r>
              <a:rPr b="0" i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1"/>
              </a:rPr>
              <a:t>http://</a:t>
            </a:r>
            <a:r>
              <a:rPr b="0" i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  <a:hlinkClick r:id="rId2"/>
              </a:rPr>
              <a:t>www.asthme.csst.qc.ca</a:t>
            </a:r>
            <a:r>
              <a:rPr b="0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5" dur="indefinite" restart="never" nodeType="tmRoot">
          <p:childTnLst>
            <p:seq>
              <p:cTn id="11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CustomShape 1"/>
          <p:cNvSpPr/>
          <p:nvPr/>
        </p:nvSpPr>
        <p:spPr>
          <a:xfrm>
            <a:off x="1915560" y="2071800"/>
            <a:ext cx="5914440" cy="11422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3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Спасибо за внимание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362" name="CustomShape 2"/>
          <p:cNvSpPr/>
          <p:nvPr/>
        </p:nvSpPr>
        <p:spPr>
          <a:xfrm>
            <a:off x="986760" y="3357720"/>
            <a:ext cx="8228880" cy="21200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360" algn="ctr"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Вопросы?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ctr"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e-mail: </a:t>
            </a:r>
            <a:r>
              <a:rPr b="0" lang="ru-RU" sz="32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hlinkClick r:id="rId1"/>
              </a:rPr>
              <a:t>mazitova@otolar-centre.ru</a:t>
            </a: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ctr">
              <a:lnSpc>
                <a:spcPct val="90000"/>
              </a:lnSpc>
            </a:pP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360" algn="ctr">
              <a:lnSpc>
                <a:spcPct val="90000"/>
              </a:lnSpc>
            </a:pPr>
            <a:r>
              <a:rPr b="0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Мазитова Наиля Наилевна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117" dur="indefinite" restart="never" nodeType="tmRoot">
          <p:childTnLst>
            <p:seq>
              <p:cTn id="11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CustomShape 1"/>
          <p:cNvSpPr/>
          <p:nvPr/>
        </p:nvSpPr>
        <p:spPr>
          <a:xfrm>
            <a:off x="0" y="-2952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743040" indent="-74196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743040" indent="-74196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1.1. Диагностический алгоритм?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pic>
        <p:nvPicPr>
          <p:cNvPr id="190" name="Содержимое 3" descr=""/>
          <p:cNvPicPr/>
          <p:nvPr/>
        </p:nvPicPr>
        <p:blipFill>
          <a:blip r:embed="rId1"/>
          <a:stretch/>
        </p:blipFill>
        <p:spPr>
          <a:xfrm>
            <a:off x="423360" y="2118960"/>
            <a:ext cx="9258120" cy="5046120"/>
          </a:xfrm>
          <a:prstGeom prst="rect">
            <a:avLst/>
          </a:prstGeom>
          <a:ln w="9360">
            <a:noFill/>
          </a:ln>
        </p:spPr>
      </p:pic>
      <p:sp>
        <p:nvSpPr>
          <p:cNvPr id="191" name="CustomShape 2"/>
          <p:cNvSpPr/>
          <p:nvPr/>
        </p:nvSpPr>
        <p:spPr>
          <a:xfrm>
            <a:off x="314640" y="1810800"/>
            <a:ext cx="5747760" cy="1495080"/>
          </a:xfrm>
          <a:prstGeom prst="rect">
            <a:avLst/>
          </a:prstGeom>
          <a:noFill/>
          <a:ln w="38160">
            <a:solidFill>
              <a:srgbClr val="ff0000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92" name="CustomShape 3"/>
          <p:cNvSpPr/>
          <p:nvPr/>
        </p:nvSpPr>
        <p:spPr>
          <a:xfrm>
            <a:off x="9406080" y="6984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" dur="indefinite" restart="never" nodeType="tmRoot">
          <p:childTnLst>
            <p:seq>
              <p:cTn id="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CustomShape 1"/>
          <p:cNvSpPr/>
          <p:nvPr/>
        </p:nvSpPr>
        <p:spPr>
          <a:xfrm>
            <a:off x="157320" y="3464640"/>
            <a:ext cx="9763560" cy="865080"/>
          </a:xfrm>
          <a:prstGeom prst="rightArrow">
            <a:avLst>
              <a:gd name="adj1" fmla="val 50000"/>
              <a:gd name="adj2" fmla="val 34485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194" name="CustomShape 2"/>
          <p:cNvSpPr/>
          <p:nvPr/>
        </p:nvSpPr>
        <p:spPr>
          <a:xfrm>
            <a:off x="0" y="2362320"/>
            <a:ext cx="1573920" cy="635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Этапы развития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5" name="CustomShape 3"/>
          <p:cNvSpPr/>
          <p:nvPr/>
        </p:nvSpPr>
        <p:spPr>
          <a:xfrm>
            <a:off x="-78480" y="4641120"/>
            <a:ext cx="1180440" cy="1171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Маркеры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и факторы риска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6" name="CustomShape 4"/>
          <p:cNvSpPr/>
          <p:nvPr/>
        </p:nvSpPr>
        <p:spPr>
          <a:xfrm>
            <a:off x="1101960" y="1560600"/>
            <a:ext cx="8818920" cy="401400"/>
          </a:xfrm>
          <a:prstGeom prst="rect">
            <a:avLst/>
          </a:prstGeom>
          <a:solidFill>
            <a:srgbClr val="d6ecee"/>
          </a:solidFill>
          <a:ln w="9360">
            <a:solidFill>
              <a:srgbClr val="b5dcde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Symbol"/>
                <a:ea typeface="DejaVu Sans"/>
              </a:rPr>
              <a:t>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Symbol"/>
                <a:ea typeface="DejaVu Sans"/>
              </a:rPr>
              <a:t>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Symbol"/>
                <a:ea typeface="DejaVu Sans"/>
              </a:rPr>
              <a:t>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      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Развитие воспаления бронхиальной стенки      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Symbol"/>
                <a:ea typeface="DejaVu Sans"/>
              </a:rPr>
              <a:t>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Symbol"/>
                <a:ea typeface="DejaVu Sans"/>
              </a:rPr>
              <a:t>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Symbol"/>
                <a:ea typeface="DejaVu Sans"/>
              </a:rPr>
              <a:t>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7" name="CustomShape 5"/>
          <p:cNvSpPr/>
          <p:nvPr/>
        </p:nvSpPr>
        <p:spPr>
          <a:xfrm>
            <a:off x="1904760" y="2362320"/>
            <a:ext cx="1416240" cy="1258920"/>
          </a:xfrm>
          <a:prstGeom prst="downArrowCallout">
            <a:avLst>
              <a:gd name="adj1" fmla="val 25000"/>
              <a:gd name="adj2" fmla="val 18976"/>
              <a:gd name="adj3" fmla="val 12953"/>
              <a:gd name="adj4" fmla="val 73217"/>
            </a:avLst>
          </a:prstGeom>
          <a:solidFill>
            <a:srgbClr val="808080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20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Начало контакта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8" name="CustomShape 6"/>
          <p:cNvSpPr/>
          <p:nvPr/>
        </p:nvSpPr>
        <p:spPr>
          <a:xfrm>
            <a:off x="3412800" y="2362320"/>
            <a:ext cx="1547280" cy="1258920"/>
          </a:xfrm>
          <a:prstGeom prst="downArrowCallout">
            <a:avLst>
              <a:gd name="adj1" fmla="val 25001"/>
              <a:gd name="adj2" fmla="val 20556"/>
              <a:gd name="adj3" fmla="val 16111"/>
              <a:gd name="adj4" fmla="val 71199"/>
            </a:avLst>
          </a:prstGeom>
          <a:solidFill>
            <a:srgbClr val="808080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20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Сенсиби-лизация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199" name="CustomShape 7"/>
          <p:cNvSpPr/>
          <p:nvPr/>
        </p:nvSpPr>
        <p:spPr>
          <a:xfrm>
            <a:off x="5040000" y="2362320"/>
            <a:ext cx="1150200" cy="1258920"/>
          </a:xfrm>
          <a:prstGeom prst="downArrowCallout">
            <a:avLst>
              <a:gd name="adj1" fmla="val 33752"/>
              <a:gd name="adj2" fmla="val 25000"/>
              <a:gd name="adj3" fmla="val 18436"/>
              <a:gd name="adj4" fmla="val 71199"/>
            </a:avLst>
          </a:prstGeom>
          <a:solidFill>
            <a:srgbClr val="808080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АСТМА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0" name="CustomShape 8"/>
          <p:cNvSpPr/>
          <p:nvPr/>
        </p:nvSpPr>
        <p:spPr>
          <a:xfrm>
            <a:off x="6285240" y="2381040"/>
            <a:ext cx="1888920" cy="1258920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64977"/>
            </a:avLst>
          </a:prstGeom>
          <a:solidFill>
            <a:srgbClr val="808080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17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Прекращение контакта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1" name="CustomShape 9"/>
          <p:cNvSpPr/>
          <p:nvPr/>
        </p:nvSpPr>
        <p:spPr>
          <a:xfrm>
            <a:off x="8268840" y="2126160"/>
            <a:ext cx="1652400" cy="1494720"/>
          </a:xfrm>
          <a:prstGeom prst="downArrowCallout">
            <a:avLst>
              <a:gd name="adj1" fmla="val 25001"/>
              <a:gd name="adj2" fmla="val 20259"/>
              <a:gd name="adj3" fmla="val 15519"/>
              <a:gd name="adj4" fmla="val 71749"/>
            </a:avLst>
          </a:prstGeom>
          <a:solidFill>
            <a:srgbClr val="808080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1" lang="ru-RU" sz="1500" spc="-1" strike="noStrike">
                <a:solidFill>
                  <a:srgbClr val="0f2ab1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Персистен-ция симптомов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2" name="CustomShape 10"/>
          <p:cNvSpPr/>
          <p:nvPr/>
        </p:nvSpPr>
        <p:spPr>
          <a:xfrm>
            <a:off x="1023840" y="4724640"/>
            <a:ext cx="1416240" cy="2244960"/>
          </a:xfrm>
          <a:prstGeom prst="rect">
            <a:avLst/>
          </a:prstGeom>
          <a:solidFill>
            <a:srgbClr val="606060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Маркеры риска </a:t>
            </a: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(атопия, курение, генетичес-кая пред-располо-женность)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3" name="CustomShape 11"/>
          <p:cNvSpPr/>
          <p:nvPr/>
        </p:nvSpPr>
        <p:spPr>
          <a:xfrm>
            <a:off x="1260000" y="3622320"/>
            <a:ext cx="1101240" cy="1101240"/>
          </a:xfrm>
          <a:prstGeom prst="bentArrow">
            <a:avLst>
              <a:gd name="adj1" fmla="val 37908"/>
              <a:gd name="adj2" fmla="val 29841"/>
              <a:gd name="adj3" fmla="val 25000"/>
              <a:gd name="adj4" fmla="val 51280"/>
            </a:avLst>
          </a:prstGeom>
          <a:solidFill>
            <a:srgbClr val="ff0000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4" name="CustomShape 12"/>
          <p:cNvSpPr/>
          <p:nvPr/>
        </p:nvSpPr>
        <p:spPr>
          <a:xfrm>
            <a:off x="2598480" y="4724640"/>
            <a:ext cx="1416240" cy="2244960"/>
          </a:xfrm>
          <a:prstGeom prst="rect">
            <a:avLst/>
          </a:prstGeom>
          <a:solidFill>
            <a:srgbClr val="606060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Концентра-ция, стаж, природа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в-ва</a:t>
            </a: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и др. (вирусные инф., курение, экология)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5" name="CustomShape 13"/>
          <p:cNvSpPr/>
          <p:nvPr/>
        </p:nvSpPr>
        <p:spPr>
          <a:xfrm>
            <a:off x="2835000" y="3622320"/>
            <a:ext cx="1101240" cy="1101240"/>
          </a:xfrm>
          <a:prstGeom prst="bentArrow">
            <a:avLst>
              <a:gd name="adj1" fmla="val 37908"/>
              <a:gd name="adj2" fmla="val 29841"/>
              <a:gd name="adj3" fmla="val 25000"/>
              <a:gd name="adj4" fmla="val 51280"/>
            </a:avLst>
          </a:prstGeom>
          <a:solidFill>
            <a:srgbClr val="ff0000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6" name="CustomShape 14"/>
          <p:cNvSpPr/>
          <p:nvPr/>
        </p:nvSpPr>
        <p:spPr>
          <a:xfrm>
            <a:off x="4173480" y="4724640"/>
            <a:ext cx="1180440" cy="635400"/>
          </a:xfrm>
          <a:prstGeom prst="rect">
            <a:avLst/>
          </a:prstGeom>
          <a:solidFill>
            <a:srgbClr val="606060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Уровень НГРБ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7" name="CustomShape 15"/>
          <p:cNvSpPr/>
          <p:nvPr/>
        </p:nvSpPr>
        <p:spPr>
          <a:xfrm>
            <a:off x="4331160" y="3622320"/>
            <a:ext cx="1101240" cy="1101240"/>
          </a:xfrm>
          <a:prstGeom prst="bentArrow">
            <a:avLst>
              <a:gd name="adj1" fmla="val 37908"/>
              <a:gd name="adj2" fmla="val 29841"/>
              <a:gd name="adj3" fmla="val 25000"/>
              <a:gd name="adj4" fmla="val 51280"/>
            </a:avLst>
          </a:prstGeom>
          <a:solidFill>
            <a:srgbClr val="ff0000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08" name="CustomShape 16"/>
          <p:cNvSpPr/>
          <p:nvPr/>
        </p:nvSpPr>
        <p:spPr>
          <a:xfrm>
            <a:off x="6270120" y="4724640"/>
            <a:ext cx="1761120" cy="2244960"/>
          </a:xfrm>
          <a:prstGeom prst="rect">
            <a:avLst/>
          </a:prstGeom>
          <a:solidFill>
            <a:srgbClr val="606060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Длительность стажа</a:t>
            </a: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, в т.ч. после дебюта ПБА, </a:t>
            </a:r>
            <a:r>
              <a:rPr b="1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тяжесть астмы </a:t>
            </a: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в момент прекращения контакта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09" name="CustomShape 17"/>
          <p:cNvSpPr/>
          <p:nvPr/>
        </p:nvSpPr>
        <p:spPr>
          <a:xfrm>
            <a:off x="6930000" y="3622320"/>
            <a:ext cx="1101240" cy="1101240"/>
          </a:xfrm>
          <a:prstGeom prst="bentArrow">
            <a:avLst>
              <a:gd name="adj1" fmla="val 37908"/>
              <a:gd name="adj2" fmla="val 29841"/>
              <a:gd name="adj3" fmla="val 25000"/>
              <a:gd name="adj4" fmla="val 51280"/>
            </a:avLst>
          </a:prstGeom>
          <a:solidFill>
            <a:srgbClr val="ff0000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0" name="CustomShape 18"/>
          <p:cNvSpPr/>
          <p:nvPr/>
        </p:nvSpPr>
        <p:spPr>
          <a:xfrm>
            <a:off x="8505000" y="3622320"/>
            <a:ext cx="1101240" cy="1101240"/>
          </a:xfrm>
          <a:prstGeom prst="bentArrow">
            <a:avLst>
              <a:gd name="adj1" fmla="val 37908"/>
              <a:gd name="adj2" fmla="val 29841"/>
              <a:gd name="adj3" fmla="val 25000"/>
              <a:gd name="adj4" fmla="val 51280"/>
            </a:avLst>
          </a:prstGeom>
          <a:solidFill>
            <a:srgbClr val="ff0000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1" name="CustomShape 19"/>
          <p:cNvSpPr/>
          <p:nvPr/>
        </p:nvSpPr>
        <p:spPr>
          <a:xfrm>
            <a:off x="8190000" y="4724640"/>
            <a:ext cx="1416240" cy="903600"/>
          </a:xfrm>
          <a:prstGeom prst="rect">
            <a:avLst/>
          </a:prstGeom>
          <a:solidFill>
            <a:srgbClr val="606060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16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Фармаколо-гическая модуляция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2" name="CustomShape 20"/>
          <p:cNvSpPr/>
          <p:nvPr/>
        </p:nvSpPr>
        <p:spPr>
          <a:xfrm>
            <a:off x="0" y="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  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1.3. Естественная история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3" name="CustomShape 21"/>
          <p:cNvSpPr/>
          <p:nvPr/>
        </p:nvSpPr>
        <p:spPr>
          <a:xfrm>
            <a:off x="1023840" y="1575000"/>
            <a:ext cx="8897400" cy="5432400"/>
          </a:xfrm>
          <a:prstGeom prst="rect">
            <a:avLst/>
          </a:prstGeom>
          <a:noFill/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4" name="CustomShape 22"/>
          <p:cNvSpPr/>
          <p:nvPr/>
        </p:nvSpPr>
        <p:spPr>
          <a:xfrm>
            <a:off x="1023480" y="7087320"/>
            <a:ext cx="8818920" cy="4014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r">
              <a:lnSpc>
                <a:spcPct val="100000"/>
              </a:lnSpc>
            </a:pPr>
            <a:r>
              <a:rPr b="0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(J.L. Malo et al. </a:t>
            </a:r>
            <a:r>
              <a:rPr b="0" i="1" lang="ru-RU" sz="1800" spc="-1" strike="noStrike" u="sng">
                <a:solidFill>
                  <a:srgbClr val="0000ff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  <a:hlinkClick r:id="rId1"/>
              </a:rPr>
              <a:t>http://www.asthme.csst.qc.ca</a:t>
            </a:r>
            <a:r>
              <a:rPr b="0" i="1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)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15" name="CustomShape 23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7" dur="indefinite" restart="never" nodeType="tmRoot">
          <p:childTnLst>
            <p:seq>
              <p:cTn id="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CustomShape 1"/>
          <p:cNvSpPr/>
          <p:nvPr/>
        </p:nvSpPr>
        <p:spPr>
          <a:xfrm>
            <a:off x="504000" y="302760"/>
            <a:ext cx="9070920" cy="125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ПБА с латентным и без латентного периода: отличия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graphicFrame>
        <p:nvGraphicFramePr>
          <p:cNvPr id="217" name="Table 2"/>
          <p:cNvGraphicFramePr/>
          <p:nvPr/>
        </p:nvGraphicFramePr>
        <p:xfrm>
          <a:off x="197640" y="2028240"/>
          <a:ext cx="9534600" cy="3866400"/>
        </p:xfrm>
        <a:graphic>
          <a:graphicData uri="http://schemas.openxmlformats.org/drawingml/2006/table">
            <a:tbl>
              <a:tblPr/>
              <a:tblGrid>
                <a:gridCol w="3607920"/>
                <a:gridCol w="2830680"/>
                <a:gridCol w="3096360"/>
              </a:tblGrid>
              <a:tr h="77328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70c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Признаки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ПБА с латентным периодом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ПБА без латентного периода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110916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70c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Этиологический фактор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b05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Аллерген или химический сенситизатор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Любой</a:t>
                      </a:r>
                      <a:r>
                        <a:rPr b="0" lang="ru-RU" sz="2400" spc="-1" strike="noStrike">
                          <a:solidFill>
                            <a:srgbClr val="00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 </a:t>
                      </a:r>
                      <a:r>
                        <a:rPr b="1" lang="ru-RU" sz="24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ирритант в выс. концентрации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77328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70c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Концентрация в в.р.з.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b05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Минимальная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Экстремально высокая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43704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70c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Ответ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b05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Типичный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Вариабельный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  <a:tr h="774000">
                <a:tc>
                  <a:txBody>
                    <a:bodyPr/>
                    <a:p>
                      <a:pPr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70c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Достаточность СИЗ для профилактики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00b05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Нет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  <a:tc>
                  <a:txBody>
                    <a:bodyPr/>
                    <a:p>
                      <a:pPr algn="ctr">
                        <a:lnSpc>
                          <a:spcPct val="100000"/>
                        </a:lnSpc>
                      </a:pPr>
                      <a:r>
                        <a:rPr b="1" lang="ru-RU" sz="2400" spc="-1" strike="noStrike">
                          <a:solidFill>
                            <a:srgbClr val="ff0000"/>
                          </a:solidFill>
                          <a:uFill>
                            <a:solidFill>
                              <a:srgbClr val="ffffff"/>
                            </a:solidFill>
                          </a:uFill>
                          <a:latin typeface="Calibri"/>
                        </a:rPr>
                        <a:t>Да</a:t>
                      </a:r>
                      <a:endParaRPr b="0" lang="ru-RU" sz="1800" spc="-1" strike="noStrike">
                        <a:solidFill>
                          <a:srgbClr val="000000"/>
                        </a:solidFill>
                        <a:uFill>
                          <a:solidFill>
                            <a:srgbClr val="ffffff"/>
                          </a:solidFill>
                        </a:uFill>
                        <a:latin typeface="Arial"/>
                      </a:endParaRPr>
                    </a:p>
                  </a:txBody>
                  <a:tcPr marL="91440" marR="91440">
                    <a:lnL w="12240">
                      <a:solidFill>
                        <a:srgbClr val="000000"/>
                      </a:solidFill>
                    </a:lnL>
                    <a:lnR w="12240">
                      <a:solidFill>
                        <a:srgbClr val="000000"/>
                      </a:solidFill>
                    </a:lnR>
                    <a:lnT w="12240">
                      <a:solidFill>
                        <a:srgbClr val="000000"/>
                      </a:solidFill>
                    </a:lnT>
                    <a:lnB w="12240">
                      <a:solidFill>
                        <a:srgbClr val="000000"/>
                      </a:solidFill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218" name="CustomShape 3"/>
          <p:cNvSpPr/>
          <p:nvPr/>
        </p:nvSpPr>
        <p:spPr>
          <a:xfrm rot="20882400">
            <a:off x="6419520" y="3873600"/>
            <a:ext cx="1080000" cy="536400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bbe0e3"/>
          </a:solidFill>
          <a:ln w="25560">
            <a:solidFill>
              <a:srgbClr val="8aa5a7"/>
            </a:solidFill>
            <a:round/>
          </a:ln>
        </p:spPr>
        <p:style>
          <a:lnRef idx="0"/>
          <a:fillRef idx="0"/>
          <a:effectRef idx="0"/>
          <a:fontRef idx="minor"/>
        </p:style>
      </p:sp>
      <p:sp>
        <p:nvSpPr>
          <p:cNvPr id="219" name="CustomShape 4"/>
          <p:cNvSpPr/>
          <p:nvPr/>
        </p:nvSpPr>
        <p:spPr>
          <a:xfrm>
            <a:off x="3928680" y="3858480"/>
            <a:ext cx="2459520" cy="793440"/>
          </a:xfrm>
          <a:prstGeom prst="rect">
            <a:avLst/>
          </a:prstGeom>
          <a:noFill/>
          <a:ln w="50760">
            <a:solidFill>
              <a:srgbClr val="bbe0e3"/>
            </a:solidFill>
            <a:miter/>
          </a:ln>
        </p:spPr>
        <p:style>
          <a:lnRef idx="0"/>
          <a:fillRef idx="0"/>
          <a:effectRef idx="0"/>
          <a:fontRef idx="minor"/>
        </p:style>
      </p:sp>
      <p:sp>
        <p:nvSpPr>
          <p:cNvPr id="220" name="CustomShape 5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9" dur="indefinite" restart="never" nodeType="tmRoot">
          <p:childTnLst>
            <p:seq>
              <p:cTn id="10" dur="indefinite" nodeType="mainSeq">
                <p:childTnLst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15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16" dur="1000" fill="hold"/>
                                        <p:tgtEl>
                                          <p:spTgt spid="21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17" dur="1000"/>
                                        <p:tgtEl>
                                          <p:spTgt spid="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22" dur="1000" fill="hold"/>
                                        <p:tgtEl>
                                          <p:spTgt spid="21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23" dur="1000" fill="hold"/>
                                        <p:tgtEl>
                                          <p:spTgt spid="21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24" dur="1000"/>
                                        <p:tgtEl>
                                          <p:spTgt spid="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CustomShape 1"/>
          <p:cNvSpPr/>
          <p:nvPr/>
        </p:nvSpPr>
        <p:spPr>
          <a:xfrm>
            <a:off x="252000" y="503640"/>
            <a:ext cx="9310680" cy="12589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ctr"/>
          <a:p>
            <a:pPr algn="ctr">
              <a:lnSpc>
                <a:spcPct val="100000"/>
              </a:lnSpc>
            </a:pPr>
            <a:r>
              <a:rPr b="0" lang="ru-RU" sz="4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Наиболее частые причины ПБА в мире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2" name="CustomShape 2"/>
          <p:cNvSpPr/>
          <p:nvPr/>
        </p:nvSpPr>
        <p:spPr>
          <a:xfrm>
            <a:off x="357120" y="2112120"/>
            <a:ext cx="9524160" cy="53190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изоцианаты,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мучная и зерновая пыль,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канифоль и флюсы,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латекс,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аллергены животных,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альдегиды,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металлы,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клеи,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смолы,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Symbol"/>
              <a:buChar char="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древесная пыль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 algn="r">
              <a:lnSpc>
                <a:spcPct val="8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(уровень доказательности А)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3" name="CustomShape 3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5" dur="indefinite" restart="never" nodeType="tmRoot">
          <p:childTnLst>
            <p:seq>
              <p:cTn id="26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CustomShape 1"/>
          <p:cNvSpPr/>
          <p:nvPr/>
        </p:nvSpPr>
        <p:spPr>
          <a:xfrm>
            <a:off x="0" y="1557360"/>
            <a:ext cx="10078920" cy="576504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80000"/>
              </a:lnSpc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	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 сегодня известно 372 этиологических фактора аллергической и 184 – ирритантной формы ПБА.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Наиболее  сильный уровень доказательности получен для </a:t>
            </a: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аллергенов лабораторных животных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(уровень доказательности А).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18 астмогенов и 12 ирритантов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– уровень доказательности В.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17 астмогенов и 39 ирритантов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–  уровень доказательности С.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80000"/>
              </a:lnSpc>
              <a:buClr>
                <a:srgbClr val="000000"/>
              </a:buClr>
              <a:buFont typeface="Arial"/>
              <a:buChar char="•"/>
            </a:pPr>
            <a:r>
              <a:rPr b="1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36 веществ 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идентифицированы как  обладающие свойствами и аллергенов и ирритантов.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algn="r">
              <a:lnSpc>
                <a:spcPct val="100000"/>
              </a:lnSpc>
            </a:pPr>
            <a:r>
              <a:rPr b="0" i="1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(Baur X. A compendium of causative agents of occupational asthma/JOMT 2013, 8:15)</a:t>
            </a: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5" name="CustomShape 2"/>
          <p:cNvSpPr/>
          <p:nvPr/>
        </p:nvSpPr>
        <p:spPr>
          <a:xfrm>
            <a:off x="0" y="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1.6. Этиология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6" name="CustomShape 3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7" dur="indefinite" restart="never" nodeType="tmRoot">
          <p:childTnLst>
            <p:seq>
              <p:cTn id="28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CustomShape 1"/>
          <p:cNvSpPr/>
          <p:nvPr/>
        </p:nvSpPr>
        <p:spPr>
          <a:xfrm>
            <a:off x="393480" y="2649240"/>
            <a:ext cx="4141080" cy="4043160"/>
          </a:xfrm>
          <a:prstGeom prst="rect">
            <a:avLst/>
          </a:prstGeom>
          <a:gradFill>
            <a:gsLst>
              <a:gs pos="0">
                <a:srgbClr val="9c2f2c"/>
              </a:gs>
              <a:gs pos="100000">
                <a:srgbClr val="cb3d39"/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протеины или гликопротеины, индуцирующие IgЕ-опосредованную аллергическую реакцию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8" name="CustomShape 2"/>
          <p:cNvSpPr/>
          <p:nvPr/>
        </p:nvSpPr>
        <p:spPr>
          <a:xfrm>
            <a:off x="5197320" y="2362320"/>
            <a:ext cx="4645440" cy="1039680"/>
          </a:xfrm>
          <a:prstGeom prst="rect">
            <a:avLst/>
          </a:prstGeom>
          <a:gradFill>
            <a:gsLst>
              <a:gs pos="0">
                <a:srgbClr val="ffc1be"/>
              </a:gs>
              <a:gs pos="100000">
                <a:srgbClr val="ffe5e5"/>
              </a:gs>
            </a:gsLst>
            <a:lin ang="16200000"/>
          </a:gradFill>
          <a:ln w="9360">
            <a:solidFill>
              <a:srgbClr val="be4b48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Животного происхождения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29" name="CustomShape 3"/>
          <p:cNvSpPr/>
          <p:nvPr/>
        </p:nvSpPr>
        <p:spPr>
          <a:xfrm>
            <a:off x="5197320" y="4252320"/>
            <a:ext cx="4645440" cy="1039680"/>
          </a:xfrm>
          <a:prstGeom prst="rect">
            <a:avLst/>
          </a:prstGeom>
          <a:gradFill>
            <a:gsLst>
              <a:gs pos="0">
                <a:srgbClr val="ffc1be"/>
              </a:gs>
              <a:gs pos="100000">
                <a:srgbClr val="ffe5e5"/>
              </a:gs>
            </a:gsLst>
            <a:lin ang="16200000"/>
          </a:gradFill>
          <a:ln w="9360">
            <a:solidFill>
              <a:srgbClr val="be4b48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Растительного происхождения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0" name="CustomShape 4"/>
          <p:cNvSpPr/>
          <p:nvPr/>
        </p:nvSpPr>
        <p:spPr>
          <a:xfrm>
            <a:off x="5197320" y="5984640"/>
            <a:ext cx="4645440" cy="1039680"/>
          </a:xfrm>
          <a:prstGeom prst="rect">
            <a:avLst/>
          </a:prstGeom>
          <a:gradFill>
            <a:gsLst>
              <a:gs pos="0">
                <a:srgbClr val="ffc1be"/>
              </a:gs>
              <a:gs pos="100000">
                <a:srgbClr val="ffe5e5"/>
              </a:gs>
            </a:gsLst>
            <a:lin ang="16200000"/>
          </a:gradFill>
          <a:ln w="9360">
            <a:solidFill>
              <a:srgbClr val="be4b48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Микробного происхождения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1" name="CustomShape 5"/>
          <p:cNvSpPr/>
          <p:nvPr/>
        </p:nvSpPr>
        <p:spPr>
          <a:xfrm>
            <a:off x="0" y="1417320"/>
            <a:ext cx="10078920" cy="636120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Высокомолекулярные индукторы ПБА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2" name="CustomShape 6"/>
          <p:cNvSpPr/>
          <p:nvPr/>
        </p:nvSpPr>
        <p:spPr>
          <a:xfrm>
            <a:off x="0" y="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1.6. Этиология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3" name="CustomShape 7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29" dur="indefinite" restart="never" nodeType="tmRoot">
          <p:childTnLst>
            <p:seq>
              <p:cTn id="30" dur="indefinite" nodeType="mainSeq">
                <p:childTnLst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35" dur="1000" fill="hold"/>
                                        <p:tgtEl>
                                          <p:spTgt spid="22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36" dur="1000" fill="hold"/>
                                        <p:tgtEl>
                                          <p:spTgt spid="228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37" dur="10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42" dur="1000" fill="hold"/>
                                        <p:tgtEl>
                                          <p:spTgt spid="22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43" dur="1000" fill="hold"/>
                                        <p:tgtEl>
                                          <p:spTgt spid="229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44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nodeType="clickEffect" fill="hold" presetClass="entr" presetID="55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str">
                                      <p:cBhvr additive="repl">
                                        <p:cTn id="49" dur="1000" fill="hold"/>
                                        <p:tgtEl>
                                          <p:spTgt spid="23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width*0.70"/>
                                          </p:val>
                                        </p:tav>
                                        <p:tav tm="100000">
                                          <p:val>
                                            <p:strVal val="width"/>
                                          </p:val>
                                        </p:tav>
                                      </p:tavLst>
                                    </p:anim>
                                    <p:anim calcmode="lin" valueType="str">
                                      <p:cBhvr additive="repl">
                                        <p:cTn id="50" dur="1000" fill="hold"/>
                                        <p:tgtEl>
                                          <p:spTgt spid="230"/>
                                        </p:tgtEl>
                                      </p:cBhvr>
                                      <p:tavLst>
                                        <p:tav tm="0">
                                          <p:val>
                                            <p:strVal val="height"/>
                                          </p:val>
                                        </p:tav>
                                        <p:tav tm="100000">
                                          <p:val>
                                            <p:strVal val="height"/>
                                          </p:val>
                                        </p:tav>
                                      </p:tavLst>
                                    </p:anim>
                                    <p:animEffect filter="fade" transition="in">
                                      <p:cBhvr additive="repl">
                                        <p:cTn id="51" dur="1000"/>
                                        <p:tgtEl>
                                          <p:spTgt spid="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CustomShape 1"/>
          <p:cNvSpPr/>
          <p:nvPr/>
        </p:nvSpPr>
        <p:spPr>
          <a:xfrm>
            <a:off x="393480" y="2649240"/>
            <a:ext cx="4141080" cy="4043160"/>
          </a:xfrm>
          <a:prstGeom prst="rect">
            <a:avLst/>
          </a:prstGeom>
          <a:gradFill>
            <a:gsLst>
              <a:gs pos="0">
                <a:srgbClr val="9c2f2c"/>
              </a:gs>
              <a:gs pos="100000">
                <a:srgbClr val="cb3d39"/>
              </a:gs>
            </a:gsLst>
            <a:lin ang="16200000"/>
          </a:gradFill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b="0" lang="ru-RU" sz="3200" spc="-1" strike="noStrike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протеины или гликопротеины, индуцирующие IgЕ-опосредованную аллергическую реакцию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5" name="CustomShape 2"/>
          <p:cNvSpPr/>
          <p:nvPr/>
        </p:nvSpPr>
        <p:spPr>
          <a:xfrm>
            <a:off x="4724640" y="2362320"/>
            <a:ext cx="4645440" cy="1039680"/>
          </a:xfrm>
          <a:prstGeom prst="rect">
            <a:avLst/>
          </a:prstGeom>
          <a:gradFill>
            <a:gsLst>
              <a:gs pos="0">
                <a:srgbClr val="ffc1be"/>
              </a:gs>
              <a:gs pos="100000">
                <a:srgbClr val="ffe5e5"/>
              </a:gs>
            </a:gsLst>
            <a:lin ang="16200000"/>
          </a:gradFill>
          <a:ln w="9360">
            <a:solidFill>
              <a:srgbClr val="be4b48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Животного происхождения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6" name="CustomShape 3"/>
          <p:cNvSpPr/>
          <p:nvPr/>
        </p:nvSpPr>
        <p:spPr>
          <a:xfrm>
            <a:off x="4724640" y="4252320"/>
            <a:ext cx="4645440" cy="1039680"/>
          </a:xfrm>
          <a:prstGeom prst="rect">
            <a:avLst/>
          </a:prstGeom>
          <a:gradFill>
            <a:gsLst>
              <a:gs pos="0">
                <a:srgbClr val="ffc1be"/>
              </a:gs>
              <a:gs pos="100000">
                <a:srgbClr val="ffe5e5"/>
              </a:gs>
            </a:gsLst>
            <a:lin ang="16200000"/>
          </a:gradFill>
          <a:ln w="9360">
            <a:solidFill>
              <a:srgbClr val="be4b48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Растительного происхождения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7" name="CustomShape 4"/>
          <p:cNvSpPr/>
          <p:nvPr/>
        </p:nvSpPr>
        <p:spPr>
          <a:xfrm>
            <a:off x="4724640" y="5984640"/>
            <a:ext cx="4645440" cy="1039680"/>
          </a:xfrm>
          <a:prstGeom prst="rect">
            <a:avLst/>
          </a:prstGeom>
          <a:gradFill>
            <a:gsLst>
              <a:gs pos="0">
                <a:srgbClr val="ffc1be"/>
              </a:gs>
              <a:gs pos="100000">
                <a:srgbClr val="ffe5e5"/>
              </a:gs>
            </a:gsLst>
            <a:lin ang="16200000"/>
          </a:gradFill>
          <a:ln w="9360">
            <a:solidFill>
              <a:srgbClr val="be4b48"/>
            </a:solidFill>
            <a:round/>
          </a:ln>
          <a:effectLst>
            <a:outerShdw dir="5400000" dist="20160">
              <a:srgbClr val="000000">
                <a:alpha val="38000"/>
              </a:srgbClr>
            </a:outerShdw>
          </a:effectLst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ru-RU" sz="2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Микробного происхождения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8" name="CustomShape 5"/>
          <p:cNvSpPr/>
          <p:nvPr/>
        </p:nvSpPr>
        <p:spPr>
          <a:xfrm>
            <a:off x="0" y="1417320"/>
            <a:ext cx="10078920" cy="636120"/>
          </a:xfrm>
          <a:prstGeom prst="rect">
            <a:avLst/>
          </a:prstGeom>
          <a:solidFill>
            <a:srgbClr val="4f81bd"/>
          </a:soli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Высокомолекулярные индукторы ПБА</a:t>
            </a:r>
            <a:r>
              <a:rPr b="0" lang="ru-RU" sz="18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39" name="CustomShape 6"/>
          <p:cNvSpPr/>
          <p:nvPr/>
        </p:nvSpPr>
        <p:spPr>
          <a:xfrm>
            <a:off x="0" y="0"/>
            <a:ext cx="10078920" cy="1576800"/>
          </a:xfrm>
          <a:prstGeom prst="rect">
            <a:avLst/>
          </a:prstGeom>
          <a:gradFill>
            <a:gsLst>
              <a:gs pos="0">
                <a:srgbClr val="5e9eff"/>
              </a:gs>
              <a:gs pos="100000">
                <a:srgbClr val="85c2ff"/>
              </a:gs>
            </a:gsLst>
            <a:lin ang="0"/>
          </a:gradFill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marL="343080" indent="-342000">
              <a:lnSpc>
                <a:spcPct val="100000"/>
              </a:lnSpc>
              <a:buClr>
                <a:srgbClr val="000000"/>
              </a:buClr>
              <a:buFont typeface="StarSymbol"/>
              <a:buAutoNum type="arabicPeriod"/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ПБА – трудный диагноз.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000">
              <a:lnSpc>
                <a:spcPct val="100000"/>
              </a:lnSpc>
            </a:pP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    </a:t>
            </a:r>
            <a:r>
              <a:rPr b="1" lang="ru-RU" sz="44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DejaVu Sans"/>
              </a:rPr>
              <a:t>1.6. Этиология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0" name="CustomShape 7"/>
          <p:cNvSpPr/>
          <p:nvPr/>
        </p:nvSpPr>
        <p:spPr>
          <a:xfrm>
            <a:off x="9406080" y="48600"/>
            <a:ext cx="634320" cy="636120"/>
          </a:xfrm>
          <a:prstGeom prst="rect">
            <a:avLst/>
          </a:prstGeom>
          <a:noFill/>
          <a:ln w="9360"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1" lang="ru-RU" sz="3200" spc="-1" strike="noStrike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  <a:ea typeface="DejaVu Sans"/>
              </a:rPr>
              <a:t>4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1" name="CustomShape 8"/>
          <p:cNvSpPr/>
          <p:nvPr/>
        </p:nvSpPr>
        <p:spPr>
          <a:xfrm>
            <a:off x="7063560" y="4047480"/>
            <a:ext cx="2872440" cy="1443600"/>
          </a:xfrm>
          <a:custGeom>
            <a:avLst/>
            <a:gdLst/>
            <a:ahLst/>
            <a:rect l="l" t="t" r="r" b="b"/>
            <a:pathLst>
              <a:path w="7241" h="3641">
                <a:moveTo>
                  <a:pt x="606" y="0"/>
                </a:moveTo>
                <a:cubicBezTo>
                  <a:pt x="303" y="0"/>
                  <a:pt x="0" y="303"/>
                  <a:pt x="0" y="606"/>
                </a:cubicBezTo>
                <a:lnTo>
                  <a:pt x="0" y="3033"/>
                </a:lnTo>
                <a:cubicBezTo>
                  <a:pt x="0" y="3336"/>
                  <a:pt x="303" y="3640"/>
                  <a:pt x="606" y="3640"/>
                </a:cubicBezTo>
                <a:lnTo>
                  <a:pt x="6634" y="3640"/>
                </a:lnTo>
                <a:cubicBezTo>
                  <a:pt x="6937" y="3640"/>
                  <a:pt x="7240" y="3336"/>
                  <a:pt x="7240" y="3033"/>
                </a:cubicBezTo>
                <a:lnTo>
                  <a:pt x="7240" y="606"/>
                </a:lnTo>
                <a:cubicBezTo>
                  <a:pt x="7240" y="303"/>
                  <a:pt x="6937" y="0"/>
                  <a:pt x="6634" y="0"/>
                </a:cubicBezTo>
                <a:lnTo>
                  <a:pt x="606" y="0"/>
                </a:lnTo>
              </a:path>
            </a:pathLst>
          </a:custGeom>
          <a:solidFill>
            <a:srgbClr val="ffffff">
              <a:alpha val="67000"/>
            </a:srgbClr>
          </a:solidFill>
          <a:ln w="36000">
            <a:solidFill>
              <a:srgbClr val="993366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108000" rIns="108000" tIns="63000" bIns="63000" anchor="ctr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зерно, мука, бобовые,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цветы, специи, травы,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латекс, красный кедр,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акация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2" name="CustomShape 9"/>
          <p:cNvSpPr/>
          <p:nvPr/>
        </p:nvSpPr>
        <p:spPr>
          <a:xfrm>
            <a:off x="7063560" y="5793840"/>
            <a:ext cx="2856600" cy="1443600"/>
          </a:xfrm>
          <a:custGeom>
            <a:avLst/>
            <a:gdLst/>
            <a:ahLst/>
            <a:rect l="l" t="t" r="r" b="b"/>
            <a:pathLst>
              <a:path w="7202" h="3641">
                <a:moveTo>
                  <a:pt x="606" y="0"/>
                </a:moveTo>
                <a:cubicBezTo>
                  <a:pt x="303" y="0"/>
                  <a:pt x="0" y="303"/>
                  <a:pt x="0" y="606"/>
                </a:cubicBezTo>
                <a:lnTo>
                  <a:pt x="0" y="3033"/>
                </a:lnTo>
                <a:cubicBezTo>
                  <a:pt x="0" y="3336"/>
                  <a:pt x="303" y="3640"/>
                  <a:pt x="606" y="3640"/>
                </a:cubicBezTo>
                <a:lnTo>
                  <a:pt x="6594" y="3640"/>
                </a:lnTo>
                <a:cubicBezTo>
                  <a:pt x="6897" y="3640"/>
                  <a:pt x="7201" y="3336"/>
                  <a:pt x="7201" y="3033"/>
                </a:cubicBezTo>
                <a:lnTo>
                  <a:pt x="7201" y="606"/>
                </a:lnTo>
                <a:cubicBezTo>
                  <a:pt x="7201" y="303"/>
                  <a:pt x="6897" y="0"/>
                  <a:pt x="6594" y="0"/>
                </a:cubicBezTo>
                <a:lnTo>
                  <a:pt x="606" y="0"/>
                </a:lnTo>
              </a:path>
            </a:pathLst>
          </a:custGeom>
          <a:solidFill>
            <a:srgbClr val="ffffff">
              <a:alpha val="67000"/>
            </a:srgbClr>
          </a:solidFill>
          <a:ln w="36000">
            <a:solidFill>
              <a:srgbClr val="993366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108000" rIns="108000" tIns="63000" bIns="63000" anchor="ctr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споры и мицелий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грибов, бактерии 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продукты их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жизнедеятельности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  <p:sp>
        <p:nvSpPr>
          <p:cNvPr id="243" name="CustomShape 10"/>
          <p:cNvSpPr/>
          <p:nvPr/>
        </p:nvSpPr>
        <p:spPr>
          <a:xfrm>
            <a:off x="7062480" y="2133720"/>
            <a:ext cx="2857680" cy="1675080"/>
          </a:xfrm>
          <a:custGeom>
            <a:avLst/>
            <a:gdLst/>
            <a:ahLst/>
            <a:rect l="l" t="t" r="r" b="b"/>
            <a:pathLst>
              <a:path w="7205" h="4225">
                <a:moveTo>
                  <a:pt x="703" y="0"/>
                </a:moveTo>
                <a:cubicBezTo>
                  <a:pt x="351" y="0"/>
                  <a:pt x="0" y="352"/>
                  <a:pt x="0" y="704"/>
                </a:cubicBezTo>
                <a:lnTo>
                  <a:pt x="0" y="3520"/>
                </a:lnTo>
                <a:cubicBezTo>
                  <a:pt x="0" y="3872"/>
                  <a:pt x="351" y="4224"/>
                  <a:pt x="703" y="4224"/>
                </a:cubicBezTo>
                <a:lnTo>
                  <a:pt x="6500" y="4224"/>
                </a:lnTo>
                <a:cubicBezTo>
                  <a:pt x="6852" y="4224"/>
                  <a:pt x="7204" y="3872"/>
                  <a:pt x="7204" y="3520"/>
                </a:cubicBezTo>
                <a:lnTo>
                  <a:pt x="7204" y="704"/>
                </a:lnTo>
                <a:cubicBezTo>
                  <a:pt x="7204" y="352"/>
                  <a:pt x="6852" y="0"/>
                  <a:pt x="6500" y="0"/>
                </a:cubicBezTo>
                <a:lnTo>
                  <a:pt x="703" y="0"/>
                </a:lnTo>
              </a:path>
            </a:pathLst>
          </a:custGeom>
          <a:solidFill>
            <a:srgbClr val="ffffff">
              <a:alpha val="67000"/>
            </a:srgbClr>
          </a:solidFill>
          <a:ln w="36000">
            <a:solidFill>
              <a:srgbClr val="993366"/>
            </a:solidFill>
            <a:round/>
          </a:ln>
        </p:spPr>
        <p:style>
          <a:lnRef idx="0"/>
          <a:fillRef idx="0"/>
          <a:effectRef idx="0"/>
          <a:fontRef idx="minor"/>
        </p:style>
        <p:txBody>
          <a:bodyPr wrap="none" lIns="108000" rIns="108000" tIns="63000" bIns="63000" anchor="ctr"/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продукты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жизнедеятельности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птиц,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млекопитающих,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членистоногих, рыб, 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ru-RU" sz="2000" spc="-1" strike="noStrike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Calibri"/>
                <a:ea typeface="Arial Unicode MS"/>
              </a:rPr>
              <a:t>рептилий</a:t>
            </a:r>
            <a:endParaRPr b="0" lang="ru-RU" sz="1800" spc="-1" strike="noStrike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</p:txBody>
      </p:sp>
    </p:spTree>
  </p:cSld>
  <p:timing>
    <p:tnLst>
      <p:par>
        <p:cTn id="52" dur="indefinite" restart="never" nodeType="tmRoot">
          <p:childTnLst>
            <p:seq>
              <p:cTn id="53" nodeType="mainSeq"/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</TotalTime>
  <Application>LibreOffice/5.2.3.1$Linux_X86_64 LibreOffice_project/20m0$Build-1</Applicat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2017-04-27T10:55:07Z</dcterms:created>
  <dc:creator/>
  <dc:description/>
  <dc:language>ru-RU</dc:language>
  <cp:lastModifiedBy/>
  <dcterms:modified xsi:type="dcterms:W3CDTF">2017-05-04T10:01:30Z</dcterms:modified>
  <cp:revision>4</cp:revision>
  <dc:subject/>
  <dc:title/>
</cp:coreProperties>
</file>