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slides/_rels/slide43.xml.rels" ContentType="application/vnd.openxmlformats-package.relationships+xml"/>
  <Override PartName="/ppt/slides/_rels/slide42.xml.rels" ContentType="application/vnd.openxmlformats-package.relationships+xml"/>
  <Override PartName="/ppt/slides/_rels/slide41.xml.rels" ContentType="application/vnd.openxmlformats-package.relationships+xml"/>
  <Override PartName="/ppt/slides/_rels/slide40.xml.rels" ContentType="application/vnd.openxmlformats-package.relationships+xml"/>
  <Override PartName="/ppt/slides/_rels/slide39.xml.rels" ContentType="application/vnd.openxmlformats-package.relationships+xml"/>
  <Override PartName="/ppt/slides/_rels/slide38.xml.rels" ContentType="application/vnd.openxmlformats-package.relationships+xml"/>
  <Override PartName="/ppt/slides/_rels/slide37.xml.rels" ContentType="application/vnd.openxmlformats-package.relationships+xml"/>
  <Override PartName="/ppt/slides/_rels/slide36.xml.rels" ContentType="application/vnd.openxmlformats-package.relationships+xml"/>
  <Override PartName="/ppt/slides/_rels/slide35.xml.rels" ContentType="application/vnd.openxmlformats-package.relationships+xml"/>
  <Override PartName="/ppt/slides/_rels/slide34.xml.rels" ContentType="application/vnd.openxmlformats-package.relationships+xml"/>
  <Override PartName="/ppt/slides/_rels/slide44.xml.rels" ContentType="application/vnd.openxmlformats-package.relationships+xml"/>
  <Override PartName="/ppt/slides/_rels/slide33.xml.rels" ContentType="application/vnd.openxmlformats-package.relationships+xml"/>
  <Override PartName="/ppt/slides/_rels/slide30.xml.rels" ContentType="application/vnd.openxmlformats-package.relationships+xml"/>
  <Override PartName="/ppt/slides/_rels/slide26.xml.rels" ContentType="application/vnd.openxmlformats-package.relationships+xml"/>
  <Override PartName="/ppt/slides/_rels/slide10.xml.rels" ContentType="application/vnd.openxmlformats-package.relationships+xml"/>
  <Override PartName="/ppt/slides/_rels/slide17.xml.rels" ContentType="application/vnd.openxmlformats-package.relationships+xml"/>
  <Override PartName="/ppt/slides/_rels/slide9.xml.rels" ContentType="application/vnd.openxmlformats-package.relationships+xml"/>
  <Override PartName="/ppt/slides/_rels/slide24.xml.rels" ContentType="application/vnd.openxmlformats-package.relationships+xml"/>
  <Override PartName="/ppt/slides/_rels/slide2.xml.rels" ContentType="application/vnd.openxmlformats-package.relationships+xml"/>
  <Override PartName="/ppt/slides/_rels/slide8.xml.rels" ContentType="application/vnd.openxmlformats-package.relationships+xml"/>
  <Override PartName="/ppt/slides/_rels/slide23.xml.rels" ContentType="application/vnd.openxmlformats-package.relationships+xml"/>
  <Override PartName="/ppt/slides/_rels/slide1.xml.rels" ContentType="application/vnd.openxmlformats-package.relationships+xml"/>
  <Override PartName="/ppt/slides/_rels/slide29.xml.rels" ContentType="application/vnd.openxmlformats-package.relationships+xml"/>
  <Override PartName="/ppt/slides/_rels/slide7.xml.rels" ContentType="application/vnd.openxmlformats-package.relationships+xml"/>
  <Override PartName="/ppt/slides/_rels/slide28.xml.rels" ContentType="application/vnd.openxmlformats-package.relationships+xml"/>
  <Override PartName="/ppt/slides/_rels/slide6.xml.rels" ContentType="application/vnd.openxmlformats-package.relationships+xml"/>
  <Override PartName="/ppt/slides/_rels/slide25.xml.rels" ContentType="application/vnd.openxmlformats-package.relationships+xml"/>
  <Override PartName="/ppt/slides/_rels/slide3.xml.rels" ContentType="application/vnd.openxmlformats-package.relationships+xml"/>
  <Override PartName="/ppt/slides/_rels/slide11.xml.rels" ContentType="application/vnd.openxmlformats-package.relationships+xml"/>
  <Override PartName="/ppt/slides/_rels/slide18.xml.rels" ContentType="application/vnd.openxmlformats-package.relationships+xml"/>
  <Override PartName="/ppt/slides/_rels/slide4.xml.rels" ContentType="application/vnd.openxmlformats-package.relationships+xml"/>
  <Override PartName="/ppt/slides/_rels/slide12.xml.rels" ContentType="application/vnd.openxmlformats-package.relationships+xml"/>
  <Override PartName="/ppt/slides/_rels/slide19.xml.rels" ContentType="application/vnd.openxmlformats-package.relationships+xml"/>
  <Override PartName="/ppt/slides/_rels/slide27.xml.rels" ContentType="application/vnd.openxmlformats-package.relationships+xml"/>
  <Override PartName="/ppt/slides/_rels/slide5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22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31.xml.rels" ContentType="application/vnd.openxmlformats-package.relationships+xml"/>
  <Override PartName="/ppt/slides/_rels/slide20.xml.rels" ContentType="application/vnd.openxmlformats-package.relationships+xml"/>
  <Override PartName="/ppt/slides/_rels/slide32.xml.rels" ContentType="application/vnd.openxmlformats-package.relationships+xml"/>
  <Override PartName="/ppt/slides/_rels/slide21.xml.rels" ContentType="application/vnd.openxmlformats-package.relationships+xml"/>
  <Override PartName="/ppt/slides/slide44.xml" ContentType="application/vnd.openxmlformats-officedocument.presentationml.slide+xml"/>
  <Override PartName="/ppt/slides/slide43.xml" ContentType="application/vnd.openxmlformats-officedocument.presentationml.slide+xml"/>
  <Override PartName="/ppt/slides/slide42.xml" ContentType="application/vnd.openxmlformats-officedocument.presentationml.slide+xml"/>
  <Override PartName="/ppt/slides/slide41.xml" ContentType="application/vnd.openxmlformats-officedocument.presentationml.slide+xml"/>
  <Override PartName="/ppt/slides/slide40.xml" ContentType="application/vnd.openxmlformats-officedocument.presentationml.slide+xml"/>
  <Override PartName="/ppt/slides/slide39.xml" ContentType="application/vnd.openxmlformats-officedocument.presentationml.slide+xml"/>
  <Override PartName="/ppt/slides/slide38.xml" ContentType="application/vnd.openxmlformats-officedocument.presentationml.slide+xml"/>
  <Override PartName="/ppt/slides/slide37.xml" ContentType="application/vnd.openxmlformats-officedocument.presentationml.slide+xml"/>
  <Override PartName="/ppt/slides/slide36.xml" ContentType="application/vnd.openxmlformats-officedocument.presentationml.slide+xml"/>
  <Override PartName="/ppt/slides/slide35.xml" ContentType="application/vnd.openxmlformats-officedocument.presentationml.slide+xml"/>
  <Override PartName="/ppt/slides/slide34.xml" ContentType="application/vnd.openxmlformats-officedocument.presentationml.slide+xml"/>
  <Override PartName="/ppt/slides/slide33.xml" ContentType="application/vnd.openxmlformats-officedocument.presentationml.slide+xml"/>
  <Override PartName="/ppt/slides/slide32.xml" ContentType="application/vnd.openxmlformats-officedocument.presentationml.slide+xml"/>
  <Override PartName="/ppt/slides/slide31.xml" ContentType="application/vnd.openxmlformats-officedocument.presentationml.slide+xml"/>
  <Override PartName="/ppt/slides/slide30.xml" ContentType="application/vnd.openxmlformats-officedocument.presentationml.slide+xml"/>
  <Override PartName="/ppt/slides/slide22.xml" ContentType="application/vnd.openxmlformats-officedocument.presentationml.slide+xml"/>
  <Override PartName="/ppt/slides/slide29.xml" ContentType="application/vnd.openxmlformats-officedocument.presentationml.slide+xml"/>
  <Override PartName="/ppt/slides/slide7.xml" ContentType="application/vnd.openxmlformats-officedocument.presentationml.slide+xml"/>
  <Override PartName="/ppt/slides/slide21.xml" ContentType="application/vnd.openxmlformats-officedocument.presentationml.slide+xml"/>
  <Override PartName="/ppt/slides/slide28.xml" ContentType="application/vnd.openxmlformats-officedocument.presentationml.slide+xml"/>
  <Override PartName="/ppt/slides/slide6.xml" ContentType="application/vnd.openxmlformats-officedocument.presentationml.slide+xml"/>
  <Override PartName="/ppt/slides/slide20.xml" ContentType="application/vnd.openxmlformats-officedocument.presentationml.slide+xml"/>
  <Override PartName="/ppt/slides/slide27.xml" ContentType="application/vnd.openxmlformats-officedocument.presentationml.slide+xml"/>
  <Override PartName="/ppt/slides/slide5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23.xml" ContentType="application/vnd.openxmlformats-officedocument.presentationml.slide+xml"/>
  <Override PartName="/ppt/slides/slide1.xml" ContentType="application/vnd.openxmlformats-officedocument.presentationml.slide+xml"/>
  <Override PartName="/ppt/slides/slide19.xml" ContentType="application/vnd.openxmlformats-officedocument.presentationml.slide+xml"/>
  <Override PartName="/ppt/slides/slide24.xml" ContentType="application/vnd.openxmlformats-officedocument.presentationml.slide+xml"/>
  <Override PartName="/ppt/slides/slide2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26.xml" ContentType="application/vnd.openxmlformats-officedocument.presentationml.slide+xml"/>
  <Override PartName="/ppt/slides/slide4.xml" ContentType="application/vnd.openxmlformats-officedocument.presentationml.slide+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_rels/presentation.xml.rels" ContentType="application/vnd.openxmlformats-package.relationships+xml"/>
  <Override PartName="/ppt/media/image58.wmf" ContentType="image/x-wmf"/>
  <Override PartName="/ppt/media/image52.jpeg" ContentType="image/jpeg"/>
  <Override PartName="/ppt/media/image51.jpeg" ContentType="image/jpeg"/>
  <Override PartName="/ppt/media/image50.jpeg" ContentType="image/jpeg"/>
  <Override PartName="/ppt/media/image19.png" ContentType="image/png"/>
  <Override PartName="/ppt/media/image18.png" ContentType="image/png"/>
  <Override PartName="/ppt/media/image16.png" ContentType="image/png"/>
  <Override PartName="/ppt/media/image15.png" ContentType="image/png"/>
  <Override PartName="/ppt/media/image20.png" ContentType="image/png"/>
  <Override PartName="/ppt/media/image55.png" ContentType="image/png"/>
  <Override PartName="/ppt/media/image5.png" ContentType="image/png"/>
  <Override PartName="/ppt/media/image21.png" ContentType="image/png"/>
  <Override PartName="/ppt/media/image56.png" ContentType="image/png"/>
  <Override PartName="/ppt/media/image6.png" ContentType="image/png"/>
  <Override PartName="/ppt/media/image44.jpeg" ContentType="image/jpeg"/>
  <Override PartName="/ppt/media/image13.jpeg" ContentType="image/jpeg"/>
  <Override PartName="/ppt/media/image43.jpeg" ContentType="image/jpeg"/>
  <Override PartName="/ppt/media/image54.jpeg" ContentType="image/jpeg"/>
  <Override PartName="/ppt/media/image11.jpeg" ContentType="image/jpeg"/>
  <Override PartName="/ppt/media/image4.png" ContentType="image/png"/>
  <Override PartName="/ppt/media/image39.png" ContentType="image/png"/>
  <Override PartName="/ppt/media/image53.png" ContentType="image/png"/>
  <Override PartName="/ppt/media/image17.jpeg" ContentType="image/jpeg"/>
  <Override PartName="/ppt/media/image3.png" ContentType="image/png"/>
  <Override PartName="/ppt/media/image36.jpeg" ContentType="image/jpeg"/>
  <Override PartName="/ppt/media/image38.png" ContentType="image/png"/>
  <Override PartName="/ppt/media/image57.png" ContentType="image/png"/>
  <Override PartName="/ppt/media/image7.png" ContentType="image/png"/>
  <Override PartName="/ppt/media/image49.jpeg" ContentType="image/jpeg"/>
  <Override PartName="/ppt/media/image2.png" ContentType="image/png"/>
  <Override PartName="/ppt/media/image37.png" ContentType="image/png"/>
  <Override PartName="/ppt/media/image1.png" ContentType="image/png"/>
  <Override PartName="/ppt/media/image9.jpeg" ContentType="image/jpeg"/>
  <Override PartName="/ppt/media/image10.jpeg" ContentType="image/jpeg"/>
  <Override PartName="/ppt/media/image34.png" ContentType="image/png"/>
  <Override PartName="/ppt/media/image8.png" ContentType="image/png"/>
  <Override PartName="/ppt/media/image14.jpeg" ContentType="image/jpeg"/>
  <Override PartName="/ppt/media/image23.png" ContentType="image/png"/>
  <Override PartName="/ppt/media/image24.png" ContentType="image/png"/>
  <Override PartName="/ppt/media/image25.png" ContentType="image/png"/>
  <Override PartName="/ppt/media/image26.png" ContentType="image/png"/>
  <Override PartName="/ppt/media/image27.png" ContentType="image/png"/>
  <Override PartName="/ppt/media/image35.jpeg" ContentType="image/jpeg"/>
  <Override PartName="/ppt/media/image28.png" ContentType="image/png"/>
  <Override PartName="/ppt/media/image29.png" ContentType="image/png"/>
  <Override PartName="/ppt/media/image30.png" ContentType="image/png"/>
  <Override PartName="/ppt/media/image31.png" ContentType="image/png"/>
  <Override PartName="/ppt/media/image12.png" ContentType="image/png"/>
  <Override PartName="/ppt/media/image45.jpeg" ContentType="image/jpeg"/>
  <Override PartName="/ppt/media/image47.jpeg" ContentType="image/jpeg"/>
  <Override PartName="/ppt/media/image32.png" ContentType="image/png"/>
  <Override PartName="/ppt/media/image33.png" ContentType="image/png"/>
  <Override PartName="/ppt/media/image40.png" ContentType="image/png"/>
  <Override PartName="/ppt/media/image41.png" ContentType="image/png"/>
  <Override PartName="/ppt/media/image22.png" ContentType="image/png"/>
  <Override PartName="/ppt/media/image46.jpeg" ContentType="image/jpeg"/>
  <Override PartName="/ppt/media/image48.jpeg" ContentType="image/jpeg"/>
  <Override PartName="/ppt/media/image42.png" ContentType="image/png"/>
  <Override PartName="/ppt/presentation.xml" ContentType="application/vnd.openxmlformats-officedocument.presentationml.presentation.main+xml"/>
  <Override PartName="/ppt/slideMasters/_rels/slideMaster4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theme/theme4.xml" ContentType="application/vnd.openxmlformats-officedocument.theme+xml"/>
  <Override PartName="/ppt/theme/theme3.xml" ContentType="application/vnd.openxmlformats-officedocument.theme+xml"/>
  <Override PartName="/ppt/theme/theme2.xml" ContentType="application/vnd.openxmlformats-officedocument.theme+xml"/>
  <Override PartName="/ppt/theme/theme1.xml" ContentType="application/vnd.openxmlformats-officedocument.theme+xml"/>
  <Override PartName="/ppt/embeddings/oleObject1.bin" ContentType="application/vnd.openxmlformats-officedocument.oleObject"/>
  <Override PartName="/ppt/slideLayouts/_rels/slideLayout48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46.xml.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6.xml" ContentType="application/vnd.openxmlformats-officedocument.presentationml.slideLayout+xml"/>
  <Override PartName="/docProps/custom.xml" ContentType="application/vnd.openxmlformats-officedocument.custom-properties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  <p:sldId id="296" r:id="rId46"/>
    <p:sldId id="297" r:id="rId47"/>
    <p:sldId id="298" r:id="rId48"/>
    <p:sldId id="299" r:id="rId49"/>
  </p:sldIdLst>
  <p:sldSz cx="9144000" cy="6858000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40" Type="http://schemas.openxmlformats.org/officeDocument/2006/relationships/slide" Target="slides/slide35.xml"/><Relationship Id="rId41" Type="http://schemas.openxmlformats.org/officeDocument/2006/relationships/slide" Target="slides/slide36.xml"/><Relationship Id="rId42" Type="http://schemas.openxmlformats.org/officeDocument/2006/relationships/slide" Target="slides/slide37.xml"/><Relationship Id="rId43" Type="http://schemas.openxmlformats.org/officeDocument/2006/relationships/slide" Target="slides/slide38.xml"/><Relationship Id="rId44" Type="http://schemas.openxmlformats.org/officeDocument/2006/relationships/slide" Target="slides/slide39.xml"/><Relationship Id="rId45" Type="http://schemas.openxmlformats.org/officeDocument/2006/relationships/slide" Target="slides/slide40.xml"/><Relationship Id="rId46" Type="http://schemas.openxmlformats.org/officeDocument/2006/relationships/slide" Target="slides/slide41.xml"/><Relationship Id="rId47" Type="http://schemas.openxmlformats.org/officeDocument/2006/relationships/slide" Target="slides/slide42.xml"/><Relationship Id="rId48" Type="http://schemas.openxmlformats.org/officeDocument/2006/relationships/slide" Target="slides/slide43.xml"/><Relationship Id="rId49" Type="http://schemas.openxmlformats.org/officeDocument/2006/relationships/slide" Target="slides/slide44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4.png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Relationship Id="rId3" Type="http://schemas.openxmlformats.org/officeDocument/2006/relationships/image" Target="../media/image6.png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7.png"/><Relationship Id="rId3" Type="http://schemas.openxmlformats.org/officeDocument/2006/relationships/image" Target="../media/image8.png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4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35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0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6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0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71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5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5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6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0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3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4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7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0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1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2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5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6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107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1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1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2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4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5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6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7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8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9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0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5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6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7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8" name="PlaceHolder 5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1" name="PlaceHolder 3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42" name="" descr=""/>
          <p:cNvPicPr/>
          <p:nvPr/>
        </p:nvPicPr>
        <p:blipFill>
          <a:blip r:embed="rId2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  <p:pic>
        <p:nvPicPr>
          <p:cNvPr id="143" name="" descr=""/>
          <p:cNvPicPr/>
          <p:nvPr/>
        </p:nvPicPr>
        <p:blipFill>
          <a:blip r:embed="rId3"/>
          <a:stretch/>
        </p:blipFill>
        <p:spPr>
          <a:xfrm>
            <a:off x="2079000" y="1604520"/>
            <a:ext cx="4984920" cy="39772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457200" y="273600"/>
            <a:ext cx="82292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9240" cy="1250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8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457200" y="221040"/>
            <a:ext cx="8228520" cy="12499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8880" cy="397692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текста заголовка щёлкните мышью</a:t>
            </a:r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Второй уровень структуры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Третий уровень структуры</a:t>
            </a:r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текста заголовка щёлкните мышью</a:t>
            </a:r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Второй уровень структуры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Третий уровень структуры</a:t>
            </a:r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PlaceHolder 1"/>
          <p:cNvSpPr>
            <a:spLocks noGrp="1"/>
          </p:cNvSpPr>
          <p:nvPr>
            <p:ph type="title"/>
          </p:nvPr>
        </p:nvSpPr>
        <p:spPr>
          <a:xfrm>
            <a:off x="457200" y="273600"/>
            <a:ext cx="82292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текста заголовка щёлкните мышью</a:t>
            </a:r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9" name="PlaceHolder 2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Второй уровень структуры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Третий уровень структуры</a:t>
            </a:r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27.png"/><Relationship Id="rId2" Type="http://schemas.openxmlformats.org/officeDocument/2006/relationships/image" Target="../media/image28.png"/><Relationship Id="rId3" Type="http://schemas.openxmlformats.org/officeDocument/2006/relationships/slideLayout" Target="../slideLayouts/slideLayout13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29.png"/><Relationship Id="rId2" Type="http://schemas.openxmlformats.org/officeDocument/2006/relationships/image" Target="../media/image30.png"/><Relationship Id="rId3" Type="http://schemas.openxmlformats.org/officeDocument/2006/relationships/image" Target="../media/image31.png"/><Relationship Id="rId4" Type="http://schemas.openxmlformats.org/officeDocument/2006/relationships/image" Target="../media/image32.png"/><Relationship Id="rId5" Type="http://schemas.openxmlformats.org/officeDocument/2006/relationships/image" Target="../media/image33.png"/><Relationship Id="rId6" Type="http://schemas.openxmlformats.org/officeDocument/2006/relationships/image" Target="../media/image34.png"/><Relationship Id="rId7" Type="http://schemas.openxmlformats.org/officeDocument/2006/relationships/slideLayout" Target="../slideLayouts/slideLayout13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35.jpeg"/><Relationship Id="rId2" Type="http://schemas.openxmlformats.org/officeDocument/2006/relationships/image" Target="../media/image36.jpeg"/><Relationship Id="rId3" Type="http://schemas.openxmlformats.org/officeDocument/2006/relationships/slideLayout" Target="../slideLayouts/slideLayout13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37.png"/><Relationship Id="rId2" Type="http://schemas.openxmlformats.org/officeDocument/2006/relationships/slideLayout" Target="../slideLayouts/slideLayout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38.png"/><Relationship Id="rId2" Type="http://schemas.openxmlformats.org/officeDocument/2006/relationships/image" Target="../media/image39.png"/><Relationship Id="rId3" Type="http://schemas.openxmlformats.org/officeDocument/2006/relationships/image" Target="../media/image40.png"/><Relationship Id="rId4" Type="http://schemas.openxmlformats.org/officeDocument/2006/relationships/image" Target="../media/image41.png"/><Relationship Id="rId5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42.png"/><Relationship Id="rId2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43.jpeg"/><Relationship Id="rId2" Type="http://schemas.openxmlformats.org/officeDocument/2006/relationships/slideLayout" Target="../slideLayouts/slideLayout13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image" Target="../media/image44.jpeg"/><Relationship Id="rId2" Type="http://schemas.openxmlformats.org/officeDocument/2006/relationships/image" Target="../media/image45.jpeg"/><Relationship Id="rId3" Type="http://schemas.openxmlformats.org/officeDocument/2006/relationships/slideLayout" Target="../slideLayouts/slideLayout13.xml"/>
</Relationships>
</file>

<file path=ppt/slides/_rels/slide25.xml.rels><?xml version="1.0" encoding="UTF-8"?>
<Relationships xmlns="http://schemas.openxmlformats.org/package/2006/relationships"><Relationship Id="rId1" Type="http://schemas.openxmlformats.org/officeDocument/2006/relationships/image" Target="../media/image46.jpeg"/><Relationship Id="rId2" Type="http://schemas.openxmlformats.org/officeDocument/2006/relationships/image" Target="../media/image47.jpeg"/><Relationship Id="rId3" Type="http://schemas.openxmlformats.org/officeDocument/2006/relationships/slideLayout" Target="../slideLayouts/slideLayout13.xml"/>
</Relationships>
</file>

<file path=ppt/slides/_rels/slide26.xml.rels><?xml version="1.0" encoding="UTF-8"?>
<Relationships xmlns="http://schemas.openxmlformats.org/package/2006/relationships"><Relationship Id="rId1" Type="http://schemas.openxmlformats.org/officeDocument/2006/relationships/image" Target="../media/image48.jpeg"/><Relationship Id="rId2" Type="http://schemas.openxmlformats.org/officeDocument/2006/relationships/image" Target="../media/image49.jpeg"/><Relationship Id="rId3" Type="http://schemas.openxmlformats.org/officeDocument/2006/relationships/slideLayout" Target="../slideLayouts/slideLayout13.xml"/>
</Relationships>
</file>

<file path=ppt/slides/_rels/slide27.xml.rels><?xml version="1.0" encoding="UTF-8"?>
<Relationships xmlns="http://schemas.openxmlformats.org/package/2006/relationships"><Relationship Id="rId1" Type="http://schemas.openxmlformats.org/officeDocument/2006/relationships/image" Target="../media/image50.jpeg"/><Relationship Id="rId2" Type="http://schemas.openxmlformats.org/officeDocument/2006/relationships/slideLayout" Target="../slideLayouts/slideLayout13.xml"/>
</Relationships>
</file>

<file path=ppt/slides/_rels/slide28.xml.rels><?xml version="1.0" encoding="UTF-8"?>
<Relationships xmlns="http://schemas.openxmlformats.org/package/2006/relationships"><Relationship Id="rId1" Type="http://schemas.openxmlformats.org/officeDocument/2006/relationships/image" Target="../media/image51.jpeg"/><Relationship Id="rId2" Type="http://schemas.openxmlformats.org/officeDocument/2006/relationships/image" Target="../media/image52.jpeg"/><Relationship Id="rId3" Type="http://schemas.openxmlformats.org/officeDocument/2006/relationships/slideLayout" Target="../slideLayouts/slideLayout13.xml"/>
</Relationships>
</file>

<file path=ppt/slides/_rels/slide29.xml.rels><?xml version="1.0" encoding="UTF-8"?>
<Relationships xmlns="http://schemas.openxmlformats.org/package/2006/relationships"><Relationship Id="rId1" Type="http://schemas.openxmlformats.org/officeDocument/2006/relationships/image" Target="../media/image53.png"/><Relationship Id="rId2" Type="http://schemas.openxmlformats.org/officeDocument/2006/relationships/image" Target="../media/image54.jpeg"/><Relationship Id="rId3" Type="http://schemas.openxmlformats.org/officeDocument/2006/relationships/slideLayout" Target="../slideLayouts/slideLayout1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9.jpeg"/><Relationship Id="rId2" Type="http://schemas.openxmlformats.org/officeDocument/2006/relationships/image" Target="../media/image10.jpeg"/><Relationship Id="rId3" Type="http://schemas.openxmlformats.org/officeDocument/2006/relationships/image" Target="../media/image11.jpeg"/><Relationship Id="rId4" Type="http://schemas.openxmlformats.org/officeDocument/2006/relationships/image" Target="../media/image12.png"/><Relationship Id="rId5" Type="http://schemas.openxmlformats.org/officeDocument/2006/relationships/image" Target="../media/image13.jpeg"/><Relationship Id="rId6" Type="http://schemas.openxmlformats.org/officeDocument/2006/relationships/image" Target="../media/image14.jpeg"/><Relationship Id="rId7" Type="http://schemas.openxmlformats.org/officeDocument/2006/relationships/image" Target="../media/image15.png"/><Relationship Id="rId8" Type="http://schemas.openxmlformats.org/officeDocument/2006/relationships/image" Target="../media/image16.png"/><Relationship Id="rId9" Type="http://schemas.openxmlformats.org/officeDocument/2006/relationships/image" Target="../media/image17.jpeg"/><Relationship Id="rId10" Type="http://schemas.openxmlformats.org/officeDocument/2006/relationships/slideLayout" Target="../slideLayouts/slideLayout25.xml"/>
</Relationships>
</file>

<file path=ppt/slides/_rels/slide3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36.xml.rels><?xml version="1.0" encoding="UTF-8"?>
<Relationships xmlns="http://schemas.openxmlformats.org/package/2006/relationships"><Relationship Id="rId1" Type="http://schemas.openxmlformats.org/officeDocument/2006/relationships/image" Target="../media/image55.png"/><Relationship Id="rId2" Type="http://schemas.openxmlformats.org/officeDocument/2006/relationships/slideLayout" Target="../slideLayouts/slideLayout25.xml"/>
</Relationships>
</file>

<file path=ppt/slides/_rels/slide37.xml.rels><?xml version="1.0" encoding="UTF-8"?>
<Relationships xmlns="http://schemas.openxmlformats.org/package/2006/relationships"><Relationship Id="rId1" Type="http://schemas.openxmlformats.org/officeDocument/2006/relationships/image" Target="../media/image56.png"/><Relationship Id="rId2" Type="http://schemas.openxmlformats.org/officeDocument/2006/relationships/slideLayout" Target="../slideLayouts/slideLayout25.xml"/>
</Relationships>
</file>

<file path=ppt/slides/_rels/slide38.xml.rels><?xml version="1.0" encoding="UTF-8"?>
<Relationships xmlns="http://schemas.openxmlformats.org/package/2006/relationships"><Relationship Id="rId1" Type="http://schemas.openxmlformats.org/officeDocument/2006/relationships/image" Target="../media/image57.png"/><Relationship Id="rId2" Type="http://schemas.openxmlformats.org/officeDocument/2006/relationships/slideLayout" Target="../slideLayouts/slideLayout25.xml"/>
</Relationships>
</file>

<file path=ppt/slides/_rels/slide3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slideLayout" Target="../slideLayouts/slideLayout25.xml"/>
</Relationships>
</file>

<file path=ppt/slides/_rels/slide4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43.xml.rels><?xml version="1.0" encoding="UTF-8"?>
<Relationships xmlns="http://schemas.openxmlformats.org/package/2006/relationships"><Relationship Id="rId1" Type="http://schemas.openxmlformats.org/officeDocument/2006/relationships/oleObject" Target="../embeddings/oleObject1.bin"/><Relationship Id="rId2" Type="http://schemas.openxmlformats.org/officeDocument/2006/relationships/image" Target="../media/image58.wmf"/><Relationship Id="rId3" Type="http://schemas.openxmlformats.org/officeDocument/2006/relationships/slideLayout" Target="../slideLayouts/slideLayout1.xml"/>
</Relationships>
</file>

<file path=ppt/slides/_rels/slide44.xml.rels><?xml version="1.0" encoding="UTF-8"?>
<Relationships xmlns="http://schemas.openxmlformats.org/package/2006/relationships"><Relationship Id="rId1" Type="http://schemas.openxmlformats.org/officeDocument/2006/relationships/hyperlink" Target="mailto:mazitova@otolar-centre.ru" TargetMode="External"/><Relationship Id="rId2" Type="http://schemas.openxmlformats.org/officeDocument/2006/relationships/slideLayout" Target="../slideLayouts/slideLayout37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9.png"/><Relationship Id="rId2" Type="http://schemas.openxmlformats.org/officeDocument/2006/relationships/image" Target="../media/image20.png"/><Relationship Id="rId3" Type="http://schemas.openxmlformats.org/officeDocument/2006/relationships/image" Target="../media/image21.png"/><Relationship Id="rId4" Type="http://schemas.openxmlformats.org/officeDocument/2006/relationships/slideLayout" Target="../slideLayouts/slideLayout2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22.png"/><Relationship Id="rId2" Type="http://schemas.openxmlformats.org/officeDocument/2006/relationships/image" Target="../media/image23.png"/><Relationship Id="rId3" Type="http://schemas.openxmlformats.org/officeDocument/2006/relationships/slideLayout" Target="../slideLayouts/slideLayout25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25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image" Target="../media/image25.png"/><Relationship Id="rId3" Type="http://schemas.openxmlformats.org/officeDocument/2006/relationships/slideLayout" Target="../slideLayouts/slideLayout13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26.png"/><Relationship Id="rId2" Type="http://schemas.openxmlformats.org/officeDocument/2006/relationships/slideLayout" Target="../slideLayouts/slideLayout13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CustomShape 1"/>
          <p:cNvSpPr/>
          <p:nvPr/>
        </p:nvSpPr>
        <p:spPr>
          <a:xfrm>
            <a:off x="833760" y="1548000"/>
            <a:ext cx="7772760" cy="3285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Клинические проявления и алгоритмы диагностики наиболее распространенных и социально значимых профессиональных заболеваний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5" name="CustomShape 2"/>
          <p:cNvSpPr/>
          <p:nvPr/>
        </p:nvSpPr>
        <p:spPr>
          <a:xfrm>
            <a:off x="2268360" y="5373720"/>
            <a:ext cx="4678920" cy="3639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8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Мазитова Наиля Наилевна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r>
              <a:rPr b="0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Принципы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связи заболевания с профессией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1" name="CustomShape 2"/>
          <p:cNvSpPr/>
          <p:nvPr/>
        </p:nvSpPr>
        <p:spPr>
          <a:xfrm>
            <a:off x="457200" y="1600200"/>
            <a:ext cx="8228520" cy="45248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90000"/>
              </a:lnSpc>
            </a:pP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№</a:t>
            </a: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3. Зависимость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90000"/>
              </a:lnSpc>
            </a:pP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«Доза – Эффект»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9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Есть ли доказательства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9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о развитии более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9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выраженной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9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симптоматики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9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при контакте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9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с более высокими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9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уровнями факторов?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92" name="Picture 1" descr=""/>
          <p:cNvPicPr/>
          <p:nvPr/>
        </p:nvPicPr>
        <p:blipFill>
          <a:blip r:embed="rId1"/>
          <a:stretch/>
        </p:blipFill>
        <p:spPr>
          <a:xfrm>
            <a:off x="4857840" y="1714680"/>
            <a:ext cx="2856600" cy="2180160"/>
          </a:xfrm>
          <a:prstGeom prst="rect">
            <a:avLst/>
          </a:prstGeom>
          <a:ln w="9360">
            <a:noFill/>
          </a:ln>
        </p:spPr>
      </p:pic>
      <p:pic>
        <p:nvPicPr>
          <p:cNvPr id="193" name="Picture 2" descr=""/>
          <p:cNvPicPr/>
          <p:nvPr/>
        </p:nvPicPr>
        <p:blipFill>
          <a:blip r:embed="rId2"/>
          <a:stretch/>
        </p:blipFill>
        <p:spPr>
          <a:xfrm>
            <a:off x="4929120" y="4143240"/>
            <a:ext cx="2804040" cy="2083320"/>
          </a:xfrm>
          <a:prstGeom prst="rect">
            <a:avLst/>
          </a:prstGeom>
          <a:ln w="9360">
            <a:noFill/>
          </a:ln>
        </p:spPr>
      </p:pic>
      <p:sp>
        <p:nvSpPr>
          <p:cNvPr id="194" name="CustomShape 3"/>
          <p:cNvSpPr/>
          <p:nvPr/>
        </p:nvSpPr>
        <p:spPr>
          <a:xfrm>
            <a:off x="6143760" y="3571920"/>
            <a:ext cx="713160" cy="856080"/>
          </a:xfrm>
          <a:prstGeom prst="upDownArrow">
            <a:avLst>
              <a:gd name="adj1" fmla="val 50000"/>
              <a:gd name="adj2" fmla="val 50000"/>
            </a:avLst>
          </a:prstGeom>
          <a:solidFill>
            <a:srgbClr val="bbe0e3"/>
          </a:solidFill>
          <a:ln w="25560">
            <a:solidFill>
              <a:srgbClr val="8aa5a7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95" name="CustomShape 4"/>
          <p:cNvSpPr/>
          <p:nvPr/>
        </p:nvSpPr>
        <p:spPr>
          <a:xfrm>
            <a:off x="8532720" y="44280"/>
            <a:ext cx="575280" cy="5770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9" dur="indefinite" restart="never" nodeType="tmRoot">
          <p:childTnLst>
            <p:seq>
              <p:cTn id="2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6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r>
              <a:rPr b="0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Принципы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связи заболевания с профессией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7" name="CustomShape 2"/>
          <p:cNvSpPr/>
          <p:nvPr/>
        </p:nvSpPr>
        <p:spPr>
          <a:xfrm>
            <a:off x="457200" y="1600200"/>
            <a:ext cx="8228520" cy="45248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№</a:t>
            </a: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4: Прочность связи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	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(имеются ли у других работников/пациентов сходные симптомы при воздействии тех же факторов?)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98" name="Picture 1" descr=""/>
          <p:cNvPicPr/>
          <p:nvPr/>
        </p:nvPicPr>
        <p:blipFill>
          <a:blip r:embed="rId1"/>
          <a:stretch/>
        </p:blipFill>
        <p:spPr>
          <a:xfrm>
            <a:off x="6299280" y="4815000"/>
            <a:ext cx="2843640" cy="2041920"/>
          </a:xfrm>
          <a:prstGeom prst="rect">
            <a:avLst/>
          </a:prstGeom>
          <a:ln w="9360">
            <a:noFill/>
          </a:ln>
        </p:spPr>
      </p:pic>
      <p:pic>
        <p:nvPicPr>
          <p:cNvPr id="199" name="Picture 3" descr=""/>
          <p:cNvPicPr/>
          <p:nvPr/>
        </p:nvPicPr>
        <p:blipFill>
          <a:blip r:embed="rId2"/>
          <a:stretch/>
        </p:blipFill>
        <p:spPr>
          <a:xfrm>
            <a:off x="7115040" y="3357720"/>
            <a:ext cx="2027880" cy="1456200"/>
          </a:xfrm>
          <a:prstGeom prst="rect">
            <a:avLst/>
          </a:prstGeom>
          <a:ln w="9360">
            <a:noFill/>
          </a:ln>
        </p:spPr>
      </p:pic>
      <p:pic>
        <p:nvPicPr>
          <p:cNvPr id="200" name="Picture 4" descr=""/>
          <p:cNvPicPr/>
          <p:nvPr/>
        </p:nvPicPr>
        <p:blipFill>
          <a:blip r:embed="rId3"/>
          <a:stretch/>
        </p:blipFill>
        <p:spPr>
          <a:xfrm>
            <a:off x="0" y="5005440"/>
            <a:ext cx="2835720" cy="1851480"/>
          </a:xfrm>
          <a:prstGeom prst="rect">
            <a:avLst/>
          </a:prstGeom>
          <a:ln w="9360">
            <a:noFill/>
          </a:ln>
        </p:spPr>
      </p:pic>
      <p:pic>
        <p:nvPicPr>
          <p:cNvPr id="201" name="Picture 5" descr=""/>
          <p:cNvPicPr/>
          <p:nvPr/>
        </p:nvPicPr>
        <p:blipFill>
          <a:blip r:embed="rId4"/>
          <a:stretch/>
        </p:blipFill>
        <p:spPr>
          <a:xfrm>
            <a:off x="4643280" y="5126040"/>
            <a:ext cx="2302560" cy="1730880"/>
          </a:xfrm>
          <a:prstGeom prst="rect">
            <a:avLst/>
          </a:prstGeom>
          <a:ln w="9360">
            <a:noFill/>
          </a:ln>
        </p:spPr>
      </p:pic>
      <p:pic>
        <p:nvPicPr>
          <p:cNvPr id="202" name="Picture 6" descr=""/>
          <p:cNvPicPr/>
          <p:nvPr/>
        </p:nvPicPr>
        <p:blipFill>
          <a:blip r:embed="rId5"/>
          <a:stretch/>
        </p:blipFill>
        <p:spPr>
          <a:xfrm>
            <a:off x="2500200" y="4467240"/>
            <a:ext cx="2296080" cy="2389680"/>
          </a:xfrm>
          <a:prstGeom prst="rect">
            <a:avLst/>
          </a:prstGeom>
          <a:ln w="9360">
            <a:noFill/>
          </a:ln>
        </p:spPr>
      </p:pic>
      <p:pic>
        <p:nvPicPr>
          <p:cNvPr id="203" name="Picture 2" descr=""/>
          <p:cNvPicPr/>
          <p:nvPr/>
        </p:nvPicPr>
        <p:blipFill>
          <a:blip r:embed="rId6"/>
          <a:stretch/>
        </p:blipFill>
        <p:spPr>
          <a:xfrm>
            <a:off x="4143240" y="3929040"/>
            <a:ext cx="3066120" cy="1199160"/>
          </a:xfrm>
          <a:prstGeom prst="rect">
            <a:avLst/>
          </a:prstGeom>
          <a:ln w="9360">
            <a:noFill/>
          </a:ln>
        </p:spPr>
      </p:pic>
      <p:sp>
        <p:nvSpPr>
          <p:cNvPr id="204" name="CustomShape 3"/>
          <p:cNvSpPr/>
          <p:nvPr/>
        </p:nvSpPr>
        <p:spPr>
          <a:xfrm>
            <a:off x="8532720" y="44280"/>
            <a:ext cx="575280" cy="5770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21" dur="indefinite" restart="never" nodeType="tmRoot">
          <p:childTnLst>
            <p:seq>
              <p:cTn id="2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r>
              <a:rPr b="0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Принципы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связи заболевания с профессией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6" name="CustomShape 2"/>
          <p:cNvSpPr/>
          <p:nvPr/>
        </p:nvSpPr>
        <p:spPr>
          <a:xfrm>
            <a:off x="395280" y="1557360"/>
            <a:ext cx="8228520" cy="45248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№</a:t>
            </a: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5: Специфичность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	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Могут ли другие факторы/воздействия вызывать сходные симптомы?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07" name="Picture 2" descr=""/>
          <p:cNvPicPr/>
          <p:nvPr/>
        </p:nvPicPr>
        <p:blipFill>
          <a:blip r:embed="rId1"/>
          <a:stretch/>
        </p:blipFill>
        <p:spPr>
          <a:xfrm>
            <a:off x="4214880" y="3900600"/>
            <a:ext cx="4928040" cy="2956320"/>
          </a:xfrm>
          <a:prstGeom prst="rect">
            <a:avLst/>
          </a:prstGeom>
          <a:ln w="9360">
            <a:noFill/>
          </a:ln>
        </p:spPr>
      </p:pic>
      <p:pic>
        <p:nvPicPr>
          <p:cNvPr id="208" name="Picture 8" descr=""/>
          <p:cNvPicPr/>
          <p:nvPr/>
        </p:nvPicPr>
        <p:blipFill>
          <a:blip r:embed="rId2"/>
          <a:stretch/>
        </p:blipFill>
        <p:spPr>
          <a:xfrm>
            <a:off x="0" y="3898800"/>
            <a:ext cx="4213800" cy="2958120"/>
          </a:xfrm>
          <a:prstGeom prst="rect">
            <a:avLst/>
          </a:prstGeom>
          <a:ln w="9360">
            <a:noFill/>
          </a:ln>
        </p:spPr>
      </p:pic>
      <p:sp>
        <p:nvSpPr>
          <p:cNvPr id="209" name="CustomShape 3"/>
          <p:cNvSpPr/>
          <p:nvPr/>
        </p:nvSpPr>
        <p:spPr>
          <a:xfrm>
            <a:off x="8532720" y="44280"/>
            <a:ext cx="575280" cy="5770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23" dur="indefinite" restart="never" nodeType="tmRoot">
          <p:childTnLst>
            <p:seq>
              <p:cTn id="2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r>
              <a:rPr b="0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Принципы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связи заболевания с профессией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1" name="CustomShape 2"/>
          <p:cNvSpPr/>
          <p:nvPr/>
        </p:nvSpPr>
        <p:spPr>
          <a:xfrm>
            <a:off x="457200" y="1600200"/>
            <a:ext cx="8228520" cy="45248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№</a:t>
            </a: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6: Согласованность доказательств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	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Имеются ли публикации о возникновении данных симптомов от действия данного фактора?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12" name="Picture 5" descr=""/>
          <p:cNvPicPr/>
          <p:nvPr/>
        </p:nvPicPr>
        <p:blipFill>
          <a:blip r:embed="rId1"/>
          <a:stretch/>
        </p:blipFill>
        <p:spPr>
          <a:xfrm>
            <a:off x="4788000" y="3849840"/>
            <a:ext cx="4354920" cy="3007080"/>
          </a:xfrm>
          <a:prstGeom prst="rect">
            <a:avLst/>
          </a:prstGeom>
          <a:ln w="9360">
            <a:noFill/>
          </a:ln>
        </p:spPr>
      </p:pic>
      <p:sp>
        <p:nvSpPr>
          <p:cNvPr id="213" name="CustomShape 3"/>
          <p:cNvSpPr/>
          <p:nvPr/>
        </p:nvSpPr>
        <p:spPr>
          <a:xfrm>
            <a:off x="8532720" y="44280"/>
            <a:ext cx="575280" cy="5770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25" dur="indefinite" restart="never" nodeType="tmRoot">
          <p:childTnLst>
            <p:seq>
              <p:cTn id="2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r>
              <a:rPr b="0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Принципы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связи заболевания с профессией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5" name="CustomShape 2"/>
          <p:cNvSpPr/>
          <p:nvPr/>
        </p:nvSpPr>
        <p:spPr>
          <a:xfrm>
            <a:off x="457200" y="1600200"/>
            <a:ext cx="8228520" cy="45248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№</a:t>
            </a: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7: Биологическое правдоподобие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Согласованность между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проявлениями и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механизмами заболевания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16" name="Picture 1" descr=""/>
          <p:cNvPicPr/>
          <p:nvPr/>
        </p:nvPicPr>
        <p:blipFill>
          <a:blip r:embed="rId1"/>
          <a:stretch/>
        </p:blipFill>
        <p:spPr>
          <a:xfrm>
            <a:off x="0" y="4443480"/>
            <a:ext cx="2680200" cy="2413440"/>
          </a:xfrm>
          <a:prstGeom prst="rect">
            <a:avLst/>
          </a:prstGeom>
          <a:ln w="9360">
            <a:noFill/>
          </a:ln>
        </p:spPr>
      </p:pic>
      <p:pic>
        <p:nvPicPr>
          <p:cNvPr id="217" name="Picture 2" descr=""/>
          <p:cNvPicPr/>
          <p:nvPr/>
        </p:nvPicPr>
        <p:blipFill>
          <a:blip r:embed="rId2"/>
          <a:stretch/>
        </p:blipFill>
        <p:spPr>
          <a:xfrm>
            <a:off x="3143160" y="4433760"/>
            <a:ext cx="2994480" cy="2423160"/>
          </a:xfrm>
          <a:prstGeom prst="rect">
            <a:avLst/>
          </a:prstGeom>
          <a:ln w="9360">
            <a:noFill/>
          </a:ln>
        </p:spPr>
      </p:pic>
      <p:pic>
        <p:nvPicPr>
          <p:cNvPr id="218" name="Picture 3" descr=""/>
          <p:cNvPicPr/>
          <p:nvPr/>
        </p:nvPicPr>
        <p:blipFill>
          <a:blip r:embed="rId3"/>
          <a:stretch/>
        </p:blipFill>
        <p:spPr>
          <a:xfrm>
            <a:off x="6535800" y="3071880"/>
            <a:ext cx="2607120" cy="1446840"/>
          </a:xfrm>
          <a:prstGeom prst="rect">
            <a:avLst/>
          </a:prstGeom>
          <a:ln w="9360">
            <a:noFill/>
          </a:ln>
        </p:spPr>
      </p:pic>
      <p:pic>
        <p:nvPicPr>
          <p:cNvPr id="219" name="Picture 4" descr=""/>
          <p:cNvPicPr/>
          <p:nvPr/>
        </p:nvPicPr>
        <p:blipFill>
          <a:blip r:embed="rId4"/>
          <a:stretch/>
        </p:blipFill>
        <p:spPr>
          <a:xfrm>
            <a:off x="6564240" y="4786200"/>
            <a:ext cx="2578680" cy="2070720"/>
          </a:xfrm>
          <a:prstGeom prst="rect">
            <a:avLst/>
          </a:prstGeom>
          <a:ln w="9360">
            <a:noFill/>
          </a:ln>
        </p:spPr>
      </p:pic>
      <p:sp>
        <p:nvSpPr>
          <p:cNvPr id="220" name="CustomShape 3"/>
          <p:cNvSpPr/>
          <p:nvPr/>
        </p:nvSpPr>
        <p:spPr>
          <a:xfrm>
            <a:off x="7572240" y="4357800"/>
            <a:ext cx="784800" cy="64188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bbe0e3"/>
          </a:solidFill>
          <a:ln w="25560">
            <a:solidFill>
              <a:srgbClr val="8aa5a7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21" name="CustomShape 4"/>
          <p:cNvSpPr/>
          <p:nvPr/>
        </p:nvSpPr>
        <p:spPr>
          <a:xfrm>
            <a:off x="2428920" y="5500800"/>
            <a:ext cx="927720" cy="85608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bbe0e3"/>
          </a:solidFill>
          <a:ln w="25560">
            <a:solidFill>
              <a:srgbClr val="8aa5a7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22" name="CustomShape 5"/>
          <p:cNvSpPr/>
          <p:nvPr/>
        </p:nvSpPr>
        <p:spPr>
          <a:xfrm>
            <a:off x="8532720" y="44280"/>
            <a:ext cx="575280" cy="5770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27" dur="indefinite" restart="never" nodeType="tmRoot">
          <p:childTnLst>
            <p:seq>
              <p:cTn id="2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Общий алгоритм связи заболевания с профессией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4" name="CustomShape 2"/>
          <p:cNvSpPr/>
          <p:nvPr/>
        </p:nvSpPr>
        <p:spPr>
          <a:xfrm>
            <a:off x="457200" y="1600200"/>
            <a:ext cx="8228520" cy="45248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 algn="ctr">
              <a:lnSpc>
                <a:spcPct val="100000"/>
              </a:lnSpc>
            </a:pPr>
            <a:r>
              <a:rPr b="1" lang="ru-RU" sz="19900" spc="-1" strike="noStrike">
                <a:solidFill>
                  <a:srgbClr val="558ed5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?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5" name="CustomShape 3"/>
          <p:cNvSpPr/>
          <p:nvPr/>
        </p:nvSpPr>
        <p:spPr>
          <a:xfrm>
            <a:off x="6553080" y="6356520"/>
            <a:ext cx="213264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26" name="CustomShape 4"/>
          <p:cNvSpPr/>
          <p:nvPr/>
        </p:nvSpPr>
        <p:spPr>
          <a:xfrm>
            <a:off x="8532720" y="44280"/>
            <a:ext cx="575280" cy="5770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29" dur="indefinite" restart="never" nodeType="tmRoot">
          <p:childTnLst>
            <p:seq>
              <p:cTn id="3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Профессиональный маршрут (occupational history)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28" name="Picture 9" descr=""/>
          <p:cNvPicPr/>
          <p:nvPr/>
        </p:nvPicPr>
        <p:blipFill>
          <a:blip r:embed="rId1"/>
          <a:stretch/>
        </p:blipFill>
        <p:spPr>
          <a:xfrm>
            <a:off x="6480000" y="1584000"/>
            <a:ext cx="2456280" cy="3399480"/>
          </a:xfrm>
          <a:prstGeom prst="rect">
            <a:avLst/>
          </a:prstGeom>
          <a:ln w="9360">
            <a:noFill/>
          </a:ln>
        </p:spPr>
      </p:pic>
      <p:sp>
        <p:nvSpPr>
          <p:cNvPr id="229" name="CustomShape 2"/>
          <p:cNvSpPr/>
          <p:nvPr/>
        </p:nvSpPr>
        <p:spPr>
          <a:xfrm>
            <a:off x="144000" y="1584000"/>
            <a:ext cx="6623280" cy="4963320"/>
          </a:xfrm>
          <a:prstGeom prst="rect">
            <a:avLst/>
          </a:prstGeom>
          <a:solidFill>
            <a:srgbClr val="9c9cdf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«Что у Вас за работа? Расскажите мне о ней ...»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Работа может быть единственной причиной болезни, или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фактором среди прочих, или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привести к ухудшению ее течения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Б. Рамаццини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0" name="CustomShape 3"/>
          <p:cNvSpPr/>
          <p:nvPr/>
        </p:nvSpPr>
        <p:spPr>
          <a:xfrm>
            <a:off x="8532720" y="44280"/>
            <a:ext cx="575280" cy="5770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31" dur="indefinite" restart="never" nodeType="tmRoot">
          <p:childTnLst>
            <p:seq>
              <p:cTn id="32" dur="indefinite" nodeType="mainSeq">
                <p:childTnLst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nodeType="clickEffect" fill="hold" presetClass="entr" presetID="5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str">
                                      <p:cBhvr additive="repl">
                                        <p:cTn id="37" dur="1000" fill="hold"/>
                                        <p:tgtEl>
                                          <p:spTgt spid="229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width*0.70"/>
                                          </p:val>
                                        </p:tav>
                                        <p:tav tm="100000">
                                          <p:val>
                                            <p:strVal val="width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id="38" dur="1000" fill="hold"/>
                                        <p:tgtEl>
                                          <p:spTgt spid="229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height"/>
                                          </p:val>
                                        </p:tav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39" dur="1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Алгоритм связи заболевания с профессией. Этап 1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2" name="CustomShape 2"/>
          <p:cNvSpPr/>
          <p:nvPr/>
        </p:nvSpPr>
        <p:spPr>
          <a:xfrm>
            <a:off x="0" y="-216011160"/>
            <a:ext cx="360" cy="226297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4572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3" name="CustomShape 3"/>
          <p:cNvSpPr/>
          <p:nvPr/>
        </p:nvSpPr>
        <p:spPr>
          <a:xfrm>
            <a:off x="0" y="-216011160"/>
            <a:ext cx="360" cy="226297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34" name="CustomShape 4"/>
          <p:cNvSpPr/>
          <p:nvPr/>
        </p:nvSpPr>
        <p:spPr>
          <a:xfrm>
            <a:off x="0" y="-216011160"/>
            <a:ext cx="360" cy="226297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4572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5" name="CustomShape 5"/>
          <p:cNvSpPr/>
          <p:nvPr/>
        </p:nvSpPr>
        <p:spPr>
          <a:xfrm>
            <a:off x="0" y="-216011160"/>
            <a:ext cx="360" cy="226297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4572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6" name="CustomShape 6"/>
          <p:cNvSpPr/>
          <p:nvPr/>
        </p:nvSpPr>
        <p:spPr>
          <a:xfrm>
            <a:off x="6553080" y="6356520"/>
            <a:ext cx="213264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37" name="CustomShape 7"/>
          <p:cNvSpPr/>
          <p:nvPr/>
        </p:nvSpPr>
        <p:spPr>
          <a:xfrm>
            <a:off x="1785960" y="3143160"/>
            <a:ext cx="927720" cy="856080"/>
          </a:xfrm>
          <a:prstGeom prst="downArrow">
            <a:avLst>
              <a:gd name="adj1" fmla="val 51491"/>
              <a:gd name="adj2" fmla="val 50000"/>
            </a:avLst>
          </a:prstGeom>
          <a:solidFill>
            <a:srgbClr val="bbe0e3"/>
          </a:solidFill>
          <a:ln w="25560">
            <a:solidFill>
              <a:srgbClr val="8aa5a7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38" name="CustomShape 8"/>
          <p:cNvSpPr/>
          <p:nvPr/>
        </p:nvSpPr>
        <p:spPr>
          <a:xfrm rot="2591400">
            <a:off x="3892320" y="3006000"/>
            <a:ext cx="913320" cy="1203840"/>
          </a:xfrm>
          <a:prstGeom prst="downArrow">
            <a:avLst>
              <a:gd name="adj1" fmla="val 49234"/>
              <a:gd name="adj2" fmla="val 50000"/>
            </a:avLst>
          </a:prstGeom>
          <a:solidFill>
            <a:srgbClr val="bbe0e3"/>
          </a:solidFill>
          <a:ln w="25560">
            <a:solidFill>
              <a:srgbClr val="8aa5a7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39" name="CustomShape 9"/>
          <p:cNvSpPr/>
          <p:nvPr/>
        </p:nvSpPr>
        <p:spPr>
          <a:xfrm rot="16200000">
            <a:off x="4054680" y="4627080"/>
            <a:ext cx="891000" cy="9990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 w="25560">
            <a:solidFill>
              <a:srgbClr val="8aa5a7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40" name="CustomShape 10"/>
          <p:cNvSpPr/>
          <p:nvPr/>
        </p:nvSpPr>
        <p:spPr>
          <a:xfrm>
            <a:off x="8532720" y="44280"/>
            <a:ext cx="575280" cy="5770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1" name="CustomShape 11"/>
          <p:cNvSpPr/>
          <p:nvPr/>
        </p:nvSpPr>
        <p:spPr>
          <a:xfrm>
            <a:off x="5041080" y="4680000"/>
            <a:ext cx="3886200" cy="857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1" lang="ru-RU" sz="1800" spc="-1" strike="noStrike">
                <a:solidFill>
                  <a:srgbClr val="ff420e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Извещение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b="1" lang="ru-RU" sz="1800" spc="-1" strike="noStrike">
                <a:solidFill>
                  <a:srgbClr val="ff420e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об установлении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b="1" lang="ru-RU" sz="1800" spc="-1" strike="noStrike">
                <a:solidFill>
                  <a:srgbClr val="ff420e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предварительного диагноза ПЗ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2" name="CustomShape 12"/>
          <p:cNvSpPr/>
          <p:nvPr/>
        </p:nvSpPr>
        <p:spPr>
          <a:xfrm>
            <a:off x="504000" y="4896000"/>
            <a:ext cx="3311280" cy="601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457200"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Подозрение о наличии ПЗ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3" name="CustomShape 13"/>
          <p:cNvSpPr/>
          <p:nvPr/>
        </p:nvSpPr>
        <p:spPr>
          <a:xfrm>
            <a:off x="921960" y="2592000"/>
            <a:ext cx="2749320" cy="345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ПМО или другой осмотр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4" name="CustomShape 14"/>
          <p:cNvSpPr/>
          <p:nvPr/>
        </p:nvSpPr>
        <p:spPr>
          <a:xfrm>
            <a:off x="4176000" y="2605320"/>
            <a:ext cx="2917080" cy="345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457200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Обращение больного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40" dur="indefinite" restart="never" nodeType="tmRoot">
          <p:childTnLst>
            <p:seq>
              <p:cTn id="4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Профессиональный маршрут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246" name="Table 2"/>
          <p:cNvGraphicFramePr/>
          <p:nvPr/>
        </p:nvGraphicFramePr>
        <p:xfrm>
          <a:off x="571680" y="3143160"/>
          <a:ext cx="7861680" cy="360000"/>
        </p:xfrm>
        <a:graphic>
          <a:graphicData uri="http://schemas.openxmlformats.org/drawingml/2006/table">
            <a:tbl>
              <a:tblPr/>
              <a:tblGrid>
                <a:gridCol w="1785600"/>
                <a:gridCol w="2147400"/>
                <a:gridCol w="1618560"/>
                <a:gridCol w="2310480"/>
              </a:tblGrid>
              <a:tr h="0">
                <a:tc>
                  <a:txBody>
                    <a:bodyPr lIns="68400" rIns="6840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Даты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начала/окончания работы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8400" rIns="6840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Место работы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(предприятие, цех)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8400" rIns="6840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Профессия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8400" rIns="68400"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Наименования неблагоприятных производственных факторов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 lIns="68400" rIns="6840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1969-1983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8400" rIns="6840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ОАО «Конёк-Горбунок», цех 1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8400" rIns="6840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Обрубщик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8400" rIns="6840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Пыль кварцсодержащая, шум, локальная вибрация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 lIns="68400" rIns="6840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1983-1996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8400" rIns="6840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Там же, цех 2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8400" rIns="6840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Плавильщик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8400" rIns="6840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Пыль кварцсодержащая, шум, локальная вибрация, перегрев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0">
                <a:tc>
                  <a:txBody>
                    <a:bodyPr lIns="68400" rIns="6840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1996-наст.вр.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8400" rIns="6840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Там же, цех 3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8400" rIns="6840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Стропальщик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 lIns="68400" rIns="6840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Шум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</a:tr>
              <a:tr h="0">
                <a:tc gridSpan="4">
                  <a:txBody>
                    <a:bodyPr lIns="68400" rIns="68400"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1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Профессиональный стаж 27 лет в контакте с кварцсодержащей пылью и локальной вибрацией, 40 лет – в контакте с шумом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68400" marR="6840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 hMerge="1">
                  <a:tcPr>
                    <a:solidFill>
                      <a:srgbClr val="729fcf"/>
                    </a:solidFill>
                  </a:tcPr>
                </a:tc>
                <a:tc hMerge="1">
                  <a:tcPr>
                    <a:solidFill>
                      <a:srgbClr val="729fcf"/>
                    </a:solidFill>
                  </a:tcPr>
                </a:tc>
                <a:tc hMerge="1">
                  <a:tcPr>
                    <a:solidFill>
                      <a:srgbClr val="729fcf"/>
                    </a:solidFill>
                  </a:tcPr>
                </a:tc>
              </a:tr>
            </a:tbl>
          </a:graphicData>
        </a:graphic>
      </p:graphicFrame>
      <p:sp>
        <p:nvSpPr>
          <p:cNvPr id="247" name="CustomShape 3"/>
          <p:cNvSpPr/>
          <p:nvPr/>
        </p:nvSpPr>
        <p:spPr>
          <a:xfrm>
            <a:off x="214200" y="1357200"/>
            <a:ext cx="8214120" cy="15526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(occupational history)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- Краткое изложение видов трудовой деятельности, выполняемых работником, с перечислением вредных факторов и подсчетом вредного стажа. Пример: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8" name="CustomShape 4"/>
          <p:cNvSpPr/>
          <p:nvPr/>
        </p:nvSpPr>
        <p:spPr>
          <a:xfrm>
            <a:off x="8532720" y="44280"/>
            <a:ext cx="575280" cy="5770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42" dur="indefinite" restart="never" nodeType="tmRoot">
          <p:childTnLst>
            <p:seq>
              <p:cTn id="4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Алгоритм связи заболевания с профессией. Этап 2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0" name="CustomShape 2"/>
          <p:cNvSpPr/>
          <p:nvPr/>
        </p:nvSpPr>
        <p:spPr>
          <a:xfrm>
            <a:off x="457200" y="1600200"/>
            <a:ext cx="493774920" cy="226297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51" name="CustomShape 3"/>
          <p:cNvSpPr/>
          <p:nvPr/>
        </p:nvSpPr>
        <p:spPr>
          <a:xfrm>
            <a:off x="457200" y="1600200"/>
            <a:ext cx="360" cy="226297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52" name="CustomShape 4"/>
          <p:cNvSpPr/>
          <p:nvPr/>
        </p:nvSpPr>
        <p:spPr>
          <a:xfrm>
            <a:off x="6553080" y="6356520"/>
            <a:ext cx="213264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53" name="CustomShape 5"/>
          <p:cNvSpPr/>
          <p:nvPr/>
        </p:nvSpPr>
        <p:spPr>
          <a:xfrm>
            <a:off x="1857240" y="3643200"/>
            <a:ext cx="927720" cy="856080"/>
          </a:xfrm>
          <a:prstGeom prst="downArrow">
            <a:avLst>
              <a:gd name="adj1" fmla="val 51491"/>
              <a:gd name="adj2" fmla="val 50000"/>
            </a:avLst>
          </a:prstGeom>
          <a:solidFill>
            <a:srgbClr val="bbe0e3"/>
          </a:solidFill>
          <a:ln w="25560">
            <a:solidFill>
              <a:srgbClr val="8aa5a7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54" name="CustomShape 6"/>
          <p:cNvSpPr/>
          <p:nvPr/>
        </p:nvSpPr>
        <p:spPr>
          <a:xfrm>
            <a:off x="4357800" y="3500280"/>
            <a:ext cx="1141920" cy="2356200"/>
          </a:xfrm>
          <a:prstGeom prst="rightBrace">
            <a:avLst>
              <a:gd name="adj1" fmla="val 8333"/>
              <a:gd name="adj2" fmla="val 50000"/>
            </a:avLst>
          </a:prstGeom>
          <a:noFill/>
          <a:ln w="38160">
            <a:solidFill>
              <a:srgbClr val="b5dcde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55" name="CustomShape 7"/>
          <p:cNvSpPr/>
          <p:nvPr/>
        </p:nvSpPr>
        <p:spPr>
          <a:xfrm>
            <a:off x="5357880" y="4241880"/>
            <a:ext cx="3570840" cy="8208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4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7 – 14 дней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6" name="CustomShape 8"/>
          <p:cNvSpPr/>
          <p:nvPr/>
        </p:nvSpPr>
        <p:spPr>
          <a:xfrm>
            <a:off x="8532720" y="44280"/>
            <a:ext cx="575280" cy="5770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7" name="CustomShape 9"/>
          <p:cNvSpPr/>
          <p:nvPr/>
        </p:nvSpPr>
        <p:spPr>
          <a:xfrm>
            <a:off x="1944000" y="4680000"/>
            <a:ext cx="791280" cy="417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1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СГХ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8" name="CustomShape 10"/>
          <p:cNvSpPr/>
          <p:nvPr/>
        </p:nvSpPr>
        <p:spPr>
          <a:xfrm>
            <a:off x="720000" y="2389320"/>
            <a:ext cx="3599280" cy="857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Извещение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об установлении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предварительного диагноза ПЗ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44" dur="indefinite" restart="never" nodeType="tmRoot">
          <p:childTnLst>
            <p:seq>
              <p:cTn id="45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CustomShape 1"/>
          <p:cNvSpPr/>
          <p:nvPr/>
        </p:nvSpPr>
        <p:spPr>
          <a:xfrm>
            <a:off x="6553080" y="6356520"/>
            <a:ext cx="213264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47" name="CustomShape 2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Общее определение ПЗ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8" name="CustomShape 3"/>
          <p:cNvSpPr/>
          <p:nvPr/>
        </p:nvSpPr>
        <p:spPr>
          <a:xfrm>
            <a:off x="457200" y="1600200"/>
            <a:ext cx="8228520" cy="45248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Заболевание, развившееся в результате действия факторов риска, обусловленных трудовой деятельностью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 algn="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(ILO convention C121)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Санитарно-гигиеническая характеристика условий труда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0" name="CustomShape 2"/>
          <p:cNvSpPr/>
          <p:nvPr/>
        </p:nvSpPr>
        <p:spPr>
          <a:xfrm>
            <a:off x="457200" y="1600200"/>
            <a:ext cx="8228520" cy="45248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9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Официальный документ, составляемый специалистами органов Роспотребнадзора в соответствии с приказом Минздрава РФ от 28 мая 2001 г. № 176 «О совершенствовании системы расследования и учета профессиональных заболеваний в Российской Федерации»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9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Содержит полную информацию об условиях труда работника.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1" name="CustomShape 3"/>
          <p:cNvSpPr/>
          <p:nvPr/>
        </p:nvSpPr>
        <p:spPr>
          <a:xfrm>
            <a:off x="8532720" y="44280"/>
            <a:ext cx="575280" cy="5770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46" dur="indefinite" restart="never" nodeType="tmRoot">
          <p:childTnLst>
            <p:seq>
              <p:cTn id="47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Алгоритм связи заболевания с профессией. Этап 3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3" name="CustomShape 2"/>
          <p:cNvSpPr/>
          <p:nvPr/>
        </p:nvSpPr>
        <p:spPr>
          <a:xfrm>
            <a:off x="500040" y="1571760"/>
            <a:ext cx="493774920" cy="226297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457200">
              <a:lnSpc>
                <a:spcPct val="100000"/>
              </a:lnSpc>
            </a:pPr>
            <a:r>
              <a:rPr b="0" lang="ru-RU" sz="4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СГХ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4" name="CustomShape 3"/>
          <p:cNvSpPr/>
          <p:nvPr/>
        </p:nvSpPr>
        <p:spPr>
          <a:xfrm>
            <a:off x="500040" y="1571760"/>
            <a:ext cx="360" cy="226297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457200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Копия трудовой книжки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5" name="CustomShape 4"/>
          <p:cNvSpPr/>
          <p:nvPr/>
        </p:nvSpPr>
        <p:spPr>
          <a:xfrm>
            <a:off x="500040" y="1571760"/>
            <a:ext cx="1810510920" cy="226297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457200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Выписки из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6" name="CustomShape 5"/>
          <p:cNvSpPr/>
          <p:nvPr/>
        </p:nvSpPr>
        <p:spPr>
          <a:xfrm>
            <a:off x="6553080" y="6356520"/>
            <a:ext cx="213264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67" name="CustomShape 6"/>
          <p:cNvSpPr/>
          <p:nvPr/>
        </p:nvSpPr>
        <p:spPr>
          <a:xfrm>
            <a:off x="2071800" y="4000680"/>
            <a:ext cx="4856760" cy="1856160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rgbClr val="bbe0e3"/>
          </a:solidFill>
          <a:ln w="25560">
            <a:solidFill>
              <a:srgbClr val="8aa5a7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Госпитализация в Центр профпатологии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8" name="CustomShape 7"/>
          <p:cNvSpPr/>
          <p:nvPr/>
        </p:nvSpPr>
        <p:spPr>
          <a:xfrm>
            <a:off x="2000160" y="3429000"/>
            <a:ext cx="927720" cy="5706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bbe0e3"/>
          </a:solidFill>
          <a:ln w="25560">
            <a:solidFill>
              <a:srgbClr val="8aa5a7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69" name="CustomShape 8"/>
          <p:cNvSpPr/>
          <p:nvPr/>
        </p:nvSpPr>
        <p:spPr>
          <a:xfrm>
            <a:off x="4143240" y="3357720"/>
            <a:ext cx="927720" cy="5706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bbe0e3"/>
          </a:solidFill>
          <a:ln w="25560">
            <a:solidFill>
              <a:srgbClr val="8aa5a7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70" name="CustomShape 9"/>
          <p:cNvSpPr/>
          <p:nvPr/>
        </p:nvSpPr>
        <p:spPr>
          <a:xfrm>
            <a:off x="6143760" y="3500280"/>
            <a:ext cx="927720" cy="5706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bbe0e3"/>
          </a:solidFill>
          <a:ln w="25560">
            <a:solidFill>
              <a:srgbClr val="8aa5a7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71" name="CustomShape 10"/>
          <p:cNvSpPr/>
          <p:nvPr/>
        </p:nvSpPr>
        <p:spPr>
          <a:xfrm>
            <a:off x="8532720" y="44280"/>
            <a:ext cx="575280" cy="5770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48" dur="indefinite" restart="never" nodeType="tmRoot">
          <p:childTnLst>
            <p:seq>
              <p:cTn id="49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CustomShape 1"/>
          <p:cNvSpPr/>
          <p:nvPr/>
        </p:nvSpPr>
        <p:spPr>
          <a:xfrm>
            <a:off x="0" y="54000"/>
            <a:ext cx="8685720" cy="13021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Алгоритм диагностики профессиональной патологии от физических перегрузок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3" name="CustomShape 2"/>
          <p:cNvSpPr/>
          <p:nvPr/>
        </p:nvSpPr>
        <p:spPr>
          <a:xfrm>
            <a:off x="214200" y="1785960"/>
            <a:ext cx="3856680" cy="4285080"/>
          </a:xfrm>
          <a:prstGeom prst="rect">
            <a:avLst/>
          </a:prstGeom>
          <a:noFill/>
          <a:ln w="9360">
            <a:solidFill>
              <a:srgbClr val="00000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609480" indent="-608400"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     </a:t>
            </a: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Этиологические факторы: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609480" indent="-6084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609480" indent="-608400">
              <a:lnSpc>
                <a:spcPct val="8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Физическая динамическая нагрузка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609480" indent="-608400">
              <a:lnSpc>
                <a:spcPct val="8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Масса поднимаемого и перемещаемого груза вручную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609480" indent="-608400">
              <a:lnSpc>
                <a:spcPct val="8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Стереотипные рабочие движения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609480" indent="-608400">
              <a:lnSpc>
                <a:spcPct val="8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Статическая нагрузка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609480" indent="-608400">
              <a:lnSpc>
                <a:spcPct val="8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Рабочая поза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609480" indent="-608400">
              <a:lnSpc>
                <a:spcPct val="8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Наклоны корпуса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609480" indent="-608400">
              <a:lnSpc>
                <a:spcPct val="8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Перемещения в пространстве, обусловленные технологическим процессом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609480" indent="-608400" algn="r">
              <a:lnSpc>
                <a:spcPct val="80000"/>
              </a:lnSpc>
            </a:pP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(Р2.2.2006-05)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4" name="CustomShape 3"/>
          <p:cNvSpPr/>
          <p:nvPr/>
        </p:nvSpPr>
        <p:spPr>
          <a:xfrm>
            <a:off x="8532720" y="44280"/>
            <a:ext cx="575280" cy="5770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2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5" name="CustomShape 4"/>
          <p:cNvSpPr/>
          <p:nvPr/>
        </p:nvSpPr>
        <p:spPr>
          <a:xfrm>
            <a:off x="6429240" y="2800080"/>
            <a:ext cx="2142000" cy="1186920"/>
          </a:xfrm>
          <a:prstGeom prst="rect">
            <a:avLst/>
          </a:prstGeom>
          <a:noFill/>
          <a:ln>
            <a:solidFill>
              <a:srgbClr val="000000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Клинические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проявления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6" name="CustomShape 5"/>
          <p:cNvSpPr/>
          <p:nvPr/>
        </p:nvSpPr>
        <p:spPr>
          <a:xfrm>
            <a:off x="4286160" y="2928960"/>
            <a:ext cx="1856160" cy="1070640"/>
          </a:xfrm>
          <a:prstGeom prst="leftRightArrow">
            <a:avLst>
              <a:gd name="adj1" fmla="val 50000"/>
              <a:gd name="adj2" fmla="val 50000"/>
            </a:avLst>
          </a:prstGeom>
          <a:solidFill>
            <a:srgbClr val="6b6bcf"/>
          </a:solidFill>
          <a:ln w="255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77" name="CustomShape 6"/>
          <p:cNvSpPr/>
          <p:nvPr/>
        </p:nvSpPr>
        <p:spPr>
          <a:xfrm>
            <a:off x="4429080" y="4214880"/>
            <a:ext cx="2070720" cy="638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поиск соответствия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50" dur="indefinite" restart="never" nodeType="tmRoot">
          <p:childTnLst>
            <p:seq>
              <p:cTn id="5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Группы высокого профессионального риска (1)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9" name="CustomShape 2"/>
          <p:cNvSpPr/>
          <p:nvPr/>
        </p:nvSpPr>
        <p:spPr>
          <a:xfrm>
            <a:off x="5529240" y="2046240"/>
            <a:ext cx="3470760" cy="45248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8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3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Работники сельского хозяйства: животноводы (доярки, телятницы, свинарки, скотники), растениеводы (тепличницы, механизаторы, …)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80" name="Picture 4" descr=""/>
          <p:cNvPicPr/>
          <p:nvPr/>
        </p:nvPicPr>
        <p:blipFill>
          <a:blip r:embed="rId1"/>
          <a:stretch/>
        </p:blipFill>
        <p:spPr>
          <a:xfrm>
            <a:off x="0" y="2071800"/>
            <a:ext cx="5450400" cy="4442400"/>
          </a:xfrm>
          <a:prstGeom prst="rect">
            <a:avLst/>
          </a:prstGeom>
          <a:ln w="9360">
            <a:noFill/>
          </a:ln>
        </p:spPr>
      </p:pic>
      <p:sp>
        <p:nvSpPr>
          <p:cNvPr id="281" name="CustomShape 3"/>
          <p:cNvSpPr/>
          <p:nvPr/>
        </p:nvSpPr>
        <p:spPr>
          <a:xfrm>
            <a:off x="6553080" y="6356520"/>
            <a:ext cx="213264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82" name="CustomShape 4"/>
          <p:cNvSpPr/>
          <p:nvPr/>
        </p:nvSpPr>
        <p:spPr>
          <a:xfrm>
            <a:off x="8532720" y="44280"/>
            <a:ext cx="575280" cy="5770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2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52" dur="indefinite" restart="never" nodeType="tmRoot">
          <p:childTnLst>
            <p:seq>
              <p:cTn id="5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Группы высокого профессионального риска (2)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4" name="CustomShape 2"/>
          <p:cNvSpPr/>
          <p:nvPr/>
        </p:nvSpPr>
        <p:spPr>
          <a:xfrm>
            <a:off x="5529240" y="2046240"/>
            <a:ext cx="3470760" cy="45248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Работники строительных предприятий: каменщики, штукатуры, маляры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85" name="Picture 5" descr=""/>
          <p:cNvPicPr/>
          <p:nvPr/>
        </p:nvPicPr>
        <p:blipFill>
          <a:blip r:embed="rId1"/>
          <a:stretch/>
        </p:blipFill>
        <p:spPr>
          <a:xfrm>
            <a:off x="142920" y="1428840"/>
            <a:ext cx="2856600" cy="3808800"/>
          </a:xfrm>
          <a:prstGeom prst="rect">
            <a:avLst/>
          </a:prstGeom>
          <a:ln w="9360">
            <a:noFill/>
          </a:ln>
        </p:spPr>
      </p:pic>
      <p:pic>
        <p:nvPicPr>
          <p:cNvPr id="286" name="Picture 2" descr=""/>
          <p:cNvPicPr/>
          <p:nvPr/>
        </p:nvPicPr>
        <p:blipFill>
          <a:blip r:embed="rId2"/>
          <a:stretch/>
        </p:blipFill>
        <p:spPr>
          <a:xfrm>
            <a:off x="3000240" y="3103560"/>
            <a:ext cx="2499120" cy="3753360"/>
          </a:xfrm>
          <a:prstGeom prst="rect">
            <a:avLst/>
          </a:prstGeom>
          <a:ln w="9360">
            <a:noFill/>
          </a:ln>
        </p:spPr>
      </p:pic>
      <p:sp>
        <p:nvSpPr>
          <p:cNvPr id="287" name="CustomShape 3"/>
          <p:cNvSpPr/>
          <p:nvPr/>
        </p:nvSpPr>
        <p:spPr>
          <a:xfrm>
            <a:off x="6553080" y="6356520"/>
            <a:ext cx="213264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88" name="CustomShape 4"/>
          <p:cNvSpPr/>
          <p:nvPr/>
        </p:nvSpPr>
        <p:spPr>
          <a:xfrm>
            <a:off x="8532720" y="44280"/>
            <a:ext cx="575280" cy="5770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2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54" dur="indefinite" restart="never" nodeType="tmRoot">
          <p:childTnLst>
            <p:seq>
              <p:cTn id="55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Группы высокого профессионального риска (3)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0" name="CustomShape 2"/>
          <p:cNvSpPr/>
          <p:nvPr/>
        </p:nvSpPr>
        <p:spPr>
          <a:xfrm>
            <a:off x="5529240" y="2046240"/>
            <a:ext cx="3470760" cy="45248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Работники добывающих отраслей: проходчики, забойщики, горнорабочие, бурильщики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91" name="Picture 2" descr=""/>
          <p:cNvPicPr/>
          <p:nvPr/>
        </p:nvPicPr>
        <p:blipFill>
          <a:blip r:embed="rId1"/>
          <a:stretch/>
        </p:blipFill>
        <p:spPr>
          <a:xfrm>
            <a:off x="166680" y="1571760"/>
            <a:ext cx="4047120" cy="2665800"/>
          </a:xfrm>
          <a:prstGeom prst="rect">
            <a:avLst/>
          </a:prstGeom>
          <a:ln w="9360">
            <a:noFill/>
          </a:ln>
        </p:spPr>
      </p:pic>
      <p:pic>
        <p:nvPicPr>
          <p:cNvPr id="292" name="Picture 4" descr=""/>
          <p:cNvPicPr/>
          <p:nvPr/>
        </p:nvPicPr>
        <p:blipFill>
          <a:blip r:embed="rId2"/>
          <a:stretch/>
        </p:blipFill>
        <p:spPr>
          <a:xfrm>
            <a:off x="1785960" y="3643200"/>
            <a:ext cx="3937680" cy="2946960"/>
          </a:xfrm>
          <a:prstGeom prst="rect">
            <a:avLst/>
          </a:prstGeom>
          <a:ln w="9360">
            <a:noFill/>
          </a:ln>
        </p:spPr>
      </p:pic>
      <p:sp>
        <p:nvSpPr>
          <p:cNvPr id="293" name="CustomShape 3"/>
          <p:cNvSpPr/>
          <p:nvPr/>
        </p:nvSpPr>
        <p:spPr>
          <a:xfrm>
            <a:off x="6553080" y="6356520"/>
            <a:ext cx="213264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94" name="CustomShape 4"/>
          <p:cNvSpPr/>
          <p:nvPr/>
        </p:nvSpPr>
        <p:spPr>
          <a:xfrm>
            <a:off x="8532720" y="44280"/>
            <a:ext cx="575280" cy="5770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2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56" dur="indefinite" restart="never" nodeType="tmRoot">
          <p:childTnLst>
            <p:seq>
              <p:cTn id="57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5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Группы высокого профессионального риска (4)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6" name="CustomShape 2"/>
          <p:cNvSpPr/>
          <p:nvPr/>
        </p:nvSpPr>
        <p:spPr>
          <a:xfrm>
            <a:off x="5529240" y="2046240"/>
            <a:ext cx="3470760" cy="45248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Работники машиностроения и металлургии: обрубщики, стерженщики, сталевары, кузнецы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97" name="Picture 2" descr=""/>
          <p:cNvPicPr/>
          <p:nvPr/>
        </p:nvPicPr>
        <p:blipFill>
          <a:blip r:embed="rId1"/>
          <a:stretch/>
        </p:blipFill>
        <p:spPr>
          <a:xfrm>
            <a:off x="1000080" y="1643040"/>
            <a:ext cx="4524840" cy="2856600"/>
          </a:xfrm>
          <a:prstGeom prst="rect">
            <a:avLst/>
          </a:prstGeom>
          <a:ln w="9360">
            <a:noFill/>
          </a:ln>
        </p:spPr>
      </p:pic>
      <p:pic>
        <p:nvPicPr>
          <p:cNvPr id="298" name="Picture 4" descr=""/>
          <p:cNvPicPr/>
          <p:nvPr/>
        </p:nvPicPr>
        <p:blipFill>
          <a:blip r:embed="rId2"/>
          <a:stretch/>
        </p:blipFill>
        <p:spPr>
          <a:xfrm>
            <a:off x="0" y="3726000"/>
            <a:ext cx="3375360" cy="3130920"/>
          </a:xfrm>
          <a:prstGeom prst="rect">
            <a:avLst/>
          </a:prstGeom>
          <a:ln w="9360">
            <a:noFill/>
          </a:ln>
        </p:spPr>
      </p:pic>
      <p:sp>
        <p:nvSpPr>
          <p:cNvPr id="299" name="CustomShape 3"/>
          <p:cNvSpPr/>
          <p:nvPr/>
        </p:nvSpPr>
        <p:spPr>
          <a:xfrm>
            <a:off x="6553080" y="6356520"/>
            <a:ext cx="213264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00" name="CustomShape 4"/>
          <p:cNvSpPr/>
          <p:nvPr/>
        </p:nvSpPr>
        <p:spPr>
          <a:xfrm>
            <a:off x="8532720" y="44280"/>
            <a:ext cx="575280" cy="5770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2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58" dur="indefinite" restart="never" nodeType="tmRoot">
          <p:childTnLst>
            <p:seq>
              <p:cTn id="59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Группы высокого профессионального риска (5)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2" name="CustomShape 2"/>
          <p:cNvSpPr/>
          <p:nvPr/>
        </p:nvSpPr>
        <p:spPr>
          <a:xfrm>
            <a:off x="5529240" y="2046240"/>
            <a:ext cx="3470760" cy="45248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Подсобные неквалифици-рованные рабочие: грузчики, разнорабочие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03" name="Picture 7" descr=""/>
          <p:cNvPicPr/>
          <p:nvPr/>
        </p:nvPicPr>
        <p:blipFill>
          <a:blip r:embed="rId1"/>
          <a:stretch/>
        </p:blipFill>
        <p:spPr>
          <a:xfrm>
            <a:off x="571680" y="2062080"/>
            <a:ext cx="3913560" cy="3580200"/>
          </a:xfrm>
          <a:prstGeom prst="rect">
            <a:avLst/>
          </a:prstGeom>
          <a:ln w="9360">
            <a:noFill/>
          </a:ln>
        </p:spPr>
      </p:pic>
      <p:sp>
        <p:nvSpPr>
          <p:cNvPr id="304" name="CustomShape 3"/>
          <p:cNvSpPr/>
          <p:nvPr/>
        </p:nvSpPr>
        <p:spPr>
          <a:xfrm>
            <a:off x="6553080" y="6356520"/>
            <a:ext cx="213264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05" name="CustomShape 4"/>
          <p:cNvSpPr/>
          <p:nvPr/>
        </p:nvSpPr>
        <p:spPr>
          <a:xfrm>
            <a:off x="8532720" y="44280"/>
            <a:ext cx="575280" cy="5770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2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60" dur="indefinite" restart="never" nodeType="tmRoot">
          <p:childTnLst>
            <p:seq>
              <p:cTn id="6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6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Группы высокого профессионального риска (6)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7" name="CustomShape 2"/>
          <p:cNvSpPr/>
          <p:nvPr/>
        </p:nvSpPr>
        <p:spPr>
          <a:xfrm>
            <a:off x="5529240" y="2046240"/>
            <a:ext cx="3470760" cy="45248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Работники легкой промышленности: ткачихи, обувщики, швеи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08" name="Picture 2" descr=""/>
          <p:cNvPicPr/>
          <p:nvPr/>
        </p:nvPicPr>
        <p:blipFill>
          <a:blip r:embed="rId1"/>
          <a:stretch/>
        </p:blipFill>
        <p:spPr>
          <a:xfrm>
            <a:off x="0" y="1643040"/>
            <a:ext cx="3551760" cy="3808800"/>
          </a:xfrm>
          <a:prstGeom prst="rect">
            <a:avLst/>
          </a:prstGeom>
          <a:ln w="9360">
            <a:noFill/>
          </a:ln>
        </p:spPr>
      </p:pic>
      <p:pic>
        <p:nvPicPr>
          <p:cNvPr id="309" name="Picture 4" descr=""/>
          <p:cNvPicPr/>
          <p:nvPr/>
        </p:nvPicPr>
        <p:blipFill>
          <a:blip r:embed="rId2"/>
          <a:stretch/>
        </p:blipFill>
        <p:spPr>
          <a:xfrm>
            <a:off x="2714760" y="3857760"/>
            <a:ext cx="3767760" cy="2499120"/>
          </a:xfrm>
          <a:prstGeom prst="rect">
            <a:avLst/>
          </a:prstGeom>
          <a:ln w="9360">
            <a:noFill/>
          </a:ln>
        </p:spPr>
      </p:pic>
      <p:sp>
        <p:nvSpPr>
          <p:cNvPr id="310" name="CustomShape 3"/>
          <p:cNvSpPr/>
          <p:nvPr/>
        </p:nvSpPr>
        <p:spPr>
          <a:xfrm>
            <a:off x="6553080" y="6356520"/>
            <a:ext cx="213264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11" name="CustomShape 4"/>
          <p:cNvSpPr/>
          <p:nvPr/>
        </p:nvSpPr>
        <p:spPr>
          <a:xfrm>
            <a:off x="8532720" y="44280"/>
            <a:ext cx="575280" cy="5770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2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62" dur="indefinite" restart="never" nodeType="tmRoot">
          <p:childTnLst>
            <p:seq>
              <p:cTn id="6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2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Группы высокого профессионального риска (7)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3" name="CustomShape 2"/>
          <p:cNvSpPr/>
          <p:nvPr/>
        </p:nvSpPr>
        <p:spPr>
          <a:xfrm>
            <a:off x="5529240" y="2046240"/>
            <a:ext cx="3470760" cy="45248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Офисные работники, музыканты и т.п.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14" name="Picture 2" descr=""/>
          <p:cNvPicPr/>
          <p:nvPr/>
        </p:nvPicPr>
        <p:blipFill>
          <a:blip r:embed="rId1"/>
          <a:stretch/>
        </p:blipFill>
        <p:spPr>
          <a:xfrm>
            <a:off x="1960560" y="4214880"/>
            <a:ext cx="3483360" cy="2642040"/>
          </a:xfrm>
          <a:prstGeom prst="rect">
            <a:avLst/>
          </a:prstGeom>
          <a:ln w="9360">
            <a:noFill/>
          </a:ln>
        </p:spPr>
      </p:pic>
      <p:pic>
        <p:nvPicPr>
          <p:cNvPr id="315" name="Picture 4" descr=""/>
          <p:cNvPicPr/>
          <p:nvPr/>
        </p:nvPicPr>
        <p:blipFill>
          <a:blip r:embed="rId2"/>
          <a:stretch/>
        </p:blipFill>
        <p:spPr>
          <a:xfrm>
            <a:off x="214200" y="1500120"/>
            <a:ext cx="3142080" cy="2718360"/>
          </a:xfrm>
          <a:prstGeom prst="rect">
            <a:avLst/>
          </a:prstGeom>
          <a:ln w="9360">
            <a:noFill/>
          </a:ln>
        </p:spPr>
      </p:pic>
      <p:sp>
        <p:nvSpPr>
          <p:cNvPr id="316" name="CustomShape 3"/>
          <p:cNvSpPr/>
          <p:nvPr/>
        </p:nvSpPr>
        <p:spPr>
          <a:xfrm>
            <a:off x="6553080" y="6356520"/>
            <a:ext cx="213264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17" name="CustomShape 4"/>
          <p:cNvSpPr/>
          <p:nvPr/>
        </p:nvSpPr>
        <p:spPr>
          <a:xfrm>
            <a:off x="8532720" y="44280"/>
            <a:ext cx="575280" cy="5770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2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64" dur="indefinite" restart="never" nodeType="tmRoot">
          <p:childTnLst>
            <p:seq>
              <p:cTn id="65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Профессиональные заболевания: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0" name="CustomShape 2"/>
          <p:cNvSpPr/>
          <p:nvPr/>
        </p:nvSpPr>
        <p:spPr>
          <a:xfrm>
            <a:off x="457200" y="1600200"/>
            <a:ext cx="3682080" cy="15404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9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Собственно профессиональные </a:t>
            </a:r>
            <a:r>
              <a:rPr b="0" i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(occupational diseases)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1" name="CustomShape 3"/>
          <p:cNvSpPr/>
          <p:nvPr/>
        </p:nvSpPr>
        <p:spPr>
          <a:xfrm>
            <a:off x="5065560" y="1628640"/>
            <a:ext cx="3682080" cy="12942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Условно профессиональные </a:t>
            </a:r>
            <a:r>
              <a:rPr b="0" i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(work related diseases)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52" name="Picture 3" descr=""/>
          <p:cNvPicPr/>
          <p:nvPr/>
        </p:nvPicPr>
        <p:blipFill>
          <a:blip r:embed="rId1"/>
          <a:stretch/>
        </p:blipFill>
        <p:spPr>
          <a:xfrm rot="604200">
            <a:off x="179280" y="3068280"/>
            <a:ext cx="2304000" cy="1521360"/>
          </a:xfrm>
          <a:prstGeom prst="rect">
            <a:avLst/>
          </a:prstGeom>
          <a:ln w="9360">
            <a:noFill/>
          </a:ln>
        </p:spPr>
      </p:pic>
      <p:pic>
        <p:nvPicPr>
          <p:cNvPr id="153" name="Picture 5" descr=""/>
          <p:cNvPicPr/>
          <p:nvPr/>
        </p:nvPicPr>
        <p:blipFill>
          <a:blip r:embed="rId2"/>
          <a:stretch/>
        </p:blipFill>
        <p:spPr>
          <a:xfrm rot="21129600">
            <a:off x="2339280" y="2852640"/>
            <a:ext cx="2064240" cy="2138760"/>
          </a:xfrm>
          <a:prstGeom prst="rect">
            <a:avLst/>
          </a:prstGeom>
          <a:ln w="9360">
            <a:noFill/>
          </a:ln>
        </p:spPr>
      </p:pic>
      <p:pic>
        <p:nvPicPr>
          <p:cNvPr id="154" name="Picture 5" descr=""/>
          <p:cNvPicPr/>
          <p:nvPr/>
        </p:nvPicPr>
        <p:blipFill>
          <a:blip r:embed="rId3"/>
          <a:stretch/>
        </p:blipFill>
        <p:spPr>
          <a:xfrm rot="664800">
            <a:off x="4787280" y="2780280"/>
            <a:ext cx="2014920" cy="1518120"/>
          </a:xfrm>
          <a:prstGeom prst="rect">
            <a:avLst/>
          </a:prstGeom>
          <a:ln w="9360">
            <a:noFill/>
          </a:ln>
        </p:spPr>
      </p:pic>
      <p:pic>
        <p:nvPicPr>
          <p:cNvPr id="155" name="Picture 2" descr=""/>
          <p:cNvPicPr/>
          <p:nvPr/>
        </p:nvPicPr>
        <p:blipFill>
          <a:blip r:embed="rId4"/>
          <a:stretch/>
        </p:blipFill>
        <p:spPr>
          <a:xfrm rot="21309000">
            <a:off x="7092360" y="2923560"/>
            <a:ext cx="1672200" cy="1824480"/>
          </a:xfrm>
          <a:prstGeom prst="rect">
            <a:avLst/>
          </a:prstGeom>
          <a:ln w="9360">
            <a:noFill/>
          </a:ln>
        </p:spPr>
      </p:pic>
      <p:pic>
        <p:nvPicPr>
          <p:cNvPr id="156" name="Picture 2" descr=""/>
          <p:cNvPicPr/>
          <p:nvPr/>
        </p:nvPicPr>
        <p:blipFill>
          <a:blip r:embed="rId5"/>
          <a:stretch/>
        </p:blipFill>
        <p:spPr>
          <a:xfrm>
            <a:off x="4859280" y="4221000"/>
            <a:ext cx="1757880" cy="2446920"/>
          </a:xfrm>
          <a:prstGeom prst="rect">
            <a:avLst/>
          </a:prstGeom>
          <a:ln w="9360">
            <a:noFill/>
          </a:ln>
        </p:spPr>
      </p:pic>
      <p:pic>
        <p:nvPicPr>
          <p:cNvPr id="157" name="Picture 12" descr=""/>
          <p:cNvPicPr/>
          <p:nvPr/>
        </p:nvPicPr>
        <p:blipFill>
          <a:blip r:embed="rId6"/>
          <a:stretch/>
        </p:blipFill>
        <p:spPr>
          <a:xfrm>
            <a:off x="179280" y="4869000"/>
            <a:ext cx="1396080" cy="1827720"/>
          </a:xfrm>
          <a:prstGeom prst="rect">
            <a:avLst/>
          </a:prstGeom>
          <a:ln w="9360">
            <a:noFill/>
          </a:ln>
        </p:spPr>
      </p:pic>
      <p:pic>
        <p:nvPicPr>
          <p:cNvPr id="158" name="Picture 14" descr=""/>
          <p:cNvPicPr/>
          <p:nvPr/>
        </p:nvPicPr>
        <p:blipFill>
          <a:blip r:embed="rId7"/>
          <a:stretch/>
        </p:blipFill>
        <p:spPr>
          <a:xfrm>
            <a:off x="1619280" y="4869000"/>
            <a:ext cx="1237320" cy="1815120"/>
          </a:xfrm>
          <a:prstGeom prst="rect">
            <a:avLst/>
          </a:prstGeom>
          <a:ln w="9360">
            <a:noFill/>
          </a:ln>
        </p:spPr>
      </p:pic>
      <p:pic>
        <p:nvPicPr>
          <p:cNvPr id="159" name="Picture 2" descr=""/>
          <p:cNvPicPr/>
          <p:nvPr/>
        </p:nvPicPr>
        <p:blipFill>
          <a:blip r:embed="rId8"/>
          <a:stretch/>
        </p:blipFill>
        <p:spPr>
          <a:xfrm>
            <a:off x="6443640" y="4724280"/>
            <a:ext cx="2699280" cy="1586520"/>
          </a:xfrm>
          <a:prstGeom prst="rect">
            <a:avLst/>
          </a:prstGeom>
          <a:ln w="9360">
            <a:noFill/>
          </a:ln>
        </p:spPr>
      </p:pic>
      <p:pic>
        <p:nvPicPr>
          <p:cNvPr id="160" name="Picture 19" descr=""/>
          <p:cNvPicPr/>
          <p:nvPr/>
        </p:nvPicPr>
        <p:blipFill>
          <a:blip r:embed="rId9"/>
          <a:stretch/>
        </p:blipFill>
        <p:spPr>
          <a:xfrm>
            <a:off x="2916360" y="4869000"/>
            <a:ext cx="1624680" cy="179928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8" name="CustomShape 1"/>
          <p:cNvSpPr/>
          <p:nvPr/>
        </p:nvSpPr>
        <p:spPr>
          <a:xfrm>
            <a:off x="539640" y="260280"/>
            <a:ext cx="8352360" cy="14389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Основные производственные факторы риска ПЗ СМС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9" name="CustomShape 2"/>
          <p:cNvSpPr/>
          <p:nvPr/>
        </p:nvSpPr>
        <p:spPr>
          <a:xfrm>
            <a:off x="285840" y="1873080"/>
            <a:ext cx="8474760" cy="47232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457200" indent="-456120" algn="just">
              <a:lnSpc>
                <a:spcPct val="8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0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подъем и перенос груза вручную (для мужчин более 30 кг, для женщин более 15 кг),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6120" algn="just">
              <a:lnSpc>
                <a:spcPct val="8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0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периодическое удержание груза на весу (более 25% рабочей смены),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6120" algn="just">
              <a:lnSpc>
                <a:spcPct val="8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0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работы, связанные с периодическими, выраженными наклонами (более 100 за смену при угле наклона более 30 градусов),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6120" algn="just">
              <a:lnSpc>
                <a:spcPct val="8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0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локальное мышечное перенапряжение,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6120" algn="just">
              <a:lnSpc>
                <a:spcPct val="8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0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выполнение большого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r>
              <a:rPr b="0" lang="ru-RU" sz="2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количества стереотипных движений ограниченных групп мышц (60000 за смену и более).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0" name="CustomShape 3"/>
          <p:cNvSpPr/>
          <p:nvPr/>
        </p:nvSpPr>
        <p:spPr>
          <a:xfrm>
            <a:off x="6553080" y="6356520"/>
            <a:ext cx="213264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21" name="CustomShape 4"/>
          <p:cNvSpPr/>
          <p:nvPr/>
        </p:nvSpPr>
        <p:spPr>
          <a:xfrm>
            <a:off x="8532720" y="44280"/>
            <a:ext cx="575280" cy="5770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2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66" dur="indefinite" restart="never" nodeType="tmRoot">
          <p:childTnLst>
            <p:seq>
              <p:cTn id="67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CustomShape 1"/>
          <p:cNvSpPr/>
          <p:nvPr/>
        </p:nvSpPr>
        <p:spPr>
          <a:xfrm>
            <a:off x="214200" y="428760"/>
            <a:ext cx="8714160" cy="10706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Дополнительные производственные факторы риска ПЗ СМС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3" name="CustomShape 2"/>
          <p:cNvSpPr/>
          <p:nvPr/>
        </p:nvSpPr>
        <p:spPr>
          <a:xfrm>
            <a:off x="684360" y="1916280"/>
            <a:ext cx="7771320" cy="46472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457200" indent="-456120" algn="just">
              <a:lnSpc>
                <a:spcPct val="8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вынужденная рабочая поза (на коленях, на корточках, лежа, с наклоном вперед, в подвеске - более 25% времени рабочей смены),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6120" algn="just">
              <a:lnSpc>
                <a:spcPct val="8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несоблюдение режима труда и отдыха (сверхурочные работы,  отсутствие микропауз для отдыха),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6120" algn="just">
              <a:lnSpc>
                <a:spcPct val="8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нерациональные рабочие приемы,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6120" algn="just">
              <a:lnSpc>
                <a:spcPct val="8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давление на нервные стволы и кровеносные сосуды в процессе работы (например, у гранильщиков),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6120" algn="just">
              <a:lnSpc>
                <a:spcPct val="8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микротравматизация кожи и ее рецепторов,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6120" algn="just">
              <a:lnSpc>
                <a:spcPct val="8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перепады температур,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6120" algn="just">
              <a:lnSpc>
                <a:spcPct val="8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увлажнение рук водой, маслами, эмульсиями, растворителями.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4" name="CustomShape 3"/>
          <p:cNvSpPr/>
          <p:nvPr/>
        </p:nvSpPr>
        <p:spPr>
          <a:xfrm>
            <a:off x="6553080" y="6356520"/>
            <a:ext cx="213264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25" name="CustomShape 4"/>
          <p:cNvSpPr/>
          <p:nvPr/>
        </p:nvSpPr>
        <p:spPr>
          <a:xfrm>
            <a:off x="8532720" y="44280"/>
            <a:ext cx="575280" cy="5770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2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68" dur="indefinite" restart="never" nodeType="tmRoot">
          <p:childTnLst>
            <p:seq>
              <p:cTn id="69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6" name="CustomShape 1"/>
          <p:cNvSpPr/>
          <p:nvPr/>
        </p:nvSpPr>
        <p:spPr>
          <a:xfrm>
            <a:off x="395280" y="285840"/>
            <a:ext cx="8228520" cy="10800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Внепроизводственные факторы риска ПЗ СМС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7" name="CustomShape 2"/>
          <p:cNvSpPr/>
          <p:nvPr/>
        </p:nvSpPr>
        <p:spPr>
          <a:xfrm>
            <a:off x="428760" y="1676520"/>
            <a:ext cx="8256960" cy="48758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457200" indent="-456120" algn="just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физические перегрузки в быту,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6120" algn="just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физиологические изменения гормонального статуса (беременность, старение),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6120" algn="just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патологические изменения гормонального статуса,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457200" indent="-456120" algn="just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тенденция к избыточному выделению медиаторов аллергии и воспаления.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8" name="CustomShape 3"/>
          <p:cNvSpPr/>
          <p:nvPr/>
        </p:nvSpPr>
        <p:spPr>
          <a:xfrm>
            <a:off x="6553080" y="6356520"/>
            <a:ext cx="213264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29" name="CustomShape 4"/>
          <p:cNvSpPr/>
          <p:nvPr/>
        </p:nvSpPr>
        <p:spPr>
          <a:xfrm>
            <a:off x="8532720" y="44280"/>
            <a:ext cx="575280" cy="5770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2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70" dur="indefinite" restart="never" nodeType="tmRoot">
          <p:childTnLst>
            <p:seq>
              <p:cTn id="7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0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Классификация ПЗ СМС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1" name="CustomShape 2"/>
          <p:cNvSpPr/>
          <p:nvPr/>
        </p:nvSpPr>
        <p:spPr>
          <a:xfrm>
            <a:off x="142920" y="1617840"/>
            <a:ext cx="4428000" cy="45248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514440" indent="-513360">
              <a:lnSpc>
                <a:spcPct val="100000"/>
              </a:lnSpc>
              <a:buClr>
                <a:srgbClr val="000000"/>
              </a:buClr>
              <a:buFont typeface="StarSymbol"/>
              <a:buAutoNum type="arabicParenR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ПЗ ОДА 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(musculoskeletal disorders):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514440" indent="-51336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Болезни спины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514440" indent="-51336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Болезни верхних конечностей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514440" indent="-51336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Бурситы, остеоартрозы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2" name="CustomShape 3"/>
          <p:cNvSpPr/>
          <p:nvPr/>
        </p:nvSpPr>
        <p:spPr>
          <a:xfrm>
            <a:off x="4672080" y="1617840"/>
            <a:ext cx="4113720" cy="45248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2) ПЗ НС </a:t>
            </a: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(neurological disorders):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Мононейропатии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Полинейропатии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Радикулопатии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+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Координаторный невроз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3" name="CustomShape 4"/>
          <p:cNvSpPr/>
          <p:nvPr/>
        </p:nvSpPr>
        <p:spPr>
          <a:xfrm>
            <a:off x="6553080" y="6356520"/>
            <a:ext cx="213264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</p:spTree>
  </p:cSld>
  <p:timing>
    <p:tnLst>
      <p:par>
        <p:cTn id="72" dur="indefinite" restart="never" nodeType="tmRoot">
          <p:childTnLst>
            <p:seq>
              <p:cTn id="7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4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Развитие и течение ПЗ СМС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5" name="CustomShape 2"/>
          <p:cNvSpPr/>
          <p:nvPr/>
        </p:nvSpPr>
        <p:spPr>
          <a:xfrm>
            <a:off x="457200" y="1600200"/>
            <a:ext cx="8228520" cy="45248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Постепенное начало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Медленное прогрессирование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Сохранная трудоспособность в начале болезни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Прогредиентное течение с периодами обострений и ремиссий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6" name="CustomShape 3"/>
          <p:cNvSpPr/>
          <p:nvPr/>
        </p:nvSpPr>
        <p:spPr>
          <a:xfrm>
            <a:off x="6553080" y="6356520"/>
            <a:ext cx="213264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37" name="CustomShape 4"/>
          <p:cNvSpPr/>
          <p:nvPr/>
        </p:nvSpPr>
        <p:spPr>
          <a:xfrm>
            <a:off x="8532720" y="44280"/>
            <a:ext cx="575280" cy="5770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2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74" dur="indefinite" restart="never" nodeType="tmRoot">
          <p:childTnLst>
            <p:seq>
              <p:cTn id="75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Диагностика ПЗ от перенапряжения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9" name="CustomShape 2"/>
          <p:cNvSpPr/>
          <p:nvPr/>
        </p:nvSpPr>
        <p:spPr>
          <a:xfrm>
            <a:off x="457200" y="1773360"/>
            <a:ext cx="8685720" cy="48758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 algn="just">
              <a:lnSpc>
                <a:spcPct val="9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1. Условия труда больного: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 algn="just">
              <a:lnSpc>
                <a:spcPct val="90000"/>
              </a:lnSpc>
              <a:buClr>
                <a:srgbClr val="000000"/>
              </a:buClr>
              <a:buFont typeface="Wingdings" charset="2"/>
              <a:buChar char="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Общая оценка степени тяжести и интенсивности труда,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 algn="just">
              <a:lnSpc>
                <a:spcPct val="90000"/>
              </a:lnSpc>
              <a:buClr>
                <a:srgbClr val="000000"/>
              </a:buClr>
              <a:buFont typeface="Wingdings" charset="2"/>
              <a:buChar char="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Оценка длительности профессионального стажа;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 algn="just">
              <a:lnSpc>
                <a:spcPct val="90000"/>
              </a:lnSpc>
              <a:buClr>
                <a:srgbClr val="000000"/>
              </a:buClr>
              <a:buFont typeface="Wingdings" charset="2"/>
              <a:buChar char="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Оценка </a:t>
            </a: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соответствия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ведущего фактора тяжести труда локализации патологии;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 algn="just">
              <a:lnSpc>
                <a:spcPct val="90000"/>
              </a:lnSpc>
              <a:buClr>
                <a:srgbClr val="000000"/>
              </a:buClr>
              <a:buFont typeface="Wingdings" charset="2"/>
              <a:buChar char="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Оценка сопутствующих неблагоприятных факторов, в т.ч. непрофессиональных.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0" name="CustomShape 3"/>
          <p:cNvSpPr/>
          <p:nvPr/>
        </p:nvSpPr>
        <p:spPr>
          <a:xfrm>
            <a:off x="6553080" y="6356520"/>
            <a:ext cx="213264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41" name="CustomShape 4"/>
          <p:cNvSpPr/>
          <p:nvPr/>
        </p:nvSpPr>
        <p:spPr>
          <a:xfrm>
            <a:off x="8532720" y="44280"/>
            <a:ext cx="575280" cy="5770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2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76" dur="indefinite" restart="never" nodeType="tmRoot">
          <p:childTnLst>
            <p:seq>
              <p:cTn id="77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Оценка соответствия ведущего фактора тяжести труда локализации патологии (1)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43" name="Picture 4" descr=""/>
          <p:cNvPicPr/>
          <p:nvPr/>
        </p:nvPicPr>
        <p:blipFill>
          <a:blip r:embed="rId1"/>
          <a:stretch/>
        </p:blipFill>
        <p:spPr>
          <a:xfrm>
            <a:off x="1332000" y="1876320"/>
            <a:ext cx="6478920" cy="414396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78" dur="indefinite" restart="never" nodeType="tmRoot">
          <p:childTnLst>
            <p:seq>
              <p:cTn id="79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Оценка соответствия ведущего фактора тяжести труда локализации патологии (2)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45" name="Picture 4" descr=""/>
          <p:cNvPicPr/>
          <p:nvPr/>
        </p:nvPicPr>
        <p:blipFill>
          <a:blip r:embed="rId1"/>
          <a:stretch/>
        </p:blipFill>
        <p:spPr>
          <a:xfrm>
            <a:off x="539640" y="1628640"/>
            <a:ext cx="8123760" cy="420120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80" dur="indefinite" restart="never" nodeType="tmRoot">
          <p:childTnLst>
            <p:seq>
              <p:cTn id="8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Оценка соответствия ведущего фактора тяжести труда локализации патологии (3)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7" name="CustomShape 2"/>
          <p:cNvSpPr/>
          <p:nvPr/>
        </p:nvSpPr>
        <p:spPr>
          <a:xfrm>
            <a:off x="457200" y="1600200"/>
            <a:ext cx="8228520" cy="45248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348" name="Picture 4" descr=""/>
          <p:cNvPicPr/>
          <p:nvPr/>
        </p:nvPicPr>
        <p:blipFill>
          <a:blip r:embed="rId1"/>
          <a:stretch/>
        </p:blipFill>
        <p:spPr>
          <a:xfrm>
            <a:off x="1187280" y="1413000"/>
            <a:ext cx="6815520" cy="510444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82" dur="indefinite" restart="never" nodeType="tmRoot">
          <p:childTnLst>
            <p:seq>
              <p:cTn id="8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9" name="CustomShape 1"/>
          <p:cNvSpPr/>
          <p:nvPr/>
        </p:nvSpPr>
        <p:spPr>
          <a:xfrm>
            <a:off x="214200" y="714240"/>
            <a:ext cx="8665200" cy="56426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 algn="just">
              <a:lnSpc>
                <a:spcPct val="90000"/>
              </a:lnSpc>
            </a:pP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2. Анамнез: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 algn="just">
              <a:lnSpc>
                <a:spcPct val="9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начало заболевания (</a:t>
            </a:r>
            <a:r>
              <a:rPr b="0" lang="ru-RU" sz="2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не менее 10 - 15 лет стажа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),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 algn="just">
              <a:lnSpc>
                <a:spcPct val="9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возраст больного (как правило, до 45 лет),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 algn="just">
              <a:lnSpc>
                <a:spcPct val="9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характер развития заболевания (</a:t>
            </a:r>
            <a:r>
              <a:rPr b="0" lang="ru-RU" sz="2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постепенный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),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 algn="just">
              <a:lnSpc>
                <a:spcPct val="9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</a:t>
            </a:r>
            <a:r>
              <a:rPr b="0" lang="ru-RU" sz="2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улучшение при длительных перерывах 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в работе,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 algn="just">
              <a:lnSpc>
                <a:spcPct val="9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</a:t>
            </a:r>
            <a:r>
              <a:rPr b="0" lang="ru-RU" sz="2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обострение после перерывов 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(феномен детрени-рованности),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 algn="just">
              <a:lnSpc>
                <a:spcPct val="9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отсутствие травм, инфекционных и эндокринных заболеваний в анамнезе,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 algn="just">
              <a:lnSpc>
                <a:spcPct val="9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бытовая нагрузка, интенсивные занятия спортом.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0" name="CustomShape 2"/>
          <p:cNvSpPr/>
          <p:nvPr/>
        </p:nvSpPr>
        <p:spPr>
          <a:xfrm>
            <a:off x="6553080" y="6356520"/>
            <a:ext cx="213264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51" name="CustomShape 3"/>
          <p:cNvSpPr/>
          <p:nvPr/>
        </p:nvSpPr>
        <p:spPr>
          <a:xfrm>
            <a:off x="8532720" y="44280"/>
            <a:ext cx="575280" cy="5770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2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84" dur="indefinite" restart="never" nodeType="tmRoot">
          <p:childTnLst>
            <p:seq>
              <p:cTn id="85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Структура профессиональной заболеваемости в РФ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62" name="Picture 8" descr=""/>
          <p:cNvPicPr/>
          <p:nvPr/>
        </p:nvPicPr>
        <p:blipFill>
          <a:blip r:embed="rId1"/>
          <a:stretch/>
        </p:blipFill>
        <p:spPr>
          <a:xfrm>
            <a:off x="684360" y="1862280"/>
            <a:ext cx="7920720" cy="459000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53" name="CustomShape 2"/>
          <p:cNvSpPr/>
          <p:nvPr/>
        </p:nvSpPr>
        <p:spPr>
          <a:xfrm>
            <a:off x="571680" y="1714680"/>
            <a:ext cx="8228520" cy="41137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 algn="just"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3. Данные обследования: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 algn="just"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неврологическое обследование,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 algn="just"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функциональные исследования (ЭНМГ, РВГ, ТВИ, капилляроскопия, динамометрия),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 algn="just"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рентгенологические исследования,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 algn="just"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 биохимические исследования (белки острой фазы, мочевая кислота, ревматоидный фактор, АСЛ-О и др.).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4" name="CustomShape 3"/>
          <p:cNvSpPr/>
          <p:nvPr/>
        </p:nvSpPr>
        <p:spPr>
          <a:xfrm>
            <a:off x="6553080" y="6356520"/>
            <a:ext cx="213264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55" name="CustomShape 4"/>
          <p:cNvSpPr/>
          <p:nvPr/>
        </p:nvSpPr>
        <p:spPr>
          <a:xfrm>
            <a:off x="8532720" y="44280"/>
            <a:ext cx="575280" cy="5770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2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86" dur="indefinite" restart="never" nodeType="tmRoot">
          <p:childTnLst>
            <p:seq>
              <p:cTn id="87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6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ПМО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7" name="CustomShape 2"/>
          <p:cNvSpPr/>
          <p:nvPr/>
        </p:nvSpPr>
        <p:spPr>
          <a:xfrm>
            <a:off x="457200" y="1600200"/>
            <a:ext cx="8228520" cy="45248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Частота: 1 раз в год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Врачебная комиссия: профпатолог, терапевт, </a:t>
            </a: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невролог, хирург, офтальмолог, ЛОР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, гинеколог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Исследования: острота зрения, исследование вестиб.апп., динамометрия, *офтальмоскопия, *УЗДГ, *ЭНМГ, * Ro суставов, позвоночника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8" name="CustomShape 3"/>
          <p:cNvSpPr/>
          <p:nvPr/>
        </p:nvSpPr>
        <p:spPr>
          <a:xfrm>
            <a:off x="6553080" y="6356520"/>
            <a:ext cx="213264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59" name="CustomShape 4"/>
          <p:cNvSpPr/>
          <p:nvPr/>
        </p:nvSpPr>
        <p:spPr>
          <a:xfrm>
            <a:off x="8532720" y="44280"/>
            <a:ext cx="575280" cy="5770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2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88" dur="indefinite" restart="never" nodeType="tmRoot">
          <p:childTnLst>
            <p:seq>
              <p:cTn id="89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CustomShape 1"/>
          <p:cNvSpPr/>
          <p:nvPr/>
        </p:nvSpPr>
        <p:spPr>
          <a:xfrm>
            <a:off x="457200" y="0"/>
            <a:ext cx="8228520" cy="11419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Доп.противопоказания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61" name="CustomShape 2"/>
          <p:cNvSpPr/>
          <p:nvPr/>
        </p:nvSpPr>
        <p:spPr>
          <a:xfrm>
            <a:off x="0" y="928800"/>
            <a:ext cx="9142920" cy="54997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Хронические заболевания ПНС с частотой обострения 3 и &gt; за год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Заболевания скелетно-мышечной системы ___”___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Облитерирующие заболевания сосудов вне зависимости от степени компенсации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Болезнь и синдром Рейно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Варикозное расширение вен н/к, тромбофлебит, геморрой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Выраженный энтероптоз, грыжи, выпадение прямой кишки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Опущение (выпадение) женских половых органов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Хр. восп. заб. матки и придатков с частотой обострения 3 и &gt; за год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Гипертоническая болезнь III стадии, 2 степени, риск III.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Хронические болезни сердца и перикарда при НК I - II степени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Ишемическая болезнь сердца: стенокардия ФК II, риск средний.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Миопия высокой степени или осложненная близорукость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Дистрофические изменения сетчатки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Нарушения функции вестибулярного аппарата любой этиологии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62" name="CustomShape 3"/>
          <p:cNvSpPr/>
          <p:nvPr/>
        </p:nvSpPr>
        <p:spPr>
          <a:xfrm>
            <a:off x="6553080" y="6356520"/>
            <a:ext cx="2132640" cy="3639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63" name="CustomShape 4"/>
          <p:cNvSpPr/>
          <p:nvPr/>
        </p:nvSpPr>
        <p:spPr>
          <a:xfrm>
            <a:off x="8532720" y="44280"/>
            <a:ext cx="575280" cy="5770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2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90" dur="indefinite" restart="never" nodeType="tmRoot">
          <p:childTnLst>
            <p:seq>
              <p:cTn id="9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4" name="CustomShape 1"/>
          <p:cNvSpPr/>
          <p:nvPr/>
        </p:nvSpPr>
        <p:spPr>
          <a:xfrm>
            <a:off x="685800" y="2130480"/>
            <a:ext cx="7771320" cy="1468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365" name="CustomShape 2"/>
          <p:cNvSpPr/>
          <p:nvPr/>
        </p:nvSpPr>
        <p:spPr>
          <a:xfrm>
            <a:off x="1371600" y="3886200"/>
            <a:ext cx="6399720" cy="1751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graphicFrame>
        <p:nvGraphicFramePr>
          <p:cNvPr id="366" name="Object 3"/>
          <p:cNvGraphicFramePr/>
          <p:nvPr/>
        </p:nvGraphicFramePr>
        <p:xfrm>
          <a:off x="857160" y="1035000"/>
          <a:ext cx="7057080" cy="5293080"/>
        </p:xfrm>
        <a:graphic>
          <a:graphicData uri="http://schemas.openxmlformats.org/presentationml/2006/ole">
            <p:oleObj r:id="rId1" spid="">
              <p:embed/>
              <p:pic>
                <p:nvPicPr>
                  <p:cNvPr id="367" name="Object 2" descr=""/>
                  <p:cNvPicPr/>
                  <p:nvPr/>
                </p:nvPicPr>
                <p:blipFill>
                  <a:blip r:embed="rId2"/>
                  <a:stretch/>
                </p:blipFill>
                <p:spPr>
                  <a:xfrm>
                    <a:off x="857160" y="1035000"/>
                    <a:ext cx="7057080" cy="5293080"/>
                  </a:xfrm>
                  <a:prstGeom prst="rect">
                    <a:avLst/>
                  </a:prstGeom>
                  <a:ln>
                    <a:noFill/>
                  </a:ln>
                </p:spPr>
              </p:pic>
            </p:oleObj>
          </a:graphicData>
        </a:graphic>
      </p:graphicFrame>
      <p:sp>
        <p:nvSpPr>
          <p:cNvPr id="368" name="CustomShape 4"/>
          <p:cNvSpPr/>
          <p:nvPr/>
        </p:nvSpPr>
        <p:spPr>
          <a:xfrm>
            <a:off x="826920" y="4286160"/>
            <a:ext cx="7920720" cy="2101320"/>
          </a:xfrm>
          <a:prstGeom prst="rect">
            <a:avLst/>
          </a:prstGeom>
          <a:noFill/>
          <a:ln w="25560">
            <a:solidFill>
              <a:srgbClr val="ff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ЭТАП 3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69" name="CustomShape 5"/>
          <p:cNvSpPr/>
          <p:nvPr/>
        </p:nvSpPr>
        <p:spPr>
          <a:xfrm>
            <a:off x="2428920" y="1906560"/>
            <a:ext cx="6086880" cy="2284200"/>
          </a:xfrm>
          <a:prstGeom prst="rect">
            <a:avLst/>
          </a:prstGeom>
          <a:noFill/>
          <a:ln w="25560">
            <a:solidFill>
              <a:srgbClr val="ff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ЭТАП 2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r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r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0" name="CustomShape 6"/>
          <p:cNvSpPr/>
          <p:nvPr/>
        </p:nvSpPr>
        <p:spPr>
          <a:xfrm>
            <a:off x="428760" y="1797120"/>
            <a:ext cx="1951560" cy="1827000"/>
          </a:xfrm>
          <a:prstGeom prst="rect">
            <a:avLst/>
          </a:prstGeom>
          <a:noFill/>
          <a:ln w="25560">
            <a:solidFill>
              <a:srgbClr val="ff0000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ЭТАП 1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1" name="CustomShape 7"/>
          <p:cNvSpPr/>
          <p:nvPr/>
        </p:nvSpPr>
        <p:spPr>
          <a:xfrm>
            <a:off x="457200" y="-71280"/>
            <a:ext cx="8228520" cy="11419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Алгоритм диагностики при профессиональной патологии от промышленных аэрозолей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2" name="CustomShape 8"/>
          <p:cNvSpPr/>
          <p:nvPr/>
        </p:nvSpPr>
        <p:spPr>
          <a:xfrm>
            <a:off x="8532720" y="44280"/>
            <a:ext cx="575280" cy="5770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3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92" dur="indefinite" restart="never" nodeType="tmRoot">
          <p:childTnLst>
            <p:seq>
              <p:cTn id="9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CustomShape 1"/>
          <p:cNvSpPr/>
          <p:nvPr/>
        </p:nvSpPr>
        <p:spPr>
          <a:xfrm>
            <a:off x="1411560" y="1368000"/>
            <a:ext cx="591444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Спасибо за внимание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4" name="CustomShape 2"/>
          <p:cNvSpPr/>
          <p:nvPr/>
        </p:nvSpPr>
        <p:spPr>
          <a:xfrm>
            <a:off x="482760" y="2653920"/>
            <a:ext cx="8228880" cy="21200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360" algn="ctr">
              <a:lnSpc>
                <a:spcPct val="9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Вопросы?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 algn="ctr">
              <a:lnSpc>
                <a:spcPct val="9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e-mail: </a:t>
            </a:r>
            <a:r>
              <a:rPr b="0" lang="ru-RU" sz="32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hlinkClick r:id="rId1"/>
              </a:rPr>
              <a:t>mazitova@otolar-centre.ru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 algn="ctr">
              <a:lnSpc>
                <a:spcPct val="9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 algn="ctr">
              <a:lnSpc>
                <a:spcPct val="9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Мазитова Наиля Наилевна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94" dur="indefinite" restart="never" nodeType="tmRoot">
          <p:childTnLst>
            <p:seq>
              <p:cTn id="95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Структура профессиональной заболеваемости в РФ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64" name="Picture 3" descr=""/>
          <p:cNvPicPr/>
          <p:nvPr/>
        </p:nvPicPr>
        <p:blipFill>
          <a:blip r:embed="rId1"/>
          <a:stretch/>
        </p:blipFill>
        <p:spPr>
          <a:xfrm>
            <a:off x="34920" y="1557360"/>
            <a:ext cx="3744000" cy="2170800"/>
          </a:xfrm>
          <a:prstGeom prst="rect">
            <a:avLst/>
          </a:prstGeom>
          <a:ln w="9360">
            <a:noFill/>
          </a:ln>
        </p:spPr>
      </p:pic>
      <p:pic>
        <p:nvPicPr>
          <p:cNvPr id="165" name="Picture 4" descr=""/>
          <p:cNvPicPr/>
          <p:nvPr/>
        </p:nvPicPr>
        <p:blipFill>
          <a:blip r:embed="rId2"/>
          <a:stretch/>
        </p:blipFill>
        <p:spPr>
          <a:xfrm>
            <a:off x="2987640" y="1628640"/>
            <a:ext cx="3126240" cy="5255280"/>
          </a:xfrm>
          <a:prstGeom prst="rect">
            <a:avLst/>
          </a:prstGeom>
          <a:ln w="9360">
            <a:noFill/>
          </a:ln>
        </p:spPr>
      </p:pic>
      <p:pic>
        <p:nvPicPr>
          <p:cNvPr id="166" name="Picture 5" descr=""/>
          <p:cNvPicPr/>
          <p:nvPr/>
        </p:nvPicPr>
        <p:blipFill>
          <a:blip r:embed="rId3"/>
          <a:stretch/>
        </p:blipFill>
        <p:spPr>
          <a:xfrm>
            <a:off x="5724360" y="4584600"/>
            <a:ext cx="3447000" cy="2302560"/>
          </a:xfrm>
          <a:prstGeom prst="rect">
            <a:avLst/>
          </a:prstGeom>
          <a:ln w="9360">
            <a:noFill/>
          </a:ln>
        </p:spPr>
      </p:pic>
    </p:spTree>
  </p:cSld>
  <p:timing>
    <p:tnLst>
      <p:par>
        <p:cTn id="9" dur="indefinite" restart="never" nodeType="tmRoot">
          <p:childTnLst>
            <p:seq>
              <p:cTn id="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Структура профессиональной заболеваемости в РФ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68" name="Picture 3" descr=""/>
          <p:cNvPicPr/>
          <p:nvPr/>
        </p:nvPicPr>
        <p:blipFill>
          <a:blip r:embed="rId1"/>
          <a:stretch/>
        </p:blipFill>
        <p:spPr>
          <a:xfrm>
            <a:off x="684360" y="1916280"/>
            <a:ext cx="7920720" cy="4590000"/>
          </a:xfrm>
          <a:prstGeom prst="rect">
            <a:avLst/>
          </a:prstGeom>
          <a:ln w="9360">
            <a:noFill/>
          </a:ln>
        </p:spPr>
      </p:pic>
      <p:sp>
        <p:nvSpPr>
          <p:cNvPr id="169" name="CustomShape 2"/>
          <p:cNvSpPr/>
          <p:nvPr/>
        </p:nvSpPr>
        <p:spPr>
          <a:xfrm>
            <a:off x="2212920" y="5673600"/>
            <a:ext cx="1786320" cy="871920"/>
          </a:xfrm>
          <a:custGeom>
            <a:avLst/>
            <a:gdLst/>
            <a:ahLst/>
            <a:rect l="l" t="t" r="r" b="b"/>
            <a:pathLst>
              <a:path w="1126" h="550">
                <a:moveTo>
                  <a:pt x="0" y="183"/>
                </a:moveTo>
                <a:cubicBezTo>
                  <a:pt x="67" y="142"/>
                  <a:pt x="192" y="45"/>
                  <a:pt x="291" y="22"/>
                </a:cubicBezTo>
                <a:cubicBezTo>
                  <a:pt x="326" y="4"/>
                  <a:pt x="351" y="4"/>
                  <a:pt x="393" y="0"/>
                </a:cubicBezTo>
                <a:cubicBezTo>
                  <a:pt x="553" y="7"/>
                  <a:pt x="713" y="21"/>
                  <a:pt x="872" y="38"/>
                </a:cubicBezTo>
                <a:cubicBezTo>
                  <a:pt x="916" y="52"/>
                  <a:pt x="953" y="92"/>
                  <a:pt x="985" y="124"/>
                </a:cubicBezTo>
                <a:cubicBezTo>
                  <a:pt x="1037" y="176"/>
                  <a:pt x="1082" y="220"/>
                  <a:pt x="1115" y="286"/>
                </a:cubicBezTo>
                <a:cubicBezTo>
                  <a:pt x="1122" y="315"/>
                  <a:pt x="1126" y="323"/>
                  <a:pt x="1115" y="361"/>
                </a:cubicBezTo>
                <a:cubicBezTo>
                  <a:pt x="1110" y="380"/>
                  <a:pt x="1071" y="403"/>
                  <a:pt x="1061" y="410"/>
                </a:cubicBezTo>
                <a:cubicBezTo>
                  <a:pt x="1028" y="434"/>
                  <a:pt x="991" y="456"/>
                  <a:pt x="953" y="469"/>
                </a:cubicBezTo>
                <a:cubicBezTo>
                  <a:pt x="930" y="477"/>
                  <a:pt x="906" y="478"/>
                  <a:pt x="883" y="485"/>
                </a:cubicBezTo>
                <a:cubicBezTo>
                  <a:pt x="823" y="526"/>
                  <a:pt x="688" y="544"/>
                  <a:pt x="619" y="550"/>
                </a:cubicBezTo>
                <a:cubicBezTo>
                  <a:pt x="538" y="548"/>
                  <a:pt x="458" y="547"/>
                  <a:pt x="377" y="544"/>
                </a:cubicBezTo>
                <a:cubicBezTo>
                  <a:pt x="336" y="542"/>
                  <a:pt x="292" y="513"/>
                  <a:pt x="253" y="501"/>
                </a:cubicBezTo>
                <a:cubicBezTo>
                  <a:pt x="231" y="484"/>
                  <a:pt x="209" y="473"/>
                  <a:pt x="183" y="463"/>
                </a:cubicBezTo>
                <a:cubicBezTo>
                  <a:pt x="167" y="447"/>
                  <a:pt x="140" y="410"/>
                  <a:pt x="140" y="410"/>
                </a:cubicBezTo>
                <a:cubicBezTo>
                  <a:pt x="135" y="392"/>
                  <a:pt x="124" y="370"/>
                  <a:pt x="113" y="356"/>
                </a:cubicBezTo>
                <a:cubicBezTo>
                  <a:pt x="104" y="344"/>
                  <a:pt x="81" y="323"/>
                  <a:pt x="81" y="323"/>
                </a:cubicBezTo>
                <a:cubicBezTo>
                  <a:pt x="84" y="266"/>
                  <a:pt x="73" y="226"/>
                  <a:pt x="119" y="194"/>
                </a:cubicBezTo>
                <a:cubicBezTo>
                  <a:pt x="131" y="156"/>
                  <a:pt x="114" y="199"/>
                  <a:pt x="140" y="167"/>
                </a:cubicBezTo>
                <a:cubicBezTo>
                  <a:pt x="144" y="163"/>
                  <a:pt x="146" y="151"/>
                  <a:pt x="146" y="151"/>
                </a:cubicBezTo>
              </a:path>
            </a:pathLst>
          </a:custGeom>
          <a:noFill/>
          <a:ln w="50760">
            <a:solidFill>
              <a:srgbClr val="ff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70" name="CustomShape 3"/>
          <p:cNvSpPr/>
          <p:nvPr/>
        </p:nvSpPr>
        <p:spPr>
          <a:xfrm>
            <a:off x="436680" y="3341520"/>
            <a:ext cx="1716480" cy="1119600"/>
          </a:xfrm>
          <a:custGeom>
            <a:avLst/>
            <a:gdLst/>
            <a:ahLst/>
            <a:rect l="l" t="t" r="r" b="b"/>
            <a:pathLst>
              <a:path w="1082" h="706">
                <a:moveTo>
                  <a:pt x="134" y="81"/>
                </a:moveTo>
                <a:cubicBezTo>
                  <a:pt x="173" y="4"/>
                  <a:pt x="349" y="4"/>
                  <a:pt x="419" y="0"/>
                </a:cubicBezTo>
                <a:cubicBezTo>
                  <a:pt x="543" y="3"/>
                  <a:pt x="650" y="6"/>
                  <a:pt x="769" y="21"/>
                </a:cubicBezTo>
                <a:cubicBezTo>
                  <a:pt x="818" y="27"/>
                  <a:pt x="866" y="32"/>
                  <a:pt x="915" y="38"/>
                </a:cubicBezTo>
                <a:cubicBezTo>
                  <a:pt x="929" y="40"/>
                  <a:pt x="958" y="43"/>
                  <a:pt x="958" y="43"/>
                </a:cubicBezTo>
                <a:cubicBezTo>
                  <a:pt x="974" y="54"/>
                  <a:pt x="991" y="57"/>
                  <a:pt x="1006" y="70"/>
                </a:cubicBezTo>
                <a:cubicBezTo>
                  <a:pt x="1037" y="96"/>
                  <a:pt x="1058" y="132"/>
                  <a:pt x="1076" y="167"/>
                </a:cubicBezTo>
                <a:cubicBezTo>
                  <a:pt x="1078" y="176"/>
                  <a:pt x="1082" y="185"/>
                  <a:pt x="1082" y="194"/>
                </a:cubicBezTo>
                <a:cubicBezTo>
                  <a:pt x="1082" y="333"/>
                  <a:pt x="1079" y="352"/>
                  <a:pt x="1060" y="452"/>
                </a:cubicBezTo>
                <a:cubicBezTo>
                  <a:pt x="1056" y="475"/>
                  <a:pt x="1058" y="487"/>
                  <a:pt x="1044" y="506"/>
                </a:cubicBezTo>
                <a:cubicBezTo>
                  <a:pt x="1002" y="560"/>
                  <a:pt x="950" y="608"/>
                  <a:pt x="882" y="624"/>
                </a:cubicBezTo>
                <a:cubicBezTo>
                  <a:pt x="850" y="656"/>
                  <a:pt x="788" y="655"/>
                  <a:pt x="742" y="662"/>
                </a:cubicBezTo>
                <a:cubicBezTo>
                  <a:pt x="698" y="681"/>
                  <a:pt x="660" y="685"/>
                  <a:pt x="613" y="694"/>
                </a:cubicBezTo>
                <a:cubicBezTo>
                  <a:pt x="595" y="698"/>
                  <a:pt x="559" y="705"/>
                  <a:pt x="559" y="705"/>
                </a:cubicBezTo>
                <a:cubicBezTo>
                  <a:pt x="514" y="703"/>
                  <a:pt x="469" y="706"/>
                  <a:pt x="425" y="700"/>
                </a:cubicBezTo>
                <a:cubicBezTo>
                  <a:pt x="397" y="697"/>
                  <a:pt x="372" y="682"/>
                  <a:pt x="344" y="678"/>
                </a:cubicBezTo>
                <a:cubicBezTo>
                  <a:pt x="307" y="653"/>
                  <a:pt x="248" y="644"/>
                  <a:pt x="204" y="630"/>
                </a:cubicBezTo>
                <a:cubicBezTo>
                  <a:pt x="186" y="625"/>
                  <a:pt x="156" y="603"/>
                  <a:pt x="156" y="603"/>
                </a:cubicBezTo>
                <a:cubicBezTo>
                  <a:pt x="142" y="575"/>
                  <a:pt x="96" y="529"/>
                  <a:pt x="70" y="511"/>
                </a:cubicBezTo>
                <a:cubicBezTo>
                  <a:pt x="38" y="448"/>
                  <a:pt x="16" y="386"/>
                  <a:pt x="0" y="317"/>
                </a:cubicBezTo>
                <a:cubicBezTo>
                  <a:pt x="1" y="304"/>
                  <a:pt x="1" y="248"/>
                  <a:pt x="16" y="231"/>
                </a:cubicBezTo>
                <a:cubicBezTo>
                  <a:pt x="36" y="208"/>
                  <a:pt x="71" y="199"/>
                  <a:pt x="96" y="183"/>
                </a:cubicBezTo>
                <a:cubicBezTo>
                  <a:pt x="167" y="139"/>
                  <a:pt x="221" y="129"/>
                  <a:pt x="306" y="124"/>
                </a:cubicBezTo>
                <a:cubicBezTo>
                  <a:pt x="322" y="118"/>
                  <a:pt x="355" y="113"/>
                  <a:pt x="355" y="113"/>
                </a:cubicBezTo>
              </a:path>
            </a:pathLst>
          </a:custGeom>
          <a:noFill/>
          <a:ln w="50760">
            <a:solidFill>
              <a:srgbClr val="ff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71" name="CustomShape 4"/>
          <p:cNvSpPr/>
          <p:nvPr/>
        </p:nvSpPr>
        <p:spPr>
          <a:xfrm>
            <a:off x="3913200" y="1871640"/>
            <a:ext cx="1478520" cy="622800"/>
          </a:xfrm>
          <a:custGeom>
            <a:avLst/>
            <a:gdLst/>
            <a:ahLst/>
            <a:rect l="l" t="t" r="r" b="b"/>
            <a:pathLst>
              <a:path w="932" h="393">
                <a:moveTo>
                  <a:pt x="97" y="253"/>
                </a:moveTo>
                <a:cubicBezTo>
                  <a:pt x="81" y="201"/>
                  <a:pt x="79" y="105"/>
                  <a:pt x="130" y="65"/>
                </a:cubicBezTo>
                <a:cubicBezTo>
                  <a:pt x="154" y="46"/>
                  <a:pt x="186" y="22"/>
                  <a:pt x="216" y="11"/>
                </a:cubicBezTo>
                <a:cubicBezTo>
                  <a:pt x="228" y="7"/>
                  <a:pt x="254" y="0"/>
                  <a:pt x="254" y="0"/>
                </a:cubicBezTo>
                <a:cubicBezTo>
                  <a:pt x="391" y="3"/>
                  <a:pt x="513" y="7"/>
                  <a:pt x="646" y="21"/>
                </a:cubicBezTo>
                <a:cubicBezTo>
                  <a:pt x="671" y="28"/>
                  <a:pt x="697" y="30"/>
                  <a:pt x="722" y="38"/>
                </a:cubicBezTo>
                <a:cubicBezTo>
                  <a:pt x="733" y="42"/>
                  <a:pt x="754" y="48"/>
                  <a:pt x="754" y="48"/>
                </a:cubicBezTo>
                <a:cubicBezTo>
                  <a:pt x="771" y="60"/>
                  <a:pt x="788" y="69"/>
                  <a:pt x="808" y="75"/>
                </a:cubicBezTo>
                <a:cubicBezTo>
                  <a:pt x="819" y="82"/>
                  <a:pt x="828" y="91"/>
                  <a:pt x="840" y="97"/>
                </a:cubicBezTo>
                <a:cubicBezTo>
                  <a:pt x="847" y="101"/>
                  <a:pt x="855" y="104"/>
                  <a:pt x="862" y="108"/>
                </a:cubicBezTo>
                <a:cubicBezTo>
                  <a:pt x="873" y="115"/>
                  <a:pt x="894" y="129"/>
                  <a:pt x="894" y="129"/>
                </a:cubicBezTo>
                <a:cubicBezTo>
                  <a:pt x="909" y="151"/>
                  <a:pt x="923" y="169"/>
                  <a:pt x="932" y="194"/>
                </a:cubicBezTo>
                <a:cubicBezTo>
                  <a:pt x="925" y="233"/>
                  <a:pt x="922" y="262"/>
                  <a:pt x="889" y="285"/>
                </a:cubicBezTo>
                <a:cubicBezTo>
                  <a:pt x="864" y="322"/>
                  <a:pt x="829" y="342"/>
                  <a:pt x="786" y="355"/>
                </a:cubicBezTo>
                <a:cubicBezTo>
                  <a:pt x="738" y="388"/>
                  <a:pt x="669" y="387"/>
                  <a:pt x="614" y="393"/>
                </a:cubicBezTo>
                <a:cubicBezTo>
                  <a:pt x="484" y="390"/>
                  <a:pt x="391" y="382"/>
                  <a:pt x="270" y="366"/>
                </a:cubicBezTo>
                <a:cubicBezTo>
                  <a:pt x="229" y="353"/>
                  <a:pt x="187" y="349"/>
                  <a:pt x="146" y="339"/>
                </a:cubicBezTo>
                <a:cubicBezTo>
                  <a:pt x="124" y="324"/>
                  <a:pt x="101" y="321"/>
                  <a:pt x="76" y="312"/>
                </a:cubicBezTo>
                <a:cubicBezTo>
                  <a:pt x="46" y="282"/>
                  <a:pt x="16" y="263"/>
                  <a:pt x="0" y="221"/>
                </a:cubicBezTo>
                <a:cubicBezTo>
                  <a:pt x="4" y="180"/>
                  <a:pt x="0" y="132"/>
                  <a:pt x="38" y="108"/>
                </a:cubicBezTo>
                <a:cubicBezTo>
                  <a:pt x="42" y="102"/>
                  <a:pt x="43" y="95"/>
                  <a:pt x="49" y="91"/>
                </a:cubicBezTo>
                <a:cubicBezTo>
                  <a:pt x="83" y="70"/>
                  <a:pt x="81" y="94"/>
                  <a:pt x="81" y="75"/>
                </a:cubicBezTo>
              </a:path>
            </a:pathLst>
          </a:custGeom>
          <a:noFill/>
          <a:ln w="50760">
            <a:solidFill>
              <a:srgbClr val="ff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72" name="CustomShape 5"/>
          <p:cNvSpPr/>
          <p:nvPr/>
        </p:nvSpPr>
        <p:spPr>
          <a:xfrm>
            <a:off x="4683240" y="2452680"/>
            <a:ext cx="1254600" cy="562320"/>
          </a:xfrm>
          <a:custGeom>
            <a:avLst/>
            <a:gdLst/>
            <a:ahLst/>
            <a:rect l="l" t="t" r="r" b="b"/>
            <a:pathLst>
              <a:path w="791" h="355">
                <a:moveTo>
                  <a:pt x="296" y="350"/>
                </a:moveTo>
                <a:cubicBezTo>
                  <a:pt x="249" y="348"/>
                  <a:pt x="203" y="348"/>
                  <a:pt x="156" y="344"/>
                </a:cubicBezTo>
                <a:cubicBezTo>
                  <a:pt x="145" y="343"/>
                  <a:pt x="124" y="334"/>
                  <a:pt x="124" y="334"/>
                </a:cubicBezTo>
                <a:cubicBezTo>
                  <a:pt x="119" y="330"/>
                  <a:pt x="114" y="326"/>
                  <a:pt x="108" y="323"/>
                </a:cubicBezTo>
                <a:cubicBezTo>
                  <a:pt x="103" y="320"/>
                  <a:pt x="96" y="321"/>
                  <a:pt x="91" y="318"/>
                </a:cubicBezTo>
                <a:cubicBezTo>
                  <a:pt x="75" y="309"/>
                  <a:pt x="63" y="296"/>
                  <a:pt x="48" y="285"/>
                </a:cubicBezTo>
                <a:cubicBezTo>
                  <a:pt x="37" y="267"/>
                  <a:pt x="23" y="254"/>
                  <a:pt x="11" y="237"/>
                </a:cubicBezTo>
                <a:cubicBezTo>
                  <a:pt x="8" y="224"/>
                  <a:pt x="0" y="212"/>
                  <a:pt x="0" y="199"/>
                </a:cubicBezTo>
                <a:cubicBezTo>
                  <a:pt x="0" y="104"/>
                  <a:pt x="74" y="17"/>
                  <a:pt x="167" y="0"/>
                </a:cubicBezTo>
                <a:cubicBezTo>
                  <a:pt x="289" y="2"/>
                  <a:pt x="411" y="1"/>
                  <a:pt x="533" y="5"/>
                </a:cubicBezTo>
                <a:cubicBezTo>
                  <a:pt x="574" y="6"/>
                  <a:pt x="622" y="33"/>
                  <a:pt x="662" y="43"/>
                </a:cubicBezTo>
                <a:cubicBezTo>
                  <a:pt x="681" y="56"/>
                  <a:pt x="700" y="63"/>
                  <a:pt x="721" y="70"/>
                </a:cubicBezTo>
                <a:cubicBezTo>
                  <a:pt x="732" y="77"/>
                  <a:pt x="746" y="81"/>
                  <a:pt x="754" y="91"/>
                </a:cubicBezTo>
                <a:cubicBezTo>
                  <a:pt x="760" y="99"/>
                  <a:pt x="772" y="132"/>
                  <a:pt x="781" y="145"/>
                </a:cubicBezTo>
                <a:cubicBezTo>
                  <a:pt x="784" y="173"/>
                  <a:pt x="791" y="214"/>
                  <a:pt x="781" y="242"/>
                </a:cubicBezTo>
                <a:cubicBezTo>
                  <a:pt x="767" y="281"/>
                  <a:pt x="728" y="298"/>
                  <a:pt x="694" y="312"/>
                </a:cubicBezTo>
                <a:cubicBezTo>
                  <a:pt x="636" y="336"/>
                  <a:pt x="574" y="348"/>
                  <a:pt x="511" y="355"/>
                </a:cubicBezTo>
                <a:cubicBezTo>
                  <a:pt x="438" y="353"/>
                  <a:pt x="364" y="354"/>
                  <a:pt x="291" y="350"/>
                </a:cubicBezTo>
                <a:cubicBezTo>
                  <a:pt x="265" y="349"/>
                  <a:pt x="215" y="339"/>
                  <a:pt x="215" y="339"/>
                </a:cubicBezTo>
                <a:cubicBezTo>
                  <a:pt x="192" y="327"/>
                  <a:pt x="177" y="323"/>
                  <a:pt x="151" y="318"/>
                </a:cubicBezTo>
                <a:cubicBezTo>
                  <a:pt x="132" y="305"/>
                  <a:pt x="138" y="313"/>
                  <a:pt x="129" y="296"/>
                </a:cubicBezTo>
              </a:path>
            </a:pathLst>
          </a:custGeom>
          <a:noFill/>
          <a:ln w="50760">
            <a:solidFill>
              <a:srgbClr val="ff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73" name="CustomShape 6"/>
          <p:cNvSpPr/>
          <p:nvPr/>
        </p:nvSpPr>
        <p:spPr>
          <a:xfrm>
            <a:off x="6504120" y="4152960"/>
            <a:ext cx="1270440" cy="844920"/>
          </a:xfrm>
          <a:custGeom>
            <a:avLst/>
            <a:gdLst/>
            <a:ahLst/>
            <a:rect l="l" t="t" r="r" b="b"/>
            <a:pathLst>
              <a:path w="801" h="533">
                <a:moveTo>
                  <a:pt x="0" y="0"/>
                </a:moveTo>
                <a:cubicBezTo>
                  <a:pt x="159" y="13"/>
                  <a:pt x="89" y="8"/>
                  <a:pt x="210" y="16"/>
                </a:cubicBezTo>
                <a:cubicBezTo>
                  <a:pt x="270" y="28"/>
                  <a:pt x="344" y="33"/>
                  <a:pt x="398" y="65"/>
                </a:cubicBezTo>
                <a:cubicBezTo>
                  <a:pt x="445" y="93"/>
                  <a:pt x="497" y="151"/>
                  <a:pt x="549" y="167"/>
                </a:cubicBezTo>
                <a:cubicBezTo>
                  <a:pt x="565" y="178"/>
                  <a:pt x="581" y="188"/>
                  <a:pt x="597" y="199"/>
                </a:cubicBezTo>
                <a:cubicBezTo>
                  <a:pt x="606" y="205"/>
                  <a:pt x="624" y="216"/>
                  <a:pt x="624" y="216"/>
                </a:cubicBezTo>
                <a:cubicBezTo>
                  <a:pt x="653" y="255"/>
                  <a:pt x="670" y="298"/>
                  <a:pt x="694" y="339"/>
                </a:cubicBezTo>
                <a:cubicBezTo>
                  <a:pt x="712" y="369"/>
                  <a:pt x="734" y="402"/>
                  <a:pt x="753" y="431"/>
                </a:cubicBezTo>
                <a:cubicBezTo>
                  <a:pt x="766" y="451"/>
                  <a:pt x="766" y="475"/>
                  <a:pt x="780" y="495"/>
                </a:cubicBezTo>
                <a:cubicBezTo>
                  <a:pt x="780" y="495"/>
                  <a:pt x="777" y="506"/>
                  <a:pt x="775" y="512"/>
                </a:cubicBezTo>
                <a:cubicBezTo>
                  <a:pt x="753" y="507"/>
                  <a:pt x="750" y="507"/>
                  <a:pt x="732" y="501"/>
                </a:cubicBezTo>
                <a:cubicBezTo>
                  <a:pt x="725" y="499"/>
                  <a:pt x="671" y="477"/>
                  <a:pt x="716" y="490"/>
                </a:cubicBezTo>
                <a:cubicBezTo>
                  <a:pt x="736" y="504"/>
                  <a:pt x="757" y="510"/>
                  <a:pt x="780" y="517"/>
                </a:cubicBezTo>
                <a:cubicBezTo>
                  <a:pt x="785" y="521"/>
                  <a:pt x="791" y="533"/>
                  <a:pt x="796" y="528"/>
                </a:cubicBezTo>
                <a:cubicBezTo>
                  <a:pt x="801" y="523"/>
                  <a:pt x="792" y="513"/>
                  <a:pt x="791" y="506"/>
                </a:cubicBezTo>
                <a:cubicBezTo>
                  <a:pt x="785" y="467"/>
                  <a:pt x="786" y="470"/>
                  <a:pt x="786" y="436"/>
                </a:cubicBezTo>
              </a:path>
            </a:pathLst>
          </a:custGeom>
          <a:noFill/>
          <a:ln w="50760">
            <a:solidFill>
              <a:srgbClr val="ff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pic>
        <p:nvPicPr>
          <p:cNvPr id="174" name="Picture 2" descr=""/>
          <p:cNvPicPr/>
          <p:nvPr/>
        </p:nvPicPr>
        <p:blipFill>
          <a:blip r:embed="rId2"/>
          <a:stretch/>
        </p:blipFill>
        <p:spPr>
          <a:xfrm rot="21309000">
            <a:off x="7524720" y="5013360"/>
            <a:ext cx="1276920" cy="1392840"/>
          </a:xfrm>
          <a:prstGeom prst="rect">
            <a:avLst/>
          </a:prstGeom>
          <a:ln w="50760">
            <a:solidFill>
              <a:srgbClr val="ff0000"/>
            </a:solidFill>
            <a:miter/>
          </a:ln>
        </p:spPr>
      </p:pic>
      <p:sp>
        <p:nvSpPr>
          <p:cNvPr id="175" name="CustomShape 7"/>
          <p:cNvSpPr/>
          <p:nvPr/>
        </p:nvSpPr>
        <p:spPr>
          <a:xfrm>
            <a:off x="7812000" y="4508640"/>
            <a:ext cx="864000" cy="3639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60%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1" dur="indefinite" restart="never" nodeType="tmRoot">
          <p:childTnLst>
            <p:seq>
              <p:cTn id="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План лекции: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7" name="CustomShape 2"/>
          <p:cNvSpPr/>
          <p:nvPr/>
        </p:nvSpPr>
        <p:spPr>
          <a:xfrm>
            <a:off x="457200" y="1600200"/>
            <a:ext cx="8228520" cy="45248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609480" indent="-608400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Общие принципы экспертизы связи заболеваний с профессией. Общий алгоритм действий при подозрении на ПЗ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609480" indent="-608400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Алгоритм диагностики при профессиональной патологии от физических перегрузок,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609480" indent="-608400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Алгоритм диагностики при профессиональной патологии от промышленных аэрозолей,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609480" indent="-608400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Алгоритм диагностики профессиональных аллергозов,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609480" indent="-608400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Алгоритм диагностики профессионального рака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3" dur="indefinite" restart="never" nodeType="tmRoot">
          <p:childTnLst>
            <p:seq>
              <p:cTn id="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r>
              <a:rPr b="0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Принципы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связи заболевания с профессией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9" name="CustomShape 2"/>
          <p:cNvSpPr/>
          <p:nvPr/>
        </p:nvSpPr>
        <p:spPr>
          <a:xfrm>
            <a:off x="457200" y="1600200"/>
            <a:ext cx="8228520" cy="45248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	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	</a:t>
            </a: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№ </a:t>
            </a: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1: Темпоральность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	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Есть ли связь между воздействием фактора и развитием симптомов?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0" name="CustomShape 3"/>
          <p:cNvSpPr/>
          <p:nvPr/>
        </p:nvSpPr>
        <p:spPr>
          <a:xfrm>
            <a:off x="155520" y="-1684440"/>
            <a:ext cx="6247440" cy="35136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81" name="CustomShape 4"/>
          <p:cNvSpPr/>
          <p:nvPr/>
        </p:nvSpPr>
        <p:spPr>
          <a:xfrm>
            <a:off x="155520" y="-1684440"/>
            <a:ext cx="6247440" cy="35136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82" name="Picture 5" descr=""/>
          <p:cNvPicPr/>
          <p:nvPr/>
        </p:nvPicPr>
        <p:blipFill>
          <a:blip r:embed="rId1"/>
          <a:stretch/>
        </p:blipFill>
        <p:spPr>
          <a:xfrm>
            <a:off x="4786200" y="4286160"/>
            <a:ext cx="4123080" cy="2275560"/>
          </a:xfrm>
          <a:prstGeom prst="rect">
            <a:avLst/>
          </a:prstGeom>
          <a:ln w="9360">
            <a:noFill/>
          </a:ln>
        </p:spPr>
      </p:pic>
      <p:pic>
        <p:nvPicPr>
          <p:cNvPr id="183" name="Picture 6" descr=""/>
          <p:cNvPicPr/>
          <p:nvPr/>
        </p:nvPicPr>
        <p:blipFill>
          <a:blip r:embed="rId2"/>
          <a:stretch/>
        </p:blipFill>
        <p:spPr>
          <a:xfrm>
            <a:off x="428760" y="4357800"/>
            <a:ext cx="2784960" cy="2223000"/>
          </a:xfrm>
          <a:prstGeom prst="rect">
            <a:avLst/>
          </a:prstGeom>
          <a:ln w="9360">
            <a:noFill/>
          </a:ln>
        </p:spPr>
      </p:pic>
      <p:sp>
        <p:nvSpPr>
          <p:cNvPr id="184" name="CustomShape 5"/>
          <p:cNvSpPr/>
          <p:nvPr/>
        </p:nvSpPr>
        <p:spPr>
          <a:xfrm rot="16200000">
            <a:off x="3500280" y="5001840"/>
            <a:ext cx="999000" cy="999000"/>
          </a:xfrm>
          <a:prstGeom prst="downArrow">
            <a:avLst>
              <a:gd name="adj1" fmla="val 50000"/>
              <a:gd name="adj2" fmla="val 50000"/>
            </a:avLst>
          </a:prstGeom>
          <a:solidFill>
            <a:srgbClr val="bbe0e3"/>
          </a:solidFill>
          <a:ln w="25560">
            <a:solidFill>
              <a:srgbClr val="8aa5a7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85" name="CustomShape 6"/>
          <p:cNvSpPr/>
          <p:nvPr/>
        </p:nvSpPr>
        <p:spPr>
          <a:xfrm>
            <a:off x="8532720" y="44280"/>
            <a:ext cx="575280" cy="5770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5" dur="indefinite" restart="never" nodeType="tmRoot">
          <p:childTnLst>
            <p:seq>
              <p:cTn id="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" name="CustomShape 1"/>
          <p:cNvSpPr/>
          <p:nvPr/>
        </p:nvSpPr>
        <p:spPr>
          <a:xfrm>
            <a:off x="457200" y="274680"/>
            <a:ext cx="8228520" cy="11419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r>
              <a:rPr b="0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Принципы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связи заболевания с профессией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7" name="CustomShape 2"/>
          <p:cNvSpPr/>
          <p:nvPr/>
        </p:nvSpPr>
        <p:spPr>
          <a:xfrm>
            <a:off x="457200" y="2071800"/>
            <a:ext cx="8228520" cy="40532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№ </a:t>
            </a: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2. Обратимость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	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Регрессируют ли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	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симптомы после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	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прекращения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	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контакта?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88" name="Picture 5" descr=""/>
          <p:cNvPicPr/>
          <p:nvPr/>
        </p:nvPicPr>
        <p:blipFill>
          <a:blip r:embed="rId1"/>
          <a:stretch/>
        </p:blipFill>
        <p:spPr>
          <a:xfrm>
            <a:off x="5076720" y="2421000"/>
            <a:ext cx="3742200" cy="4094640"/>
          </a:xfrm>
          <a:prstGeom prst="rect">
            <a:avLst/>
          </a:prstGeom>
          <a:ln w="9360">
            <a:noFill/>
          </a:ln>
        </p:spPr>
      </p:pic>
      <p:sp>
        <p:nvSpPr>
          <p:cNvPr id="189" name="CustomShape 3"/>
          <p:cNvSpPr/>
          <p:nvPr/>
        </p:nvSpPr>
        <p:spPr>
          <a:xfrm>
            <a:off x="8532720" y="44280"/>
            <a:ext cx="575280" cy="57708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7" dur="indefinite" restart="never" nodeType="tmRoot">
          <p:childTnLst>
            <p:seq>
              <p:cTn id="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218</TotalTime>
  <Application>LibreOffice/5.2.3.1$Linux_X86_64 LibreOffice_project/20m0$Build-1</Application>
  <Company>fmbcfmba</Company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2014-12-18T06:42:37Z</dcterms:created>
  <dc:creator>user</dc:creator>
  <dc:description/>
  <dc:language>ru-RU</dc:language>
  <cp:lastModifiedBy/>
  <dcterms:modified xsi:type="dcterms:W3CDTF">2017-04-27T11:10:33Z</dcterms:modified>
  <cp:revision>21</cp:revision>
  <dc:subject/>
  <dc:title>Клинические проявления и алгоритмы диагностики наиболее распространенных и социально значимых профессиональных заболеваний (профессиональной патологии от физических перегрузок, промышленных аэрозолей, профессиональных аллергозов и профессионального рака)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12.0000</vt:lpwstr>
  </property>
  <property fmtid="{D5CDD505-2E9C-101B-9397-08002B2CF9AE}" pid="3" name="Company">
    <vt:lpwstr>fmbcfmba</vt:lpwstr>
  </property>
  <property fmtid="{D5CDD505-2E9C-101B-9397-08002B2CF9AE}" pid="4" name="HiddenSlides">
    <vt:i4>0</vt:i4>
  </property>
  <property fmtid="{D5CDD505-2E9C-101B-9397-08002B2CF9AE}" pid="5" name="HyperlinksChanged">
    <vt:bool>0</vt:bool>
  </property>
  <property fmtid="{D5CDD505-2E9C-101B-9397-08002B2CF9AE}" pid="6" name="LinksUpToDate">
    <vt:bool>0</vt:bool>
  </property>
  <property fmtid="{D5CDD505-2E9C-101B-9397-08002B2CF9AE}" pid="7" name="MMClips">
    <vt:i4>0</vt:i4>
  </property>
  <property fmtid="{D5CDD505-2E9C-101B-9397-08002B2CF9AE}" pid="8" name="Notes">
    <vt:i4>4</vt:i4>
  </property>
  <property fmtid="{D5CDD505-2E9C-101B-9397-08002B2CF9AE}" pid="9" name="PresentationFormat">
    <vt:lpwstr>Экран (4:3)</vt:lpwstr>
  </property>
  <property fmtid="{D5CDD505-2E9C-101B-9397-08002B2CF9AE}" pid="10" name="ScaleCrop">
    <vt:bool>0</vt:bool>
  </property>
  <property fmtid="{D5CDD505-2E9C-101B-9397-08002B2CF9AE}" pid="11" name="ShareDoc">
    <vt:bool>0</vt:bool>
  </property>
  <property fmtid="{D5CDD505-2E9C-101B-9397-08002B2CF9AE}" pid="12" name="Slides">
    <vt:i4>85</vt:i4>
  </property>
</Properties>
</file>