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notesSlides/_rels/notesSlide14.xml.rels" ContentType="application/vnd.openxmlformats-package.relationships+xml"/>
  <Override PartName="/ppt/notesSlides/_rels/notesSlide13.xml.rels" ContentType="application/vnd.openxmlformats-package.relationships+xml"/>
  <Override PartName="/ppt/notesSlides/_rels/notesSlide5.xml.rels" ContentType="application/vnd.openxmlformats-package.relationships+xml"/>
  <Override PartName="/ppt/notesSlides/_rels/notesSlide4.xml.rels" ContentType="application/vnd.openxmlformats-package.relationships+xml"/>
  <Override PartName="/ppt/notesSlides/_rels/notesSlide6.xml.rels" ContentType="application/vnd.openxmlformats-package.relationships+xml"/>
  <Override PartName="/ppt/notesSlides/_rels/notesSlide7.xml.rels" ContentType="application/vnd.openxmlformats-package.relationships+xml"/>
  <Override PartName="/ppt/notesSlides/_rels/notesSlide2.xml.rels" ContentType="application/vnd.openxmlformats-package.relationships+xml"/>
  <Override PartName="/ppt/notesSlides/_rels/notesSlide8.xml.rels" ContentType="application/vnd.openxmlformats-package.relationships+xml"/>
  <Override PartName="/ppt/notesSlides/_rels/notesSlide1.xml.rels" ContentType="application/vnd.openxmlformats-package.relationships+xml"/>
  <Override PartName="/ppt/notesSlides/_rels/notesSlide10.xml.rels" ContentType="application/vnd.openxmlformats-package.relationships+xml"/>
  <Override PartName="/ppt/notesSlides/_rels/notesSlide11.xml.rels" ContentType="application/vnd.openxmlformats-package.relationships+xml"/>
  <Override PartName="/ppt/notesSlides/_rels/notesSlide12.xml.rels" ContentType="application/vnd.openxmlformats-package.relationships+xml"/>
  <Override PartName="/ppt/notesSlides/notesSlide14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_rels/slide14.xml.rels" ContentType="application/vnd.openxmlformats-package.relationships+xml"/>
  <Override PartName="/ppt/slides/_rels/slide13.xml.rels" ContentType="application/vnd.openxmlformats-package.relationships+xml"/>
  <Override PartName="/ppt/slides/_rels/slide12.xml.rels" ContentType="application/vnd.openxmlformats-package.relationships+xml"/>
  <Override PartName="/ppt/slides/_rels/slide11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1.xml.rels" ContentType="application/vnd.openxmlformats-package.relationships+xml"/>
  <Override PartName="/ppt/slides/_rels/slide8.xml.rels" ContentType="application/vnd.openxmlformats-package.relationships+xml"/>
  <Override PartName="/ppt/slides/_rels/slide2.xml.rels" ContentType="application/vnd.openxmlformats-package.relationships+xml"/>
  <Override PartName="/ppt/slides/_rels/slide9.xml.rels" ContentType="application/vnd.openxmlformats-package.relationships+xml"/>
  <Override PartName="/ppt/slides/_rels/slide10.xml.rels" ContentType="application/vnd.openxmlformats-package.relationships+xml"/>
  <Override PartName="/ppt/slides/slide14.xml" ContentType="application/vnd.openxmlformats-officedocument.presentationml.slide+xml"/>
  <Override PartName="/ppt/slides/slide13.xml" ContentType="application/vnd.openxmlformats-officedocument.presentationml.slide+xml"/>
  <Override PartName="/ppt/slides/slide12.xml" ContentType="application/vnd.openxmlformats-officedocument.presentationml.slide+xml"/>
  <Override PartName="/ppt/slides/slide11.xml" ContentType="application/vnd.openxmlformats-officedocument.presentationml.slide+xml"/>
  <Override PartName="/ppt/slides/slide4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Layouts/slideLayout3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_rels/slideLayout36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21.xml.rels" ContentType="application/vnd.openxmlformats-package.relationships+xml"/>
  <Override PartName="/ppt/slideLayouts/slideLayout5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2.xml" ContentType="application/vnd.openxmlformats-officedocument.presentationml.slideLayout+xml"/>
  <Override PartName="/ppt/notesMasters/_rels/notesMaster1.xml.rels" ContentType="application/vnd.openxmlformats-package.relationship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slideMasters/slideMaster3.xml" ContentType="application/vnd.openxmlformats-officedocument.presentationml.slideMaster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1.xml.rels" ContentType="application/vnd.openxmlformats-package.relationships+xml"/>
  <Override PartName="/ppt/slideMasters/slideMaster2.xml" ContentType="application/vnd.openxmlformats-officedocument.presentationml.slideMaster+xml"/>
  <Override PartName="/ppt/slideMasters/slideMaster1.xml" ContentType="application/vnd.openxmlformats-officedocument.presentationml.slideMaster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_rels/presentation.xml.rels" ContentType="application/vnd.openxmlformats-package.relationships+xml"/>
  <Override PartName="/ppt/media/image26.png" ContentType="image/png"/>
  <Override PartName="/ppt/media/image25.png" ContentType="image/png"/>
  <Override PartName="/ppt/media/image24.png" ContentType="image/png"/>
  <Override PartName="/ppt/media/image9.png" ContentType="image/png"/>
  <Override PartName="/ppt/media/image10.png" ContentType="image/png"/>
  <Override PartName="/ppt/media/image23.png" ContentType="image/png"/>
  <Override PartName="/ppt/media/image8.png" ContentType="image/png"/>
  <Override PartName="/ppt/media/image1.png" ContentType="image/png"/>
  <Override PartName="/ppt/media/image6.png" ContentType="image/png"/>
  <Override PartName="/ppt/media/image21.png" ContentType="image/png"/>
  <Override PartName="/ppt/media/image2.png" ContentType="image/png"/>
  <Override PartName="/ppt/media/image7.png" ContentType="image/png"/>
  <Override PartName="/ppt/media/image22.png" ContentType="image/png"/>
  <Override PartName="/ppt/media/image19.jpeg" ContentType="image/jpeg"/>
  <Override PartName="/ppt/media/image3.png" ContentType="image/png"/>
  <Override PartName="/ppt/media/image4.png" ContentType="image/png"/>
  <Override PartName="/ppt/media/image11.png" ContentType="image/png"/>
  <Override PartName="/ppt/media/image12.jpeg" ContentType="image/jpeg"/>
  <Override PartName="/ppt/media/image13.png" ContentType="image/png"/>
  <Override PartName="/ppt/media/image14.png" ContentType="image/png"/>
  <Override PartName="/ppt/media/image15.png" ContentType="image/png"/>
  <Override PartName="/ppt/media/image16.png" ContentType="image/png"/>
  <Override PartName="/ppt/media/image17.jpeg" ContentType="image/jpeg"/>
  <Override PartName="/ppt/media/image18.png" ContentType="image/png"/>
  <Override PartName="/ppt/media/image5.png" ContentType="image/png"/>
  <Override PartName="/ppt/media/image20.png" ContentType="image/png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</p:sldIdLst>
  <p:sldSz cx="9144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4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/>
          <a:p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формата примечаний щёлкните мышью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/>
          <a:p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&lt;заголовок&gt;</a:t>
            </a:r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13" name="PlaceHolder 3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&lt;дата/время&gt;</a:t>
            </a:r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14" name="PlaceHolder 4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&lt;нижний колонтитул&gt;</a:t>
            </a:r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  <p:sp>
        <p:nvSpPr>
          <p:cNvPr id="115" name="PlaceHolder 5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60DA2279-8B43-4A8D-B75F-E1C9DE752528}" type="slidenum"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imes New Roman"/>
              </a:rPr>
              <a:t>&lt;номер&gt;</a:t>
            </a:fld>
            <a:endParaRPr b="0" lang="ru-RU" sz="1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10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
</Relationships>
</file>

<file path=ppt/notesSlides/_rels/notesSlide11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
</Relationships>
</file>

<file path=ppt/notesSlides/_rels/notesSlide12.xml.rels><?xml version="1.0" encoding="UTF-8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
</Relationships>
</file>

<file path=ppt/notesSlides/_rels/notesSlide13.xml.rels><?xml version="1.0" encoding="UTF-8"?>
<Relationships xmlns="http://schemas.openxmlformats.org/package/2006/relationships"><Relationship Id="rId1" Type="http://schemas.openxmlformats.org/officeDocument/2006/relationships/slide" Target="../slides/slide13.xml"/><Relationship Id="rId2" Type="http://schemas.openxmlformats.org/officeDocument/2006/relationships/notesMaster" Target="../notesMasters/notesMaster1.xml"/>
</Relationships>
</file>

<file path=ppt/notesSlides/_rels/notesSlide14.xml.rels><?xml version="1.0" encoding="UTF-8"?>
<Relationships xmlns="http://schemas.openxmlformats.org/package/2006/relationships"><Relationship Id="rId1" Type="http://schemas.openxmlformats.org/officeDocument/2006/relationships/slide" Target="../slides/slide14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CustomShape 1"/>
          <p:cNvSpPr/>
          <p:nvPr/>
        </p:nvSpPr>
        <p:spPr>
          <a:xfrm>
            <a:off x="2143080" y="695160"/>
            <a:ext cx="2571480" cy="3428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57" name="PlaceHolder 2"/>
          <p:cNvSpPr>
            <a:spLocks noGrp="1"/>
          </p:cNvSpPr>
          <p:nvPr>
            <p:ph type="body"/>
          </p:nvPr>
        </p:nvSpPr>
        <p:spPr>
          <a:xfrm>
            <a:off x="653040" y="4002120"/>
            <a:ext cx="5551200" cy="4309920"/>
          </a:xfrm>
          <a:prstGeom prst="rect">
            <a:avLst/>
          </a:prstGeom>
        </p:spPr>
        <p:txBody>
          <a:bodyPr lIns="0" rIns="0" tIns="0" bIns="0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0" name="CustomShape 1"/>
          <p:cNvSpPr/>
          <p:nvPr/>
        </p:nvSpPr>
        <p:spPr>
          <a:xfrm>
            <a:off x="1440" y="0"/>
            <a:ext cx="1440" cy="10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71" name="PlaceHolder 2"/>
          <p:cNvSpPr>
            <a:spLocks noGrp="1"/>
          </p:cNvSpPr>
          <p:nvPr>
            <p:ph type="body"/>
          </p:nvPr>
        </p:nvSpPr>
        <p:spPr>
          <a:xfrm>
            <a:off x="653040" y="4002120"/>
            <a:ext cx="5551200" cy="4309920"/>
          </a:xfrm>
          <a:prstGeom prst="rect">
            <a:avLst/>
          </a:prstGeom>
        </p:spPr>
        <p:txBody>
          <a:bodyPr lIns="0" rIns="0" tIns="0" bIns="0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CustomShape 1"/>
          <p:cNvSpPr/>
          <p:nvPr/>
        </p:nvSpPr>
        <p:spPr>
          <a:xfrm>
            <a:off x="2143080" y="695160"/>
            <a:ext cx="2571480" cy="3428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73" name="PlaceHolder 2"/>
          <p:cNvSpPr>
            <a:spLocks noGrp="1"/>
          </p:cNvSpPr>
          <p:nvPr>
            <p:ph type="body"/>
          </p:nvPr>
        </p:nvSpPr>
        <p:spPr>
          <a:xfrm>
            <a:off x="653040" y="4002120"/>
            <a:ext cx="5551200" cy="4309920"/>
          </a:xfrm>
          <a:prstGeom prst="rect">
            <a:avLst/>
          </a:prstGeom>
        </p:spPr>
        <p:txBody>
          <a:bodyPr lIns="0" rIns="0" tIns="0" bIns="0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CustomShape 1"/>
          <p:cNvSpPr/>
          <p:nvPr/>
        </p:nvSpPr>
        <p:spPr>
          <a:xfrm>
            <a:off x="2143080" y="695160"/>
            <a:ext cx="2571480" cy="3428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75" name="PlaceHolder 2"/>
          <p:cNvSpPr>
            <a:spLocks noGrp="1"/>
          </p:cNvSpPr>
          <p:nvPr>
            <p:ph type="body"/>
          </p:nvPr>
        </p:nvSpPr>
        <p:spPr>
          <a:xfrm>
            <a:off x="653040" y="4002120"/>
            <a:ext cx="5551200" cy="4309920"/>
          </a:xfrm>
          <a:prstGeom prst="rect">
            <a:avLst/>
          </a:prstGeom>
        </p:spPr>
        <p:txBody>
          <a:bodyPr lIns="0" rIns="0" tIns="0" bIns="0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notesSlides/notesSlide1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CustomShape 1"/>
          <p:cNvSpPr/>
          <p:nvPr/>
        </p:nvSpPr>
        <p:spPr>
          <a:xfrm>
            <a:off x="2143080" y="695160"/>
            <a:ext cx="2571480" cy="3428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77" name="PlaceHolder 2"/>
          <p:cNvSpPr>
            <a:spLocks noGrp="1"/>
          </p:cNvSpPr>
          <p:nvPr>
            <p:ph type="body"/>
          </p:nvPr>
        </p:nvSpPr>
        <p:spPr>
          <a:xfrm>
            <a:off x="653040" y="4002120"/>
            <a:ext cx="5551200" cy="4309920"/>
          </a:xfrm>
          <a:prstGeom prst="rect">
            <a:avLst/>
          </a:prstGeom>
        </p:spPr>
        <p:txBody>
          <a:bodyPr lIns="0" rIns="0" tIns="0" bIns="0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notesSlides/notesSlide1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CustomShape 1"/>
          <p:cNvSpPr/>
          <p:nvPr/>
        </p:nvSpPr>
        <p:spPr>
          <a:xfrm>
            <a:off x="2143080" y="695160"/>
            <a:ext cx="2571480" cy="3428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79" name="PlaceHolder 2"/>
          <p:cNvSpPr>
            <a:spLocks noGrp="1"/>
          </p:cNvSpPr>
          <p:nvPr>
            <p:ph type="body"/>
          </p:nvPr>
        </p:nvSpPr>
        <p:spPr>
          <a:xfrm>
            <a:off x="653040" y="4002120"/>
            <a:ext cx="5551200" cy="4309920"/>
          </a:xfrm>
          <a:prstGeom prst="rect">
            <a:avLst/>
          </a:prstGeom>
        </p:spPr>
        <p:txBody>
          <a:bodyPr lIns="0" rIns="0" tIns="0" bIns="0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CustomShape 1"/>
          <p:cNvSpPr/>
          <p:nvPr/>
        </p:nvSpPr>
        <p:spPr>
          <a:xfrm>
            <a:off x="2143080" y="695160"/>
            <a:ext cx="2571480" cy="3428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59" name="PlaceHolder 2"/>
          <p:cNvSpPr>
            <a:spLocks noGrp="1"/>
          </p:cNvSpPr>
          <p:nvPr>
            <p:ph type="body"/>
          </p:nvPr>
        </p:nvSpPr>
        <p:spPr>
          <a:xfrm>
            <a:off x="653040" y="4002120"/>
            <a:ext cx="5551200" cy="4309920"/>
          </a:xfrm>
          <a:prstGeom prst="rect">
            <a:avLst/>
          </a:prstGeom>
        </p:spPr>
        <p:txBody>
          <a:bodyPr lIns="0" rIns="0" tIns="0" bIns="0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CustomShape 1"/>
          <p:cNvSpPr/>
          <p:nvPr/>
        </p:nvSpPr>
        <p:spPr>
          <a:xfrm>
            <a:off x="2143080" y="695160"/>
            <a:ext cx="2571480" cy="3428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61" name="PlaceHolder 2"/>
          <p:cNvSpPr>
            <a:spLocks noGrp="1"/>
          </p:cNvSpPr>
          <p:nvPr>
            <p:ph type="body"/>
          </p:nvPr>
        </p:nvSpPr>
        <p:spPr>
          <a:xfrm>
            <a:off x="653040" y="4002120"/>
            <a:ext cx="5551200" cy="4309920"/>
          </a:xfrm>
          <a:prstGeom prst="rect">
            <a:avLst/>
          </a:prstGeom>
        </p:spPr>
        <p:txBody>
          <a:bodyPr lIns="0" rIns="0" tIns="0" bIns="0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CustomShape 1"/>
          <p:cNvSpPr/>
          <p:nvPr/>
        </p:nvSpPr>
        <p:spPr>
          <a:xfrm>
            <a:off x="2143080" y="695160"/>
            <a:ext cx="2571480" cy="3428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63" name="PlaceHolder 2"/>
          <p:cNvSpPr>
            <a:spLocks noGrp="1"/>
          </p:cNvSpPr>
          <p:nvPr>
            <p:ph type="body"/>
          </p:nvPr>
        </p:nvSpPr>
        <p:spPr>
          <a:xfrm>
            <a:off x="653040" y="4002120"/>
            <a:ext cx="5551200" cy="4309920"/>
          </a:xfrm>
          <a:prstGeom prst="rect">
            <a:avLst/>
          </a:prstGeom>
        </p:spPr>
        <p:txBody>
          <a:bodyPr lIns="0" rIns="0" tIns="0" bIns="0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CustomShape 1"/>
          <p:cNvSpPr/>
          <p:nvPr/>
        </p:nvSpPr>
        <p:spPr>
          <a:xfrm>
            <a:off x="2143080" y="695160"/>
            <a:ext cx="2571480" cy="3428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65" name="PlaceHolder 2"/>
          <p:cNvSpPr>
            <a:spLocks noGrp="1"/>
          </p:cNvSpPr>
          <p:nvPr>
            <p:ph type="body"/>
          </p:nvPr>
        </p:nvSpPr>
        <p:spPr>
          <a:xfrm>
            <a:off x="653040" y="4002120"/>
            <a:ext cx="5551200" cy="4309920"/>
          </a:xfrm>
          <a:prstGeom prst="rect">
            <a:avLst/>
          </a:prstGeom>
        </p:spPr>
        <p:txBody>
          <a:bodyPr lIns="0" rIns="0" tIns="0" bIns="0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CustomShape 1"/>
          <p:cNvSpPr/>
          <p:nvPr/>
        </p:nvSpPr>
        <p:spPr>
          <a:xfrm>
            <a:off x="2143080" y="695160"/>
            <a:ext cx="2571480" cy="34286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67" name="PlaceHolder 2"/>
          <p:cNvSpPr>
            <a:spLocks noGrp="1"/>
          </p:cNvSpPr>
          <p:nvPr>
            <p:ph type="body"/>
          </p:nvPr>
        </p:nvSpPr>
        <p:spPr>
          <a:xfrm>
            <a:off x="653040" y="4002120"/>
            <a:ext cx="5551200" cy="4309920"/>
          </a:xfrm>
          <a:prstGeom prst="rect">
            <a:avLst/>
          </a:prstGeom>
        </p:spPr>
        <p:txBody>
          <a:bodyPr lIns="0" rIns="0" tIns="0" bIns="0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CustomShape 1"/>
          <p:cNvSpPr/>
          <p:nvPr/>
        </p:nvSpPr>
        <p:spPr>
          <a:xfrm>
            <a:off x="1440" y="0"/>
            <a:ext cx="1440" cy="108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0" y="2160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169" name="PlaceHolder 2"/>
          <p:cNvSpPr>
            <a:spLocks noGrp="1"/>
          </p:cNvSpPr>
          <p:nvPr>
            <p:ph type="body"/>
          </p:nvPr>
        </p:nvSpPr>
        <p:spPr>
          <a:xfrm>
            <a:off x="653040" y="4002120"/>
            <a:ext cx="5551200" cy="4309920"/>
          </a:xfrm>
          <a:prstGeom prst="rect">
            <a:avLst/>
          </a:prstGeom>
        </p:spPr>
        <p:txBody>
          <a:bodyPr lIns="0" rIns="0" tIns="0" bIns="0"/>
          <a:p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png"/><Relationship Id="rId3" Type="http://schemas.openxmlformats.org/officeDocument/2006/relationships/image" Target="../media/image3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5.png"/><Relationship Id="rId3" Type="http://schemas.openxmlformats.org/officeDocument/2006/relationships/image" Target="../media/image6.png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8.png"/><Relationship Id="rId3" Type="http://schemas.openxmlformats.org/officeDocument/2006/relationships/image" Target="../media/image9.png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PlaceHolder 1"/>
          <p:cNvSpPr>
            <a:spLocks noGrp="1"/>
          </p:cNvSpPr>
          <p:nvPr>
            <p:ph type="title"/>
          </p:nvPr>
        </p:nvSpPr>
        <p:spPr>
          <a:xfrm>
            <a:off x="3134880" y="-895320"/>
            <a:ext cx="2873520" cy="3750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PlaceHolder 1"/>
          <p:cNvSpPr>
            <a:spLocks noGrp="1"/>
          </p:cNvSpPr>
          <p:nvPr>
            <p:ph type="title"/>
          </p:nvPr>
        </p:nvSpPr>
        <p:spPr>
          <a:xfrm>
            <a:off x="3134880" y="-895320"/>
            <a:ext cx="2873520" cy="3750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PlaceHolder 1"/>
          <p:cNvSpPr>
            <a:spLocks noGrp="1"/>
          </p:cNvSpPr>
          <p:nvPr>
            <p:ph type="title"/>
          </p:nvPr>
        </p:nvSpPr>
        <p:spPr>
          <a:xfrm>
            <a:off x="3134880" y="-895320"/>
            <a:ext cx="2873520" cy="3750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5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6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3134880" y="-895320"/>
            <a:ext cx="2873520" cy="3750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3134880" y="-895320"/>
            <a:ext cx="2873520" cy="3750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3134880" y="-895320"/>
            <a:ext cx="2873520" cy="3750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3134880" y="-895320"/>
            <a:ext cx="2873520" cy="3750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3134880" y="-228240"/>
            <a:ext cx="2873520" cy="11198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3134880" y="-895320"/>
            <a:ext cx="2873520" cy="3750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laceHolder 1"/>
          <p:cNvSpPr>
            <a:spLocks noGrp="1"/>
          </p:cNvSpPr>
          <p:nvPr>
            <p:ph type="title"/>
          </p:nvPr>
        </p:nvSpPr>
        <p:spPr>
          <a:xfrm>
            <a:off x="3134880" y="-895320"/>
            <a:ext cx="2873520" cy="3750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3134880" y="-895320"/>
            <a:ext cx="2873520" cy="3750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3134880" y="-895320"/>
            <a:ext cx="2873520" cy="3750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3134880" y="-895320"/>
            <a:ext cx="2873520" cy="3750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3134880" y="-895320"/>
            <a:ext cx="2873520" cy="3750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3134880" y="-895320"/>
            <a:ext cx="2873520" cy="3750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2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3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3134880" y="-895320"/>
            <a:ext cx="2873520" cy="3750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3134880" y="-895320"/>
            <a:ext cx="2873520" cy="3750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3134880" y="-895320"/>
            <a:ext cx="2873520" cy="3750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3134880" y="-895320"/>
            <a:ext cx="2873520" cy="3750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3134880" y="-895320"/>
            <a:ext cx="2873520" cy="3750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PlaceHolder 1"/>
          <p:cNvSpPr>
            <a:spLocks noGrp="1"/>
          </p:cNvSpPr>
          <p:nvPr>
            <p:ph type="subTitle"/>
          </p:nvPr>
        </p:nvSpPr>
        <p:spPr>
          <a:xfrm>
            <a:off x="3134880" y="-228240"/>
            <a:ext cx="2873520" cy="11198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PlaceHolder 1"/>
          <p:cNvSpPr>
            <a:spLocks noGrp="1"/>
          </p:cNvSpPr>
          <p:nvPr>
            <p:ph type="title"/>
          </p:nvPr>
        </p:nvSpPr>
        <p:spPr>
          <a:xfrm>
            <a:off x="3134880" y="-895320"/>
            <a:ext cx="2873520" cy="3750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8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9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3134880" y="-895320"/>
            <a:ext cx="2873520" cy="3750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3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PlaceHolder 1"/>
          <p:cNvSpPr>
            <a:spLocks noGrp="1"/>
          </p:cNvSpPr>
          <p:nvPr>
            <p:ph type="title"/>
          </p:nvPr>
        </p:nvSpPr>
        <p:spPr>
          <a:xfrm>
            <a:off x="3134880" y="-895320"/>
            <a:ext cx="2873520" cy="3750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7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3134880" y="-895320"/>
            <a:ext cx="2873520" cy="3750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0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3134880" y="-895320"/>
            <a:ext cx="2873520" cy="3750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5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PlaceHolder 1"/>
          <p:cNvSpPr>
            <a:spLocks noGrp="1"/>
          </p:cNvSpPr>
          <p:nvPr>
            <p:ph type="title"/>
          </p:nvPr>
        </p:nvSpPr>
        <p:spPr>
          <a:xfrm>
            <a:off x="3134880" y="-895320"/>
            <a:ext cx="2873520" cy="3750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8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9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10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3134880" y="-895320"/>
            <a:ext cx="2873520" cy="3750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title"/>
          </p:nvPr>
        </p:nvSpPr>
        <p:spPr>
          <a:xfrm>
            <a:off x="3134880" y="-895320"/>
            <a:ext cx="2873520" cy="3750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subTitle"/>
          </p:nvPr>
        </p:nvSpPr>
        <p:spPr>
          <a:xfrm>
            <a:off x="3134880" y="-228240"/>
            <a:ext cx="2873520" cy="111985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3134880" y="-895320"/>
            <a:ext cx="2873520" cy="3750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PlaceHolder 1"/>
          <p:cNvSpPr>
            <a:spLocks noGrp="1"/>
          </p:cNvSpPr>
          <p:nvPr>
            <p:ph type="title"/>
          </p:nvPr>
        </p:nvSpPr>
        <p:spPr>
          <a:xfrm>
            <a:off x="3134880" y="-895320"/>
            <a:ext cx="2873520" cy="3750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PlaceHolder 1"/>
          <p:cNvSpPr>
            <a:spLocks noGrp="1"/>
          </p:cNvSpPr>
          <p:nvPr>
            <p:ph type="title"/>
          </p:nvPr>
        </p:nvSpPr>
        <p:spPr>
          <a:xfrm>
            <a:off x="3134880" y="-895320"/>
            <a:ext cx="2873520" cy="37501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4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image" Target="../media/image7.png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slideLayout" Target="../slideLayouts/slideLayout35.xml"/><Relationship Id="rId14" Type="http://schemas.openxmlformats.org/officeDocument/2006/relationships/slideLayout" Target="../slideLayouts/slideLayout36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0" name="" descr=""/>
          <p:cNvPicPr/>
          <p:nvPr/>
        </p:nvPicPr>
        <p:blipFill>
          <a:blip r:embed="rId2"/>
          <a:stretch/>
        </p:blipFill>
        <p:spPr>
          <a:xfrm>
            <a:off x="0" y="3600"/>
            <a:ext cx="9143280" cy="6853680"/>
          </a:xfrm>
          <a:prstGeom prst="rect">
            <a:avLst/>
          </a:prstGeom>
          <a:ln>
            <a:noFill/>
          </a:ln>
        </p:spPr>
      </p:pic>
      <p:sp>
        <p:nvSpPr>
          <p:cNvPr id="1" name="PlaceHolder 1"/>
          <p:cNvSpPr>
            <a:spLocks noGrp="1"/>
          </p:cNvSpPr>
          <p:nvPr>
            <p:ph type="title"/>
          </p:nvPr>
        </p:nvSpPr>
        <p:spPr>
          <a:xfrm>
            <a:off x="3134880" y="-228240"/>
            <a:ext cx="2873520" cy="2415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Третий уровень структуры</a:t>
            </a:r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" descr=""/>
          <p:cNvPicPr/>
          <p:nvPr/>
        </p:nvPicPr>
        <p:blipFill>
          <a:blip r:embed="rId2"/>
          <a:stretch/>
        </p:blipFill>
        <p:spPr>
          <a:xfrm>
            <a:off x="0" y="3600"/>
            <a:ext cx="9143280" cy="6853680"/>
          </a:xfrm>
          <a:prstGeom prst="rect">
            <a:avLst/>
          </a:prstGeom>
          <a:ln>
            <a:noFill/>
          </a:ln>
        </p:spPr>
      </p:pic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текста заголовка щёлкните мышью</a:t>
            </a:r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Третий уровень структуры</a:t>
            </a:r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" descr=""/>
          <p:cNvPicPr/>
          <p:nvPr/>
        </p:nvPicPr>
        <p:blipFill>
          <a:blip r:embed="rId2"/>
          <a:stretch/>
        </p:blipFill>
        <p:spPr>
          <a:xfrm>
            <a:off x="0" y="3600"/>
            <a:ext cx="9143280" cy="6853680"/>
          </a:xfrm>
          <a:prstGeom prst="rect">
            <a:avLst/>
          </a:prstGeom>
          <a:ln>
            <a:noFill/>
          </a:ln>
        </p:spPr>
      </p:pic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3134880" y="-228240"/>
            <a:ext cx="2873520" cy="24156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body"/>
          </p:nvPr>
        </p:nvSpPr>
        <p:spPr>
          <a:xfrm>
            <a:off x="897840" y="1654560"/>
            <a:ext cx="7347600" cy="530316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  <p:sldLayoutId id="2147483684" r:id="rId12"/>
    <p:sldLayoutId id="2147483685" r:id="rId13"/>
    <p:sldLayoutId id="2147483686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10.pn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image" Target="../media/image22.png"/><Relationship Id="rId3" Type="http://schemas.openxmlformats.org/officeDocument/2006/relationships/slideLayout" Target="../slideLayouts/slideLayout3.xml"/><Relationship Id="rId4" Type="http://schemas.openxmlformats.org/officeDocument/2006/relationships/notesSlide" Target="../notesSlides/notesSlide10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23.pn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1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1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25.png"/><Relationship Id="rId2" Type="http://schemas.openxmlformats.org/officeDocument/2006/relationships/slideLayout" Target="../slideLayouts/slideLayout25.xml"/><Relationship Id="rId3" Type="http://schemas.openxmlformats.org/officeDocument/2006/relationships/notesSlide" Target="../notesSlides/notesSlide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14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2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2.jpeg"/><Relationship Id="rId2" Type="http://schemas.openxmlformats.org/officeDocument/2006/relationships/image" Target="../media/image13.png"/><Relationship Id="rId3" Type="http://schemas.openxmlformats.org/officeDocument/2006/relationships/slideLayout" Target="../slideLayouts/slideLayout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4.pn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5.pn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slideLayout" Target="../slideLayouts/slideLayout3.xml"/><Relationship Id="rId3" Type="http://schemas.openxmlformats.org/officeDocument/2006/relationships/notesSlide" Target="../notesSlides/notesSlide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17.jpeg"/><Relationship Id="rId2" Type="http://schemas.openxmlformats.org/officeDocument/2006/relationships/image" Target="../media/image18.png"/><Relationship Id="rId3" Type="http://schemas.openxmlformats.org/officeDocument/2006/relationships/slideLayout" Target="../slideLayouts/slideLayout13.xml"/><Relationship Id="rId4" Type="http://schemas.openxmlformats.org/officeDocument/2006/relationships/notesSlide" Target="../notesSlides/notesSlide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19.jpeg"/><Relationship Id="rId2" Type="http://schemas.openxmlformats.org/officeDocument/2006/relationships/image" Target="../media/image20.png"/><Relationship Id="rId3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CustomShape 1"/>
          <p:cNvSpPr/>
          <p:nvPr/>
        </p:nvSpPr>
        <p:spPr>
          <a:xfrm>
            <a:off x="685800" y="2349720"/>
            <a:ext cx="7772040" cy="156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/>
            <a:r>
              <a:rPr b="1" lang="ru-RU" sz="3409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</a:rPr>
              <a:t>Введение в курс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3409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Tahoma"/>
              </a:rPr>
              <a:t>«Актуальные вопросы профпатологии»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7" name="CustomShape 2"/>
          <p:cNvSpPr/>
          <p:nvPr/>
        </p:nvSpPr>
        <p:spPr>
          <a:xfrm>
            <a:off x="1371600" y="4153320"/>
            <a:ext cx="6400440" cy="1757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18" name="" descr=""/>
          <p:cNvPicPr/>
          <p:nvPr/>
        </p:nvPicPr>
        <p:blipFill>
          <a:blip r:embed="rId1"/>
          <a:stretch/>
        </p:blipFill>
        <p:spPr>
          <a:xfrm>
            <a:off x="720000" y="540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2" name="" descr=""/>
          <p:cNvPicPr/>
          <p:nvPr/>
        </p:nvPicPr>
        <p:blipFill>
          <a:blip r:embed="rId1"/>
          <a:stretch/>
        </p:blipFill>
        <p:spPr>
          <a:xfrm>
            <a:off x="3129840" y="540000"/>
            <a:ext cx="2989800" cy="3771360"/>
          </a:xfrm>
          <a:prstGeom prst="rect">
            <a:avLst/>
          </a:prstGeom>
          <a:ln>
            <a:noFill/>
          </a:ln>
        </p:spPr>
      </p:pic>
      <p:sp>
        <p:nvSpPr>
          <p:cNvPr id="143" name="CustomShape 1"/>
          <p:cNvSpPr/>
          <p:nvPr/>
        </p:nvSpPr>
        <p:spPr>
          <a:xfrm>
            <a:off x="540000" y="4300200"/>
            <a:ext cx="7919640" cy="2559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Мусийчук Юрий Иванович 1937 г.р.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доктор медицинских наук, профессор, лауреат Государственной премии.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Изучение влияния химических веществ на персонал  опасных и особо опасных химическим объектов,  патогенеза острых и хронических интоксикаций, профессиональных заболеваний, обусловленных химическим фактором, по разработке средств и методов диагностики, антидотной и патогенетической терапии, реабилитации пострадавших.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4" name="" descr=""/>
          <p:cNvPicPr/>
          <p:nvPr/>
        </p:nvPicPr>
        <p:blipFill>
          <a:blip r:embed="rId2"/>
          <a:stretch/>
        </p:blipFill>
        <p:spPr>
          <a:xfrm>
            <a:off x="720000" y="540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CustomShape 1"/>
          <p:cNvSpPr/>
          <p:nvPr/>
        </p:nvSpPr>
        <p:spPr>
          <a:xfrm>
            <a:off x="611280" y="622440"/>
            <a:ext cx="7772040" cy="1251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6" name="CustomShape 2"/>
          <p:cNvSpPr/>
          <p:nvPr/>
        </p:nvSpPr>
        <p:spPr>
          <a:xfrm>
            <a:off x="611280" y="2924280"/>
            <a:ext cx="7848360" cy="2592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just">
              <a:lnSpc>
                <a:spcPct val="9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Минздрав и ВЦСПС приняли постановления (1979) об организации санаториев-профилакториев.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9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Санаторий-профилакторий медицинское учреждение при предприятии, предназначенное для проведения оздоровительной работы среди трудящихся. Из них, в первую очередь, лица, занятые на работах с тяжелыми и вредными условиями труда.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7" name="" descr=""/>
          <p:cNvPicPr/>
          <p:nvPr/>
        </p:nvPicPr>
        <p:blipFill>
          <a:blip r:embed="rId1"/>
          <a:stretch/>
        </p:blipFill>
        <p:spPr>
          <a:xfrm>
            <a:off x="720000" y="64944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CustomShape 1"/>
          <p:cNvSpPr/>
          <p:nvPr/>
        </p:nvSpPr>
        <p:spPr>
          <a:xfrm>
            <a:off x="755640" y="299160"/>
            <a:ext cx="7772040" cy="1251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9" name="CustomShape 2"/>
          <p:cNvSpPr/>
          <p:nvPr/>
        </p:nvSpPr>
        <p:spPr>
          <a:xfrm>
            <a:off x="720000" y="1440000"/>
            <a:ext cx="7703640" cy="4969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just">
              <a:lnSpc>
                <a:spcPct val="8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21 августа 1947 года постановлением Совета Министров СССР было создано 3-е Медицинское управление при Минздраве СССР, на которое было возложено руководство медицинским обслуживанием предприятий и научных учреждений, работающих в системе 1-го Главного управления при Совете Министров СССР, предприятий 2-го Главного управления Министерства цветной металлургии СССР и других министерств.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8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Эта дата знаменует создание самостоятельной системы медицинских учреждений, которые занимались организацией лечебно-профилактического и санитарно-гигиенического обеспечения всех работающих во вновь создаваемых отраслях атомной промышленности.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0" name="" descr=""/>
          <p:cNvPicPr/>
          <p:nvPr/>
        </p:nvPicPr>
        <p:blipFill>
          <a:blip r:embed="rId1"/>
          <a:stretch/>
        </p:blipFill>
        <p:spPr>
          <a:xfrm>
            <a:off x="649440" y="28944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3" dur="indefinite" restart="never" nodeType="tmRoot">
          <p:childTnLst>
            <p:seq>
              <p:cTn id="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CustomShape 1"/>
          <p:cNvSpPr/>
          <p:nvPr/>
        </p:nvSpPr>
        <p:spPr>
          <a:xfrm>
            <a:off x="457200" y="274320"/>
            <a:ext cx="8229240" cy="1143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 anchor="ctr"/>
          <a:p>
            <a:pPr algn="ctr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3 Главное управление при Минздраве СССР в 80 г.г. ХХ века обслуживало предприятия: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2" name="CustomShape 2"/>
          <p:cNvSpPr/>
          <p:nvPr/>
        </p:nvSpPr>
        <p:spPr>
          <a:xfrm>
            <a:off x="457200" y="1600200"/>
            <a:ext cx="8229240" cy="4525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marL="432000" indent="-323640">
              <a:lnSpc>
                <a:spcPct val="100000"/>
              </a:lnSpc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Министерства среднего машиностроения;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32000" indent="-323640">
              <a:lnSpc>
                <a:spcPct val="100000"/>
              </a:lnSpc>
              <a:buClr>
                <a:srgbClr val="ffffff"/>
              </a:buClr>
              <a:buSzPct val="45000"/>
              <a:buFont typeface="Wingdings" charset="2"/>
              <a:buChar char=""/>
            </a:pPr>
            <a:r>
              <a:rPr b="0" lang="ru-RU" sz="28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Министерства общего машиностроения;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734760" indent="-277200">
              <a:lnSpc>
                <a:spcPct val="100000"/>
              </a:lnSpc>
              <a:buClr>
                <a:srgbClr val="000000"/>
              </a:buClr>
              <a:buFont typeface="Arial"/>
              <a:buChar char="–"/>
            </a:pPr>
            <a:r>
              <a:rPr b="0" lang="ru-RU" sz="24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Отдельные главки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1430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2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Судостроения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1430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2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Геологии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1430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2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Горнорудной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1430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2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Химии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1430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2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Нефтехимии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1430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2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Электронной промышленности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143000" indent="-22824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2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Энергетики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3" name="" descr=""/>
          <p:cNvPicPr/>
          <p:nvPr/>
        </p:nvPicPr>
        <p:blipFill>
          <a:blip r:embed="rId1"/>
          <a:stretch/>
        </p:blipFill>
        <p:spPr>
          <a:xfrm>
            <a:off x="7129440" y="5220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5" dur="indefinite" restart="never" nodeType="tmRoot">
          <p:childTnLst>
            <p:seq>
              <p:cTn id="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CustomShape 1"/>
          <p:cNvSpPr/>
          <p:nvPr/>
        </p:nvSpPr>
        <p:spPr>
          <a:xfrm>
            <a:off x="756000" y="985680"/>
            <a:ext cx="7703640" cy="387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Указом Президента Российской Федерации от 11 октября 2004 года № 1304 "О Федеральном медико-биологическом агентстве" Федеральное управление медико-биологических и экстремальных проблем при Министерстве здравоохранения Российской Федерации упразднено и на его базе создано Федеральное медико-биологическое агентство (ФМБА России).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8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   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8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 настоящее время в систему ФМБА России входит более 250 учреждений и предприятий, которые оказывают высококвалифицированную медицинскую помощь, обеспечивают медико-санитарное благополучие работающих на предприятиях с особо опасными условиями труда и населения отдельных территорий, осуществляют научное сопровождение проводимых работ.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5" name="" descr=""/>
          <p:cNvPicPr/>
          <p:nvPr/>
        </p:nvPicPr>
        <p:blipFill>
          <a:blip r:embed="rId1"/>
          <a:stretch/>
        </p:blipFill>
        <p:spPr>
          <a:xfrm>
            <a:off x="900000" y="51138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27" dur="indefinite" restart="never" nodeType="tmRoot">
          <p:childTnLst>
            <p:seq>
              <p:cTn id="2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CustomShape 1"/>
          <p:cNvSpPr/>
          <p:nvPr/>
        </p:nvSpPr>
        <p:spPr>
          <a:xfrm>
            <a:off x="720000" y="692280"/>
            <a:ext cx="7738920" cy="56894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ctr">
              <a:lnSpc>
                <a:spcPct val="8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Рамадзини, Бернардино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8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8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Бернардино Рамадзини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(</a:t>
            </a:r>
            <a:r>
              <a:rPr b="1" lang="ru-RU" sz="1800" spc="-1" strike="noStrike">
                <a:solidFill>
                  <a:srgbClr val="b847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итал. </a:t>
            </a:r>
            <a:r>
              <a:rPr b="0" i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Bernardino Ramazzini)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80000"/>
              </a:lnSpc>
            </a:pPr>
            <a:r>
              <a:rPr b="0" i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 русской традиции Бернардо Рамацини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8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(</a:t>
            </a:r>
            <a:r>
              <a:rPr b="1" lang="ru-RU" sz="1800" spc="-1" strike="noStrike">
                <a:solidFill>
                  <a:srgbClr val="b847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1633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-</a:t>
            </a:r>
            <a:r>
              <a:rPr b="1" lang="ru-RU" sz="1800" spc="-1" strike="noStrike">
                <a:solidFill>
                  <a:srgbClr val="b847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1714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 итальянский врач.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8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Окончил университет в </a:t>
            </a:r>
            <a:r>
              <a:rPr b="1" lang="ru-RU" sz="1800" spc="-1" strike="noStrike">
                <a:solidFill>
                  <a:srgbClr val="b847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Парме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со степеью доктора медицины и философии. С </a:t>
            </a:r>
            <a:r>
              <a:rPr b="1" lang="ru-RU" sz="1800" spc="-1" strike="noStrike">
                <a:solidFill>
                  <a:srgbClr val="b847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1671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г. жил в</a:t>
            </a:r>
            <a:r>
              <a:rPr b="0" lang="ru-RU" sz="1800" spc="-1" strike="noStrike">
                <a:solidFill>
                  <a:srgbClr val="cccc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 </a:t>
            </a:r>
            <a:r>
              <a:rPr b="1" lang="ru-RU" sz="1800" spc="-1" strike="noStrike">
                <a:solidFill>
                  <a:srgbClr val="b847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Модене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, в </a:t>
            </a:r>
            <a:r>
              <a:rPr b="1" lang="ru-RU" sz="1800" spc="-1" strike="noStrike">
                <a:solidFill>
                  <a:srgbClr val="b847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1682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г. основал и возглавил кафедру медицины в Моденском университете. В этот период Рамадзини занимался преимущественно вопросами </a:t>
            </a:r>
            <a:r>
              <a:rPr b="0" lang="ru-RU" sz="1800" spc="-1" strike="noStrike">
                <a:solidFill>
                  <a:srgbClr val="cccc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эпидемиологии, в том числе лечения малярии. С </a:t>
            </a:r>
            <a:r>
              <a:rPr b="1" lang="ru-RU" sz="1800" spc="-1" strike="noStrike">
                <a:solidFill>
                  <a:srgbClr val="b847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1700</a:t>
            </a:r>
            <a:r>
              <a:rPr b="0" lang="ru-RU" sz="1800" spc="-1" strike="noStrike">
                <a:solidFill>
                  <a:srgbClr val="b847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г. профессор медицины в Падуанском университете.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8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Рамадзини считается родоначальником медицины профессиональных заболеваний, в основу которой легла его работа «О болезнях рабочих» (</a:t>
            </a:r>
            <a:r>
              <a:rPr b="1" lang="ru-RU" sz="1800" spc="-1" strike="noStrike">
                <a:solidFill>
                  <a:srgbClr val="b847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лат.</a:t>
            </a: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b="0" i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De Morbis Artificum Diatriba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;</a:t>
            </a:r>
            <a:r>
              <a:rPr b="0" lang="ru-RU" sz="1800" spc="-1" strike="noStrike">
                <a:solidFill>
                  <a:srgbClr val="ccccff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r>
              <a:rPr b="1" lang="ru-RU" sz="1800" spc="-1" strike="noStrike">
                <a:solidFill>
                  <a:srgbClr val="b847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1700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) — обзор заболеваний рабочих 52 специальностей, вызываемых соприкосновением с химикатами, металлами, пылью и т.п. На протяжении XVIII века труд Рамадзини был переведен на основные европейские языки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8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0" name="" descr=""/>
          <p:cNvPicPr/>
          <p:nvPr/>
        </p:nvPicPr>
        <p:blipFill>
          <a:blip r:embed="rId1"/>
          <a:stretch/>
        </p:blipFill>
        <p:spPr>
          <a:xfrm>
            <a:off x="720000" y="514944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CustomShape 1"/>
          <p:cNvSpPr/>
          <p:nvPr/>
        </p:nvSpPr>
        <p:spPr>
          <a:xfrm>
            <a:off x="418320" y="5078520"/>
            <a:ext cx="8221320" cy="1401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8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 честь Рамадзини в </a:t>
            </a:r>
            <a:r>
              <a:rPr b="1" lang="ru-RU" sz="1800" spc="-1" strike="noStrike">
                <a:solidFill>
                  <a:srgbClr val="b847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1982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г. учреждена Коллегия Рамадзини — всемирная организация медиков, занимающихся проблемами производственных заболеваний и болезней, вызванных состоянием окружающей среды. Коллегия Рамадзини вручает ежегодную медаль его имени за заслуги в соответствующей области медицины.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2" name="" descr=""/>
          <p:cNvPicPr/>
          <p:nvPr/>
        </p:nvPicPr>
        <p:blipFill>
          <a:blip r:embed="rId1"/>
          <a:stretch/>
        </p:blipFill>
        <p:spPr>
          <a:xfrm>
            <a:off x="3420000" y="720000"/>
            <a:ext cx="2699640" cy="4319640"/>
          </a:xfrm>
          <a:prstGeom prst="rect">
            <a:avLst/>
          </a:prstGeom>
          <a:ln>
            <a:noFill/>
          </a:ln>
        </p:spPr>
      </p:pic>
      <p:sp>
        <p:nvSpPr>
          <p:cNvPr id="123" name="CustomShape 2"/>
          <p:cNvSpPr/>
          <p:nvPr/>
        </p:nvSpPr>
        <p:spPr>
          <a:xfrm>
            <a:off x="540000" y="360000"/>
            <a:ext cx="8099640" cy="364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Bernardino Ramazzini; 3 ноября 1633, Карпи — 5 ноября 1714, Падуя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4" name="" descr=""/>
          <p:cNvPicPr/>
          <p:nvPr/>
        </p:nvPicPr>
        <p:blipFill>
          <a:blip r:embed="rId2"/>
          <a:stretch/>
        </p:blipFill>
        <p:spPr>
          <a:xfrm>
            <a:off x="829440" y="370944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CustomShape 1"/>
          <p:cNvSpPr/>
          <p:nvPr/>
        </p:nvSpPr>
        <p:spPr>
          <a:xfrm>
            <a:off x="611280" y="959400"/>
            <a:ext cx="7772040" cy="1472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6" name="CustomShape 2"/>
          <p:cNvSpPr/>
          <p:nvPr/>
        </p:nvSpPr>
        <p:spPr>
          <a:xfrm>
            <a:off x="539640" y="2491920"/>
            <a:ext cx="8135640" cy="2289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just">
              <a:lnSpc>
                <a:spcPct val="8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Отмена крепостного права и последовавшие за ней социальные реформы заложили основу национальной системы здравоохранения.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8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 отличии от большинства западных стран российская система здравоохранения с самого начала развивалась как система массового обслуживания населения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27" name="" descr=""/>
          <p:cNvPicPr/>
          <p:nvPr/>
        </p:nvPicPr>
        <p:blipFill>
          <a:blip r:embed="rId1"/>
          <a:stretch/>
        </p:blipFill>
        <p:spPr>
          <a:xfrm>
            <a:off x="829440" y="5040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CustomShape 1"/>
          <p:cNvSpPr/>
          <p:nvPr/>
        </p:nvSpPr>
        <p:spPr>
          <a:xfrm>
            <a:off x="611280" y="959400"/>
            <a:ext cx="7772040" cy="14720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29" name="CustomShape 2"/>
          <p:cNvSpPr/>
          <p:nvPr/>
        </p:nvSpPr>
        <p:spPr>
          <a:xfrm>
            <a:off x="539640" y="2491920"/>
            <a:ext cx="8135640" cy="1754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just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 1864 году высочайшим указом вводится «Положение о земских учреждениях»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30" name="" descr=""/>
          <p:cNvPicPr/>
          <p:nvPr/>
        </p:nvPicPr>
        <p:blipFill>
          <a:blip r:embed="rId1"/>
          <a:stretch/>
        </p:blipFill>
        <p:spPr>
          <a:xfrm>
            <a:off x="900000" y="4860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CustomShape 1"/>
          <p:cNvSpPr/>
          <p:nvPr/>
        </p:nvSpPr>
        <p:spPr>
          <a:xfrm>
            <a:off x="611280" y="622440"/>
            <a:ext cx="7772040" cy="1251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32" name="CustomShape 2"/>
          <p:cNvSpPr/>
          <p:nvPr/>
        </p:nvSpPr>
        <p:spPr>
          <a:xfrm>
            <a:off x="539640" y="1773000"/>
            <a:ext cx="8135640" cy="3887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just">
              <a:lnSpc>
                <a:spcPct val="8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Почти одновременно с земской медициной формируется  и фабрично-заводская медицина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8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8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 1866 году правительство принимает специальное постановление обязывающее предпринимателей устраивать больницы  при предприятиях  для стационарного лечения больных рабочих.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8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8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just">
              <a:lnSpc>
                <a:spcPct val="8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Постановление 1866 года обязывало строить больницы из расчета 1 койка на 100 работающих.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CustomShape 1"/>
          <p:cNvSpPr/>
          <p:nvPr/>
        </p:nvSpPr>
        <p:spPr>
          <a:xfrm>
            <a:off x="720000" y="1512000"/>
            <a:ext cx="7739640" cy="2447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just">
              <a:lnSpc>
                <a:spcPct val="9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 1882-1897 годах выходят законы о фабричной инспекции, а в 1903 году -закон об ответственности предпринимателя  при несчастных случаях на производстве.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4" name="CustomShape 2"/>
          <p:cNvSpPr/>
          <p:nvPr/>
        </p:nvSpPr>
        <p:spPr>
          <a:xfrm>
            <a:off x="684360" y="4653000"/>
            <a:ext cx="7775280" cy="1223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6800" bIns="46800"/>
          <a:p>
            <a:pPr algn="just">
              <a:lnSpc>
                <a:spcPct val="9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В 1909 году состоялся I Всероссийский съезд фабричных врачей.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35" name="" descr=""/>
          <p:cNvPicPr/>
          <p:nvPr/>
        </p:nvPicPr>
        <p:blipFill>
          <a:blip r:embed="rId1"/>
          <a:stretch/>
        </p:blipFill>
        <p:spPr>
          <a:xfrm>
            <a:off x="649440" y="360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6" name="" descr=""/>
          <p:cNvPicPr/>
          <p:nvPr/>
        </p:nvPicPr>
        <p:blipFill>
          <a:blip r:embed="rId1"/>
          <a:stretch/>
        </p:blipFill>
        <p:spPr>
          <a:xfrm>
            <a:off x="2700000" y="569160"/>
            <a:ext cx="3959640" cy="4592520"/>
          </a:xfrm>
          <a:prstGeom prst="rect">
            <a:avLst/>
          </a:prstGeom>
          <a:ln>
            <a:noFill/>
          </a:ln>
        </p:spPr>
      </p:pic>
      <p:sp>
        <p:nvSpPr>
          <p:cNvPr id="137" name="CustomShape 1"/>
          <p:cNvSpPr/>
          <p:nvPr/>
        </p:nvSpPr>
        <p:spPr>
          <a:xfrm>
            <a:off x="1119600" y="5220000"/>
            <a:ext cx="7340040" cy="1383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Август Андеревич Летавет (Augusts Lietavietis, 1893—1984)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Директор НИИ Гигиены труда и профессиональной патологии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АМН СССР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Под руководством академика Летавета изучался механизм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действия и клиника лучевых поражений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38" name="" descr=""/>
          <p:cNvPicPr/>
          <p:nvPr/>
        </p:nvPicPr>
        <p:blipFill>
          <a:blip r:embed="rId2"/>
          <a:stretch/>
        </p:blipFill>
        <p:spPr>
          <a:xfrm>
            <a:off x="829440" y="72000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9" name="" descr=""/>
          <p:cNvPicPr/>
          <p:nvPr/>
        </p:nvPicPr>
        <p:blipFill>
          <a:blip r:embed="rId1"/>
          <a:stretch/>
        </p:blipFill>
        <p:spPr>
          <a:xfrm>
            <a:off x="2700000" y="720000"/>
            <a:ext cx="3599640" cy="3599640"/>
          </a:xfrm>
          <a:prstGeom prst="rect">
            <a:avLst/>
          </a:prstGeom>
          <a:ln>
            <a:noFill/>
          </a:ln>
        </p:spPr>
      </p:pic>
      <p:sp>
        <p:nvSpPr>
          <p:cNvPr id="140" name="CustomShape 1"/>
          <p:cNvSpPr/>
          <p:nvPr/>
        </p:nvSpPr>
        <p:spPr>
          <a:xfrm>
            <a:off x="1080000" y="4500000"/>
            <a:ext cx="7019640" cy="1444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Ангелина Константиновна Гуськова  1924 — 2015  — советский и российский врач-радиолог, доктор медицинских наук, профессор, лауреат Ленинской премии. занималась радиологией, диагностикой и лечением лучевой болезни.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1" name="" descr=""/>
          <p:cNvPicPr/>
          <p:nvPr/>
        </p:nvPicPr>
        <p:blipFill>
          <a:blip r:embed="rId2"/>
          <a:stretch/>
        </p:blipFill>
        <p:spPr>
          <a:xfrm>
            <a:off x="720000" y="649440"/>
            <a:ext cx="1150200" cy="1150200"/>
          </a:xfrm>
          <a:prstGeom prst="rect">
            <a:avLst/>
          </a:prstGeom>
          <a:ln>
            <a:noFill/>
          </a:ln>
        </p:spPr>
      </p:pic>
    </p:spTree>
  </p:cSld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131</TotalTime>
  <Application>LibreOffice/5.2.3.1$Linux_X86_64 LibreOffice_project/20m0$Build-1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Алексей</dc:creator>
  <dc:description/>
  <dc:language>ru-RU</dc:language>
  <cp:lastModifiedBy/>
  <dcterms:modified xsi:type="dcterms:W3CDTF">2017-05-04T10:38:54Z</dcterms:modified>
  <cp:revision>9</cp:revision>
  <dc:subject/>
  <dc:title>Слайд 1</dc:title>
</cp:coreProperties>
</file>