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slide88.xml" ContentType="application/vnd.openxmlformats-officedocument.presentationml.slide+xml"/>
  <Override PartName="/ppt/slides/slide87.xml" ContentType="application/vnd.openxmlformats-officedocument.presentationml.slide+xml"/>
  <Override PartName="/ppt/slides/slide86.xml" ContentType="application/vnd.openxmlformats-officedocument.presentationml.slide+xml"/>
  <Override PartName="/ppt/slides/slide85.xml" ContentType="application/vnd.openxmlformats-officedocument.presentationml.slide+xml"/>
  <Override PartName="/ppt/slides/slide84.xml" ContentType="application/vnd.openxmlformats-officedocument.presentationml.slide+xml"/>
  <Override PartName="/ppt/slides/slide83.xml" ContentType="application/vnd.openxmlformats-officedocument.presentationml.slide+xml"/>
  <Override PartName="/ppt/slides/slide82.xml" ContentType="application/vnd.openxmlformats-officedocument.presentationml.slide+xml"/>
  <Override PartName="/ppt/slides/slide81.xml" ContentType="application/vnd.openxmlformats-officedocument.presentationml.slide+xml"/>
  <Override PartName="/ppt/slides/slide80.xml" ContentType="application/vnd.openxmlformats-officedocument.presentationml.slide+xml"/>
  <Override PartName="/ppt/slides/slide78.xml" ContentType="application/vnd.openxmlformats-officedocument.presentationml.slide+xml"/>
  <Override PartName="/ppt/slides/slide77.xml" ContentType="application/vnd.openxmlformats-officedocument.presentationml.slide+xml"/>
  <Override PartName="/ppt/slides/slide76.xml" ContentType="application/vnd.openxmlformats-officedocument.presentationml.slide+xml"/>
  <Override PartName="/ppt/slides/slide75.xml" ContentType="application/vnd.openxmlformats-officedocument.presentationml.slide+xml"/>
  <Override PartName="/ppt/slides/slide74.xml" ContentType="application/vnd.openxmlformats-officedocument.presentationml.slide+xml"/>
  <Override PartName="/ppt/slides/slide73.xml" ContentType="application/vnd.openxmlformats-officedocument.presentationml.slide+xml"/>
  <Override PartName="/ppt/slides/slide72.xml" ContentType="application/vnd.openxmlformats-officedocument.presentationml.slide+xml"/>
  <Override PartName="/ppt/slides/slide71.xml" ContentType="application/vnd.openxmlformats-officedocument.presentationml.slide+xml"/>
  <Override PartName="/ppt/slides/slide70.xml" ContentType="application/vnd.openxmlformats-officedocument.presentationml.slide+xml"/>
  <Override PartName="/ppt/slides/slide68.xml" ContentType="application/vnd.openxmlformats-officedocument.presentationml.slide+xml"/>
  <Override PartName="/ppt/slides/slide67.xml" ContentType="application/vnd.openxmlformats-officedocument.presentationml.slide+xml"/>
  <Override PartName="/ppt/slides/slide66.xml" ContentType="application/vnd.openxmlformats-officedocument.presentationml.slide+xml"/>
  <Override PartName="/ppt/slides/slide65.xml" ContentType="application/vnd.openxmlformats-officedocument.presentationml.slide+xml"/>
  <Override PartName="/ppt/slides/slide64.xml" ContentType="application/vnd.openxmlformats-officedocument.presentationml.slide+xml"/>
  <Override PartName="/ppt/slides/slide63.xml" ContentType="application/vnd.openxmlformats-officedocument.presentationml.slide+xml"/>
  <Override PartName="/ppt/slides/slide62.xml" ContentType="application/vnd.openxmlformats-officedocument.presentationml.slide+xml"/>
  <Override PartName="/ppt/slides/slide61.xml" ContentType="application/vnd.openxmlformats-officedocument.presentationml.slide+xml"/>
  <Override PartName="/ppt/slides/slide60.xml" ContentType="application/vnd.openxmlformats-officedocument.presentationml.slide+xml"/>
  <Override PartName="/ppt/slides/slide59.xml" ContentType="application/vnd.openxmlformats-officedocument.presentationml.slide+xml"/>
  <Override PartName="/ppt/slides/slide58.xml" ContentType="application/vnd.openxmlformats-officedocument.presentationml.slide+xml"/>
  <Override PartName="/ppt/slides/slide49.xml" ContentType="application/vnd.openxmlformats-officedocument.presentationml.slide+xml"/>
  <Override PartName="/ppt/slides/slide48.xml" ContentType="application/vnd.openxmlformats-officedocument.presentationml.slide+xml"/>
  <Override PartName="/ppt/slides/slide47.xml" ContentType="application/vnd.openxmlformats-officedocument.presentationml.slide+xml"/>
  <Override PartName="/ppt/slides/slide93.xml" ContentType="application/vnd.openxmlformats-officedocument.presentationml.slide+xml"/>
  <Override PartName="/ppt/slides/slide18.xml" ContentType="application/vnd.openxmlformats-officedocument.presentationml.slide+xml"/>
  <Override PartName="/ppt/slides/slide92.xml" ContentType="application/vnd.openxmlformats-officedocument.presentationml.slide+xml"/>
  <Override PartName="/ppt/slides/slide17.xml" ContentType="application/vnd.openxmlformats-officedocument.presentationml.slide+xml"/>
  <Override PartName="/ppt/slides/slide91.xml" ContentType="application/vnd.openxmlformats-officedocument.presentationml.slide+xml"/>
  <Override PartName="/ppt/slides/slide16.xml" ContentType="application/vnd.openxmlformats-officedocument.presentationml.slide+xml"/>
  <Override PartName="/ppt/slides/slide90.xml" ContentType="application/vnd.openxmlformats-officedocument.presentationml.slide+xml"/>
  <Override PartName="/ppt/slides/slide15.xml" ContentType="application/vnd.openxmlformats-officedocument.presentationml.slide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57.xml" ContentType="application/vnd.openxmlformats-officedocument.presentationml.slide+xml"/>
  <Override PartName="/ppt/slides/slide9.xml" ContentType="application/vnd.openxmlformats-officedocument.presentationml.slide+xml"/>
  <Override PartName="/ppt/slides/slide52.xml" ContentType="application/vnd.openxmlformats-officedocument.presentationml.slide+xml"/>
  <Override PartName="/ppt/slides/slide4.xml" ContentType="application/vnd.openxmlformats-officedocument.presentationml.slide+xml"/>
  <Override PartName="/ppt/slides/slide26.xml" ContentType="application/vnd.openxmlformats-officedocument.presentationml.slide+xml"/>
  <Override PartName="/ppt/slides/slide51.xml" ContentType="application/vnd.openxmlformats-officedocument.presentationml.slide+xml"/>
  <Override PartName="/ppt/slides/slide3.xml" ContentType="application/vnd.openxmlformats-officedocument.presentationml.slide+xml"/>
  <Override PartName="/ppt/slides/slide25.xml" ContentType="application/vnd.openxmlformats-officedocument.presentationml.slide+xml"/>
  <Override PartName="/ppt/slides/slide50.xml" ContentType="application/vnd.openxmlformats-officedocument.presentationml.slide+xml"/>
  <Override PartName="/ppt/slides/slide2.xml" ContentType="application/vnd.openxmlformats-officedocument.presentationml.slide+xml"/>
  <Override PartName="/ppt/slides/slide24.xml" ContentType="application/vnd.openxmlformats-officedocument.presentationml.slide+xml"/>
  <Override PartName="/ppt/slides/slide19.xml" ContentType="application/vnd.openxmlformats-officedocument.presentationml.slide+xml"/>
  <Override PartName="/ppt/slides/slide1.xml" ContentType="application/vnd.openxmlformats-officedocument.presentationml.slide+xml"/>
  <Override PartName="/ppt/slides/slide23.xml" ContentType="application/vnd.openxmlformats-officedocument.presentationml.slide+xml"/>
  <Override PartName="/ppt/slides/slide69.xml" ContentType="application/vnd.openxmlformats-officedocument.presentationml.slide+xml"/>
  <Override PartName="/ppt/slides/slide10.xml" ContentType="application/vnd.openxmlformats-officedocument.presentationml.slide+xml"/>
  <Override PartName="/ppt/slides/slide56.xml" ContentType="application/vnd.openxmlformats-officedocument.presentationml.slide+xml"/>
  <Override PartName="/ppt/slides/slide8.xml" ContentType="application/vnd.openxmlformats-officedocument.presentationml.slide+xml"/>
  <Override PartName="/ppt/slides/_rels/slide89.xml.rels" ContentType="application/vnd.openxmlformats-package.relationships+xml"/>
  <Override PartName="/ppt/slides/_rels/slide88.xml.rels" ContentType="application/vnd.openxmlformats-package.relationships+xml"/>
  <Override PartName="/ppt/slides/_rels/slide87.xml.rels" ContentType="application/vnd.openxmlformats-package.relationships+xml"/>
  <Override PartName="/ppt/slides/_rels/slide78.xml.rels" ContentType="application/vnd.openxmlformats-package.relationships+xml"/>
  <Override PartName="/ppt/slides/_rels/slide76.xml.rels" ContentType="application/vnd.openxmlformats-package.relationships+xml"/>
  <Override PartName="/ppt/slides/_rels/slide75.xml.rels" ContentType="application/vnd.openxmlformats-package.relationships+xml"/>
  <Override PartName="/ppt/slides/_rels/slide74.xml.rels" ContentType="application/vnd.openxmlformats-package.relationships+xml"/>
  <Override PartName="/ppt/slides/_rels/slide73.xml.rels" ContentType="application/vnd.openxmlformats-package.relationships+xml"/>
  <Override PartName="/ppt/slides/_rels/slide72.xml.rels" ContentType="application/vnd.openxmlformats-package.relationships+xml"/>
  <Override PartName="/ppt/slides/_rels/slide71.xml.rels" ContentType="application/vnd.openxmlformats-package.relationships+xml"/>
  <Override PartName="/ppt/slides/_rels/slide67.xml.rels" ContentType="application/vnd.openxmlformats-package.relationships+xml"/>
  <Override PartName="/ppt/slides/_rels/slide66.xml.rels" ContentType="application/vnd.openxmlformats-package.relationships+xml"/>
  <Override PartName="/ppt/slides/_rels/slide65.xml.rels" ContentType="application/vnd.openxmlformats-package.relationships+xml"/>
  <Override PartName="/ppt/slides/_rels/slide64.xml.rels" ContentType="application/vnd.openxmlformats-package.relationships+xml"/>
  <Override PartName="/ppt/slides/_rels/slide63.xml.rels" ContentType="application/vnd.openxmlformats-package.relationships+xml"/>
  <Override PartName="/ppt/slides/_rels/slide62.xml.rels" ContentType="application/vnd.openxmlformats-package.relationships+xml"/>
  <Override PartName="/ppt/slides/_rels/slide61.xml.rels" ContentType="application/vnd.openxmlformats-package.relationships+xml"/>
  <Override PartName="/ppt/slides/_rels/slide79.xml.rels" ContentType="application/vnd.openxmlformats-package.relationships+xml"/>
  <Override PartName="/ppt/slides/_rels/slide60.xml.rels" ContentType="application/vnd.openxmlformats-package.relationships+xml"/>
  <Override PartName="/ppt/slides/_rels/slide59.xml.rels" ContentType="application/vnd.openxmlformats-package.relationships+xml"/>
  <Override PartName="/ppt/slides/_rels/slide57.xml.rels" ContentType="application/vnd.openxmlformats-package.relationships+xml"/>
  <Override PartName="/ppt/slides/_rels/slide56.xml.rels" ContentType="application/vnd.openxmlformats-package.relationships+xml"/>
  <Override PartName="/ppt/slides/_rels/slide55.xml.rels" ContentType="application/vnd.openxmlformats-package.relationships+xml"/>
  <Override PartName="/ppt/slides/_rels/slide54.xml.rels" ContentType="application/vnd.openxmlformats-package.relationships+xml"/>
  <Override PartName="/ppt/slides/_rels/slide53.xml.rels" ContentType="application/vnd.openxmlformats-package.relationships+xml"/>
  <Override PartName="/ppt/slides/_rels/slide52.xml.rels" ContentType="application/vnd.openxmlformats-package.relationships+xml"/>
  <Override PartName="/ppt/slides/_rels/slide49.xml.rels" ContentType="application/vnd.openxmlformats-package.relationships+xml"/>
  <Override PartName="/ppt/slides/_rels/slide48.xml.rels" ContentType="application/vnd.openxmlformats-package.relationships+xml"/>
  <Override PartName="/ppt/slides/_rels/slide47.xml.rels" ContentType="application/vnd.openxmlformats-package.relationships+xml"/>
  <Override PartName="/ppt/slides/_rels/slide21.xml.rels" ContentType="application/vnd.openxmlformats-package.relationships+xml"/>
  <Override PartName="/ppt/slides/_rels/slide32.xml.rels" ContentType="application/vnd.openxmlformats-package.relationships+xml"/>
  <Override PartName="/ppt/slides/_rels/slide20.xml.rels" ContentType="application/vnd.openxmlformats-package.relationships+xml"/>
  <Override PartName="/ppt/slides/_rels/slide31.xml.rels" ContentType="application/vnd.openxmlformats-package.relationships+xml"/>
  <Override PartName="/ppt/slides/_rels/slide16.xml.rels" ContentType="application/vnd.openxmlformats-package.relationships+xml"/>
  <Override PartName="/ppt/slides/_rels/slide15.xml.rels" ContentType="application/vnd.openxmlformats-package.relationships+xml"/>
  <Override PartName="/ppt/slides/_rels/slide80.xml.rels" ContentType="application/vnd.openxmlformats-package.relationships+xml"/>
  <Override PartName="/ppt/slides/_rels/slide22.xml.rels" ContentType="application/vnd.openxmlformats-package.relationships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69.xml.rels" ContentType="application/vnd.openxmlformats-package.relationships+xml"/>
  <Override PartName="/ppt/slides/_rels/slide50.xml.rels" ContentType="application/vnd.openxmlformats-package.relationships+xml"/>
  <Override PartName="/ppt/slides/_rels/slide5.xml.rels" ContentType="application/vnd.openxmlformats-package.relationships+xml"/>
  <Override PartName="/ppt/slides/_rels/slide27.xml.rels" ContentType="application/vnd.openxmlformats-package.relationships+xml"/>
  <Override PartName="/ppt/slides/_rels/slide90.xml.rels" ContentType="application/vnd.openxmlformats-package.relationships+xml"/>
  <Override PartName="/ppt/slides/_rels/slide19.xml.rels" ContentType="application/vnd.openxmlformats-package.relationships+xml"/>
  <Override PartName="/ppt/slides/_rels/slide70.xml.rels" ContentType="application/vnd.openxmlformats-package.relationships+xml"/>
  <Override PartName="/ppt/slides/_rels/slide12.xml.rels" ContentType="application/vnd.openxmlformats-package.relationships+xml"/>
  <Override PartName="/ppt/slides/_rels/slide68.xml.rels" ContentType="application/vnd.openxmlformats-package.relationships+xml"/>
  <Override PartName="/ppt/slides/_rels/slide4.xml.rels" ContentType="application/vnd.openxmlformats-package.relationships+xml"/>
  <Override PartName="/ppt/slides/_rels/slide18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25.xml.rels" ContentType="application/vnd.openxmlformats-package.relationships+xml"/>
  <Override PartName="/ppt/slides/_rels/slide83.xml.rels" ContentType="application/vnd.openxmlformats-package.relationships+xml"/>
  <Override PartName="/ppt/slides/_rels/slide51.xml.rels" ContentType="application/vnd.openxmlformats-package.relationships+xml"/>
  <Override PartName="/ppt/slides/_rels/slide6.xml.rels" ContentType="application/vnd.openxmlformats-package.relationships+xml"/>
  <Override PartName="/ppt/slides/_rels/slide28.xml.rels" ContentType="application/vnd.openxmlformats-package.relationships+xml"/>
  <Override PartName="/ppt/slides/_rels/slide84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1.xml.rels" ContentType="application/vnd.openxmlformats-package.relationships+xml"/>
  <Override PartName="/ppt/slides/_rels/slide23.xml.rels" ContentType="application/vnd.openxmlformats-package.relationships+xml"/>
  <Override PartName="/ppt/slides/_rels/slide85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82.xml.rels" ContentType="application/vnd.openxmlformats-package.relationships+xml"/>
  <Override PartName="/ppt/slides/_rels/slide24.xml.rels" ContentType="application/vnd.openxmlformats-package.relationships+xml"/>
  <Override PartName="/ppt/slides/_rels/slide86.xml.rels" ContentType="application/vnd.openxmlformats-package.relationships+xml"/>
  <Override PartName="/ppt/slides/_rels/slide9.xml.rels" ContentType="application/vnd.openxmlformats-package.relationships+xml"/>
  <Override PartName="/ppt/slides/_rels/slide17.xml.rels" ContentType="application/vnd.openxmlformats-package.relationships+xml"/>
  <Override PartName="/ppt/slides/_rels/slide29.xml.rels" ContentType="application/vnd.openxmlformats-package.relationships+xml"/>
  <Override PartName="/ppt/slides/_rels/slide10.xml.rels" ContentType="application/vnd.openxmlformats-package.relationships+xml"/>
  <Override PartName="/ppt/slides/_rels/slide58.xml.rels" ContentType="application/vnd.openxmlformats-package.relationships+xml"/>
  <Override PartName="/ppt/slides/_rels/slide26.xml.rels" ContentType="application/vnd.openxmlformats-package.relationships+xml"/>
  <Override PartName="/ppt/slides/_rels/slide30.xml.rels" ContentType="application/vnd.openxmlformats-package.relationships+xml"/>
  <Override PartName="/ppt/slides/_rels/slide91.xml.rels" ContentType="application/vnd.openxmlformats-package.relationships+xml"/>
  <Override PartName="/ppt/slides/_rels/slide33.xml.rels" ContentType="application/vnd.openxmlformats-package.relationships+xml"/>
  <Override PartName="/ppt/slides/_rels/slide44.xml.rels" ContentType="application/vnd.openxmlformats-package.relationships+xml"/>
  <Override PartName="/ppt/slides/_rels/slide92.xml.rels" ContentType="application/vnd.openxmlformats-package.relationships+xml"/>
  <Override PartName="/ppt/slides/_rels/slide34.xml.rels" ContentType="application/vnd.openxmlformats-package.relationships+xml"/>
  <Override PartName="/ppt/slides/_rels/slide77.xml.rels" ContentType="application/vnd.openxmlformats-package.relationships+xml"/>
  <Override PartName="/ppt/slides/_rels/slide45.xml.rels" ContentType="application/vnd.openxmlformats-package.relationships+xml"/>
  <Override PartName="/ppt/slides/_rels/slide93.xml.rels" ContentType="application/vnd.openxmlformats-package.relationships+xml"/>
  <Override PartName="/ppt/slides/_rels/slide35.xml.rels" ContentType="application/vnd.openxmlformats-package.relationships+xml"/>
  <Override PartName="/ppt/slides/_rels/slide36.xml.rels" ContentType="application/vnd.openxmlformats-package.relationships+xml"/>
  <Override PartName="/ppt/slides/_rels/slide37.xml.rels" ContentType="application/vnd.openxmlformats-package.relationships+xml"/>
  <Override PartName="/ppt/slides/_rels/slide38.xml.rels" ContentType="application/vnd.openxmlformats-package.relationships+xml"/>
  <Override PartName="/ppt/slides/_rels/slide39.xml.rels" ContentType="application/vnd.openxmlformats-package.relationships+xml"/>
  <Override PartName="/ppt/slides/_rels/slide40.xml.rels" ContentType="application/vnd.openxmlformats-package.relationships+xml"/>
  <Override PartName="/ppt/slides/_rels/slide41.xml.rels" ContentType="application/vnd.openxmlformats-package.relationships+xml"/>
  <Override PartName="/ppt/slides/_rels/slide42.xml.rels" ContentType="application/vnd.openxmlformats-package.relationships+xml"/>
  <Override PartName="/ppt/slides/_rels/slide43.xml.rels" ContentType="application/vnd.openxmlformats-package.relationships+xml"/>
  <Override PartName="/ppt/slides/_rels/slide46.xml.rels" ContentType="application/vnd.openxmlformats-package.relationships+xml"/>
  <Override PartName="/ppt/slides/slide53.xml" ContentType="application/vnd.openxmlformats-officedocument.presentationml.slide+xml"/>
  <Override PartName="/ppt/slides/slide5.xml" ContentType="application/vnd.openxmlformats-officedocument.presentationml.slide+xml"/>
  <Override PartName="/ppt/slides/slide27.xml" ContentType="application/vnd.openxmlformats-officedocument.presentationml.slide+xml"/>
  <Override PartName="/ppt/slides/slide79.xml" ContentType="application/vnd.openxmlformats-officedocument.presentationml.slide+xml"/>
  <Override PartName="/ppt/slides/slide20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28.xml" ContentType="application/vnd.openxmlformats-officedocument.presentationml.slide+xml"/>
  <Override PartName="/ppt/slides/slide21.xml" ContentType="application/vnd.openxmlformats-officedocument.presentationml.slide+xml"/>
  <Override PartName="/ppt/slides/slide55.xml" ContentType="application/vnd.openxmlformats-officedocument.presentationml.slide+xml"/>
  <Override PartName="/ppt/slides/slide7.xml" ContentType="application/vnd.openxmlformats-officedocument.presentationml.slide+xml"/>
  <Override PartName="/ppt/slides/slide29.xml" ContentType="application/vnd.openxmlformats-officedocument.presentationml.slide+xml"/>
  <Override PartName="/ppt/slides/slide22.xml" ContentType="application/vnd.openxmlformats-officedocument.presentationml.slide+xml"/>
  <Override PartName="/ppt/slides/slide8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presentation.xml" ContentType="application/vnd.openxmlformats-officedocument.presentationml.presentation.main+xml"/>
  <Override PartName="/ppt/slideMasters/slideMaster3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media/image131.png" ContentType="image/png"/>
  <Override PartName="/ppt/media/image130.png" ContentType="image/png"/>
  <Override PartName="/ppt/media/image128.png" ContentType="image/png"/>
  <Override PartName="/ppt/media/image127.png" ContentType="image/png"/>
  <Override PartName="/ppt/media/image126.png" ContentType="image/png"/>
  <Override PartName="/ppt/media/image125.png" ContentType="image/png"/>
  <Override PartName="/ppt/media/image124.png" ContentType="image/png"/>
  <Override PartName="/ppt/media/image123.png" ContentType="image/png"/>
  <Override PartName="/ppt/media/image122.png" ContentType="image/png"/>
  <Override PartName="/ppt/media/image121.png" ContentType="image/png"/>
  <Override PartName="/ppt/media/image120.png" ContentType="image/png"/>
  <Override PartName="/ppt/media/image118.png" ContentType="image/png"/>
  <Override PartName="/ppt/media/image117.png" ContentType="image/png"/>
  <Override PartName="/ppt/media/image116.png" ContentType="image/png"/>
  <Override PartName="/ppt/media/image115.png" ContentType="image/png"/>
  <Override PartName="/ppt/media/image114.png" ContentType="image/png"/>
  <Override PartName="/ppt/media/image113.png" ContentType="image/png"/>
  <Override PartName="/ppt/media/image112.png" ContentType="image/png"/>
  <Override PartName="/ppt/media/image111.png" ContentType="image/png"/>
  <Override PartName="/ppt/media/image110.png" ContentType="image/png"/>
  <Override PartName="/ppt/media/image108.png" ContentType="image/png"/>
  <Override PartName="/ppt/media/image107.png" ContentType="image/png"/>
  <Override PartName="/ppt/media/image105.png" ContentType="image/png"/>
  <Override PartName="/ppt/media/image104.png" ContentType="image/png"/>
  <Override PartName="/ppt/media/image99.png" ContentType="image/png"/>
  <Override PartName="/ppt/media/image103.png" ContentType="image/png"/>
  <Override PartName="/ppt/media/image98.png" ContentType="image/png"/>
  <Override PartName="/ppt/media/image102.png" ContentType="image/png"/>
  <Override PartName="/ppt/media/image97.png" ContentType="image/png"/>
  <Override PartName="/ppt/media/image46.png" ContentType="image/png"/>
  <Override PartName="/ppt/media/image45.png" ContentType="image/png"/>
  <Override PartName="/ppt/media/image44.png" ContentType="image/png"/>
  <Override PartName="/ppt/media/image43.png" ContentType="image/png"/>
  <Override PartName="/ppt/media/image42.png" ContentType="image/png"/>
  <Override PartName="/ppt/media/image41.png" ContentType="image/png"/>
  <Override PartName="/ppt/media/image109.png" ContentType="image/png"/>
  <Override PartName="/ppt/media/image40.png" ContentType="image/png"/>
  <Override PartName="/ppt/media/image35.png" ContentType="image/png"/>
  <Override PartName="/ppt/media/image34.png" ContentType="image/png"/>
  <Override PartName="/ppt/media/image33.png" ContentType="image/png"/>
  <Override PartName="/ppt/media/image32.png" ContentType="image/png"/>
  <Override PartName="/ppt/media/image31.png" ContentType="image/png"/>
  <Override PartName="/ppt/media/image30.png" ContentType="image/png"/>
  <Override PartName="/ppt/media/image89.png" ContentType="image/png"/>
  <Override PartName="/ppt/media/image29.png" ContentType="image/png"/>
  <Override PartName="/ppt/media/image28.png" ContentType="image/png"/>
  <Override PartName="/ppt/media/image27.png" ContentType="image/png"/>
  <Override PartName="/ppt/media/image26.png" ContentType="image/png"/>
  <Override PartName="/ppt/media/image25.png" ContentType="image/png"/>
  <Override PartName="/ppt/media/image24.png" ContentType="image/png"/>
  <Override PartName="/ppt/media/image59.png" ContentType="image/png"/>
  <Override PartName="/ppt/media/image10.png" ContentType="image/png"/>
  <Override PartName="/ppt/media/image69.png" ContentType="image/png"/>
  <Override PartName="/ppt/media/image23.png" ContentType="image/png"/>
  <Override PartName="/ppt/media/image58.png" ContentType="image/png"/>
  <Override PartName="/ppt/media/image36.png" ContentType="image/png"/>
  <Override PartName="/ppt/media/image1.png" ContentType="image/png"/>
  <Override PartName="/ppt/media/image51.png" ContentType="image/png"/>
  <Override PartName="/ppt/media/image56.png" ContentType="image/png"/>
  <Override PartName="/ppt/media/image21.png" ContentType="image/png"/>
  <Override PartName="/ppt/media/image37.png" ContentType="image/png"/>
  <Override PartName="/ppt/media/image2.png" ContentType="image/png"/>
  <Override PartName="/ppt/media/image52.png" ContentType="image/png"/>
  <Override PartName="/ppt/media/image57.png" ContentType="image/png"/>
  <Override PartName="/ppt/media/image22.png" ContentType="image/png"/>
  <Override PartName="/ppt/media/image38.png" ContentType="image/png"/>
  <Override PartName="/ppt/media/image3.png" ContentType="image/png"/>
  <Override PartName="/ppt/media/image53.png" ContentType="image/png"/>
  <Override PartName="/ppt/media/image39.png" ContentType="image/png"/>
  <Override PartName="/ppt/media/image4.png" ContentType="image/png"/>
  <Override PartName="/ppt/media/image54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6.png" ContentType="image/png"/>
  <Override PartName="/ppt/media/image91.png" ContentType="image/png"/>
  <Override PartName="/ppt/media/image17.png" ContentType="image/png"/>
  <Override PartName="/ppt/media/image7.png" ContentType="image/png"/>
  <Override PartName="/ppt/media/image92.png" ContentType="image/png"/>
  <Override PartName="/ppt/media/image18.png" ContentType="image/png"/>
  <Override PartName="/ppt/media/image8.png" ContentType="image/png"/>
  <Override PartName="/ppt/media/image93.png" ContentType="image/png"/>
  <Override PartName="/ppt/media/image19.png" ContentType="image/png"/>
  <Override PartName="/ppt/media/image9.png" ContentType="image/png"/>
  <Override PartName="/ppt/media/image94.png" ContentType="image/png"/>
  <Override PartName="/ppt/media/image90.png" ContentType="image/png"/>
  <Override PartName="/ppt/media/image5.png" ContentType="image/png"/>
  <Override PartName="/ppt/media/image55.png" ContentType="image/png"/>
  <Override PartName="/ppt/media/image20.png" ContentType="image/png"/>
  <Override PartName="/ppt/media/image79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119.png" ContentType="image/png"/>
  <Override PartName="/ppt/media/image50.png" ContentType="image/png"/>
  <Override PartName="/ppt/media/image129.png" ContentType="image/png"/>
  <Override PartName="/ppt/media/image60.png" ContentType="image/png"/>
  <Override PartName="/ppt/media/image61.png" ContentType="image/png"/>
  <Override PartName="/ppt/media/image62.png" ContentType="image/png"/>
  <Override PartName="/ppt/media/image63.png" ContentType="image/png"/>
  <Override PartName="/ppt/media/image64.png" ContentType="image/png"/>
  <Override PartName="/ppt/media/image65.png" ContentType="image/png"/>
  <Override PartName="/ppt/media/image66.png" ContentType="image/png"/>
  <Override PartName="/ppt/media/image67.png" ContentType="image/png"/>
  <Override PartName="/ppt/media/image68.png" ContentType="image/png"/>
  <Override PartName="/ppt/media/image70.png" ContentType="image/png"/>
  <Override PartName="/ppt/media/image71.png" ContentType="image/png"/>
  <Override PartName="/ppt/media/image72.png" ContentType="image/png"/>
  <Override PartName="/ppt/media/image73.png" ContentType="image/png"/>
  <Override PartName="/ppt/media/image74.png" ContentType="image/png"/>
  <Override PartName="/ppt/media/image75.png" ContentType="image/png"/>
  <Override PartName="/ppt/media/image76.png" ContentType="image/png"/>
  <Override PartName="/ppt/media/image77.png" ContentType="image/png"/>
  <Override PartName="/ppt/media/image78.png" ContentType="image/png"/>
  <Override PartName="/ppt/media/image80.png" ContentType="image/png"/>
  <Override PartName="/ppt/media/image81.png" ContentType="image/png"/>
  <Override PartName="/ppt/media/image82.png" ContentType="image/png"/>
  <Override PartName="/ppt/media/image83.png" ContentType="image/png"/>
  <Override PartName="/ppt/media/image84.png" ContentType="image/png"/>
  <Override PartName="/ppt/media/image85.png" ContentType="image/png"/>
  <Override PartName="/ppt/media/image86.png" ContentType="image/png"/>
  <Override PartName="/ppt/media/image87.png" ContentType="image/png"/>
  <Override PartName="/ppt/media/image106.png" ContentType="image/png"/>
  <Override PartName="/ppt/media/image88.jpeg" ContentType="image/jpeg"/>
  <Override PartName="/ppt/media/image100.png" ContentType="image/png"/>
  <Override PartName="/ppt/media/image95.png" ContentType="image/png"/>
  <Override PartName="/ppt/media/image101.png" ContentType="image/png"/>
  <Override PartName="/ppt/media/image96.png" ContentType="image/png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  <p:sldId id="279" r:id="rId28"/>
    <p:sldId id="280" r:id="rId29"/>
    <p:sldId id="281" r:id="rId30"/>
    <p:sldId id="282" r:id="rId31"/>
    <p:sldId id="283" r:id="rId32"/>
    <p:sldId id="284" r:id="rId33"/>
    <p:sldId id="285" r:id="rId34"/>
    <p:sldId id="286" r:id="rId35"/>
    <p:sldId id="287" r:id="rId36"/>
    <p:sldId id="288" r:id="rId37"/>
    <p:sldId id="289" r:id="rId38"/>
    <p:sldId id="290" r:id="rId39"/>
    <p:sldId id="291" r:id="rId40"/>
    <p:sldId id="292" r:id="rId41"/>
    <p:sldId id="293" r:id="rId42"/>
    <p:sldId id="294" r:id="rId43"/>
    <p:sldId id="295" r:id="rId44"/>
    <p:sldId id="296" r:id="rId45"/>
    <p:sldId id="297" r:id="rId46"/>
    <p:sldId id="298" r:id="rId47"/>
    <p:sldId id="299" r:id="rId48"/>
    <p:sldId id="300" r:id="rId49"/>
    <p:sldId id="301" r:id="rId50"/>
    <p:sldId id="302" r:id="rId51"/>
    <p:sldId id="303" r:id="rId52"/>
    <p:sldId id="304" r:id="rId53"/>
    <p:sldId id="305" r:id="rId54"/>
    <p:sldId id="306" r:id="rId55"/>
    <p:sldId id="307" r:id="rId56"/>
    <p:sldId id="308" r:id="rId57"/>
    <p:sldId id="309" r:id="rId58"/>
    <p:sldId id="310" r:id="rId59"/>
    <p:sldId id="311" r:id="rId60"/>
    <p:sldId id="312" r:id="rId61"/>
    <p:sldId id="313" r:id="rId62"/>
    <p:sldId id="314" r:id="rId63"/>
    <p:sldId id="315" r:id="rId64"/>
    <p:sldId id="316" r:id="rId65"/>
    <p:sldId id="317" r:id="rId66"/>
    <p:sldId id="318" r:id="rId67"/>
    <p:sldId id="319" r:id="rId68"/>
    <p:sldId id="320" r:id="rId69"/>
    <p:sldId id="321" r:id="rId70"/>
    <p:sldId id="322" r:id="rId71"/>
    <p:sldId id="323" r:id="rId72"/>
    <p:sldId id="324" r:id="rId73"/>
    <p:sldId id="325" r:id="rId74"/>
    <p:sldId id="326" r:id="rId75"/>
    <p:sldId id="327" r:id="rId76"/>
    <p:sldId id="328" r:id="rId77"/>
    <p:sldId id="329" r:id="rId78"/>
    <p:sldId id="330" r:id="rId79"/>
    <p:sldId id="331" r:id="rId80"/>
    <p:sldId id="332" r:id="rId81"/>
    <p:sldId id="333" r:id="rId82"/>
    <p:sldId id="334" r:id="rId83"/>
    <p:sldId id="335" r:id="rId84"/>
    <p:sldId id="336" r:id="rId85"/>
    <p:sldId id="337" r:id="rId86"/>
    <p:sldId id="338" r:id="rId87"/>
    <p:sldId id="339" r:id="rId88"/>
    <p:sldId id="340" r:id="rId89"/>
    <p:sldId id="341" r:id="rId90"/>
    <p:sldId id="342" r:id="rId91"/>
    <p:sldId id="343" r:id="rId92"/>
    <p:sldId id="344" r:id="rId93"/>
    <p:sldId id="345" r:id="rId94"/>
    <p:sldId id="346" r:id="rId95"/>
    <p:sldId id="347" r:id="rId96"/>
    <p:sldId id="348" r:id="rId9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70" Type="http://schemas.openxmlformats.org/officeDocument/2006/relationships/slide" Target="slides/slide66.xml"/><Relationship Id="rId71" Type="http://schemas.openxmlformats.org/officeDocument/2006/relationships/slide" Target="slides/slide67.xml"/><Relationship Id="rId72" Type="http://schemas.openxmlformats.org/officeDocument/2006/relationships/slide" Target="slides/slide68.xml"/><Relationship Id="rId73" Type="http://schemas.openxmlformats.org/officeDocument/2006/relationships/slide" Target="slides/slide69.xml"/><Relationship Id="rId74" Type="http://schemas.openxmlformats.org/officeDocument/2006/relationships/slide" Target="slides/slide70.xml"/><Relationship Id="rId75" Type="http://schemas.openxmlformats.org/officeDocument/2006/relationships/slide" Target="slides/slide71.xml"/><Relationship Id="rId76" Type="http://schemas.openxmlformats.org/officeDocument/2006/relationships/slide" Target="slides/slide72.xml"/><Relationship Id="rId77" Type="http://schemas.openxmlformats.org/officeDocument/2006/relationships/slide" Target="slides/slide73.xml"/><Relationship Id="rId78" Type="http://schemas.openxmlformats.org/officeDocument/2006/relationships/slide" Target="slides/slide74.xml"/><Relationship Id="rId79" Type="http://schemas.openxmlformats.org/officeDocument/2006/relationships/slide" Target="slides/slide75.xml"/><Relationship Id="rId80" Type="http://schemas.openxmlformats.org/officeDocument/2006/relationships/slide" Target="slides/slide76.xml"/><Relationship Id="rId81" Type="http://schemas.openxmlformats.org/officeDocument/2006/relationships/slide" Target="slides/slide77.xml"/><Relationship Id="rId82" Type="http://schemas.openxmlformats.org/officeDocument/2006/relationships/slide" Target="slides/slide78.xml"/><Relationship Id="rId83" Type="http://schemas.openxmlformats.org/officeDocument/2006/relationships/slide" Target="slides/slide79.xml"/><Relationship Id="rId84" Type="http://schemas.openxmlformats.org/officeDocument/2006/relationships/slide" Target="slides/slide80.xml"/><Relationship Id="rId85" Type="http://schemas.openxmlformats.org/officeDocument/2006/relationships/slide" Target="slides/slide81.xml"/><Relationship Id="rId86" Type="http://schemas.openxmlformats.org/officeDocument/2006/relationships/slide" Target="slides/slide82.xml"/><Relationship Id="rId87" Type="http://schemas.openxmlformats.org/officeDocument/2006/relationships/slide" Target="slides/slide83.xml"/><Relationship Id="rId88" Type="http://schemas.openxmlformats.org/officeDocument/2006/relationships/slide" Target="slides/slide84.xml"/><Relationship Id="rId89" Type="http://schemas.openxmlformats.org/officeDocument/2006/relationships/slide" Target="slides/slide85.xml"/><Relationship Id="rId90" Type="http://schemas.openxmlformats.org/officeDocument/2006/relationships/slide" Target="slides/slide86.xml"/><Relationship Id="rId91" Type="http://schemas.openxmlformats.org/officeDocument/2006/relationships/slide" Target="slides/slide87.xml"/><Relationship Id="rId92" Type="http://schemas.openxmlformats.org/officeDocument/2006/relationships/slide" Target="slides/slide88.xml"/><Relationship Id="rId93" Type="http://schemas.openxmlformats.org/officeDocument/2006/relationships/slide" Target="slides/slide89.xml"/><Relationship Id="rId94" Type="http://schemas.openxmlformats.org/officeDocument/2006/relationships/slide" Target="slides/slide90.xml"/><Relationship Id="rId95" Type="http://schemas.openxmlformats.org/officeDocument/2006/relationships/slide" Target="slides/slide91.xml"/><Relationship Id="rId96" Type="http://schemas.openxmlformats.org/officeDocument/2006/relationships/slide" Target="slides/slide92.xml"/><Relationship Id="rId97" Type="http://schemas.openxmlformats.org/officeDocument/2006/relationships/slide" Target="slides/slide93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880" cy="1249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0.png"/><Relationship Id="rId2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28.png"/><Relationship Id="rId2" Type="http://schemas.openxmlformats.org/officeDocument/2006/relationships/slideLayout" Target="../slideLayouts/slideLayout25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slideLayout" Target="../slideLayouts/slideLayout25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30.png"/><Relationship Id="rId2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31.png"/><Relationship Id="rId2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33.png"/><Relationship Id="rId2" Type="http://schemas.openxmlformats.org/officeDocument/2006/relationships/image" Target="../media/image34.png"/><Relationship Id="rId3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35.png"/><Relationship Id="rId2" Type="http://schemas.openxmlformats.org/officeDocument/2006/relationships/image" Target="../media/image36.pn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39.png"/><Relationship Id="rId2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image" Target="../media/image41.png"/><Relationship Id="rId2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image" Target="../media/image44.png"/><Relationship Id="rId2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image" Target="../media/image45.png"/><Relationship Id="rId2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47.png"/><Relationship Id="rId2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48.png"/><Relationship Id="rId2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image" Target="../media/image50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25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image" Target="../media/image52.png"/><Relationship Id="rId2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image" Target="../media/image54.png"/><Relationship Id="rId2" Type="http://schemas.openxmlformats.org/officeDocument/2006/relationships/slideLayout" Target="../slideLayouts/slideLayout1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25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image" Target="../media/image58.png"/><Relationship Id="rId2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image" Target="../media/image60.png"/><Relationship Id="rId2" Type="http://schemas.openxmlformats.org/officeDocument/2006/relationships/image" Target="../media/image61.png"/><Relationship Id="rId3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image" Target="../media/image63.png"/><Relationship Id="rId3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image" Target="../media/image64.png"/><Relationship Id="rId2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image" Target="../media/image65.png"/><Relationship Id="rId2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image" Target="../media/image66.png"/><Relationship Id="rId2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image" Target="../media/image67.png"/><Relationship Id="rId2" Type="http://schemas.openxmlformats.org/officeDocument/2006/relationships/slideLayout" Target="../slideLayouts/slideLayout25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image" Target="../media/image68.png"/><Relationship Id="rId2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image" Target="../media/image69.png"/><Relationship Id="rId2" Type="http://schemas.openxmlformats.org/officeDocument/2006/relationships/image" Target="../media/image70.png"/><Relationship Id="rId3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image" Target="../media/image71.png"/><Relationship Id="rId2" Type="http://schemas.openxmlformats.org/officeDocument/2006/relationships/image" Target="../media/image72.png"/><Relationship Id="rId3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image" Target="../media/image73.png"/><Relationship Id="rId2" Type="http://schemas.openxmlformats.org/officeDocument/2006/relationships/image" Target="../media/image74.png"/><Relationship Id="rId3" Type="http://schemas.openxmlformats.org/officeDocument/2006/relationships/image" Target="../media/image75.png"/><Relationship Id="rId4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image" Target="../media/image76.png"/><Relationship Id="rId2" Type="http://schemas.openxmlformats.org/officeDocument/2006/relationships/image" Target="../media/image77.png"/><Relationship Id="rId3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image" Target="../media/image78.png"/><Relationship Id="rId2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image" Target="../media/image79.png"/><Relationship Id="rId2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image" Target="../media/image80.png"/><Relationship Id="rId2" Type="http://schemas.openxmlformats.org/officeDocument/2006/relationships/slideLayout" Target="../slideLayouts/slideLayout13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image" Target="../media/image81.png"/><Relationship Id="rId2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image" Target="../media/image82.png"/><Relationship Id="rId2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image" Target="../media/image83.png"/><Relationship Id="rId2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image" Target="../media/image84.png"/><Relationship Id="rId2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image" Target="../media/image85.png"/><Relationship Id="rId2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image" Target="../media/image86.png"/><Relationship Id="rId2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image" Target="../media/image87.png"/><Relationship Id="rId2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25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image" Target="../media/image88.jpeg"/><Relationship Id="rId2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image" Target="../media/image89.png"/><Relationship Id="rId2" Type="http://schemas.openxmlformats.org/officeDocument/2006/relationships/slideLayout" Target="../slideLayouts/slideLayout25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image" Target="../media/image90.png"/><Relationship Id="rId2" Type="http://schemas.openxmlformats.org/officeDocument/2006/relationships/image" Target="../media/image91.png"/><Relationship Id="rId3" Type="http://schemas.openxmlformats.org/officeDocument/2006/relationships/slideLayout" Target="../slideLayouts/slideLayout25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image" Target="../media/image92.png"/><Relationship Id="rId2" Type="http://schemas.openxmlformats.org/officeDocument/2006/relationships/image" Target="../media/image93.png"/><Relationship Id="rId3" Type="http://schemas.openxmlformats.org/officeDocument/2006/relationships/slideLayout" Target="../slideLayouts/slideLayout25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image" Target="../media/image94.png"/><Relationship Id="rId2" Type="http://schemas.openxmlformats.org/officeDocument/2006/relationships/image" Target="../media/image95.png"/><Relationship Id="rId3" Type="http://schemas.openxmlformats.org/officeDocument/2006/relationships/slideLayout" Target="../slideLayouts/slideLayout25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image" Target="../media/image96.png"/><Relationship Id="rId2" Type="http://schemas.openxmlformats.org/officeDocument/2006/relationships/image" Target="../media/image97.png"/><Relationship Id="rId3" Type="http://schemas.openxmlformats.org/officeDocument/2006/relationships/slideLayout" Target="../slideLayouts/slideLayout25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image" Target="../media/image98.png"/><Relationship Id="rId2" Type="http://schemas.openxmlformats.org/officeDocument/2006/relationships/image" Target="../media/image99.png"/><Relationship Id="rId3" Type="http://schemas.openxmlformats.org/officeDocument/2006/relationships/slideLayout" Target="../slideLayouts/slideLayout25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image" Target="../media/image100.png"/><Relationship Id="rId2" Type="http://schemas.openxmlformats.org/officeDocument/2006/relationships/image" Target="../media/image101.png"/><Relationship Id="rId3" Type="http://schemas.openxmlformats.org/officeDocument/2006/relationships/slideLayout" Target="../slideLayouts/slideLayout25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image" Target="../media/image102.png"/><Relationship Id="rId2" Type="http://schemas.openxmlformats.org/officeDocument/2006/relationships/image" Target="../media/image103.png"/><Relationship Id="rId3" Type="http://schemas.openxmlformats.org/officeDocument/2006/relationships/slideLayout" Target="../slideLayouts/slideLayout25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image" Target="../media/image104.png"/><Relationship Id="rId2" Type="http://schemas.openxmlformats.org/officeDocument/2006/relationships/image" Target="../media/image105.png"/><Relationship Id="rId3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image" Target="../media/image106.png"/><Relationship Id="rId2" Type="http://schemas.openxmlformats.org/officeDocument/2006/relationships/image" Target="../media/image107.png"/><Relationship Id="rId3" Type="http://schemas.openxmlformats.org/officeDocument/2006/relationships/slideLayout" Target="../slideLayouts/slideLayout25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image" Target="../media/image108.png"/><Relationship Id="rId2" Type="http://schemas.openxmlformats.org/officeDocument/2006/relationships/image" Target="../media/image109.png"/><Relationship Id="rId3" Type="http://schemas.openxmlformats.org/officeDocument/2006/relationships/slideLayout" Target="../slideLayouts/slideLayout25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image" Target="../media/image110.png"/><Relationship Id="rId2" Type="http://schemas.openxmlformats.org/officeDocument/2006/relationships/image" Target="../media/image111.png"/><Relationship Id="rId3" Type="http://schemas.openxmlformats.org/officeDocument/2006/relationships/slideLayout" Target="../slideLayouts/slideLayout25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image" Target="../media/image112.png"/><Relationship Id="rId2" Type="http://schemas.openxmlformats.org/officeDocument/2006/relationships/image" Target="../media/image113.png"/><Relationship Id="rId3" Type="http://schemas.openxmlformats.org/officeDocument/2006/relationships/slideLayout" Target="../slideLayouts/slideLayout25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image" Target="../media/image114.png"/><Relationship Id="rId2" Type="http://schemas.openxmlformats.org/officeDocument/2006/relationships/image" Target="../media/image115.png"/><Relationship Id="rId3" Type="http://schemas.openxmlformats.org/officeDocument/2006/relationships/slideLayout" Target="../slideLayouts/slideLayout25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image" Target="../media/image116.png"/><Relationship Id="rId2" Type="http://schemas.openxmlformats.org/officeDocument/2006/relationships/image" Target="../media/image117.png"/><Relationship Id="rId3" Type="http://schemas.openxmlformats.org/officeDocument/2006/relationships/slideLayout" Target="../slideLayouts/slideLayout25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image" Target="../media/image118.png"/><Relationship Id="rId2" Type="http://schemas.openxmlformats.org/officeDocument/2006/relationships/image" Target="../media/image119.png"/><Relationship Id="rId3" Type="http://schemas.openxmlformats.org/officeDocument/2006/relationships/slideLayout" Target="../slideLayouts/slideLayout25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image" Target="../media/image120.png"/><Relationship Id="rId2" Type="http://schemas.openxmlformats.org/officeDocument/2006/relationships/image" Target="../media/image121.png"/><Relationship Id="rId3" Type="http://schemas.openxmlformats.org/officeDocument/2006/relationships/slideLayout" Target="../slideLayouts/slideLayout25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122.png"/><Relationship Id="rId2" Type="http://schemas.openxmlformats.org/officeDocument/2006/relationships/image" Target="../media/image123.png"/><Relationship Id="rId3" Type="http://schemas.openxmlformats.org/officeDocument/2006/relationships/slideLayout" Target="../slideLayouts/slideLayout25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124.png"/><Relationship Id="rId2" Type="http://schemas.openxmlformats.org/officeDocument/2006/relationships/image" Target="../media/image125.png"/><Relationship Id="rId3" Type="http://schemas.openxmlformats.org/officeDocument/2006/relationships/slideLayout" Target="../slideLayouts/slideLayout25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126.png"/><Relationship Id="rId2" Type="http://schemas.openxmlformats.org/officeDocument/2006/relationships/image" Target="../media/image127.png"/><Relationship Id="rId3" Type="http://schemas.openxmlformats.org/officeDocument/2006/relationships/slideLayout" Target="../slideLayouts/slideLayout25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128.png"/><Relationship Id="rId2" Type="http://schemas.openxmlformats.org/officeDocument/2006/relationships/image" Target="../media/image129.png"/><Relationship Id="rId3" Type="http://schemas.openxmlformats.org/officeDocument/2006/relationships/slideLayout" Target="../slideLayouts/slideLayout25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130.png"/><Relationship Id="rId2" Type="http://schemas.openxmlformats.org/officeDocument/2006/relationships/slideLayout" Target="../slideLayouts/slideLayout25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131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CustomShape 1"/>
          <p:cNvSpPr/>
          <p:nvPr/>
        </p:nvSpPr>
        <p:spPr>
          <a:xfrm>
            <a:off x="685800" y="2130480"/>
            <a:ext cx="7771680" cy="1469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9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  <p:sp>
        <p:nvSpPr>
          <p:cNvPr id="110" name="CustomShape 2"/>
          <p:cNvSpPr/>
          <p:nvPr/>
        </p:nvSpPr>
        <p:spPr>
          <a:xfrm>
            <a:off x="566280" y="2160000"/>
            <a:ext cx="8145360" cy="1560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Принципы и порядок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проведения предварительных и периодических медицинских осмотров работающих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во вредных и/или опасных условиях труда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2222280" y="4222080"/>
            <a:ext cx="4401360" cy="457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99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Мазитова Наиля Наильевна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КОМУ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мы проводим ПМО?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Статья 213 Трудового кодекса Российской Федерации предусматривает необходимость организации медицинских осмотров при контакте работника с производственными факторами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только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 случае его занятости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а)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 вредных и (или) опасных условиях труда; б) выполнением определенного перечня работ.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7" name="" descr=""/>
          <p:cNvPicPr/>
          <p:nvPr/>
        </p:nvPicPr>
        <p:blipFill>
          <a:blip r:embed="rId1"/>
          <a:stretch/>
        </p:blipFill>
        <p:spPr>
          <a:xfrm>
            <a:off x="457200" y="540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Согласно Р 2.2.2006-05 “Руководство по гигиенической оценке факторов рабочей среды и трудового процесса. Критерии и классификация условий труда” (утв. Роспотребнадзором 29.07.2005) вредными и опасными классами условий труда являются классы 3 и 4 соответственно.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Классы условий труда 1 и 2, согласно действующему законодательству, не способны нанести вред здоровью работника в ближайшем и отдаленном периодах, а также его потомству.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0" name="" descr=""/>
          <p:cNvPicPr/>
          <p:nvPr/>
        </p:nvPicPr>
        <p:blipFill>
          <a:blip r:embed="rId1"/>
          <a:stretch/>
        </p:blipFill>
        <p:spPr>
          <a:xfrm>
            <a:off x="288000" y="21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Поэтому в соответствии с п. 19 Порядка № 302н, примечанием 2 к Перечню факторов работодатель обязан направить работника на предварительный либо периодический медицинский осмотр, а работник – пройти его в случае, если последний: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подвергается на рабочем месте воздействию производственных факторов, отнесенному к вредным и (или) опасным классам условий труда (класс условий труда 3.1 и выше);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выполняет работы, предусмотренные Перечнем работ (без учета классов условий труда).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КТО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имеет право проводить ПМО?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все виды обязательных профосмотров могут проводиться медицинскими организациями любой формы собственности, имеющими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лицензии на проведение предварительных и периодических медицинских осмотров, а также экспертизу профессиональной 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6" name="" descr=""/>
          <p:cNvPicPr/>
          <p:nvPr/>
        </p:nvPicPr>
        <p:blipFill>
          <a:blip r:embed="rId1"/>
          <a:stretch/>
        </p:blipFill>
        <p:spPr>
          <a:xfrm>
            <a:off x="7705440" y="54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!!!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2"/>
          <p:cNvSpPr/>
          <p:nvPr/>
        </p:nvSpPr>
        <p:spPr>
          <a:xfrm>
            <a:off x="0" y="1600200"/>
            <a:ext cx="91432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Минздрава России от 11.03.2013 N 121н "Об утверждении Требований к организации и выполнению работ (услуг) при оказании первичной медико-санитарной, специализированной (в том числе высокотехнологичной), скорой (в том числе скорой специализированной), паллиативной медицинской помощи, оказании медицинской помощи при санаторно-курортном лечении, при проведении медицинских экспертиз, медицинских осмотров, медицинских освидетельствований и санитарно-противоэпидемических (профилактических) мероприятий в рамках оказания медицинской помощи, при трансплантации (пересадке) органов и (или) тканей, обращении донорской крови и (или) ее компонентов в медицинских целях" (Зарегистрировано в Минюсте России 06.05.2013 N 28321)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9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п.7, часть 1 приказа №121н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При проведении медицинских осмотров, медицинских освидетельствований и медицинских экспертиз организуются и выполняются следующие работы (услуги):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при проведении медицинских осмотров по: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(предварительным, периодическим);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(предполетным, послеполетным);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(предрейсовым, послерейсовым);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(предсменным, послесменным);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профилактическим;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2" name="" descr=""/>
          <p:cNvPicPr/>
          <p:nvPr/>
        </p:nvPicPr>
        <p:blipFill>
          <a:blip r:embed="rId1"/>
          <a:stretch/>
        </p:blipFill>
        <p:spPr>
          <a:xfrm>
            <a:off x="7344000" y="5545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п.7, часть 2 приказа №121н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при проведении медицинских освидетельствований: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медицинскому освидетельствованию на наличие медицинских противопоказаний к управлению транспортным средством;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медицинскому освидетельствованию на наличие медицинских противопоказаний к владению оружием;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психиатрическому освидетельствованию;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1"/>
          <a:stretch/>
        </p:blipFill>
        <p:spPr>
          <a:xfrm>
            <a:off x="73440" y="14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1" dur="indefinite" restart="never" nodeType="tmRoot">
          <p:childTnLst>
            <p:seq>
              <p:cTn id="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п.7, часть 3 приказа №121н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при проведении медицинских экспертиз по: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экспертизе профессиональной пригодности;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экспертизе связи заболевания с профессией.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8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3" dur="indefinite" restart="never" nodeType="tmRoot">
          <p:childTnLst>
            <p:seq>
              <p:cTn id="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КТО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входит в состав врачебной комиссии?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0" name="CustomShape 2"/>
          <p:cNvSpPr/>
          <p:nvPr/>
        </p:nvSpPr>
        <p:spPr>
          <a:xfrm>
            <a:off x="213480" y="1296000"/>
            <a:ext cx="8786160" cy="4696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проведения профилактических медосмотров в медицинской организации формируется постоянно действующая врачебная комиссия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состав врачебной комиссии включаются врач-профпатолог, а также врачи-специалисты, прошедшие ПК по специальности «профпатология» или имеющие действующий сертификат по специальности «профпатология»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Возглавляет комиссию врач-профпатолог – руководитель, заместитель руководителя или руководитель структурного подразделения медицинской организации, имеющий действующий сертификат врача-профпатолога (приказ Минздравсоцразвития России от 05.05.2012 № 502н «Об утверждении порядка создания и деятельности врачебной комиссии медицинской организации»).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1" name="" descr=""/>
          <p:cNvPicPr/>
          <p:nvPr/>
        </p:nvPicPr>
        <p:blipFill>
          <a:blip r:embed="rId1"/>
          <a:stretch/>
        </p:blipFill>
        <p:spPr>
          <a:xfrm>
            <a:off x="7850160" y="5688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5" dur="indefinite" restart="never" nodeType="tmRoot">
          <p:childTnLst>
            <p:seq>
              <p:cTn id="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0" y="285840"/>
            <a:ext cx="8000280" cy="121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 предварительного 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CustomShape 2"/>
          <p:cNvSpPr/>
          <p:nvPr/>
        </p:nvSpPr>
        <p:spPr>
          <a:xfrm>
            <a:off x="0" y="1519200"/>
            <a:ext cx="8000280" cy="426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соответствия состояния здоровья работника поручаемой ему работе,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Раннее выявление и профилактика заболеваний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4" name="" descr=""/>
          <p:cNvPicPr/>
          <p:nvPr/>
        </p:nvPicPr>
        <p:blipFill>
          <a:blip r:embed="rId1"/>
          <a:stretch/>
        </p:blipFill>
        <p:spPr>
          <a:xfrm>
            <a:off x="7489440" y="5401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7" dur="indefinite" restart="never" nodeType="tmRoot">
          <p:childTnLst>
            <p:seq>
              <p:cTn id="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CustomShape 1"/>
          <p:cNvSpPr/>
          <p:nvPr/>
        </p:nvSpPr>
        <p:spPr>
          <a:xfrm>
            <a:off x="457200" y="500040"/>
            <a:ext cx="8228880" cy="562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 1 января 2012 г. вступил в силу приказ Минздравсоцразвития России от 12.04.2011 № 302н «Об утверждении перечней вредных и (или) опасных производственных факторов и работ, при выполнении которых проводятся предварительные и периодические медицинские осмотры (обследования), и Порядка проведения обязательных предварительных и периодических медицинских осмотров (обследований) работников, занятых на тяжелых работах и на работах с вредными и (или) опасными условиями труда».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2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3" name="" descr=""/>
          <p:cNvPicPr/>
          <p:nvPr/>
        </p:nvPicPr>
        <p:blipFill>
          <a:blip r:embed="rId1"/>
          <a:stretch/>
        </p:blipFill>
        <p:spPr>
          <a:xfrm>
            <a:off x="6984000" y="54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CustomShape 1"/>
          <p:cNvSpPr/>
          <p:nvPr/>
        </p:nvSpPr>
        <p:spPr>
          <a:xfrm>
            <a:off x="1143000" y="285840"/>
            <a:ext cx="8000280" cy="121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Цели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CustomShape 2"/>
          <p:cNvSpPr/>
          <p:nvPr/>
        </p:nvSpPr>
        <p:spPr>
          <a:xfrm>
            <a:off x="1143000" y="1357200"/>
            <a:ext cx="8000280" cy="4747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 algn="just">
              <a:lnSpc>
                <a:spcPct val="10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Динамическое наблюдение за состоянием здоровья работников, своевременное выявление заболеваний, начальных форм ПЗ, ранних признаков воздействия вредных факторов, формирование групп риска ПЗ.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9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Выявление заболеваний, состояний, являющихся медицинскими противопоказаниями для продолжения работы, связанной с воздействием вредных производственных факторов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9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Своевременное проведение профилактических и реабилитационных мероприятий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9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4) Своевременное выявление и предупреждение возникновения и распространения инфекционных и паразитарных заболеваний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just">
              <a:lnSpc>
                <a:spcPct val="90000"/>
              </a:lnSpc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5)   Предупреждение несчастных случаев на производстве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7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9" dur="indefinite" restart="never" nodeType="tmRoot">
          <p:childTnLst>
            <p:seq>
              <p:cTn id="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Какие документы оформляет работодатель?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список контингента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(перечень рабочих мест) с указанием в соответствии с Перечнем факторов и Перечнем работ производственных факторов и видов работ, выявленных (выполняемых) на соответствующем рабочем месте по результатам оценки условий труда. На основании этого документа определяются кандидаты, подлежащие предварительному медицинскому осмотру;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поименный список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работников, подлежащих обязательному периодическому медицинскому осмотру в текущем году, который составляется на основе списка контингента и направляется в медицинскую организацию не позднее чем за два месяца до согласованной даты начала проведения периодического медицинского осмотра;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 предварительный (периодический) медицинский осмотр (обследование).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0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1" dur="indefinite" restart="never" nodeType="tmRoot">
          <p:childTnLst>
            <p:seq>
              <p:cTn id="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Требований к оформлению (форме) перечисленных документов не установлено. Однако Порядком № 302н определено, какая информация должна в них содержаться.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3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3" dur="indefinite" restart="never" nodeType="tmRoot">
          <p:childTnLst>
            <p:seq>
              <p:cTn id="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0" y="274680"/>
            <a:ext cx="91432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Контингенты лиц, подлежащих периодическим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 осмотрам (обследованиям)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75" name="Table 2"/>
          <p:cNvGraphicFramePr/>
          <p:nvPr/>
        </p:nvGraphicFramePr>
        <p:xfrm>
          <a:off x="0" y="1959120"/>
          <a:ext cx="9143280" cy="2926440"/>
        </p:xfrm>
        <a:graphic>
          <a:graphicData uri="http://schemas.openxmlformats.org/drawingml/2006/table">
            <a:tbl>
              <a:tblPr/>
              <a:tblGrid>
                <a:gridCol w="1523880"/>
                <a:gridCol w="1523880"/>
                <a:gridCol w="1238040"/>
                <a:gridCol w="1214280"/>
                <a:gridCol w="2571480"/>
                <a:gridCol w="1072080"/>
              </a:tblGrid>
              <a:tr h="12348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Наименование производства, цеха, участка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 работающих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 т.ч. женщин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Вредные работы, вредные и (или) опасные производственные факторы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Пп. По приказу №302н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1692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СМиАТ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Машинист асфальто-укладчика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углеводороды алифатические предельные, непредельные  циклические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Прил.1, п. 1.2.45; п. 1.2.37;п. 3.4.2.        Прил.   2 п27.13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76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5" dur="indefinite" restart="never" nodeType="tmRoot">
          <p:childTnLst>
            <p:seq>
              <p:cTn id="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Поименный список работников, подлежащих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8" name="Picture 2" descr=""/>
          <p:cNvPicPr/>
          <p:nvPr/>
        </p:nvPicPr>
        <p:blipFill>
          <a:blip r:embed="rId1"/>
          <a:stretch/>
        </p:blipFill>
        <p:spPr>
          <a:xfrm>
            <a:off x="0" y="1994040"/>
            <a:ext cx="9143280" cy="4291920"/>
          </a:xfrm>
          <a:prstGeom prst="rect">
            <a:avLst/>
          </a:prstGeom>
          <a:ln w="9360">
            <a:noFill/>
          </a:ln>
        </p:spPr>
      </p:pic>
      <p:pic>
        <p:nvPicPr>
          <p:cNvPr id="179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7" dur="indefinite" restart="never" nodeType="tmRoot">
          <p:childTnLst>
            <p:seq>
              <p:cTn id="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Направление на предварительный (периодический) медицинский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1" name="Picture 2" descr=""/>
          <p:cNvPicPr/>
          <p:nvPr/>
        </p:nvPicPr>
        <p:blipFill>
          <a:blip r:embed="rId1"/>
          <a:stretch/>
        </p:blipFill>
        <p:spPr>
          <a:xfrm>
            <a:off x="1833480" y="1327320"/>
            <a:ext cx="5023800" cy="5529960"/>
          </a:xfrm>
          <a:prstGeom prst="rect">
            <a:avLst/>
          </a:prstGeom>
          <a:ln w="9360">
            <a:noFill/>
          </a:ln>
        </p:spPr>
      </p:pic>
      <p:pic>
        <p:nvPicPr>
          <p:cNvPr id="182" name="" descr=""/>
          <p:cNvPicPr/>
          <p:nvPr/>
        </p:nvPicPr>
        <p:blipFill>
          <a:blip r:embed="rId2"/>
          <a:stretch/>
        </p:blipFill>
        <p:spPr>
          <a:xfrm>
            <a:off x="216000" y="165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49" dur="indefinite" restart="never" nodeType="tmRoot">
          <p:childTnLst>
            <p:seq>
              <p:cTn id="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Какие документы оформляет медицинская организация?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медицинскую карту амбулаторного больного;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паспорт здоровья работника (если у работника уже имеется паспорт здоровья, то в него вносятся дополнительные записи);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заключение по результатам предварительного (периодического) медицинского осмотра (выдается работнику для передачи работодателю после прохождения работником медицинского осмотра);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заключительный акт по результатам периодического медицинского осмотра.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5" name="" descr=""/>
          <p:cNvPicPr/>
          <p:nvPr/>
        </p:nvPicPr>
        <p:blipFill>
          <a:blip r:embed="rId1"/>
          <a:stretch/>
        </p:blipFill>
        <p:spPr>
          <a:xfrm>
            <a:off x="7632000" y="561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1" dur="indefinite" restart="never" nodeType="tmRoot">
          <p:childTnLst>
            <p:seq>
              <p:cTn id="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Результаты медицинских осмотров отражаются в амбулаторной карте и паспорте здоровья работника для обеспечения их преемственности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Паспорт здоровья хранится на руках у работника в течение всей его жизни и предъявляется при прохождении медицинских осмотров.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Порядком № 302н определена процедура передачи медицинских карт работников при смене или ликвидации медицинской организации, проводящей медицинские осмотры.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8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3" dur="indefinite" restart="never" nodeType="tmRoot">
          <p:childTnLst>
            <p:seq>
              <p:cTn id="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2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3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4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0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1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2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3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4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5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06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207" name="" descr=""/>
          <p:cNvPicPr/>
          <p:nvPr/>
        </p:nvPicPr>
        <p:blipFill>
          <a:blip r:embed="rId1"/>
          <a:stretch/>
        </p:blipFill>
        <p:spPr>
          <a:xfrm>
            <a:off x="432000" y="511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5" dur="indefinite" restart="never" nodeType="tmRoot">
          <p:childTnLst>
            <p:seq>
              <p:cTn id="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0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4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6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7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8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19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0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1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2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3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4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5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26" name="CustomShape 19"/>
          <p:cNvSpPr/>
          <p:nvPr/>
        </p:nvSpPr>
        <p:spPr>
          <a:xfrm>
            <a:off x="4429080" y="4286160"/>
            <a:ext cx="3142440" cy="17139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137895"/>
              <a:gd name="adj6" fmla="val -59853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Calibri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Производственный контроль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Calibri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Аттестация рабочих мест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Calibri"/>
              <a:buAutoNum type="arabicPeriod"/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Специальная оценка условий труда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7" name="" descr=""/>
          <p:cNvPicPr/>
          <p:nvPr/>
        </p:nvPicPr>
        <p:blipFill>
          <a:blip r:embed="rId1"/>
          <a:stretch/>
        </p:blipFill>
        <p:spPr>
          <a:xfrm>
            <a:off x="360000" y="511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7" dur="indefinite" restart="never" nodeType="tmRoot">
          <p:childTnLst>
            <p:seq>
              <p:cTn id="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15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Одна из основных задач этого документа заключается в создании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единых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для всех работодателей правил организации и проведения обязательных медицинских осмотров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путем объединения требований, ранее разбросанных по разным документам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6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29" name="Table 2"/>
          <p:cNvGraphicFramePr/>
          <p:nvPr/>
        </p:nvGraphicFramePr>
        <p:xfrm>
          <a:off x="914400" y="4606920"/>
          <a:ext cx="8228880" cy="1875240"/>
        </p:xfrm>
        <a:graphic>
          <a:graphicData uri="http://schemas.openxmlformats.org/drawingml/2006/table">
            <a:tbl>
              <a:tblPr/>
              <a:tblGrid>
                <a:gridCol w="2057400"/>
                <a:gridCol w="1414440"/>
                <a:gridCol w="3071520"/>
                <a:gridCol w="1685880"/>
              </a:tblGrid>
              <a:tr h="7776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Подразделение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Вредные и опасные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вещества (факторы),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виды работ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Количество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работников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549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Отдел 004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Инженер-испытатель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1, п.3.5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  <a:tr h="549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2. Отдел 004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Водитель электрокара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1, п.3.5,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2, п.27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  <p:sp>
        <p:nvSpPr>
          <p:cNvPr id="230" name="CustomShape 3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CustomShape 4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CustomShape 5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6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4" name="CustomShape 7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CustomShape 8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9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10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CustomShape 11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12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0" name="CustomShape 13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1" name="CustomShape 14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2" name="CustomShape 15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3" name="CustomShape 16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4" name="CustomShape 17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5" name="CustomShape 18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6" name="CustomShape 19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47" name="CustomShape 20"/>
          <p:cNvSpPr/>
          <p:nvPr/>
        </p:nvSpPr>
        <p:spPr>
          <a:xfrm>
            <a:off x="6000840" y="2857680"/>
            <a:ext cx="3142440" cy="171396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-38771"/>
              <a:gd name="adj6" fmla="val -53389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Список контингента, утв.работодателем, в 10-дневный срок направляется в орган Роспотребнадзора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48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9" dur="indefinite" restart="never" nodeType="tmRoot">
          <p:childTnLst>
            <p:seq>
              <p:cTn id="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50" name="Table 2"/>
          <p:cNvGraphicFramePr/>
          <p:nvPr/>
        </p:nvGraphicFramePr>
        <p:xfrm>
          <a:off x="214200" y="5000760"/>
          <a:ext cx="8929080" cy="1554840"/>
        </p:xfrm>
        <a:graphic>
          <a:graphicData uri="http://schemas.openxmlformats.org/drawingml/2006/table">
            <a:tbl>
              <a:tblPr/>
              <a:tblGrid>
                <a:gridCol w="1785600"/>
                <a:gridCol w="1714320"/>
                <a:gridCol w="2328480"/>
                <a:gridCol w="3101040"/>
              </a:tblGrid>
              <a:tr h="10062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Подразделение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Вредные и опасные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вещества (факторы),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виды работ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549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Отдел 004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Иванов  Петр Васильевич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Инженер-испытатель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1, п.3.5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251" name="CustomShape 3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2" name="CustomShape 4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5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4" name="CustomShape 6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7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CustomShape 8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CustomShape 9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CustomShape 10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CustomShape 11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0" name="CustomShape 12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1" name="CustomShape 13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2" name="CustomShape 14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3" name="CustomShape 15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4" name="CustomShape 16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5" name="CustomShape 17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6" name="CustomShape 18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7" name="CustomShape 19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68" name="CustomShape 20"/>
          <p:cNvSpPr/>
          <p:nvPr/>
        </p:nvSpPr>
        <p:spPr>
          <a:xfrm>
            <a:off x="214200" y="3143160"/>
            <a:ext cx="3928320" cy="1713960"/>
          </a:xfrm>
          <a:prstGeom prst="borderCallout2">
            <a:avLst>
              <a:gd name="adj1" fmla="val 26831"/>
              <a:gd name="adj2" fmla="val 103622"/>
              <a:gd name="adj3" fmla="val 26831"/>
              <a:gd name="adj4" fmla="val 123204"/>
              <a:gd name="adj5" fmla="val -63013"/>
              <a:gd name="adj6" fmla="val 165467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Поименные списки, утв.работодателем, не позднее чем за 2 месяца до даты начала ПМО направляются в мед. организацию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69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1" dur="indefinite" restart="never" nodeType="tmRoot">
          <p:childTnLst>
            <p:seq>
              <p:cTn id="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71" name="Table 2"/>
          <p:cNvGraphicFramePr/>
          <p:nvPr/>
        </p:nvGraphicFramePr>
        <p:xfrm>
          <a:off x="214200" y="5000760"/>
          <a:ext cx="8929080" cy="1554840"/>
        </p:xfrm>
        <a:graphic>
          <a:graphicData uri="http://schemas.openxmlformats.org/drawingml/2006/table">
            <a:tbl>
              <a:tblPr/>
              <a:tblGrid>
                <a:gridCol w="1785600"/>
                <a:gridCol w="1714320"/>
                <a:gridCol w="2328480"/>
                <a:gridCol w="3101040"/>
              </a:tblGrid>
              <a:tr h="10062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Подразделение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Вредные и опасные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вещества (факторы),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виды работ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549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Отдел 004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Иванов  Петр Васильевич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Инженер-испытатель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1, п.3.5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272" name="CustomShape 3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CustomShape 4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4" name="CustomShape 5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CustomShape 6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7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CustomShape 8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8" name="CustomShape 9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CustomShape 10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0" name="CustomShape 11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1" name="CustomShape 12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2" name="CustomShape 13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3" name="CustomShape 14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4" name="CustomShape 15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5" name="CustomShape 16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6" name="CustomShape 17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7" name="CustomShape 18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8" name="CustomShape 19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289" name="CustomShape 20"/>
          <p:cNvSpPr/>
          <p:nvPr/>
        </p:nvSpPr>
        <p:spPr>
          <a:xfrm>
            <a:off x="214200" y="3143160"/>
            <a:ext cx="3928320" cy="1713960"/>
          </a:xfrm>
          <a:prstGeom prst="borderCallout2">
            <a:avLst>
              <a:gd name="adj1" fmla="val 26831"/>
              <a:gd name="adj2" fmla="val 103622"/>
              <a:gd name="adj3" fmla="val 26831"/>
              <a:gd name="adj4" fmla="val 123204"/>
              <a:gd name="adj5" fmla="val -63013"/>
              <a:gd name="adj6" fmla="val 165467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Поименные списки, утв.работодателем, не позднее чем за 2 месяца до даты начала ПМО направляются в мед. организацию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CustomShape 21"/>
          <p:cNvSpPr/>
          <p:nvPr/>
        </p:nvSpPr>
        <p:spPr>
          <a:xfrm>
            <a:off x="4143240" y="3857760"/>
            <a:ext cx="3142440" cy="1213560"/>
          </a:xfrm>
          <a:prstGeom prst="leftArrow">
            <a:avLst>
              <a:gd name="adj1" fmla="val 77380"/>
              <a:gd name="adj2" fmla="val 50000"/>
            </a:avLst>
          </a:prstGeom>
          <a:solidFill>
            <a:schemeClr val="bg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Дата согласуется с мед.организацией !!!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1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3" dur="indefinite" restart="never" nodeType="tmRoot">
          <p:childTnLst>
            <p:seq>
              <p:cTn id="6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293" name="Table 2"/>
          <p:cNvGraphicFramePr/>
          <p:nvPr/>
        </p:nvGraphicFramePr>
        <p:xfrm>
          <a:off x="0" y="2071800"/>
          <a:ext cx="9143280" cy="2012040"/>
        </p:xfrm>
        <a:graphic>
          <a:graphicData uri="http://schemas.openxmlformats.org/drawingml/2006/table">
            <a:tbl>
              <a:tblPr/>
              <a:tblGrid>
                <a:gridCol w="1785600"/>
                <a:gridCol w="1500120"/>
                <a:gridCol w="571320"/>
                <a:gridCol w="1071360"/>
                <a:gridCol w="1500120"/>
                <a:gridCol w="1785600"/>
                <a:gridCol w="929520"/>
              </a:tblGrid>
              <a:tr h="146340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Подразделение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ФИО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Дата рождения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Вредные и опасные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вещества (факторы),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виды работ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Стаж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549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1. Отдел 004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Иванов  Петр Васильевич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01.01. 1975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Инженер-испытатель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Приложение 1, п.3.5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7 лет 3 мес.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29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5" dur="indefinite" restart="never" nodeType="tmRoot">
          <p:childTnLst>
            <p:seq>
              <p:cTn id="6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6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8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9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1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3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4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5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6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7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8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09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0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1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2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13" name="CustomShape 19"/>
          <p:cNvSpPr/>
          <p:nvPr/>
        </p:nvSpPr>
        <p:spPr>
          <a:xfrm>
            <a:off x="785880" y="3786120"/>
            <a:ext cx="3928320" cy="1071000"/>
          </a:xfrm>
          <a:prstGeom prst="borderCallout2">
            <a:avLst>
              <a:gd name="adj1" fmla="val 26831"/>
              <a:gd name="adj2" fmla="val 103622"/>
              <a:gd name="adj3" fmla="val 26831"/>
              <a:gd name="adj4" fmla="val 123204"/>
              <a:gd name="adj5" fmla="val -86716"/>
              <a:gd name="adj6" fmla="val 147601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Перед ПМО работодатель обязан вручить работнику направление на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7" dur="indefinite" restart="never" nodeType="tmRoot">
          <p:childTnLst>
            <p:seq>
              <p:cTn id="6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Направление на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6" name="CustomShape 2"/>
          <p:cNvSpPr/>
          <p:nvPr/>
        </p:nvSpPr>
        <p:spPr>
          <a:xfrm>
            <a:off x="142920" y="1357200"/>
            <a:ext cx="9000360" cy="4785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наименование работодателя;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форма собственности и код ОКВЭД;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наименование медицинской организации, адрес  и код ОГРН;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вид медицинского осмотра (предварительный или периодический),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фамилия, имя, отчество лица, поступающего на работу (работника);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дата рождения лица, поступающего на работу (работника);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наименование структурного подразделения (при наличии);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наименование должности (профессии) или вида работы;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Wingdings" charset="2"/>
              <a:buChar char="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вредные и (или) опасные производственные факторы, виды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7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69" dur="indefinite" restart="never" nodeType="tmRoot">
          <p:childTnLst>
            <p:seq>
              <p:cTn id="7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NB!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9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Если в направлении отсутствует или недостаточно полно отражена предусмотренная Порядком № 302н обязательная информация, то это может стать формальным поводом для отказа в проведении медицинского осмотра.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20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1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2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3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4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5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6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7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9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0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1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2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3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4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5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6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7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8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39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0" name="CustomShape 20"/>
          <p:cNvSpPr/>
          <p:nvPr/>
        </p:nvSpPr>
        <p:spPr>
          <a:xfrm>
            <a:off x="357120" y="3786120"/>
            <a:ext cx="4428360" cy="2499480"/>
          </a:xfrm>
          <a:prstGeom prst="borderCallout2">
            <a:avLst>
              <a:gd name="adj1" fmla="val 26831"/>
              <a:gd name="adj2" fmla="val 103622"/>
              <a:gd name="adj3" fmla="val 26831"/>
              <a:gd name="adj4" fmla="val 123204"/>
              <a:gd name="adj5" fmla="val -37954"/>
              <a:gd name="adj6" fmla="val 138634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Медицинская организация в 10-дневный срок с момента получения от поименного списка (но не позднее, чем за 14 дней до начала проведения ПМО) составляет календарный план проведения ПМО и согласовывает его с работодателем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1" name="CustomShape 21"/>
          <p:cNvSpPr/>
          <p:nvPr/>
        </p:nvSpPr>
        <p:spPr>
          <a:xfrm>
            <a:off x="5143680" y="5715000"/>
            <a:ext cx="3928320" cy="1071000"/>
          </a:xfrm>
          <a:prstGeom prst="borderCallout2">
            <a:avLst>
              <a:gd name="adj1" fmla="val -5923"/>
              <a:gd name="adj2" fmla="val 32629"/>
              <a:gd name="adj3" fmla="val -24024"/>
              <a:gd name="adj4" fmla="val 59734"/>
              <a:gd name="adj5" fmla="val -231443"/>
              <a:gd name="adj6" fmla="val 59822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Работодатель обязан ознакомить работников с календарным планом ПМО не позднее, чем за 10 дней до начала 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2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3" dur="indefinite" restart="never" nodeType="tmRoot">
          <p:childTnLst>
            <p:seq>
              <p:cTn id="7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4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5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6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7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8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9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0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1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2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3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4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5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6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7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8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59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0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61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CustomShape 20"/>
          <p:cNvSpPr/>
          <p:nvPr/>
        </p:nvSpPr>
        <p:spPr>
          <a:xfrm>
            <a:off x="4286160" y="4429080"/>
            <a:ext cx="4857120" cy="2428200"/>
          </a:xfrm>
          <a:prstGeom prst="borderCallout2">
            <a:avLst>
              <a:gd name="adj1" fmla="val 57628"/>
              <a:gd name="adj2" fmla="val -1065"/>
              <a:gd name="adj3" fmla="val 57084"/>
              <a:gd name="adj4" fmla="val -17648"/>
              <a:gd name="adj5" fmla="val -55439"/>
              <a:gd name="adj6" fmla="val -8242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algn="just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Для прохождения ПМО работник обязан прибыть в медицинскую организацию в день, установленный календарным планом и предъявить в медицинской организации документы: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направление, паспорт, паспорт здоровья, медицинская карта амбулаторного больного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63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5" dur="indefinite" restart="never" nodeType="tmRoot">
          <p:childTnLst>
            <p:seq>
              <p:cTn id="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5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6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7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8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9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0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1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2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3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4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5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6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7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8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79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0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1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82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3" name="CustomShape 20"/>
          <p:cNvSpPr/>
          <p:nvPr/>
        </p:nvSpPr>
        <p:spPr>
          <a:xfrm>
            <a:off x="2857680" y="4500720"/>
            <a:ext cx="3928320" cy="1071000"/>
          </a:xfrm>
          <a:prstGeom prst="borderCallout2">
            <a:avLst>
              <a:gd name="adj1" fmla="val 55275"/>
              <a:gd name="adj2" fmla="val -1457"/>
              <a:gd name="adj3" fmla="val 49241"/>
              <a:gd name="adj4" fmla="val -14315"/>
              <a:gd name="adj5" fmla="val -41815"/>
              <a:gd name="adj6" fmla="val -38206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marL="343080" indent="-342360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 работника, проходящего ПМО, в мед.организации оформляются: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Медицинская карта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ffffff"/>
              </a:buClr>
              <a:buFont typeface="Wingdings" charset="2"/>
              <a:buChar char=""/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Паспорт здоровья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8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CustomShape 1"/>
          <p:cNvSpPr/>
          <p:nvPr/>
        </p:nvSpPr>
        <p:spPr>
          <a:xfrm>
            <a:off x="500040" y="500040"/>
            <a:ext cx="8643240" cy="115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302н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объединил в единый документ: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8" name="CustomShape 2"/>
          <p:cNvSpPr/>
          <p:nvPr/>
        </p:nvSpPr>
        <p:spPr>
          <a:xfrm>
            <a:off x="1446120" y="2205000"/>
            <a:ext cx="7697160" cy="3890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СССР от 29.09.89 г. № 555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и МП РФ от 14.03.96 г. № 90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и СР РФ от 16.08.04 г. № 83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и СР РФ от 16.05.05 г. № 338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19" name="" descr=""/>
          <p:cNvPicPr/>
          <p:nvPr/>
        </p:nvPicPr>
        <p:blipFill>
          <a:blip r:embed="rId1"/>
          <a:stretch/>
        </p:blipFill>
        <p:spPr>
          <a:xfrm>
            <a:off x="295560" y="5185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6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7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8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89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0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1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2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3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4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5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6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7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8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399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0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1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2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03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04" name="CustomShape 20"/>
          <p:cNvSpPr/>
          <p:nvPr/>
        </p:nvSpPr>
        <p:spPr>
          <a:xfrm>
            <a:off x="4572000" y="4714920"/>
            <a:ext cx="4571280" cy="2142360"/>
          </a:xfrm>
          <a:prstGeom prst="borderCallout2">
            <a:avLst>
              <a:gd name="adj1" fmla="val 55275"/>
              <a:gd name="adj2" fmla="val -1457"/>
              <a:gd name="adj3" fmla="val 49241"/>
              <a:gd name="adj4" fmla="val -14315"/>
              <a:gd name="adj5" fmla="val -41815"/>
              <a:gd name="adj6" fmla="val -44065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algn="just">
              <a:lnSpc>
                <a:spcPct val="9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Периодический осмотр является завершенным в случае осмотра работника </a:t>
            </a: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ВСЕМИ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врачами-специалистами, а также выполнения </a:t>
            </a: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ПОЛНОГО ОБЪЕМА </a:t>
            </a: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лабораторных и функциональных исследований, предусмотренных в Перечне факторов или Перечне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05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9" dur="indefinite" restart="never" nodeType="tmRoot">
          <p:childTnLst>
            <p:seq>
              <p:cTn id="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07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основании результатов ПМО в установленном порядке определяется принадлежность работника к одной из диспансерных групп, в соответствии с действующими нормативными правовыми актами*, с последующим оформлением в медицинской карте и паспорте здоровья рекомендаций по профилактике заболеваний, в том числе профессиональных, а при наличии медицинских показаний – по дальнейшему наблюдению, лечению и реабилитации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 - приказ №55н от 04.02.2010 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08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1" dur="indefinite" restart="never" nodeType="tmRoot">
          <p:childTnLst>
            <p:seq>
              <p:cTn id="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«Д» группы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(критерии приказа №55н)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0" name="CustomShape 2"/>
          <p:cNvSpPr/>
          <p:nvPr/>
        </p:nvSpPr>
        <p:spPr>
          <a:xfrm>
            <a:off x="0" y="1500120"/>
            <a:ext cx="9143280" cy="4857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 группа -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практически здоровые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не нуждающиеся в диспансерном наблюдении (профилактическая беседа, рекомендации по здоровому образу жизни);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II группа -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граждане с риском развития заболевания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нуждающиеся в проведении профилактических мероприятий (оценка риска, рекомендации по профилактике);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III группа -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граждане, нуждающиеся в дополнительном амбулаторном обследовании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(впервые установленное хроническое заболевание или уже имеющееся хроническое заболевание), а также нуждающиеся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амбулаторном лечении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(острые заболевания);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IV группа -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граждане, нуждающиеся в дополнительном стационарном обследовании и лечении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(плановая госпитализация);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V группа - граждане с впервые выявленными заболеваниями или наблюдающиеся по хроническому заболеванию,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имеющие показания для оказания высокотехнологичной медицинской помощи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11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3" dur="indefinite" restart="never" nodeType="tmRoot">
          <p:childTnLst>
            <p:seq>
              <p:cTn id="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3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4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5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6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7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8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9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0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1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22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3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4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5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6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7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8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29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30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1" name="CustomShape 20"/>
          <p:cNvSpPr/>
          <p:nvPr/>
        </p:nvSpPr>
        <p:spPr>
          <a:xfrm>
            <a:off x="4572000" y="4714920"/>
            <a:ext cx="4571280" cy="2142360"/>
          </a:xfrm>
          <a:prstGeom prst="borderCallout2">
            <a:avLst>
              <a:gd name="adj1" fmla="val 55275"/>
              <a:gd name="adj2" fmla="val -1457"/>
              <a:gd name="adj3" fmla="val 53465"/>
              <a:gd name="adj4" fmla="val 2121"/>
              <a:gd name="adj5" fmla="val -28297"/>
              <a:gd name="adj6" fmla="val -1887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algn="just">
              <a:lnSpc>
                <a:spcPct val="90000"/>
              </a:lnSpc>
            </a:pPr>
            <a:r>
              <a:rPr b="1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Проводится в соответствии с приказом Минздрава России от 05.05.2016 N 282н "Об утверждении Порядка проведения экспертизы профессиональной пригодности и формы медицинского заключения о пригодности или непригодности к выполнению отдельных видов работ"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32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5" dur="indefinite" restart="never" nodeType="tmRoot">
          <p:childTnLst>
            <p:seq>
              <p:cTn id="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CustomShape 1"/>
          <p:cNvSpPr/>
          <p:nvPr/>
        </p:nvSpPr>
        <p:spPr>
          <a:xfrm>
            <a:off x="3600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4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5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6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7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8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9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0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1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2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3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4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5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6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7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8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9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0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1" name="CustomShape 19"/>
          <p:cNvSpPr/>
          <p:nvPr/>
        </p:nvSpPr>
        <p:spPr>
          <a:xfrm>
            <a:off x="4068360" y="4075200"/>
            <a:ext cx="935280" cy="575280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solidFill>
              <a:schemeClr val="bg1"/>
            </a:solidFill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2" name="CustomShape 20"/>
          <p:cNvSpPr/>
          <p:nvPr/>
        </p:nvSpPr>
        <p:spPr>
          <a:xfrm>
            <a:off x="3178800" y="4646520"/>
            <a:ext cx="2714040" cy="100476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 наличии медицинских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53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7" dur="indefinite" restart="never" nodeType="tmRoot">
          <p:childTnLst>
            <p:seq>
              <p:cTn id="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4" name="CustomShape 1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Экспертиза профессиональной пригодности проводится по результатам предварительных медицинских осмотров и периодических медицинских осмотров (далее - обязательный медицинский осмотр)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отношении работников, у которых при проведении обязательного медицинского осмотра выявлены медицинские противопоказания к осуществлению отдельных видов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Экспертиза профессиональной пригодности проводится в медицинской организации или структурном подразделении медицинской организации либо иной организации </a:t>
            </a: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независимо от организационно-правовой формы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имеющей лицензию на осуществление медицинской деятельности по экспертизе профессиональной пригодности &lt;1&gt; (далее - медицинская организация).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5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56" name="CustomShape 3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Минздрава России от 05.05.2016 N 282н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57" name="" descr=""/>
          <p:cNvPicPr/>
          <p:nvPr/>
        </p:nvPicPr>
        <p:blipFill>
          <a:blip r:embed="rId1"/>
          <a:stretch/>
        </p:blipFill>
        <p:spPr>
          <a:xfrm>
            <a:off x="7488000" y="489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89" dur="indefinite" restart="never" nodeType="tmRoot">
          <p:childTnLst>
            <p:seq>
              <p:cTn id="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CustomShape 1"/>
          <p:cNvSpPr/>
          <p:nvPr/>
        </p:nvSpPr>
        <p:spPr>
          <a:xfrm>
            <a:off x="457200" y="1600200"/>
            <a:ext cx="8228880" cy="4755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Врачебная комиссия медицинской организации на основании результатов обязательного медицинского осмотра выносит одно из следующих решений о признании работника: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пригодны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 по состоянию здоровья к выполнению отдельных видов работ;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временно непригодным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состоянию здоровья к выполнению отдельных видов работ;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постоянно непригодным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состоянию здоровья к выполнению отдельных видов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случае вынесения решения о временной непригодности по состоянию здоровья к выполнению отдельных видов работ указывается обоснование данного решения и сроки временной непригодности с рекомендациями о проведении дополнительных исследований (лабораторных, инструментальных исследований) и (или) соответствующего лечения.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Окончательное решение выносится комиссией после представления результатов проведенных исследований и (или) лечения.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9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0" name="CustomShape 3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Минздрава России от 05.05.2016 N 282н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61" name="" descr=""/>
          <p:cNvPicPr/>
          <p:nvPr/>
        </p:nvPicPr>
        <p:blipFill>
          <a:blip r:embed="rId1"/>
          <a:stretch/>
        </p:blipFill>
        <p:spPr>
          <a:xfrm>
            <a:off x="7777440" y="525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1" dur="indefinite" restart="never" nodeType="tmRoot">
          <p:childTnLst>
            <p:seq>
              <p:cTn id="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CustomShape 1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9. Решение врачебной комиссии оформляется в виде протокола.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10. В случае невозможности на основании документов, указанных в пункте 6 настоящего Порядка, определить соответствие состояния здоровья работника возможности выполнения им отдельных видов работ, врачебная комиссия выносит решение </a:t>
            </a: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 назначении проведения в отношении работника осмотров врачами-специалистами (исследований).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11. В случае, если при проведении экспертизы профессиональной пригодности врачебной комиссией назначено проведение осмотров врачами-специалистами (исследований), время проведения которых превышает срок, указанный в пункте 7 настоящего Порядка, срок проведения экспертизы профессиональной пригодности продлевается до получения результатов этих осмотров (исследований), но не более чем на 30 рабочих дней.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Данное решение врачебной комиссии, содержащее мотивированное обоснование, отражается в протоколе врачебной комиссии.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3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4" name="CustomShape 3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Минздрава России от 05.05.2016 N 282н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65" name="" descr=""/>
          <p:cNvPicPr/>
          <p:nvPr/>
        </p:nvPicPr>
        <p:blipFill>
          <a:blip r:embed="rId1"/>
          <a:stretch/>
        </p:blipFill>
        <p:spPr>
          <a:xfrm>
            <a:off x="7848000" y="5041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3" dur="indefinite" restart="never" nodeType="tmRoot">
          <p:childTnLst>
            <p:seq>
              <p:cTn id="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CustomShape 1"/>
          <p:cNvSpPr/>
          <p:nvPr/>
        </p:nvSpPr>
        <p:spPr>
          <a:xfrm>
            <a:off x="432000" y="12960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12. На основании протокола врачебной комиссии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уполномоченный руководителем медицинской организации медицинский работник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оформляет </a:t>
            </a:r>
            <a:r>
              <a:rPr b="0" lang="ru-RU" sz="32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медицинское заключение о пригодности или непригодности к выполнению отдельных видов работ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(далее - Медицинское заключение) по форме, предусмотренной Приложением №2 к настоящему приказу.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13. Медицинское заключение оформляется в течение 3 рабочих дней со дня вынесения одного из решений врачебной комиссии, указанных в пункте 8 настоящего Порядка.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14. Медицинское заключение оформляется в двух экземплярах, один из которых: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выдается работнику для предъявления работодателю, о чем работник расписывается в журнале регистрации Медицинских заключений;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вклеивается в медицинскую документацию работника, оформленную в медицинской организации, и хранится в течение 50 лет.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7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68" name="CustomShape 3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Минздрава России от 05.05.2016 N 282н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69" name="" descr=""/>
          <p:cNvPicPr/>
          <p:nvPr/>
        </p:nvPicPr>
        <p:blipFill>
          <a:blip r:embed="rId1"/>
          <a:stretch/>
        </p:blipFill>
        <p:spPr>
          <a:xfrm>
            <a:off x="7849440" y="5328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5" dur="indefinite" restart="never" nodeType="tmRoot">
          <p:childTnLst>
            <p:seq>
              <p:cTn id="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CustomShape 1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71" name="CustomShape 2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Минздрава России от 05.05.2016 N 282н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72" name="Рисунок 5" descr=""/>
          <p:cNvPicPr/>
          <p:nvPr/>
        </p:nvPicPr>
        <p:blipFill>
          <a:blip r:embed="rId1"/>
          <a:stretch/>
        </p:blipFill>
        <p:spPr>
          <a:xfrm>
            <a:off x="2411640" y="1196640"/>
            <a:ext cx="5298120" cy="5474880"/>
          </a:xfrm>
          <a:prstGeom prst="rect">
            <a:avLst/>
          </a:prstGeom>
          <a:ln>
            <a:noFill/>
          </a:ln>
        </p:spPr>
      </p:pic>
      <p:pic>
        <p:nvPicPr>
          <p:cNvPr id="473" name="" descr=""/>
          <p:cNvPicPr/>
          <p:nvPr/>
        </p:nvPicPr>
        <p:blipFill>
          <a:blip r:embed="rId2"/>
          <a:stretch/>
        </p:blipFill>
        <p:spPr>
          <a:xfrm>
            <a:off x="288000" y="12596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7" dur="indefinite" restart="never" nodeType="tmRoot">
          <p:childTnLst>
            <p:seq>
              <p:cTn id="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Ведомственные приказы: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CustomShape 2"/>
          <p:cNvSpPr/>
          <p:nvPr/>
        </p:nvSpPr>
        <p:spPr>
          <a:xfrm>
            <a:off x="0" y="1500120"/>
            <a:ext cx="9143280" cy="4857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морского, речного флота и рыбного хозяйства (Приказ Минздрава СССР от 06.09.1989 N 511) - отменен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летного, диспетчерского состава, бортпроводники, курсанты и кандидаты, поступающие в учебные заведения гражданской авиации (Приказ Минтранса РФ от 22.04.2002 N 50) - отменен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федерального железнодорожного транспорта (Приказ МПС РФ от 29.03.1999 N 6Ц - отменен, Приказ Минздравсоцразвития России от 19.12.2005 N 796, Приказ Минтранса РФ от 28.03.2007 N 36)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объектов уничтожения химического оружия (приказ Минздрава России от 21.03.2000 N 101).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Государственные служащие (Приказ Минздравсоцразвития России от 14.12.2009 № 984н);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Судьи (Постановление Совета судей РФ от 26.12.2002 N 78, Приказ Минздрава РФ от 21.02.2002 № 61)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имеющие доступ к гостайне (Приказ Минздравсоцразвития России от 26.08.2011 № 989н)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метрополитена (действующий документ отсутствует)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72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объектов использования атомной энергии (ПП РФ № 233 от 01.03.1997, МУ № 32-023/20 от 08.06.1999)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CustomShape 1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475" name="Рисунок 4" descr=""/>
          <p:cNvPicPr/>
          <p:nvPr/>
        </p:nvPicPr>
        <p:blipFill>
          <a:blip r:embed="rId1"/>
          <a:stretch/>
        </p:blipFill>
        <p:spPr>
          <a:xfrm>
            <a:off x="611640" y="2421000"/>
            <a:ext cx="7905960" cy="2849760"/>
          </a:xfrm>
          <a:prstGeom prst="rect">
            <a:avLst/>
          </a:prstGeom>
          <a:ln>
            <a:noFill/>
          </a:ln>
        </p:spPr>
      </p:pic>
      <p:sp>
        <p:nvSpPr>
          <p:cNvPr id="476" name="CustomShape 2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Федеральный закон от 21.11.2011 г. 323-ФЗ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7" name="CustomShape 3"/>
          <p:cNvSpPr/>
          <p:nvPr/>
        </p:nvSpPr>
        <p:spPr>
          <a:xfrm>
            <a:off x="4187880" y="3602880"/>
            <a:ext cx="4408560" cy="81720"/>
          </a:xfrm>
          <a:custGeom>
            <a:avLst/>
            <a:gdLst/>
            <a:ahLst/>
            <a:rect l="l" t="t" r="r" b="b"/>
            <a:pathLst>
              <a:path w="4409351" h="82296">
                <a:moveTo>
                  <a:pt x="0" y="0"/>
                </a:moveTo>
                <a:cubicBezTo>
                  <a:pt x="506612" y="22027"/>
                  <a:pt x="-167090" y="-5885"/>
                  <a:pt x="594360" y="18288"/>
                </a:cubicBezTo>
                <a:cubicBezTo>
                  <a:pt x="658408" y="20321"/>
                  <a:pt x="722336" y="25388"/>
                  <a:pt x="786384" y="27432"/>
                </a:cubicBezTo>
                <a:lnTo>
                  <a:pt x="1453896" y="45720"/>
                </a:lnTo>
                <a:lnTo>
                  <a:pt x="4370832" y="36576"/>
                </a:lnTo>
                <a:cubicBezTo>
                  <a:pt x="4383399" y="36498"/>
                  <a:pt x="4398522" y="18546"/>
                  <a:pt x="4407408" y="27432"/>
                </a:cubicBezTo>
                <a:cubicBezTo>
                  <a:pt x="4415179" y="35203"/>
                  <a:pt x="4397702" y="47999"/>
                  <a:pt x="4389120" y="54864"/>
                </a:cubicBezTo>
                <a:cubicBezTo>
                  <a:pt x="4342040" y="92528"/>
                  <a:pt x="4375320" y="36744"/>
                  <a:pt x="4352544" y="82296"/>
                </a:cubicBezTo>
              </a:path>
            </a:pathLst>
          </a:custGeom>
          <a:noFill/>
          <a:ln>
            <a:solidFill>
              <a:srgbClr val="ff000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/>
        </p:style>
      </p:sp>
      <p:pic>
        <p:nvPicPr>
          <p:cNvPr id="478" name="" descr=""/>
          <p:cNvPicPr/>
          <p:nvPr/>
        </p:nvPicPr>
        <p:blipFill>
          <a:blip r:embed="rId2"/>
          <a:stretch/>
        </p:blipFill>
        <p:spPr>
          <a:xfrm>
            <a:off x="179640" y="1081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9" dur="indefinite" restart="never" nodeType="tmRoot">
          <p:childTnLst>
            <p:seq>
              <p:cTn id="1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CustomShape 1"/>
          <p:cNvSpPr/>
          <p:nvPr/>
        </p:nvSpPr>
        <p:spPr>
          <a:xfrm>
            <a:off x="323640" y="1567440"/>
            <a:ext cx="8362440" cy="474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№3: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30. Периодический осмотр является завершенным в случае осмотра работника всеми врачами-специалистами, а также выполнения полного объема лабораторных и функциональных исследований, предусмотренных в Перечне факторов или Перечне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…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41. </a:t>
            </a:r>
            <a:r>
              <a:rPr b="0" lang="ru-RU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случаях затруднения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определения профессиональной пригодности работника в связи с имеющимся у него заболеванием и с целью экспертизы профессиональной пригодности медицинская организация направляет работника </a:t>
            </a:r>
            <a:r>
              <a:rPr b="0" lang="ru-RU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центр профпатологии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или специализированную медицинскую организацию, имеющую право на проведение экспертизы связи заболевания с профессией и профессиональной пригодности в соответствии с действующим законодательством Российской Федерации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0" name="CustomShape 2"/>
          <p:cNvSpPr/>
          <p:nvPr/>
        </p:nvSpPr>
        <p:spPr>
          <a:xfrm>
            <a:off x="6553080" y="6356520"/>
            <a:ext cx="213300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81" name="CustomShape 3"/>
          <p:cNvSpPr/>
          <p:nvPr/>
        </p:nvSpPr>
        <p:spPr>
          <a:xfrm>
            <a:off x="0" y="0"/>
            <a:ext cx="9143280" cy="105192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Приказ МЗСР РФ от 11.04.2011 N 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482" name="" descr=""/>
          <p:cNvPicPr/>
          <p:nvPr/>
        </p:nvPicPr>
        <p:blipFill>
          <a:blip r:embed="rId1"/>
          <a:stretch/>
        </p:blipFill>
        <p:spPr>
          <a:xfrm>
            <a:off x="7704000" y="122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1" dur="indefinite" restart="never" nodeType="tmRoot">
          <p:childTnLst>
            <p:seq>
              <p:cTn id="1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4" name="CustomShape 2"/>
          <p:cNvSpPr/>
          <p:nvPr/>
        </p:nvSpPr>
        <p:spPr>
          <a:xfrm>
            <a:off x="285840" y="1500120"/>
            <a:ext cx="242820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ОЦЕНКА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УСЛОВИЙ ТРУДА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5" name="CustomShape 3"/>
          <p:cNvSpPr/>
          <p:nvPr/>
        </p:nvSpPr>
        <p:spPr>
          <a:xfrm>
            <a:off x="3071880" y="1500120"/>
            <a:ext cx="27853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ОПРЕДЕЛЕНИЕ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6" name="CustomShape 4"/>
          <p:cNvSpPr/>
          <p:nvPr/>
        </p:nvSpPr>
        <p:spPr>
          <a:xfrm>
            <a:off x="6286680" y="15001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СПИСКОВ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7" name="CustomShape 5"/>
          <p:cNvSpPr/>
          <p:nvPr/>
        </p:nvSpPr>
        <p:spPr>
          <a:xfrm>
            <a:off x="6286680" y="2428920"/>
            <a:ext cx="2571120" cy="638640"/>
          </a:xfrm>
          <a:prstGeom prst="rect">
            <a:avLst/>
          </a:prstGeom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8" name="CustomShape 6"/>
          <p:cNvSpPr/>
          <p:nvPr/>
        </p:nvSpPr>
        <p:spPr>
          <a:xfrm>
            <a:off x="3071880" y="2428920"/>
            <a:ext cx="2856960" cy="638640"/>
          </a:xfrm>
          <a:prstGeom prst="rect">
            <a:avLst/>
          </a:prstGeom>
          <a:solidFill>
            <a:srgbClr val="ffff0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ПРОХОЖДЕНИЕ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9" name="CustomShape 7"/>
          <p:cNvSpPr/>
          <p:nvPr/>
        </p:nvSpPr>
        <p:spPr>
          <a:xfrm>
            <a:off x="214200" y="242892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ПРОВЕДЕНИЕ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0" name="CustomShape 8"/>
          <p:cNvSpPr/>
          <p:nvPr/>
        </p:nvSpPr>
        <p:spPr>
          <a:xfrm>
            <a:off x="2142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РЕЗУЛЬТАТОВ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1" name="CustomShape 9"/>
          <p:cNvSpPr/>
          <p:nvPr/>
        </p:nvSpPr>
        <p:spPr>
          <a:xfrm>
            <a:off x="3214800" y="3429000"/>
            <a:ext cx="264240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ЭКСПЕРТИЗА ПРОФПРИГОДНОСТИ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2" name="CustomShape 10"/>
          <p:cNvSpPr/>
          <p:nvPr/>
        </p:nvSpPr>
        <p:spPr>
          <a:xfrm>
            <a:off x="6286680" y="3429000"/>
            <a:ext cx="2571120" cy="6386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ВЫДАЧА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3" name="CustomShape 11"/>
          <p:cNvSpPr/>
          <p:nvPr/>
        </p:nvSpPr>
        <p:spPr>
          <a:xfrm>
            <a:off x="271476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4" name="CustomShape 12"/>
          <p:cNvSpPr/>
          <p:nvPr/>
        </p:nvSpPr>
        <p:spPr>
          <a:xfrm>
            <a:off x="5929200" y="164304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5" name="CustomShape 13"/>
          <p:cNvSpPr/>
          <p:nvPr/>
        </p:nvSpPr>
        <p:spPr>
          <a:xfrm>
            <a:off x="2857680" y="35002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6" name="CustomShape 14"/>
          <p:cNvSpPr/>
          <p:nvPr/>
        </p:nvSpPr>
        <p:spPr>
          <a:xfrm>
            <a:off x="5857920" y="35719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7" name="CustomShape 15"/>
          <p:cNvSpPr/>
          <p:nvPr/>
        </p:nvSpPr>
        <p:spPr>
          <a:xfrm rot="10800000">
            <a:off x="664344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8" name="CustomShape 16"/>
          <p:cNvSpPr/>
          <p:nvPr/>
        </p:nvSpPr>
        <p:spPr>
          <a:xfrm rot="10800000">
            <a:off x="3499920" y="328572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99" name="CustomShape 17"/>
          <p:cNvSpPr/>
          <p:nvPr/>
        </p:nvSpPr>
        <p:spPr>
          <a:xfrm rot="5400000">
            <a:off x="7358760" y="207180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0" name="CustomShape 18"/>
          <p:cNvSpPr/>
          <p:nvPr/>
        </p:nvSpPr>
        <p:spPr>
          <a:xfrm rot="5400000">
            <a:off x="1358280" y="3071880"/>
            <a:ext cx="356400" cy="35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01" name="CustomShape 19"/>
          <p:cNvSpPr/>
          <p:nvPr/>
        </p:nvSpPr>
        <p:spPr>
          <a:xfrm>
            <a:off x="6500880" y="2362320"/>
            <a:ext cx="2642400" cy="91296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СОСТАВЛЕНИЕ И СОГЛАСОВАНИЕ КАЛЕНДАРНОГО ПЛАНА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2" name="CustomShape 20"/>
          <p:cNvSpPr/>
          <p:nvPr/>
        </p:nvSpPr>
        <p:spPr>
          <a:xfrm>
            <a:off x="928800" y="4357800"/>
            <a:ext cx="4071240" cy="2499480"/>
          </a:xfrm>
          <a:prstGeom prst="borderCallout2">
            <a:avLst>
              <a:gd name="adj1" fmla="val 49241"/>
              <a:gd name="adj2" fmla="val 100158"/>
              <a:gd name="adj3" fmla="val 40191"/>
              <a:gd name="adj4" fmla="val 129321"/>
              <a:gd name="adj5" fmla="val 17783"/>
              <a:gd name="adj6" fmla="val 143651"/>
            </a:avLst>
          </a:prstGeom>
          <a:ln w="38160">
            <a:solidFill>
              <a:srgbClr val="7d5fa0"/>
            </a:solidFill>
            <a:round/>
          </a:ln>
          <a:effectLst>
            <a:outerShdw blurRad="40000" dir="5400000" dist="23000" rotWithShape="0">
              <a:srgbClr val="000000">
                <a:alpha val="35000"/>
              </a:srgbClr>
            </a:outerShdw>
          </a:effectLst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/>
        </p:style>
        <p:txBody>
          <a:bodyPr lIns="90000" rIns="90000" tIns="45000" bIns="45000" anchor="ctr"/>
          <a:p>
            <a:pPr algn="just">
              <a:lnSpc>
                <a:spcPct val="9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 итогам проведения осмотров медицинская организация  не позднее чем через 30 дней после завершения ПМО  обобщает его результаты и совместно с ТО  Управления Роспотребнадзора и представителями работодателя составляет заключительный акт.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3" name="CustomShape 21"/>
          <p:cNvSpPr/>
          <p:nvPr/>
        </p:nvSpPr>
        <p:spPr>
          <a:xfrm>
            <a:off x="5715000" y="4078440"/>
            <a:ext cx="3214080" cy="699840"/>
          </a:xfrm>
          <a:prstGeom prst="rect">
            <a:avLst/>
          </a:prstGeom>
          <a:solidFill>
            <a:srgbClr val="00b050"/>
          </a:solidFill>
          <a:ln>
            <a:round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ОФОРМЛЕНИЕ ЗАКЛЮЧИТЕЛЬНОГО АКТА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3" dur="indefinite" restart="never" nodeType="tmRoot">
          <p:childTnLst>
            <p:seq>
              <p:cTn id="1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0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соответствии с Порядком № 302н заключительный акт может быть утвержден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только медицинской организацией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Действующий регламент также определяет, что оформленный заключительный акт должен быть подписан председателем врачебной комиссии (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 никем иным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 и заверен печатью медицинской организации. Требований об обязательном наличии иных отметок в заключительном акте не установлено. Таким образом, совместная работа по составлению заключительного акта должна проводиться исключительно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 момента его утверждения, т. е. на стадии проекта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7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5" dur="indefinite" restart="never" nodeType="tmRoot">
          <p:childTnLst>
            <p:seq>
              <p:cTn id="1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CustomShape 1"/>
          <p:cNvSpPr/>
          <p:nvPr/>
        </p:nvSpPr>
        <p:spPr>
          <a:xfrm>
            <a:off x="214200" y="428760"/>
            <a:ext cx="8721000" cy="5271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Документация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Список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Поименные списки работников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Направление на предварительный (периодический) медицинский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Медицинская карта амбулаторного больного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Паспорт здоровья работника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Заключение по результатам предварительного (периодического) медицинского 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Заключительный акт по результатам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09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7" dur="indefinite" restart="never" nodeType="tmRoot">
          <p:childTnLst>
            <p:seq>
              <p:cTn id="1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0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Общий алгоритм работы врача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1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609480" indent="-60876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Идентификация вредных и опасных факторов (указаны в поименном списке)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Расспрос и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Экспертиза профессиональной 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Формулирование диагноза и рекомендаций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12" name="" descr=""/>
          <p:cNvPicPr/>
          <p:nvPr/>
        </p:nvPicPr>
        <p:blipFill>
          <a:blip r:embed="rId1"/>
          <a:stretch/>
        </p:blipFill>
        <p:spPr>
          <a:xfrm>
            <a:off x="7633440" y="5401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09" dur="indefinite" restart="never" nodeType="tmRoot">
          <p:childTnLst>
            <p:seq>
              <p:cTn id="1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Идентификация вредных и опасных факторов: поименный список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14" name="Picture 5" descr=""/>
          <p:cNvPicPr/>
          <p:nvPr/>
        </p:nvPicPr>
        <p:blipFill>
          <a:blip r:embed="rId1"/>
          <a:stretch/>
        </p:blipFill>
        <p:spPr>
          <a:xfrm>
            <a:off x="0" y="1714320"/>
            <a:ext cx="9124200" cy="4218840"/>
          </a:xfrm>
          <a:prstGeom prst="rect">
            <a:avLst/>
          </a:prstGeom>
          <a:ln w="9360">
            <a:noFill/>
          </a:ln>
        </p:spPr>
      </p:pic>
      <p:pic>
        <p:nvPicPr>
          <p:cNvPr id="515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1" dur="indefinite" restart="never" nodeType="tmRoot">
          <p:childTnLst>
            <p:seq>
              <p:cTn id="1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Идентификация вредных и опасных факторов: поименный список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17" name="Picture 2" descr=""/>
          <p:cNvPicPr/>
          <p:nvPr/>
        </p:nvPicPr>
        <p:blipFill>
          <a:blip r:embed="rId1"/>
          <a:stretch/>
        </p:blipFill>
        <p:spPr>
          <a:xfrm>
            <a:off x="357120" y="1643040"/>
            <a:ext cx="8468640" cy="4695120"/>
          </a:xfrm>
          <a:prstGeom prst="rect">
            <a:avLst/>
          </a:prstGeom>
          <a:ln w="9360">
            <a:noFill/>
          </a:ln>
        </p:spPr>
      </p:pic>
      <p:pic>
        <p:nvPicPr>
          <p:cNvPr id="518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3" dur="indefinite" restart="never" nodeType="tmRoot">
          <p:childTnLst>
            <p:seq>
              <p:cTn id="1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Идентификация вредных и опасных факторов: вредные факторы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20" name="Picture 2" descr=""/>
          <p:cNvPicPr/>
          <p:nvPr/>
        </p:nvPicPr>
        <p:blipFill>
          <a:blip r:embed="rId1"/>
          <a:stretch/>
        </p:blipFill>
        <p:spPr>
          <a:xfrm>
            <a:off x="428760" y="1857240"/>
            <a:ext cx="2766240" cy="1647000"/>
          </a:xfrm>
          <a:prstGeom prst="rect">
            <a:avLst/>
          </a:prstGeom>
          <a:ln w="9360">
            <a:noFill/>
          </a:ln>
        </p:spPr>
      </p:pic>
      <p:sp>
        <p:nvSpPr>
          <p:cNvPr id="521" name="CustomShape 2"/>
          <p:cNvSpPr/>
          <p:nvPr/>
        </p:nvSpPr>
        <p:spPr>
          <a:xfrm>
            <a:off x="3429000" y="1857240"/>
            <a:ext cx="1785240" cy="164232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2" name="CustomShape 3"/>
          <p:cNvSpPr/>
          <p:nvPr/>
        </p:nvSpPr>
        <p:spPr>
          <a:xfrm>
            <a:off x="5429160" y="1785960"/>
            <a:ext cx="3214080" cy="118728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вдп, ТП ОД, профессиональные бронхиты и ХОБЛ,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ЗН вдп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3" name="CustomShape 4"/>
          <p:cNvSpPr/>
          <p:nvPr/>
        </p:nvSpPr>
        <p:spPr>
          <a:xfrm>
            <a:off x="5429160" y="3131280"/>
            <a:ext cx="3214080" cy="3643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кожи, ЗН кожи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24" name="Picture 3" descr=""/>
          <p:cNvPicPr/>
          <p:nvPr/>
        </p:nvPicPr>
        <p:blipFill>
          <a:blip r:embed="rId2"/>
          <a:stretch/>
        </p:blipFill>
        <p:spPr>
          <a:xfrm>
            <a:off x="428760" y="3857760"/>
            <a:ext cx="2785320" cy="2372040"/>
          </a:xfrm>
          <a:prstGeom prst="rect">
            <a:avLst/>
          </a:prstGeom>
          <a:ln w="9360">
            <a:noFill/>
          </a:ln>
        </p:spPr>
      </p:pic>
      <p:sp>
        <p:nvSpPr>
          <p:cNvPr id="525" name="CustomShape 5"/>
          <p:cNvSpPr/>
          <p:nvPr/>
        </p:nvSpPr>
        <p:spPr>
          <a:xfrm>
            <a:off x="3357720" y="4214880"/>
            <a:ext cx="1785240" cy="164232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26" name="CustomShape 6"/>
          <p:cNvSpPr/>
          <p:nvPr/>
        </p:nvSpPr>
        <p:spPr>
          <a:xfrm>
            <a:off x="5429160" y="4103640"/>
            <a:ext cx="3214080" cy="17359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Хр.интоксикация АУВ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вдп и кожи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ТП ОД, профессиональные бронхиты и ХОБЛ,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ЗН вдп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Проф.аллергозы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27" name="" descr=""/>
          <p:cNvPicPr/>
          <p:nvPr/>
        </p:nvPicPr>
        <p:blipFill>
          <a:blip r:embed="rId3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5" dur="indefinite" restart="never" nodeType="tmRoot">
          <p:childTnLst>
            <p:seq>
              <p:cTn id="1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Идентификация вредных и опасных факторов: вредные работы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29" name="Picture 2" descr=""/>
          <p:cNvPicPr/>
          <p:nvPr/>
        </p:nvPicPr>
        <p:blipFill>
          <a:blip r:embed="rId1"/>
          <a:stretch/>
        </p:blipFill>
        <p:spPr>
          <a:xfrm>
            <a:off x="785880" y="1571760"/>
            <a:ext cx="2499480" cy="2356560"/>
          </a:xfrm>
          <a:prstGeom prst="rect">
            <a:avLst/>
          </a:prstGeom>
          <a:ln w="9360">
            <a:noFill/>
          </a:ln>
        </p:spPr>
      </p:pic>
      <p:sp>
        <p:nvSpPr>
          <p:cNvPr id="530" name="CustomShape 2"/>
          <p:cNvSpPr/>
          <p:nvPr/>
        </p:nvSpPr>
        <p:spPr>
          <a:xfrm>
            <a:off x="642960" y="4429080"/>
            <a:ext cx="2856960" cy="1735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Шум? Вибрация?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Минеральные масла?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Аэрозоли термодеструкции масел?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1" name="CustomShape 3"/>
          <p:cNvSpPr/>
          <p:nvPr/>
        </p:nvSpPr>
        <p:spPr>
          <a:xfrm>
            <a:off x="3571920" y="1714320"/>
            <a:ext cx="1785240" cy="164232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532" name="CustomShape 4"/>
          <p:cNvSpPr/>
          <p:nvPr/>
        </p:nvSpPr>
        <p:spPr>
          <a:xfrm>
            <a:off x="5500800" y="2139840"/>
            <a:ext cx="3214080" cy="63864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Нет условий для развития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3" name="CustomShape 5"/>
          <p:cNvSpPr/>
          <p:nvPr/>
        </p:nvSpPr>
        <p:spPr>
          <a:xfrm>
            <a:off x="5500800" y="4452120"/>
            <a:ext cx="3214080" cy="17359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Потеря слуха, вызванная шумом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Вибрационная болезнь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кожи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Бронхиальная астма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вдп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4" name="CustomShape 6"/>
          <p:cNvSpPr/>
          <p:nvPr/>
        </p:nvSpPr>
        <p:spPr>
          <a:xfrm>
            <a:off x="3571920" y="4214880"/>
            <a:ext cx="1785240" cy="1642320"/>
          </a:xfrm>
          <a:prstGeom prst="rightArrow">
            <a:avLst>
              <a:gd name="adj1" fmla="val 50000"/>
              <a:gd name="adj2" fmla="val 50000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pic>
        <p:nvPicPr>
          <p:cNvPr id="535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7" dur="indefinite" restart="never" nodeType="tmRoot">
          <p:childTnLst>
            <p:seq>
              <p:cTn id="118" dur="indefinite" nodeType="mainSeq">
                <p:childTnLst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23" dur="1000" fill="hold"/>
                                        <p:tgtEl>
                                          <p:spTgt spid="5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24" dur="1000" fill="hold"/>
                                        <p:tgtEl>
                                          <p:spTgt spid="5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25" dur="1000"/>
                                        <p:tgtEl>
                                          <p:spTgt spid="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30" dur="1000" fill="hold"/>
                                        <p:tgtEl>
                                          <p:spTgt spid="53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31" dur="1000" fill="hold"/>
                                        <p:tgtEl>
                                          <p:spTgt spid="53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2" dur="1000"/>
                                        <p:tgtEl>
                                          <p:spTgt spid="5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37" dur="1000" fill="hold"/>
                                        <p:tgtEl>
                                          <p:spTgt spid="5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38" dur="1000" fill="hold"/>
                                        <p:tgtEl>
                                          <p:spTgt spid="533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9" dur="1000"/>
                                        <p:tgtEl>
                                          <p:spTgt spid="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Приказом № 302н утверждены: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357120" y="1600200"/>
            <a:ext cx="8328960" cy="4471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вредных и (или) опасных производственных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факторов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при наличии которых проводятся обязательные предварительные и периодические медицинские осмотры (обследования) (далее – Перечень факторов);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 работ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при выполнении которых проводятся обязательные предварительные и периодические медицинские осмотры (обследования) работников (далее – Перечень работ);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–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проведения обязательных предварительных (при поступлении на работу) и периодических медицинских осмотров (обследований) работников, занятых на тяжелых работах и на работах с вредными и (или) опасными условиями труда (далее – Порядок № 302н).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5" name="" descr=""/>
          <p:cNvPicPr/>
          <p:nvPr/>
        </p:nvPicPr>
        <p:blipFill>
          <a:blip r:embed="rId1"/>
          <a:stretch/>
        </p:blipFill>
        <p:spPr>
          <a:xfrm>
            <a:off x="7345440" y="561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CustomShape 1"/>
          <p:cNvSpPr/>
          <p:nvPr/>
        </p:nvSpPr>
        <p:spPr>
          <a:xfrm>
            <a:off x="457200" y="6429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7" name="CustomShape 2"/>
          <p:cNvSpPr/>
          <p:nvPr/>
        </p:nvSpPr>
        <p:spPr>
          <a:xfrm>
            <a:off x="457200" y="204624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ctr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№1 – вредные факторы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1 (химические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1.1.4 АПФД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ПЗ ОД, наличие общих противопоказаний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1.2. Химические вещества, объединенные общей структурой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ПЗ ОД, алергозы, признаки токсического действия на печень,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1.3. Сложные химические смеси, композиции, химические вещества определенного назначения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ПЗ ОД, алергозы, признаки токсического действия на печень,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2 (биологические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ПЗ ОД, алергозы,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8" name="CustomShape 3"/>
          <p:cNvSpPr/>
          <p:nvPr/>
        </p:nvSpPr>
        <p:spPr>
          <a:xfrm>
            <a:off x="5786280" y="0"/>
            <a:ext cx="3071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ТЕРАПЕВТ: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39" name="" descr=""/>
          <p:cNvPicPr/>
          <p:nvPr/>
        </p:nvPicPr>
        <p:blipFill>
          <a:blip r:embed="rId1"/>
          <a:stretch/>
        </p:blipFill>
        <p:spPr>
          <a:xfrm>
            <a:off x="7705440" y="223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0" dur="indefinite" restart="never" nodeType="tmRoot">
          <p:childTnLst>
            <p:seq>
              <p:cTn id="1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CustomShape 1"/>
          <p:cNvSpPr/>
          <p:nvPr/>
        </p:nvSpPr>
        <p:spPr>
          <a:xfrm>
            <a:off x="468360" y="6429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1" name="CustomShape 2"/>
          <p:cNvSpPr/>
          <p:nvPr/>
        </p:nvSpPr>
        <p:spPr>
          <a:xfrm>
            <a:off x="457200" y="204624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90000"/>
              </a:lnSpc>
            </a:pPr>
            <a:r>
              <a:rPr b="1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3 (физические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3.1, 3.2. Ионизирующие и неионизирующие излучения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3.3. УФО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3.4. Вибрация 3.5. Шум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3.6. Ультразвук3.7. Инфразвук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3.8, 3.9. Неблагоприятный микроклимат,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3.10. Тепловое излучение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3.11. Атмосферное давление.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3.12. Световая среда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2" name="CustomShape 3"/>
          <p:cNvSpPr/>
          <p:nvPr/>
        </p:nvSpPr>
        <p:spPr>
          <a:xfrm>
            <a:off x="5786280" y="0"/>
            <a:ext cx="3071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ТЕРАПЕВТ: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43" name="" descr=""/>
          <p:cNvPicPr/>
          <p:nvPr/>
        </p:nvPicPr>
        <p:blipFill>
          <a:blip r:embed="rId1"/>
          <a:stretch/>
        </p:blipFill>
        <p:spPr>
          <a:xfrm>
            <a:off x="7561440" y="5328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2" dur="indefinite" restart="never" nodeType="tmRoot">
          <p:childTnLst>
            <p:seq>
              <p:cTn id="1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CustomShape 1"/>
          <p:cNvSpPr/>
          <p:nvPr/>
        </p:nvSpPr>
        <p:spPr>
          <a:xfrm>
            <a:off x="457200" y="7858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5" name="CustomShape 2"/>
          <p:cNvSpPr/>
          <p:nvPr/>
        </p:nvSpPr>
        <p:spPr>
          <a:xfrm>
            <a:off x="457200" y="226044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4 (факторы трудового процесса)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4.1. Физические перегрузки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ПЗ КМС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4.2, 4.3. Измененная гравитация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4.4. Сенсорные нагрузки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Что смотрим: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6" name="CustomShape 3"/>
          <p:cNvSpPr/>
          <p:nvPr/>
        </p:nvSpPr>
        <p:spPr>
          <a:xfrm>
            <a:off x="5786280" y="0"/>
            <a:ext cx="3071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ТЕРАПЕВТ: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47" name="" descr=""/>
          <p:cNvPicPr/>
          <p:nvPr/>
        </p:nvPicPr>
        <p:blipFill>
          <a:blip r:embed="rId1"/>
          <a:stretch/>
        </p:blipFill>
        <p:spPr>
          <a:xfrm>
            <a:off x="7344000" y="525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4" dur="indefinite" restart="never" nodeType="tmRoot">
          <p:childTnLst>
            <p:seq>
              <p:cTn id="1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8" name="CustomShape 1"/>
          <p:cNvSpPr/>
          <p:nvPr/>
        </p:nvSpPr>
        <p:spPr>
          <a:xfrm>
            <a:off x="457200" y="7142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9" name="CustomShape 2"/>
          <p:cNvSpPr/>
          <p:nvPr/>
        </p:nvSpPr>
        <p:spPr>
          <a:xfrm>
            <a:off x="457200" y="204624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ctr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№1 – вредные факторы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1 (химические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признаки токсического действия на ЦНС, ПНС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2 (биологические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и хирург: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0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51" name="" descr=""/>
          <p:cNvPicPr/>
          <p:nvPr/>
        </p:nvPicPr>
        <p:blipFill>
          <a:blip r:embed="rId1"/>
          <a:stretch/>
        </p:blipFill>
        <p:spPr>
          <a:xfrm>
            <a:off x="7488000" y="540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6" dur="indefinite" restart="never" nodeType="tmRoot">
          <p:childTnLst>
            <p:seq>
              <p:cTn id="1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CustomShape 1"/>
          <p:cNvSpPr/>
          <p:nvPr/>
        </p:nvSpPr>
        <p:spPr>
          <a:xfrm>
            <a:off x="468360" y="571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3" name="CustomShape 2"/>
          <p:cNvSpPr/>
          <p:nvPr/>
        </p:nvSpPr>
        <p:spPr>
          <a:xfrm>
            <a:off x="457200" y="190332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80000"/>
              </a:lnSpc>
            </a:pPr>
            <a:r>
              <a:rPr b="1" i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3 (физические факторы)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3.1. Ионизирующие излучения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и хирург: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3.2. Неионизирующие излучения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расстройства ВНС,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3.3. УФО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и хирург: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4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55" name="" descr=""/>
          <p:cNvPicPr/>
          <p:nvPr/>
        </p:nvPicPr>
        <p:blipFill>
          <a:blip r:embed="rId1"/>
          <a:stretch/>
        </p:blipFill>
        <p:spPr>
          <a:xfrm>
            <a:off x="7705440" y="5328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48" dur="indefinite" restart="never" nodeType="tmRoot">
          <p:childTnLst>
            <p:seq>
              <p:cTn id="1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6" name="CustomShape 1"/>
          <p:cNvSpPr/>
          <p:nvPr/>
        </p:nvSpPr>
        <p:spPr>
          <a:xfrm>
            <a:off x="457200" y="7858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7" name="CustomShape 2"/>
          <p:cNvSpPr/>
          <p:nvPr/>
        </p:nvSpPr>
        <p:spPr>
          <a:xfrm>
            <a:off x="457200" y="197496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3.4. Вибрация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3.4.1. Локальная вибрация. 3.4.2. Общая вибрация.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+паллестезиометрия, *ЭНМГ, *вестибул.пробы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полинейропатии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*капилляроскопия, *холодовая проба, *РВГ, *рентгенография кистей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синдром Рейно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8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59" name="" descr=""/>
          <p:cNvPicPr/>
          <p:nvPr/>
        </p:nvPicPr>
        <p:blipFill>
          <a:blip r:embed="rId1"/>
          <a:stretch/>
        </p:blipFill>
        <p:spPr>
          <a:xfrm>
            <a:off x="7777440" y="2448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0" dur="indefinite" restart="never" nodeType="tmRoot">
          <p:childTnLst>
            <p:seq>
              <p:cTn id="1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CustomShape 1"/>
          <p:cNvSpPr/>
          <p:nvPr/>
        </p:nvSpPr>
        <p:spPr>
          <a:xfrm>
            <a:off x="457200" y="5000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1" name="CustomShape 2"/>
          <p:cNvSpPr/>
          <p:nvPr/>
        </p:nvSpPr>
        <p:spPr>
          <a:xfrm>
            <a:off x="324000" y="1863720"/>
            <a:ext cx="8495640" cy="4707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3.5. Шум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и хирург: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3.6. Ультразвук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*ЭНМГ, *вестибул.пробы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полинейропатии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*РВГ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синдром Рейно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3.7. Инфразвук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и хирург: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2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3" name="" descr=""/>
          <p:cNvPicPr/>
          <p:nvPr/>
        </p:nvPicPr>
        <p:blipFill>
          <a:blip r:embed="rId1"/>
          <a:stretch/>
        </p:blipFill>
        <p:spPr>
          <a:xfrm>
            <a:off x="7776000" y="1225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2" dur="indefinite" restart="never" nodeType="tmRoot">
          <p:childTnLst>
            <p:seq>
              <p:cTn id="1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4" name="CustomShape 1"/>
          <p:cNvSpPr/>
          <p:nvPr/>
        </p:nvSpPr>
        <p:spPr>
          <a:xfrm>
            <a:off x="457200" y="64296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5" name="CustomShape 2"/>
          <p:cNvSpPr/>
          <p:nvPr/>
        </p:nvSpPr>
        <p:spPr>
          <a:xfrm>
            <a:off x="457200" y="197496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3.8, 3.9. Неблагоприятный микроклимат, 3.10. Тепловое излучение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Доп.исследования: +термометрия, *холодовая проба, *РВГ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облитерирующие заболевания сосудов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3.11. Атмосферное давление. 3.12. Световая среда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6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67" name="" descr=""/>
          <p:cNvPicPr/>
          <p:nvPr/>
        </p:nvPicPr>
        <p:blipFill>
          <a:blip r:embed="rId1"/>
          <a:stretch/>
        </p:blipFill>
        <p:spPr>
          <a:xfrm>
            <a:off x="7345440" y="511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4" dur="indefinite" restart="never" nodeType="tmRoot">
          <p:childTnLst>
            <p:seq>
              <p:cTn id="1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8" name="CustomShape 1"/>
          <p:cNvSpPr/>
          <p:nvPr/>
        </p:nvSpPr>
        <p:spPr>
          <a:xfrm>
            <a:off x="457200" y="71424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объема и направленности осмотра: смотрим приказ №302н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9" name="CustomShape 2"/>
          <p:cNvSpPr/>
          <p:nvPr/>
        </p:nvSpPr>
        <p:spPr>
          <a:xfrm>
            <a:off x="457200" y="204624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80000"/>
              </a:lnSpc>
            </a:pPr>
            <a:r>
              <a:rPr b="1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4 (факторы трудового процесса)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4.1. Физические перегрузки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 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+динамометрия, *УЗДГ, *вестибул.пробы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ПЗ ПНС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*рентгенография суставов, позвоночника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Направленность осмотра: ПЗ КМС и наличие общих противопоказаний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4.2, 4.3. Измененная гравитация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4.4. Сенсорные нагрузки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0" name="CustomShape 3"/>
          <p:cNvSpPr/>
          <p:nvPr/>
        </p:nvSpPr>
        <p:spPr>
          <a:xfrm>
            <a:off x="4643280" y="0"/>
            <a:ext cx="4214160" cy="455760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 И ХИРУРГ: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71" name="" descr=""/>
          <p:cNvPicPr/>
          <p:nvPr/>
        </p:nvPicPr>
        <p:blipFill>
          <a:blip r:embed="rId1"/>
          <a:stretch/>
        </p:blipFill>
        <p:spPr>
          <a:xfrm>
            <a:off x="7535880" y="518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6" dur="indefinite" restart="never" nodeType="tmRoot">
          <p:childTnLst>
            <p:seq>
              <p:cTn id="15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Расспрос и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3" name="CustomShape 2"/>
          <p:cNvSpPr/>
          <p:nvPr/>
        </p:nvSpPr>
        <p:spPr>
          <a:xfrm>
            <a:off x="457200" y="1600200"/>
            <a:ext cx="8228880" cy="75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Чего не нужно делать: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4" name="CustomShape 3"/>
          <p:cNvSpPr/>
          <p:nvPr/>
        </p:nvSpPr>
        <p:spPr>
          <a:xfrm>
            <a:off x="500040" y="2571840"/>
            <a:ext cx="7143120" cy="106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Спрашивать : «На что жалуемся?»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5" name="CustomShape 4"/>
          <p:cNvSpPr/>
          <p:nvPr/>
        </p:nvSpPr>
        <p:spPr>
          <a:xfrm>
            <a:off x="428760" y="3643200"/>
            <a:ext cx="7857360" cy="106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Потому что этот вопрос на ПМО бесполезен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76" name="" descr=""/>
          <p:cNvPicPr/>
          <p:nvPr/>
        </p:nvPicPr>
        <p:blipFill>
          <a:blip r:embed="rId1"/>
          <a:stretch/>
        </p:blipFill>
        <p:spPr>
          <a:xfrm>
            <a:off x="7417440" y="511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8" dur="indefinite" restart="never" nodeType="tmRoot">
          <p:childTnLst>
            <p:seq>
              <p:cTn id="159" dur="indefinite" nodeType="mainSeq">
                <p:childTnLst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64" dur="1000" fill="hold"/>
                                        <p:tgtEl>
                                          <p:spTgt spid="573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65" dur="1000" fill="hold"/>
                                        <p:tgtEl>
                                          <p:spTgt spid="573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6" dur="1000"/>
                                        <p:tgtEl>
                                          <p:spTgt spid="573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71" dur="1000" fill="hold"/>
                                        <p:tgtEl>
                                          <p:spTgt spid="57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72" dur="1000" fill="hold"/>
                                        <p:tgtEl>
                                          <p:spTgt spid="574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3" dur="1000"/>
                                        <p:tgtEl>
                                          <p:spTgt spid="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78" dur="1000" fill="hold"/>
                                        <p:tgtEl>
                                          <p:spTgt spid="57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79" dur="1000" fill="hold"/>
                                        <p:tgtEl>
                                          <p:spTgt spid="575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80" dur="1000"/>
                                        <p:tgtEl>
                                          <p:spTgt spid="5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CustomShape 1"/>
          <p:cNvSpPr/>
          <p:nvPr/>
        </p:nvSpPr>
        <p:spPr>
          <a:xfrm>
            <a:off x="1143000" y="357120"/>
            <a:ext cx="8000280" cy="1215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Структура приказа №302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CustomShape 2"/>
          <p:cNvSpPr/>
          <p:nvPr/>
        </p:nvSpPr>
        <p:spPr>
          <a:xfrm>
            <a:off x="1428840" y="1752480"/>
            <a:ext cx="7714440" cy="4266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Три приложения: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Перечень вредных факторов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Перечень опасных работ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Порядок проведения осмотров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8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7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578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579" name="Picture 2" descr=""/>
          <p:cNvPicPr/>
          <p:nvPr/>
        </p:nvPicPr>
        <p:blipFill>
          <a:blip r:embed="rId1"/>
          <a:stretch/>
        </p:blipFill>
        <p:spPr>
          <a:xfrm>
            <a:off x="635400" y="714240"/>
            <a:ext cx="8007840" cy="546912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1" dur="indefinite" restart="never" nodeType="tmRoot">
          <p:childTnLst>
            <p:seq>
              <p:cTn id="1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0" name="CustomShape 1"/>
          <p:cNvSpPr/>
          <p:nvPr/>
        </p:nvSpPr>
        <p:spPr>
          <a:xfrm>
            <a:off x="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Какие документы оформляет медицинская организация?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1" name="CustomShape 2"/>
          <p:cNvSpPr/>
          <p:nvPr/>
        </p:nvSpPr>
        <p:spPr>
          <a:xfrm>
            <a:off x="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609480" indent="-6087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медицинскую карту амбулаторного больного;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паспорт здоровья работника (если у работника уже имеется паспорт здоровья, то в него вносятся дополнительные записи);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заключение по результатам предварительного (периодического) медицинского осмотра (выдается работнику для передачи работодателю после прохождения работником медицинского осмотра);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760">
              <a:lnSpc>
                <a:spcPct val="9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27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заключительный акт по результатам периодического медицинского осмотра.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582" name="" descr=""/>
          <p:cNvPicPr/>
          <p:nvPr/>
        </p:nvPicPr>
        <p:blipFill>
          <a:blip r:embed="rId1"/>
          <a:stretch/>
        </p:blipFill>
        <p:spPr>
          <a:xfrm>
            <a:off x="7489440" y="525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3" dur="indefinite" restart="never" nodeType="tmRoot">
          <p:childTnLst>
            <p:seq>
              <p:cTn id="1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" name="Picture 2" descr=""/>
          <p:cNvPicPr/>
          <p:nvPr/>
        </p:nvPicPr>
        <p:blipFill>
          <a:blip r:embed="rId1"/>
          <a:stretch/>
        </p:blipFill>
        <p:spPr>
          <a:xfrm>
            <a:off x="1371600" y="214200"/>
            <a:ext cx="6628680" cy="6658200"/>
          </a:xfrm>
          <a:prstGeom prst="rect">
            <a:avLst/>
          </a:prstGeom>
          <a:ln w="9360">
            <a:noFill/>
          </a:ln>
        </p:spPr>
      </p:pic>
      <p:pic>
        <p:nvPicPr>
          <p:cNvPr id="584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5" dur="indefinite" restart="never" nodeType="tmRoot">
          <p:childTnLst>
            <p:seq>
              <p:cTn id="1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5" name="Picture 3" descr=""/>
          <p:cNvPicPr/>
          <p:nvPr/>
        </p:nvPicPr>
        <p:blipFill>
          <a:blip r:embed="rId1"/>
          <a:stretch/>
        </p:blipFill>
        <p:spPr>
          <a:xfrm>
            <a:off x="1214280" y="1247760"/>
            <a:ext cx="6714360" cy="4361760"/>
          </a:xfrm>
          <a:prstGeom prst="rect">
            <a:avLst/>
          </a:prstGeom>
          <a:ln w="9360">
            <a:noFill/>
          </a:ln>
        </p:spPr>
      </p:pic>
      <p:pic>
        <p:nvPicPr>
          <p:cNvPr id="586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7" dur="indefinite" restart="never" nodeType="tmRoot">
          <p:childTnLst>
            <p:seq>
              <p:cTn id="1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7" name="Рисунок 1" descr=""/>
          <p:cNvPicPr/>
          <p:nvPr/>
        </p:nvPicPr>
        <p:blipFill>
          <a:blip r:embed="rId1"/>
          <a:stretch/>
        </p:blipFill>
        <p:spPr>
          <a:xfrm>
            <a:off x="190440" y="390600"/>
            <a:ext cx="8762400" cy="6076080"/>
          </a:xfrm>
          <a:prstGeom prst="rect">
            <a:avLst/>
          </a:prstGeom>
          <a:ln>
            <a:noFill/>
          </a:ln>
        </p:spPr>
      </p:pic>
      <p:pic>
        <p:nvPicPr>
          <p:cNvPr id="588" name="" descr=""/>
          <p:cNvPicPr/>
          <p:nvPr/>
        </p:nvPicPr>
        <p:blipFill>
          <a:blip r:embed="rId2"/>
          <a:stretch/>
        </p:blipFill>
        <p:spPr>
          <a:xfrm>
            <a:off x="7705440" y="561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89" dur="indefinite" restart="never" nodeType="tmRoot">
          <p:childTnLst>
            <p:seq>
              <p:cTn id="1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9" name="Рисунок 1" descr=""/>
          <p:cNvPicPr/>
          <p:nvPr/>
        </p:nvPicPr>
        <p:blipFill>
          <a:blip r:embed="rId1"/>
          <a:stretch/>
        </p:blipFill>
        <p:spPr>
          <a:xfrm>
            <a:off x="318960" y="414360"/>
            <a:ext cx="8505000" cy="6028560"/>
          </a:xfrm>
          <a:prstGeom prst="rect">
            <a:avLst/>
          </a:prstGeom>
          <a:ln>
            <a:noFill/>
          </a:ln>
        </p:spPr>
      </p:pic>
      <p:pic>
        <p:nvPicPr>
          <p:cNvPr id="590" name="" descr=""/>
          <p:cNvPicPr/>
          <p:nvPr/>
        </p:nvPicPr>
        <p:blipFill>
          <a:blip r:embed="rId2"/>
          <a:stretch/>
        </p:blipFill>
        <p:spPr>
          <a:xfrm>
            <a:off x="7920000" y="561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1" dur="indefinite" restart="never" nodeType="tmRoot">
          <p:childTnLst>
            <p:seq>
              <p:cTn id="1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1" name="Рисунок 1" descr=""/>
          <p:cNvPicPr/>
          <p:nvPr/>
        </p:nvPicPr>
        <p:blipFill>
          <a:blip r:embed="rId1"/>
          <a:stretch/>
        </p:blipFill>
        <p:spPr>
          <a:xfrm>
            <a:off x="247680" y="743040"/>
            <a:ext cx="8647920" cy="5371560"/>
          </a:xfrm>
          <a:prstGeom prst="rect">
            <a:avLst/>
          </a:prstGeom>
          <a:ln>
            <a:noFill/>
          </a:ln>
        </p:spPr>
      </p:pic>
      <p:pic>
        <p:nvPicPr>
          <p:cNvPr id="592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3" dur="indefinite" restart="never" nodeType="tmRoot">
          <p:childTnLst>
            <p:seq>
              <p:cTn id="1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" name="Рисунок 1" descr=""/>
          <p:cNvPicPr/>
          <p:nvPr/>
        </p:nvPicPr>
        <p:blipFill>
          <a:blip r:embed="rId1"/>
          <a:stretch/>
        </p:blipFill>
        <p:spPr>
          <a:xfrm>
            <a:off x="209520" y="266760"/>
            <a:ext cx="8724240" cy="6323760"/>
          </a:xfrm>
          <a:prstGeom prst="rect">
            <a:avLst/>
          </a:prstGeom>
          <a:ln>
            <a:noFill/>
          </a:ln>
        </p:spPr>
      </p:pic>
      <p:pic>
        <p:nvPicPr>
          <p:cNvPr id="594" name="" descr=""/>
          <p:cNvPicPr/>
          <p:nvPr/>
        </p:nvPicPr>
        <p:blipFill>
          <a:blip r:embed="rId2"/>
          <a:stretch/>
        </p:blipFill>
        <p:spPr>
          <a:xfrm>
            <a:off x="7705440" y="547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5" dur="indefinite" restart="never" nodeType="tmRoot">
          <p:childTnLst>
            <p:seq>
              <p:cTn id="1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5" name="Рисунок 1" descr=""/>
          <p:cNvPicPr/>
          <p:nvPr/>
        </p:nvPicPr>
        <p:blipFill>
          <a:blip r:embed="rId1"/>
          <a:stretch/>
        </p:blipFill>
        <p:spPr>
          <a:xfrm>
            <a:off x="352440" y="252360"/>
            <a:ext cx="8438400" cy="6352560"/>
          </a:xfrm>
          <a:prstGeom prst="rect">
            <a:avLst/>
          </a:prstGeom>
          <a:ln>
            <a:noFill/>
          </a:ln>
        </p:spPr>
      </p:pic>
      <p:pic>
        <p:nvPicPr>
          <p:cNvPr id="596" name="" descr=""/>
          <p:cNvPicPr/>
          <p:nvPr/>
        </p:nvPicPr>
        <p:blipFill>
          <a:blip r:embed="rId2"/>
          <a:stretch/>
        </p:blipFill>
        <p:spPr>
          <a:xfrm>
            <a:off x="216000" y="14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7" dur="indefinite" restart="never" nodeType="tmRoot">
          <p:childTnLst>
            <p:seq>
              <p:cTn id="1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7" name="Рисунок 1" descr=""/>
          <p:cNvPicPr/>
          <p:nvPr/>
        </p:nvPicPr>
        <p:blipFill>
          <a:blip r:embed="rId1"/>
          <a:stretch/>
        </p:blipFill>
        <p:spPr>
          <a:xfrm>
            <a:off x="128520" y="237960"/>
            <a:ext cx="8886240" cy="6381000"/>
          </a:xfrm>
          <a:prstGeom prst="rect">
            <a:avLst/>
          </a:prstGeom>
          <a:ln>
            <a:noFill/>
          </a:ln>
        </p:spPr>
      </p:pic>
      <p:pic>
        <p:nvPicPr>
          <p:cNvPr id="598" name="" descr=""/>
          <p:cNvPicPr/>
          <p:nvPr/>
        </p:nvPicPr>
        <p:blipFill>
          <a:blip r:embed="rId2"/>
          <a:stretch/>
        </p:blipFill>
        <p:spPr>
          <a:xfrm>
            <a:off x="7633440" y="216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9" dur="indefinite" restart="never" nodeType="tmRoot">
          <p:childTnLst>
            <p:seq>
              <p:cTn id="2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осмотров: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Жесткое разграничение зон ответственности работодателя, работника и медицинской организации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1" name="" descr=""/>
          <p:cNvPicPr/>
          <p:nvPr/>
        </p:nvPicPr>
        <p:blipFill>
          <a:blip r:embed="rId1"/>
          <a:stretch/>
        </p:blipFill>
        <p:spPr>
          <a:xfrm>
            <a:off x="217440" y="374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9" name="Рисунок 1" descr=""/>
          <p:cNvPicPr/>
          <p:nvPr/>
        </p:nvPicPr>
        <p:blipFill>
          <a:blip r:embed="rId1"/>
          <a:stretch/>
        </p:blipFill>
        <p:spPr>
          <a:xfrm>
            <a:off x="361800" y="295200"/>
            <a:ext cx="8419320" cy="6266880"/>
          </a:xfrm>
          <a:prstGeom prst="rect">
            <a:avLst/>
          </a:prstGeom>
          <a:ln>
            <a:noFill/>
          </a:ln>
        </p:spPr>
      </p:pic>
      <p:pic>
        <p:nvPicPr>
          <p:cNvPr id="600" name="" descr=""/>
          <p:cNvPicPr/>
          <p:nvPr/>
        </p:nvPicPr>
        <p:blipFill>
          <a:blip r:embed="rId2"/>
          <a:stretch/>
        </p:blipFill>
        <p:spPr>
          <a:xfrm>
            <a:off x="288000" y="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1" dur="indefinite" restart="never" nodeType="tmRoot">
          <p:childTnLst>
            <p:seq>
              <p:cTn id="2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1" name="Рисунок 2" descr=""/>
          <p:cNvPicPr/>
          <p:nvPr/>
        </p:nvPicPr>
        <p:blipFill>
          <a:blip r:embed="rId1"/>
          <a:stretch/>
        </p:blipFill>
        <p:spPr>
          <a:xfrm>
            <a:off x="285840" y="333360"/>
            <a:ext cx="8571960" cy="6190560"/>
          </a:xfrm>
          <a:prstGeom prst="rect">
            <a:avLst/>
          </a:prstGeom>
          <a:ln>
            <a:noFill/>
          </a:ln>
        </p:spPr>
      </p:pic>
      <p:pic>
        <p:nvPicPr>
          <p:cNvPr id="602" name="" descr=""/>
          <p:cNvPicPr/>
          <p:nvPr/>
        </p:nvPicPr>
        <p:blipFill>
          <a:blip r:embed="rId2"/>
          <a:stretch/>
        </p:blipFill>
        <p:spPr>
          <a:xfrm>
            <a:off x="3313440" y="561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3" dur="indefinite" restart="never" nodeType="tmRoot">
          <p:childTnLst>
            <p:seq>
              <p:cTn id="2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3" name="Рисунок 1" descr=""/>
          <p:cNvPicPr/>
          <p:nvPr/>
        </p:nvPicPr>
        <p:blipFill>
          <a:blip r:embed="rId1"/>
          <a:stretch/>
        </p:blipFill>
        <p:spPr>
          <a:xfrm>
            <a:off x="233280" y="371520"/>
            <a:ext cx="8676720" cy="6114240"/>
          </a:xfrm>
          <a:prstGeom prst="rect">
            <a:avLst/>
          </a:prstGeom>
          <a:ln>
            <a:noFill/>
          </a:ln>
        </p:spPr>
      </p:pic>
      <p:pic>
        <p:nvPicPr>
          <p:cNvPr id="604" name="" descr=""/>
          <p:cNvPicPr/>
          <p:nvPr/>
        </p:nvPicPr>
        <p:blipFill>
          <a:blip r:embed="rId2"/>
          <a:stretch/>
        </p:blipFill>
        <p:spPr>
          <a:xfrm>
            <a:off x="144000" y="1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5" dur="indefinite" restart="never" nodeType="tmRoot">
          <p:childTnLst>
            <p:seq>
              <p:cTn id="2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5" name="Рисунок 1" descr=""/>
          <p:cNvPicPr/>
          <p:nvPr/>
        </p:nvPicPr>
        <p:blipFill>
          <a:blip r:embed="rId1"/>
          <a:stretch/>
        </p:blipFill>
        <p:spPr>
          <a:xfrm>
            <a:off x="262080" y="233280"/>
            <a:ext cx="8619480" cy="6390720"/>
          </a:xfrm>
          <a:prstGeom prst="rect">
            <a:avLst/>
          </a:prstGeom>
          <a:ln>
            <a:noFill/>
          </a:ln>
        </p:spPr>
      </p:pic>
      <p:pic>
        <p:nvPicPr>
          <p:cNvPr id="606" name="" descr=""/>
          <p:cNvPicPr/>
          <p:nvPr/>
        </p:nvPicPr>
        <p:blipFill>
          <a:blip r:embed="rId2"/>
          <a:stretch/>
        </p:blipFill>
        <p:spPr>
          <a:xfrm>
            <a:off x="7848000" y="14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7" dur="indefinite" restart="never" nodeType="tmRoot">
          <p:childTnLst>
            <p:seq>
              <p:cTn id="2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7" name="Рисунок 1" descr=""/>
          <p:cNvPicPr/>
          <p:nvPr/>
        </p:nvPicPr>
        <p:blipFill>
          <a:blip r:embed="rId1"/>
          <a:stretch/>
        </p:blipFill>
        <p:spPr>
          <a:xfrm>
            <a:off x="252360" y="209520"/>
            <a:ext cx="8638560" cy="6438240"/>
          </a:xfrm>
          <a:prstGeom prst="rect">
            <a:avLst/>
          </a:prstGeom>
          <a:ln>
            <a:noFill/>
          </a:ln>
        </p:spPr>
      </p:pic>
      <p:pic>
        <p:nvPicPr>
          <p:cNvPr id="608" name="" descr=""/>
          <p:cNvPicPr/>
          <p:nvPr/>
        </p:nvPicPr>
        <p:blipFill>
          <a:blip r:embed="rId2"/>
          <a:stretch/>
        </p:blipFill>
        <p:spPr>
          <a:xfrm>
            <a:off x="216000" y="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09" dur="indefinite" restart="never" nodeType="tmRoot">
          <p:childTnLst>
            <p:seq>
              <p:cTn id="2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9" name="Рисунок 1" descr=""/>
          <p:cNvPicPr/>
          <p:nvPr/>
        </p:nvPicPr>
        <p:blipFill>
          <a:blip r:embed="rId1"/>
          <a:stretch/>
        </p:blipFill>
        <p:spPr>
          <a:xfrm>
            <a:off x="181080" y="200160"/>
            <a:ext cx="8781480" cy="6457320"/>
          </a:xfrm>
          <a:prstGeom prst="rect">
            <a:avLst/>
          </a:prstGeom>
          <a:ln>
            <a:noFill/>
          </a:ln>
        </p:spPr>
      </p:pic>
      <p:pic>
        <p:nvPicPr>
          <p:cNvPr id="610" name="" descr=""/>
          <p:cNvPicPr/>
          <p:nvPr/>
        </p:nvPicPr>
        <p:blipFill>
          <a:blip r:embed="rId2"/>
          <a:stretch/>
        </p:blipFill>
        <p:spPr>
          <a:xfrm>
            <a:off x="7776000" y="217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1" dur="indefinite" restart="never" nodeType="tmRoot">
          <p:childTnLst>
            <p:seq>
              <p:cTn id="2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1" name="Рисунок 1" descr=""/>
          <p:cNvPicPr/>
          <p:nvPr/>
        </p:nvPicPr>
        <p:blipFill>
          <a:blip r:embed="rId1"/>
          <a:stretch/>
        </p:blipFill>
        <p:spPr>
          <a:xfrm>
            <a:off x="333360" y="237960"/>
            <a:ext cx="8476560" cy="6381000"/>
          </a:xfrm>
          <a:prstGeom prst="rect">
            <a:avLst/>
          </a:prstGeom>
          <a:ln>
            <a:noFill/>
          </a:ln>
        </p:spPr>
      </p:pic>
      <p:pic>
        <p:nvPicPr>
          <p:cNvPr id="612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3" dur="indefinite" restart="never" nodeType="tmRoot">
          <p:childTnLst>
            <p:seq>
              <p:cTn id="2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3" name="Рисунок 1" descr=""/>
          <p:cNvPicPr/>
          <p:nvPr/>
        </p:nvPicPr>
        <p:blipFill>
          <a:blip r:embed="rId1"/>
          <a:stretch/>
        </p:blipFill>
        <p:spPr>
          <a:xfrm>
            <a:off x="133200" y="295200"/>
            <a:ext cx="8876520" cy="6266880"/>
          </a:xfrm>
          <a:prstGeom prst="rect">
            <a:avLst/>
          </a:prstGeom>
          <a:ln>
            <a:noFill/>
          </a:ln>
        </p:spPr>
      </p:pic>
      <p:pic>
        <p:nvPicPr>
          <p:cNvPr id="614" name="" descr=""/>
          <p:cNvPicPr/>
          <p:nvPr/>
        </p:nvPicPr>
        <p:blipFill>
          <a:blip r:embed="rId2"/>
          <a:stretch/>
        </p:blipFill>
        <p:spPr>
          <a:xfrm>
            <a:off x="7776000" y="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5" dur="indefinite" restart="never" nodeType="tmRoot">
          <p:childTnLst>
            <p:seq>
              <p:cTn id="2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5" name="Рисунок 1" descr=""/>
          <p:cNvPicPr/>
          <p:nvPr/>
        </p:nvPicPr>
        <p:blipFill>
          <a:blip r:embed="rId1"/>
          <a:stretch/>
        </p:blipFill>
        <p:spPr>
          <a:xfrm>
            <a:off x="285840" y="304920"/>
            <a:ext cx="8571960" cy="6247800"/>
          </a:xfrm>
          <a:prstGeom prst="rect">
            <a:avLst/>
          </a:prstGeom>
          <a:ln>
            <a:noFill/>
          </a:ln>
        </p:spPr>
      </p:pic>
      <p:pic>
        <p:nvPicPr>
          <p:cNvPr id="616" name="" descr=""/>
          <p:cNvPicPr/>
          <p:nvPr/>
        </p:nvPicPr>
        <p:blipFill>
          <a:blip r:embed="rId2"/>
          <a:stretch/>
        </p:blipFill>
        <p:spPr>
          <a:xfrm>
            <a:off x="7417440" y="72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7" dur="indefinite" restart="never" nodeType="tmRoot">
          <p:childTnLst>
            <p:seq>
              <p:cTn id="2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7" name="Рисунок 1" descr=""/>
          <p:cNvPicPr/>
          <p:nvPr/>
        </p:nvPicPr>
        <p:blipFill>
          <a:blip r:embed="rId1"/>
          <a:stretch/>
        </p:blipFill>
        <p:spPr>
          <a:xfrm>
            <a:off x="366840" y="480960"/>
            <a:ext cx="8409960" cy="5895360"/>
          </a:xfrm>
          <a:prstGeom prst="rect">
            <a:avLst/>
          </a:prstGeom>
          <a:ln>
            <a:noFill/>
          </a:ln>
        </p:spPr>
      </p:pic>
      <p:pic>
        <p:nvPicPr>
          <p:cNvPr id="618" name="" descr=""/>
          <p:cNvPicPr/>
          <p:nvPr/>
        </p:nvPicPr>
        <p:blipFill>
          <a:blip r:embed="rId2"/>
          <a:stretch/>
        </p:blipFill>
        <p:spPr>
          <a:xfrm>
            <a:off x="7489440" y="73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9" dur="indefinite" restart="never" nodeType="tmRoot">
          <p:childTnLst>
            <p:seq>
              <p:cTn id="2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Ответственность: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133" name="Table 2"/>
          <p:cNvGraphicFramePr/>
          <p:nvPr/>
        </p:nvGraphicFramePr>
        <p:xfrm>
          <a:off x="0" y="1357200"/>
          <a:ext cx="9072000" cy="4091760"/>
        </p:xfrm>
        <a:graphic>
          <a:graphicData uri="http://schemas.openxmlformats.org/drawingml/2006/table">
            <a:tbl>
              <a:tblPr/>
              <a:tblGrid>
                <a:gridCol w="2888640"/>
                <a:gridCol w="2683080"/>
                <a:gridCol w="3500640"/>
              </a:tblGrid>
              <a:tr h="8024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Работодатель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Работник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Медицинская организация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3289680">
                <a:tc>
                  <a:txBody>
                    <a:bodyPr/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Оценка условий труда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Определение контингентов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Составление списков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Направление работников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Охват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Явка с необходимыми документами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Прохождение осмотра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Полнота регламентированных приказом исследований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Качество осмотра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216000" indent="-2156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Arial"/>
                        <a:buChar char="•"/>
                      </a:pPr>
                      <a:r>
                        <a:rPr b="0" lang="ru-RU" sz="2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Качество заключения о профпригодности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pic>
        <p:nvPicPr>
          <p:cNvPr id="13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9" name="Рисунок 2" descr=""/>
          <p:cNvPicPr/>
          <p:nvPr/>
        </p:nvPicPr>
        <p:blipFill>
          <a:blip r:embed="rId1"/>
          <a:stretch/>
        </p:blipFill>
        <p:spPr>
          <a:xfrm>
            <a:off x="262080" y="371520"/>
            <a:ext cx="8619480" cy="6114240"/>
          </a:xfrm>
          <a:prstGeom prst="rect">
            <a:avLst/>
          </a:prstGeom>
          <a:ln>
            <a:noFill/>
          </a:ln>
        </p:spPr>
      </p:pic>
      <p:pic>
        <p:nvPicPr>
          <p:cNvPr id="620" name="" descr=""/>
          <p:cNvPicPr/>
          <p:nvPr/>
        </p:nvPicPr>
        <p:blipFill>
          <a:blip r:embed="rId2"/>
          <a:stretch/>
        </p:blipFill>
        <p:spPr>
          <a:xfrm>
            <a:off x="7777440" y="144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1" dur="indefinite" restart="never" nodeType="tmRoot">
          <p:childTnLst>
            <p:seq>
              <p:cTn id="2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1" name="Рисунок 1" descr=""/>
          <p:cNvPicPr/>
          <p:nvPr/>
        </p:nvPicPr>
        <p:blipFill>
          <a:blip r:embed="rId1"/>
          <a:stretch/>
        </p:blipFill>
        <p:spPr>
          <a:xfrm>
            <a:off x="1438200" y="343080"/>
            <a:ext cx="6266880" cy="6171480"/>
          </a:xfrm>
          <a:prstGeom prst="rect">
            <a:avLst/>
          </a:prstGeom>
          <a:ln>
            <a:noFill/>
          </a:ln>
        </p:spPr>
      </p:pic>
      <p:pic>
        <p:nvPicPr>
          <p:cNvPr id="622" name="" descr=""/>
          <p:cNvPicPr/>
          <p:nvPr/>
        </p:nvPicPr>
        <p:blipFill>
          <a:blip r:embed="rId2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3" dur="indefinite" restart="never" nodeType="tmRoot">
          <p:childTnLst>
            <p:seq>
              <p:cTn id="2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CustomShape 1"/>
          <p:cNvSpPr/>
          <p:nvPr/>
        </p:nvSpPr>
        <p:spPr>
          <a:xfrm>
            <a:off x="214200" y="428760"/>
            <a:ext cx="8721000" cy="52714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Документация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Список контингентов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Поименные списки работников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Направление на предварительный (периодический) медицинский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Медицинская карта амбулаторного больного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Паспорт здоровья работника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Заключение по результатам предварительного (периодического) медицинского осмотра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480" algn="just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Заключительный акт по результатам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24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5" dur="indefinite" restart="never" nodeType="tmRoot">
          <p:childTnLst>
            <p:seq>
              <p:cTn id="2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5" name="CustomShape 1"/>
          <p:cNvSpPr/>
          <p:nvPr/>
        </p:nvSpPr>
        <p:spPr>
          <a:xfrm>
            <a:off x="457200" y="274680"/>
            <a:ext cx="822888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626" name="CustomShape 2"/>
          <p:cNvSpPr/>
          <p:nvPr/>
        </p:nvSpPr>
        <p:spPr>
          <a:xfrm>
            <a:off x="457200" y="1600200"/>
            <a:ext cx="8228880" cy="4525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Вопросы?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mazitova@otolar-centre.ru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627" name="" descr=""/>
          <p:cNvPicPr/>
          <p:nvPr/>
        </p:nvPicPr>
        <p:blipFill>
          <a:blip r:embed="rId1"/>
          <a:stretch/>
        </p:blipFill>
        <p:spPr>
          <a:xfrm>
            <a:off x="179640" y="10908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27" dur="indefinite" restart="never" nodeType="tmRoot">
          <p:childTnLst>
            <p:seq>
              <p:cTn id="2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268</TotalTime>
  <Application>LibreOffice/5.2.3.1$Linux_X86_64 LibreOffice_project/20m0$Build-1</Application>
  <Words>3692</Words>
  <Paragraphs>640</Paragraphs>
  <Company>Microsoft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2014-03-02T05:20:48Z</dcterms:created>
  <dc:creator>nailya</dc:creator>
  <dc:description/>
  <dc:language>ru-RU</dc:language>
  <cp:lastModifiedBy/>
  <dcterms:modified xsi:type="dcterms:W3CDTF">2017-04-21T12:32:37Z</dcterms:modified>
  <cp:revision>20</cp:revision>
  <dc:subject/>
  <dc:title>Принципы и порядок проведения медицинских осмотров работников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Microsoft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93</vt:i4>
  </property>
</Properties>
</file>