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4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23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9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2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_rels/presentation.xml.rels" ContentType="application/vnd.openxmlformats-package.relationships+xml"/>
  <Override PartName="/ppt/media/image9.png" ContentType="image/png"/>
  <Override PartName="/ppt/media/image8.png" ContentType="image/png"/>
  <Override PartName="/ppt/media/image7.png" ContentType="image/png"/>
  <Override PartName="/ppt/media/image6.png" ContentType="image/png"/>
  <Override PartName="/ppt/media/image5.png" ContentType="image/png"/>
  <Override PartName="/ppt/media/image1.png" ContentType="image/png"/>
  <Override PartName="/ppt/media/image2.png" ContentType="image/png"/>
  <Override PartName="/ppt/media/image3.png" ContentType="image/png"/>
  <Override PartName="/ppt/media/image4.png" ContentType="image/png"/>
  <Override PartName="/ppt/presentation.xml" ContentType="application/vnd.openxmlformats-officedocument.presentationml.presentation.main+xml"/>
  <Override PartName="/ppt/slideMasters/_rels/slideMaster2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2.xml" ContentType="application/vnd.openxmlformats-officedocument.theme+xml"/>
  <Override PartName="/ppt/theme/theme1.xml" ContentType="application/vnd.openxmlformats-officedocument.theme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  <p:sldId id="270" r:id="rId18"/>
    <p:sldId id="271" r:id="rId19"/>
    <p:sldId id="272" r:id="rId20"/>
    <p:sldId id="273" r:id="rId21"/>
    <p:sldId id="274" r:id="rId22"/>
    <p:sldId id="275" r:id="rId23"/>
    <p:sldId id="276" r:id="rId24"/>
    <p:sldId id="277" r:id="rId25"/>
    <p:sldId id="278" r:id="rId26"/>
    <p:sldId id="279" r:id="rId27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" Target="slides/slide1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Relationship Id="rId9" Type="http://schemas.openxmlformats.org/officeDocument/2006/relationships/slide" Target="slides/slide6.xml"/><Relationship Id="rId10" Type="http://schemas.openxmlformats.org/officeDocument/2006/relationships/slide" Target="slides/slide7.xml"/><Relationship Id="rId11" Type="http://schemas.openxmlformats.org/officeDocument/2006/relationships/slide" Target="slides/slide8.xml"/><Relationship Id="rId12" Type="http://schemas.openxmlformats.org/officeDocument/2006/relationships/slide" Target="slides/slide9.xml"/><Relationship Id="rId13" Type="http://schemas.openxmlformats.org/officeDocument/2006/relationships/slide" Target="slides/slide10.xml"/><Relationship Id="rId14" Type="http://schemas.openxmlformats.org/officeDocument/2006/relationships/slide" Target="slides/slide11.xml"/><Relationship Id="rId15" Type="http://schemas.openxmlformats.org/officeDocument/2006/relationships/slide" Target="slides/slide12.xml"/><Relationship Id="rId16" Type="http://schemas.openxmlformats.org/officeDocument/2006/relationships/slide" Target="slides/slide13.xml"/><Relationship Id="rId17" Type="http://schemas.openxmlformats.org/officeDocument/2006/relationships/slide" Target="slides/slide14.xml"/><Relationship Id="rId18" Type="http://schemas.openxmlformats.org/officeDocument/2006/relationships/slide" Target="slides/slide15.xml"/><Relationship Id="rId19" Type="http://schemas.openxmlformats.org/officeDocument/2006/relationships/slide" Target="slides/slide16.xml"/><Relationship Id="rId20" Type="http://schemas.openxmlformats.org/officeDocument/2006/relationships/slide" Target="slides/slide17.xml"/><Relationship Id="rId21" Type="http://schemas.openxmlformats.org/officeDocument/2006/relationships/slide" Target="slides/slide18.xml"/><Relationship Id="rId22" Type="http://schemas.openxmlformats.org/officeDocument/2006/relationships/slide" Target="slides/slide19.xml"/><Relationship Id="rId23" Type="http://schemas.openxmlformats.org/officeDocument/2006/relationships/slide" Target="slides/slide20.xml"/><Relationship Id="rId24" Type="http://schemas.openxmlformats.org/officeDocument/2006/relationships/slide" Target="slides/slide21.xml"/><Relationship Id="rId25" Type="http://schemas.openxmlformats.org/officeDocument/2006/relationships/slide" Target="slides/slide22.xml"/><Relationship Id="rId26" Type="http://schemas.openxmlformats.org/officeDocument/2006/relationships/slide" Target="slides/slide23.xml"/><Relationship Id="rId27" Type="http://schemas.openxmlformats.org/officeDocument/2006/relationships/slide" Target="slides/slide2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38" name="" descr=""/>
          <p:cNvPicPr/>
          <p:nvPr/>
        </p:nvPicPr>
        <p:blipFill>
          <a:blip r:embed="rId3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7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4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6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7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6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2" name="PlaceHolder 5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4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5" name="PlaceHolder 3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76" name="" descr=""/>
          <p:cNvPicPr/>
          <p:nvPr/>
        </p:nvPicPr>
        <p:blipFill>
          <a:blip r:embed="rId2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  <p:pic>
        <p:nvPicPr>
          <p:cNvPr id="77" name="" descr=""/>
          <p:cNvPicPr/>
          <p:nvPr/>
        </p:nvPicPr>
        <p:blipFill>
          <a:blip r:embed="rId3"/>
          <a:stretch/>
        </p:blipFill>
        <p:spPr>
          <a:xfrm>
            <a:off x="1735560" y="1599840"/>
            <a:ext cx="5671800" cy="452556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457200" y="274680"/>
            <a:ext cx="8229240" cy="52977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 type="body"/>
          </p:nvPr>
        </p:nvSpPr>
        <p:spPr>
          <a:xfrm>
            <a:off x="45720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4525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 type="body"/>
          </p:nvPr>
        </p:nvSpPr>
        <p:spPr>
          <a:xfrm>
            <a:off x="4674240" y="396432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lIns="0" rIns="0" tIns="0" bIns="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 type="body"/>
          </p:nvPr>
        </p:nvSpPr>
        <p:spPr>
          <a:xfrm>
            <a:off x="4674240" y="1600200"/>
            <a:ext cx="401580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 type="body"/>
          </p:nvPr>
        </p:nvSpPr>
        <p:spPr>
          <a:xfrm>
            <a:off x="457200" y="3964320"/>
            <a:ext cx="8229240" cy="215856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E06272EF-E1FB-4BDF-AE19-10C138EAF72C}" type="datetime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4.5.17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3" name="PlaceHolder 4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0480D4F1-74CA-4434-BF06-A47D9DC926DF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457200" y="274680"/>
            <a:ext cx="8229240" cy="1142640"/>
          </a:xfrm>
          <a:prstGeom prst="rect">
            <a:avLst/>
          </a:prstGeom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Образец заголовка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457200" y="1600200"/>
            <a:ext cx="8229240" cy="4525560"/>
          </a:xfrm>
          <a:prstGeom prst="rect">
            <a:avLst/>
          </a:prstGeom>
        </p:spPr>
        <p:txBody>
          <a:bodyPr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Четвёртый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Шестой уровень структуры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Седьмой уровень структурыОбразец текста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1" marL="743040" indent="-28548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Второй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Третий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3" marL="1600200" indent="-22824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Четвертый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lvl="4" marL="2057400" indent="-228240">
              <a:lnSpc>
                <a:spcPct val="100000"/>
              </a:lnSpc>
              <a:buClr>
                <a:srgbClr val="000000"/>
              </a:buClr>
              <a:buFont typeface="Arial"/>
              <a:buChar char="»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Пятый уровень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dt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</p:spPr>
        <p:txBody>
          <a:bodyPr anchor="ctr"/>
          <a:p>
            <a:pPr>
              <a:lnSpc>
                <a:spcPct val="100000"/>
              </a:lnSpc>
            </a:pPr>
            <a:fld id="{C39C51F6-7066-4220-A52A-1CDD3FAA7FA8}" type="datetime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4.5.17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ftr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</p:spPr>
        <p:txBody>
          <a:bodyPr anchor="ctr"/>
          <a:p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43" name="PlaceHolder 5"/>
          <p:cNvSpPr>
            <a:spLocks noGrp="1"/>
          </p:cNvSpPr>
          <p:nvPr>
            <p:ph type="sldNum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</p:spPr>
        <p:txBody>
          <a:bodyPr anchor="ctr"/>
          <a:p>
            <a:pPr algn="r">
              <a:lnSpc>
                <a:spcPct val="100000"/>
              </a:lnSpc>
            </a:pPr>
            <a:fld id="{321B48CF-4DE6-40A9-8C86-D4E0CAEB867E}" type="slidenum">
              <a:rPr b="0" lang="ru-RU" sz="1200" spc="-1" strike="noStrike">
                <a:solidFill>
                  <a:srgbClr val="8b8b8b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7.png"/><Relationship Id="rId2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8.png"/><Relationship Id="rId2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hyperlink" Target="consultantplus://offline/ref=635FF7CD7EAB9EDCD56002890CDF6DCF21C2276D92E8CE912B27B9270D2F7E6E5EE5E1FAEF56F8Y2z4F" TargetMode="External"/><Relationship Id="rId2" Type="http://schemas.openxmlformats.org/officeDocument/2006/relationships/hyperlink" Target="consultantplus://offline/ref=635FF7CD7EAB9EDCD56002890CDF6DCF21C2276D92E8CE912B27B9270D2F7E6E5EE5E1FAEF54FFY2z2F" TargetMode="External"/><Relationship Id="rId3" Type="http://schemas.openxmlformats.org/officeDocument/2006/relationships/hyperlink" Target="consultantplus://offline/ref=635FF7CD7EAB9EDCD56002890CDF6DCF21C2276D92E8CE912B27B9270D2F7E6E5EE5E1FAEF54FEY2zFF" TargetMode="External"/><Relationship Id="rId4" Type="http://schemas.openxmlformats.org/officeDocument/2006/relationships/hyperlink" Target="consultantplus://offline/ref=635FF7CD7EAB9EDCD56002890CDF6DCF21C2276D92E8CE912B27B927Y0zDF" TargetMode="External"/><Relationship Id="rId5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hyperlink" Target="consultantplus://offline/ref=635FF7CD7EAB9EDCD56002890CDF6DCF21C2276D92E8CE912B27B9270D2F7E6E5EE5E1FAEF56F8Y2z4F" TargetMode="External"/><Relationship Id="rId2" Type="http://schemas.openxmlformats.org/officeDocument/2006/relationships/hyperlink" Target="consultantplus://offline/ref=635FF7CD7EAB9EDCD56002890CDF6DCF21C2276D92E8CE912B27B9270D2F7E6E5EE5E1FAEF56F8Y2z1F" TargetMode="External"/><Relationship Id="rId3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hyperlink" Target="consultantplus://offline/ref=635FF7CD7EAB9EDCD56002890CDF6DCF21C2276D92E8CE912B27B9270D2F7E6E5EE5E1FAEF54FEY2zFF" TargetMode="External"/><Relationship Id="rId2" Type="http://schemas.openxmlformats.org/officeDocument/2006/relationships/hyperlink" Target="consultantplus://offline/ref=635FF7CD7EAB9EDCD56002890CDF6DCF21C2276D92E8CE912B27B9270D2F7E6E5EE5E1FAEF54FEY2zFF" TargetMode="External"/><Relationship Id="rId3" Type="http://schemas.openxmlformats.org/officeDocument/2006/relationships/hyperlink" Target="consultantplus://offline/ref=635FF7CD7EAB9EDCD56002890CDF6DCF21C2276D92E8CE912B27B9270D2F7E6E5EE5E1FAEF54FEY2zFF" TargetMode="External"/><Relationship Id="rId4" Type="http://schemas.openxmlformats.org/officeDocument/2006/relationships/hyperlink" Target="consultantplus://offline/ref=635FF7CD7EAB9EDCD56002890CDF6DCF21C2276D92E8CE912B27B9270D2F7E6E5EE5E1FAEF54FEY2zFF" TargetMode="External"/><Relationship Id="rId5" Type="http://schemas.openxmlformats.org/officeDocument/2006/relationships/hyperlink" Target="consultantplus://offline/ref=635FF7CD7EAB9EDCD56002890CDF6DCF21C2276D92E8CE912B27B9270D2F7E6E5EE5E1FAEF54FEY2zFF" TargetMode="External"/><Relationship Id="rId6" Type="http://schemas.openxmlformats.org/officeDocument/2006/relationships/hyperlink" Target="consultantplus://offline/ref=635FF7CD7EAB9EDCD56002890CDF6DCF20C521659AE8CE912B27B9270D2F7E6E5EE5E1FAEF56F8Y2zFF" TargetMode="External"/><Relationship Id="rId7" Type="http://schemas.openxmlformats.org/officeDocument/2006/relationships/slideLayout" Target="../slideLayouts/slideLayout13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hyperlink" Target="consultantplus://offline/ref=635FF7CD7EAB9EDCD56002890CDF6DCF21C2276D92E8CE912B27B9270D2F7E6E5EE5E1FAEF54FEY2zFF" TargetMode="External"/><Relationship Id="rId2" Type="http://schemas.openxmlformats.org/officeDocument/2006/relationships/hyperlink" Target="consultantplus://offline/ref=635FF7CD7EAB9EDCD56002890CDF6DCF21C2276D92E8CE912B27B9270D2F7E6E5EE5E1FAEF54FEY2zFF" TargetMode="External"/><Relationship Id="rId3" Type="http://schemas.openxmlformats.org/officeDocument/2006/relationships/hyperlink" Target="consultantplus://offline/ref=635FF7CD7EAB9EDCD56002890CDF6DCF21C2276D92E8CE912B27B9270D2F7E6E5EE5E1FAEF54FEY2zFF" TargetMode="External"/><Relationship Id="rId4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hyperlink" Target="consultantplus://offline/ref=635FF7CD7EAB9EDCD56002890CDF6DCF21C2276D92E8CE912B27B9270D2F7E6E5EE5E1FAEF56F8Y2z3F" TargetMode="External"/><Relationship Id="rId2" Type="http://schemas.openxmlformats.org/officeDocument/2006/relationships/hyperlink" Target="consultantplus://offline/ref=635FF7CD7EAB9EDCD56002890CDF6DCF29C0266F9AEA939B237EB5250A20217959ACEDFBEF56F924YBz9F" TargetMode="External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5.png"/><Relationship Id="rId2" Type="http://schemas.openxmlformats.org/officeDocument/2006/relationships/slideLayout" Target="../slideLayouts/slideLayout13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6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Отдельные виды освидетельствований и осмотров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79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7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98" name="Picture 2" descr=""/>
          <p:cNvPicPr/>
          <p:nvPr/>
        </p:nvPicPr>
        <p:blipFill>
          <a:blip r:embed="rId1"/>
          <a:stretch/>
        </p:blipFill>
        <p:spPr>
          <a:xfrm>
            <a:off x="1071720" y="23760"/>
            <a:ext cx="7000560" cy="68101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TextShape 1"/>
          <p:cNvSpPr txBox="1"/>
          <p:nvPr/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Диспансеризация госслужащих. Приказ МЗ СР РФ от 14 декабря 2009 г. N 984н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0" name="TextShape 2"/>
          <p:cNvSpPr txBox="1"/>
          <p:nvPr/>
        </p:nvSpPr>
        <p:spPr>
          <a:xfrm>
            <a:off x="1371600" y="3886200"/>
            <a:ext cx="6400440" cy="17521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№984н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2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1: порядок прохождения диспансеризации государственными гражданскими служащими Российской Федерации и муниципальными служащими;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2: перечень заболеваний, препятствующих поступлению на государственную гражданскую службу Российской Федерации и муниципальную службу или её прохождению;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3: учетная форма N 001-ГС/у "Заключение медицинского учреждения о наличии (отсутствии) заболевания, препятствующего поступлению на государственную гражданскую службу Российской Федерации и муниципальную службу или ее прохождению".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Настоящий Порядок определяет правила прохождения диспансеризации лицами, замещающими должности государственной гражданской службы Российской Федерации и муниципальные должности муниципальной службы, а также выдачи заключения медицинского учреждения о наличии (отсутствии) заболевания, препятствующего поступлению на государственную гражданскую службу Российской Федерации и муниципальную службу или ее прохождению.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Под диспансеризацией, применительно к настоящему Порядку, понимается комплекс мероприятий, проводимых с целью определения рисков развития заболеваний, раннего выявления имеющихся заболеваний, в том числе препятствующих прохождению государственной гражданской службы Российской Федерации (далее - гражданская служба) и муниципальной службы, сохранения и укрепления физического и психического здоровья государственного гражданского служащего Российской Федерации (далее - гражданский служащий) и муниципального служащего.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6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Диспансеризация гражданских служащих и муниципальных служащих осуществляется за счет средств соответствующих бюджетов в медицинских учреждениях, определенных федеральным государственным органом или государственным органом субъекта Российской Федерации (далее - государственный орган), органом местного самоуправления, аппаратом избирательной комиссии муниципального образования (далее - орган муниципального образования) в соответствии с законодательством Российской Федерации о размещении заказов на поставки товаров, выполнение работ, оказание услуг для государственных и муниципальных нужд, имеющих лицензию на осуществление медицинской деятельности, включая работы (услуги) при осуществлении амбулаторно-поликлинической медицинской помощи по специальностям: "терапия", "акушерство и гинекология", "неврология", "урология", "хирургия", "офтальмология", "отоларингология", "эндокринология", "психиатрия", "психиатрия-наркология", "рентгенология", "ультразвуковая диагностика", "клиническая лабораторная диагностика" (далее - медицинское учреждение).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0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случае отсутствия в медицинском учреждении, осуществляющем диспансеризацию гражданских служащих или муниципальных служащих, лицензии на медицинскую деятельность по отдельным видам работ (услуг), необходимых для проведения диспансеризации в полном объеме, указанным медицинским учреждением заключаются договоры с медицинскими организациями, имеющими лицензии на соответствующие виды деятельности, о привлечении медицинских работников этих организаций.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Объем исследований: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0" name="TextShape 2"/>
          <p:cNvSpPr txBox="1"/>
          <p:nvPr/>
        </p:nvSpPr>
        <p:spPr>
          <a:xfrm>
            <a:off x="457200" y="1600200"/>
            <a:ext cx="418572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1) осмотр врачами-специалистами: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терапевтом,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акушером-гинекологом,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неврологом,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урологом (для мужского населения),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хирургом,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офтальмологом,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отоларингологом,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эндокринологом,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психиатром,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психиатром-наркологом;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1" name="CustomShape 3"/>
          <p:cNvSpPr/>
          <p:nvPr/>
        </p:nvSpPr>
        <p:spPr>
          <a:xfrm>
            <a:off x="4572000" y="1571760"/>
            <a:ext cx="4285800" cy="4205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2) проведение лабораторных и функциональных исследований: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клинический анализ крови,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клинический анализ мочи,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исследование уровня холестерина крови,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Сахара, билирубина, общего белка, амилазы, креатинина, мочевой кислоты,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ЛПНП, триглицеридов,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СА-125 (женщинам после 40 лет),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PSA (мужчинам после 40 лет),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цитологическое исследование мазка из цервикального канала,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электрокардиография, флюорография (1 раз в год), маммография (женщинам после 40 лет, 1 раз в 2 года).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3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4" name="Picture 2" descr=""/>
          <p:cNvPicPr/>
          <p:nvPr/>
        </p:nvPicPr>
        <p:blipFill>
          <a:blip r:embed="rId1"/>
          <a:stretch/>
        </p:blipFill>
        <p:spPr>
          <a:xfrm>
            <a:off x="1571760" y="211680"/>
            <a:ext cx="5857560" cy="659520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116" name="Picture 2" descr=""/>
          <p:cNvPicPr/>
          <p:nvPr/>
        </p:nvPicPr>
        <p:blipFill>
          <a:blip r:embed="rId1"/>
          <a:stretch/>
        </p:blipFill>
        <p:spPr>
          <a:xfrm>
            <a:off x="2071800" y="0"/>
            <a:ext cx="5227200" cy="6857640"/>
          </a:xfrm>
          <a:prstGeom prst="rect">
            <a:avLst/>
          </a:prstGeom>
          <a:ln w="9360">
            <a:noFill/>
          </a:ln>
        </p:spPr>
      </p:pic>
    </p:spTree>
  </p:cSld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1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МИНИСТЕРСТВО ЗДРАВООХРАНЕНИЯ И СОЦИАЛЬНОГО РАЗВИТИЯ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РОССИЙСКОЙ ФЕДЕРАЦИИ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ФЕДЕРАЛЬНАЯ СЛУЖБА ПО НАДЗОРУ В СФЕРЕ ЗАЩИТЫ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ПРАВ ПОТРЕБИТЕЛЕЙ И БЛАГОПОЛУЧИЯ ЧЕЛОВЕКА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ПИСЬМО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3 сентября 2010 г. N 01/12719-0-32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 ДИСПАНСЕРИЗАЦИИ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ФЕДЕРАЛЬНЫХ ГОСУДАРСТВЕННЫХ ГРАЖДАНСКИХ СЛУЖАЩИХ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Зарегистрировано в Минюсте РФ 10 октября 2000 г. N 2415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МИНИСТЕРСТВО ЗДРАВООХРАНЕНИЯ РОССИЙСКОЙ ФЕДЕРАЦИИ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11 сентября 2000 г. N 344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 МЕДИЦИНСКОМ ОСВИДЕТЕЛЬСТВОВАНИИ ГРАЖДАН ДЛЯ ВЫДАЧИ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ЛИЦЕНЗИИ НА ПРАВО ПРИОБРЕТЕНИЯ ОРУЖИЯ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 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Список изменяющих документов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 ред. Приказа Минздравсоцразвития РФ от 12.07.2010 N 512н,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 изм., внесенными Решением Верховного Суда РФ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от 10.07.2009 N ГКПИ09-652)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TextShape 1"/>
          <p:cNvSpPr txBox="1"/>
          <p:nvPr/>
        </p:nvSpPr>
        <p:spPr>
          <a:xfrm>
            <a:off x="457200" y="428760"/>
            <a:ext cx="8229240" cy="60717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Федеральная служба по надзору в сфере защиты прав потребителей и благополучия человека в связи с поступающими запросами территориальных органов по вопросам прохождения диспансеризации федеральных государственных гражданских служащих разъясняет.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Приказом Министерства здравоохранения и социального развития Российской Федерации от 14 декабря 2009 года N 984н (зарегистрирован Минюстом России 29.12.2009 N 15878) утверждены </a:t>
            </a:r>
            <a:r>
              <a:rPr b="0" lang="ru-RU" sz="3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Порядок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прохождения диспансеризации государственными гражданскими служащими Российской Федерации и муниципальными служащими (далее - Порядок); </a:t>
            </a:r>
            <a:r>
              <a:rPr b="0" lang="ru-RU" sz="3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перечень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заболеваний, препятствующих поступлению на государственную гражданскую службу Российской Федерации и муниципальную службу или ее прохождению; учетная </a:t>
            </a:r>
            <a:r>
              <a:rPr b="0" lang="ru-RU" sz="3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форма N 001-ГС/у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"Заключение медицинского учреждения о наличии (отсутствии) заболевания, препятствующего поступлению на государственную гражданскую службу Российской Федерации и муниципальную службу или ее прохождению". Указанный </a:t>
            </a:r>
            <a:r>
              <a:rPr b="0" lang="ru-RU" sz="36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Приказ</a:t>
            </a: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вступил в силу с 2 февраля 2010 года.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121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	Порядком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определены правила прохождения диспансеризации лицами, замещающими должности гражданской службы, а также выдачи заключения медицинского учреждения о наличии (отсутствии) заболевания, препятствующего поступлению на службу или ее прохождению.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Диспансеризация гражданских служащих проводится ежегодно врачами-специалистами с использованием лабораторных и функциональных исследований, перечень и объем которых установлен в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пункте 4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Порядка.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TextShape 1"/>
          <p:cNvSpPr txBox="1"/>
          <p:nvPr/>
        </p:nvSpPr>
        <p:spPr>
          <a:xfrm>
            <a:off x="457200" y="500040"/>
            <a:ext cx="8229240" cy="562572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На основании результатов диспансеризации гражданского служащего медицинское учреждение выдает ему заключение о наличии (отсутствии) заболевания, препятствующего поступлению на государственную гражданскую службу Российской Федерации и муниципальную службу или ее прохождению (учетная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форма N 001-ГС/у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) (далее - Заключение) (без указания диагноза и других медицинских данных), подписываемое врачебной комиссией медицинского учреждения.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Заключение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выданное гражданскому служащему по результатам диспансеризации, действительно до прохождения следующей диспансеризации.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случае если гражданскому служащему по результатам диспансеризации выдано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Заключение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 наличии заболевания, препятствующего прохождению гражданской службы, медицинское учреждение, выдавшее соответствующее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4"/>
              </a:rPr>
              <a:t>Заключение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направляет его копию в государственный орган по месту прохождения гражданской службы в 10-дневный срок.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5"/>
              </a:rPr>
              <a:t>	Заключение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приобщается к личному делу гражданского служащего в соответствии с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6"/>
              </a:rPr>
              <a:t>Положением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о персональных данных государственного гражданского служащего и ведении его личного дела, утвержденным Указом Президента Российской Федерации от 30.05.2005 N 609 "Об утверждении Положения о персональных данных государственного гражданского служащего Российской Федерации и ведении его личного дела" (в ред. от 23.10.2008).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TextShape 1"/>
          <p:cNvSpPr txBox="1"/>
          <p:nvPr/>
        </p:nvSpPr>
        <p:spPr>
          <a:xfrm>
            <a:off x="457200" y="428760"/>
            <a:ext cx="8229240" cy="5697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 окончании прохождения диспансеризации помимо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Заключения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медицинское учреждение выдает гражданскому служащему заполненный Паспорт здоровья, который хранится у гражданского служащего.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 изменении места прохождения службы гражданский служащий, обратившийся в течение года после прохождения им диспансеризации в медицинское учреждение для получения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Заключения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, предъявляет медицинскому учреждению паспорт или иной документ, удостоверяющий личность, и Паспорт здоровья.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3"/>
              </a:rPr>
              <a:t>Заключение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выдается медицинским учреждением на основании сведений, содержащихся в Паспорте здоровья, без проведения повторного осмотра и действительно до прохождения следующей диспансеризации.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TextShape 1"/>
          <p:cNvSpPr txBox="1"/>
          <p:nvPr/>
        </p:nvSpPr>
        <p:spPr>
          <a:xfrm>
            <a:off x="457200" y="428760"/>
            <a:ext cx="8229240" cy="56973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соответствии с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1"/>
              </a:rPr>
              <a:t>пунктом 3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Порядка диспансеризация гражданских служащих осуществляется за счет средств федерального бюджета в пределах лимитов бюджетных обязательствах в медицинских учреждениях, определенных территориальным органом Федеральной службы по надзору в сфере защиты прав потребителей и благополучия человека в соответствии с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hlinkClick r:id="rId2"/>
              </a:rPr>
              <a:t>законодательством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 Российской Федерации о размещении заказов на поставки товаров, выполнение работ, оказание услуг для государственных и муниципальных нужд, имеющих лицензию на осуществление медицинской деятельности, включая работы (услуги) при осуществлении амбулаторно-поликлинической медицинской помощи по специальностям: "терапия", "акушерство и гинекология", "неврология", "урология", "хирургия", "офтальмология", "отоларингология", "эндокринология", "психиатрия", "психиатрия-наркология", "рентгенология", "ультразвуковая диагностика", "клиническая лабораторная диагностика".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TextShape 1"/>
          <p:cNvSpPr txBox="1"/>
          <p:nvPr/>
        </p:nvSpPr>
        <p:spPr>
          <a:xfrm>
            <a:off x="457200" y="428760"/>
            <a:ext cx="8229240" cy="6000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целях упорядочения деятельности лечебно-профилактических учреждений в этом направлении работы приказываю: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Ввести с 1 декабря 2000 года в лечебно-профилактических учреждениях, осуществляющих амбулаторно-поликлинический прием, учетную форму N 046-1 "Медицинское заключение по результатам освидетельствования гражданина для выдачи лицензии на право приобретения оружия" (приложение).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Установить следующий порядок медицинского освидетельствования граждан для выдачи лицензии на право приобретения оружия: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Абзац исключен. - Приказ Минздравсоцразвития РФ от 12.07.2010 N 512н.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освидетельствовании принимают участие врач-терапевт с привлечением имеющейся медицинской документации, а также специалисты-психиатр, нарколог, окулист. В случае отсутствия специалистов в данном медицинском учреждении привлечение их осуществляется на договорной основе.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(в ред. Приказа Минздравсоцразвития РФ от 12.07.2010 N 512н)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Заключение специалистов утверждается клинико-экспертной комиссией медицинского учреждения и скрепляется печатью.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Считать утратившим силу п. 7 Приложения 2 Приказа Минздрава России от 14.03.96 N 90 "О порядке проведения предварительных и периодических осмотров" (Приказ в госрегистрации не нуждается, письмо Минюста России от 30.12.96 N 07-02-1376-96).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85" name="Picture 2" descr=""/>
          <p:cNvPicPr/>
          <p:nvPr/>
        </p:nvPicPr>
        <p:blipFill>
          <a:blip r:embed="rId1"/>
          <a:stretch/>
        </p:blipFill>
        <p:spPr>
          <a:xfrm>
            <a:off x="1166760" y="57240"/>
            <a:ext cx="6810120" cy="674352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TextShape 1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Министерства здравоохранения и социального развития Российской Федерации (Минздравсоцразвития России) от 26 августа 2011 г. N 989н г. Москва "Об утверждении перечня медицинских противопоказаний для работы с использованием сведений, составляющих государственную тайну, порядка получения и формы справки об отсутствии медицинских противопоказаний для работы с использованием сведений, составляющих государственную тайну"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	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Зарегистрирован в Минюсте РФ 11 октября 2011 г. Регистрационный N 22016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Приказ №989н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88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1: перечень медицинских противопоказаний для работы с использованием сведений, составляющих государственную тайну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2: Порядок получения справки об отсутствии медицинских противопоказаний для работы с использованием сведений, составляющих государственную тайну;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Приложение 3: форма справки об отсутствии медицинских противопоказаний для работы с использованием сведений, составляющих государственную тайну.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>
              <a:lnSpc>
                <a:spcPct val="100000"/>
              </a:lnSpc>
            </a:pP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получения справки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0" name="TextShape 2"/>
          <p:cNvSpPr txBox="1"/>
          <p:nvPr/>
        </p:nvSpPr>
        <p:spPr>
          <a:xfrm>
            <a:off x="428760" y="1571760"/>
            <a:ext cx="8429400" cy="492876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1. Настоящий Порядок определяет правила получения должностными лицами и гражданами Российской Федерации (далее - граждане) справки об отсутствии медицинских противопоказаний для работы с использованием сведений, составляющих государственную тайну (далее - Справка).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2. Справка выдается гражданам врачебными комиссиями медицинских организаций, имеющих лицензию на осуществление медицинской деятельности, включая работы (услуги) при осуществлении амбулаторно-поликлинической медицинской помощи по специальностям "психиатрия" и "психиатрия-наркология", "неврология" (далее - медицинские организации).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3. Граждане, обратившиеся в медицинскую организацию для получения Справки, предъявляют документ, удостоверяющий личность.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4. В целях определения наличия (отсутствия) у гражданина заболеваний, включенных в перечень медицинских противопоказаний для работы с использованием сведений, составляющих государственную тайну, предусмотренный приложением N 1 к настоящему приказу (далее - Перечень), обследование граждан включает осмотр врачом-психиатром, врачом психиатром-наркологом, врачом-неврологом.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pPr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Порядок получения справки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2" name="TextShape 2"/>
          <p:cNvSpPr txBox="1"/>
          <p:nvPr/>
        </p:nvSpPr>
        <p:spPr>
          <a:xfrm>
            <a:off x="285840" y="1600200"/>
            <a:ext cx="8643600" cy="4614480"/>
          </a:xfrm>
          <a:prstGeom prst="rect">
            <a:avLst/>
          </a:prstGeom>
          <a:noFill/>
          <a:ln>
            <a:noFill/>
          </a:ln>
        </p:spPr>
        <p:txBody>
          <a:bodyPr/>
          <a:p>
            <a:pPr marL="343080" indent="-342720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Сведения о проведенном обследовании заносятся в медицинскую карту амбулаторного больного по форме, принятой в медицинской организации. 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5. При отсутствии медицинских противопоказаний для работы с использованием сведений, составляющих государственную тайну, врач-специалист вносит медицинское заключение в Справку по форме, предусмотренной приложением N 3 к настоящему приказу, с указанием даты обследования, которое заверяется личной печатью и подписью врача, проводившего обследование.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В случае, если обследование проводилось в разных медицинских организациях, каждое медицинское заключение об отсутствии медицинских противопоказаний для работы с использованием сведений, составляющих государственную тайну, заверяется печатью медицинской организации, в оттиске которой должно быть идентифицировано полное наименование медицинской организации, где проводилось обследование.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6. Медицинское заключение врачей-специалистов утверждается врачебной комиссией медицинской организации и заверяется печатью медицинской организации, в оттиске которой должно быть идентифицировано полное наименование медицинской организации.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7. В случае выявления у гражданина медицинских противопоказаний для работы с использованием сведений, составляющих государственную тайну, Справка не выдается.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  <a:p>
            <a:pPr marL="343080" indent="-342720"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</a:rPr>
              <a:t>8. Справка действительна в течение 1 года со дня ее выдачи.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TextShape 1"/>
          <p:cNvSpPr txBox="1"/>
          <p:nvPr/>
        </p:nvSpPr>
        <p:spPr>
          <a:xfrm>
            <a:off x="457200" y="274680"/>
            <a:ext cx="8229240" cy="1142640"/>
          </a:xfrm>
          <a:prstGeom prst="rect">
            <a:avLst/>
          </a:prstGeom>
          <a:noFill/>
          <a:ln>
            <a:noFill/>
          </a:ln>
        </p:spPr>
        <p:txBody>
          <a:bodyPr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sp>
        <p:nvSpPr>
          <p:cNvPr id="94" name="TextShape 2"/>
          <p:cNvSpPr txBox="1"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txBody>
          <a:bodyPr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Calibri"/>
            </a:endParaRPr>
          </a:p>
        </p:txBody>
      </p:sp>
      <p:pic>
        <p:nvPicPr>
          <p:cNvPr id="95" name="Picture 2" descr=""/>
          <p:cNvPicPr/>
          <p:nvPr/>
        </p:nvPicPr>
        <p:blipFill>
          <a:blip r:embed="rId1"/>
          <a:stretch/>
        </p:blipFill>
        <p:spPr>
          <a:xfrm>
            <a:off x="1047600" y="1690560"/>
            <a:ext cx="7048080" cy="34761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3265</TotalTime>
  <Application>LibreOffice/5.2.3.1$Linux_X86_64 LibreOffice_project/20m0$Build-1</Application>
  <Words>997</Words>
  <Paragraphs>95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2017-04-24T11:57:55Z</dcterms:created>
  <dc:creator>User</dc:creator>
  <dc:description/>
  <dc:language>ru-RU</dc:language>
  <cp:lastModifiedBy>User</cp:lastModifiedBy>
  <dcterms:modified xsi:type="dcterms:W3CDTF">2017-04-27T08:23:57Z</dcterms:modified>
  <cp:revision>265</cp:revision>
  <dc:subject/>
  <dc:title>Отдельные виды освидетельствований и осмотров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0</vt:i4>
  </property>
  <property fmtid="{D5CDD505-2E9C-101B-9397-08002B2CF9AE}" pid="7" name="Notes">
    <vt:i4>0</vt:i4>
  </property>
  <property fmtid="{D5CDD505-2E9C-101B-9397-08002B2CF9AE}" pid="8" name="PresentationFormat">
    <vt:lpwstr>Экран (4:3)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24</vt:i4>
  </property>
</Properties>
</file>