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75" r:id="rId17"/>
    <p:sldId id="276" r:id="rId18"/>
    <p:sldId id="277" r:id="rId19"/>
    <p:sldId id="278" r:id="rId20"/>
    <p:sldId id="279" r:id="rId21"/>
    <p:sldId id="292" r:id="rId22"/>
    <p:sldId id="269" r:id="rId23"/>
    <p:sldId id="270" r:id="rId24"/>
    <p:sldId id="271" r:id="rId25"/>
    <p:sldId id="272" r:id="rId26"/>
    <p:sldId id="273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3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619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816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977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906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331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590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162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832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79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251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04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B54BA-612E-4A3C-B824-FA088DCFF1B7}" type="datetimeFigureOut">
              <a:rPr lang="ru-RU" smtClean="0"/>
              <a:pPr/>
              <a:t>08.04.2024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5FF0F-8155-42A1-B90D-85CF7B3478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908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500" b="1" dirty="0" smtClean="0">
                <a:solidFill>
                  <a:srgbClr val="00B050"/>
                </a:solidFill>
              </a:rPr>
              <a:t>О СМЕРТИ И УМИРАНИИ. </a:t>
            </a:r>
            <a:br>
              <a:rPr lang="ru-RU" sz="4500" b="1" dirty="0" smtClean="0">
                <a:solidFill>
                  <a:srgbClr val="00B050"/>
                </a:solidFill>
              </a:rPr>
            </a:br>
            <a:r>
              <a:rPr lang="ru-RU" sz="4500" b="1" dirty="0" smtClean="0">
                <a:solidFill>
                  <a:srgbClr val="00B050"/>
                </a:solidFill>
              </a:rPr>
              <a:t>НА ОСНОВАНИИ ДОКЛАДА</a:t>
            </a:r>
            <a:r>
              <a:rPr lang="en-US" sz="4500" b="1" dirty="0" smtClean="0">
                <a:solidFill>
                  <a:srgbClr val="00B050"/>
                </a:solidFill>
              </a:rPr>
              <a:t> </a:t>
            </a:r>
            <a:r>
              <a:rPr lang="ru-RU" sz="4500" b="1" dirty="0" smtClean="0">
                <a:solidFill>
                  <a:srgbClr val="00B050"/>
                </a:solidFill>
              </a:rPr>
              <a:t>КОМИССИИ ЖУРНАЛА </a:t>
            </a:r>
            <a:r>
              <a:rPr lang="en-US" sz="4500" b="1" dirty="0" smtClean="0">
                <a:solidFill>
                  <a:srgbClr val="00B050"/>
                </a:solidFill>
              </a:rPr>
              <a:t>LANCET</a:t>
            </a:r>
            <a:endParaRPr lang="ru-RU" sz="45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05072"/>
            <a:ext cx="9144000" cy="1792224"/>
          </a:xfrm>
        </p:spPr>
        <p:txBody>
          <a:bodyPr>
            <a:normAutofit/>
          </a:bodyPr>
          <a:lstStyle/>
          <a:p>
            <a:r>
              <a:rPr lang="ru-RU" smtClean="0"/>
              <a:t>А.Н.Ильницкий</a:t>
            </a:r>
            <a:endParaRPr lang="ru-RU" dirty="0" smtClean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52531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Системы смерти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б</a:t>
            </a:r>
            <a:r>
              <a:rPr lang="ru-RU" dirty="0" smtClean="0"/>
              <a:t>ольницы - место смерти многих людей, но несбалансированный характер смерти и умирания происходит не по вине служб здравоохранения, а общества;</a:t>
            </a:r>
          </a:p>
          <a:p>
            <a:r>
              <a:rPr lang="ru-RU" dirty="0" smtClean="0"/>
              <a:t>смерть и умирание - неотъемлемые части жизни;</a:t>
            </a:r>
          </a:p>
          <a:p>
            <a:r>
              <a:rPr lang="ru-RU" dirty="0" smtClean="0"/>
              <a:t>культурный антрополог и психоаналитик Эрнест Беккер (1924-1974) в своей книге "Отрицание смерти", удостоенной Пулитцеровской премии, утверждал, что страх смерти является доминирующей движущей силой культуры, религии, искусства и человеческого поведения;</a:t>
            </a:r>
          </a:p>
          <a:p>
            <a:r>
              <a:rPr lang="ru-RU" dirty="0"/>
              <a:t>к</a:t>
            </a:r>
            <a:r>
              <a:rPr lang="ru-RU" dirty="0" smtClean="0"/>
              <a:t>ак происходит умирание и скорбь определяется широким социокультурным, политическим и экономическим контекстом.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04731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Системы смерти 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Роберт </a:t>
            </a:r>
            <a:r>
              <a:rPr lang="ru-RU" dirty="0" err="1" smtClean="0"/>
              <a:t>Кастенбаум</a:t>
            </a:r>
            <a:r>
              <a:rPr lang="ru-RU" dirty="0" smtClean="0"/>
              <a:t> впервые описал концепцию системы смерти как “межличностные, социально-физические и символические </a:t>
            </a:r>
            <a:r>
              <a:rPr lang="ru-RU" dirty="0" err="1" smtClean="0"/>
              <a:t>взаимоотншения</a:t>
            </a:r>
            <a:r>
              <a:rPr lang="ru-RU" dirty="0" smtClean="0"/>
              <a:t>, через которые общество опосредует отношение индивида к смертности”;</a:t>
            </a:r>
          </a:p>
          <a:p>
            <a:r>
              <a:rPr lang="ru-RU" dirty="0" smtClean="0"/>
              <a:t>системы смерти - это средства, при помощи которых смерть и умирание понимаются, регулируются и управляются;</a:t>
            </a:r>
          </a:p>
          <a:p>
            <a:r>
              <a:rPr lang="ru-RU" dirty="0" smtClean="0"/>
              <a:t>неявно или явно определяют, где умирают люди, как должны вести себя умирающие люди и их семьи, как утилизируются тела, как люди скорбят и что означает смерть для данной культуры или сообщества;</a:t>
            </a:r>
          </a:p>
          <a:p>
            <a:r>
              <a:rPr lang="ru-RU" dirty="0" smtClean="0"/>
              <a:t>формируются социальными, культурными, религиозными, экономическими и политическими контекстами и развиваются с течением времени;</a:t>
            </a:r>
          </a:p>
          <a:p>
            <a:r>
              <a:rPr lang="ru-RU" dirty="0" smtClean="0"/>
              <a:t>система смерти в одной культуре может показаться странной и даже отвратительной людям, принадлежащим к другим культурам.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60560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Компоненты системы смерти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л</a:t>
            </a:r>
            <a:r>
              <a:rPr lang="ru-RU" dirty="0" smtClean="0"/>
              <a:t>юди: врачи, медсестры, полицейские, работники похоронных бюро, флористы, брокеры по страхованию жизни, юристы, солдаты, религиозные лидеры, но в конечном счете смерть затронет всех людей;</a:t>
            </a:r>
          </a:p>
          <a:p>
            <a:r>
              <a:rPr lang="ru-RU" dirty="0"/>
              <a:t>м</a:t>
            </a:r>
            <a:r>
              <a:rPr lang="ru-RU" dirty="0" smtClean="0"/>
              <a:t>еста: морги, больницы, мемориалы, кладбища, поля сражений, ежегодные дни памяти, такие как День мертвых в Мексике, День всех душ в христианстве, День Анзака в Австралии и Новой Зеландии, двухминутное молчание после стихийных бедствий, частные размышления о годовщинах смертей;</a:t>
            </a:r>
          </a:p>
          <a:p>
            <a:r>
              <a:rPr lang="ru-RU" dirty="0"/>
              <a:t>о</a:t>
            </a:r>
            <a:r>
              <a:rPr lang="ru-RU" dirty="0" smtClean="0"/>
              <a:t>бъекты: </a:t>
            </a:r>
            <a:r>
              <a:rPr lang="ru-RU" dirty="0"/>
              <a:t>г</a:t>
            </a:r>
            <a:r>
              <a:rPr lang="ru-RU" dirty="0" smtClean="0"/>
              <a:t>робы, урны, погребальные костры, траурная одежда, некрологи, книги, касающиеся смерти и умирания, электрические стулья, виселицы, оружие;</a:t>
            </a:r>
          </a:p>
          <a:p>
            <a:r>
              <a:rPr lang="ru-RU" dirty="0" smtClean="0"/>
              <a:t>символы и изображения: божества, ответственные за смерть или войну, ритуалы, такие как последние молитвы во многих религиях, ношение черных повязок, язык и эвфемизмы, обозначающие смерть, изображения черепа и скрещенных костей, скелеты.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12122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Функции системы смерти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редупреждение и предсказания смерти: предупреждения о здоровье населения в путешествиях, правила охраны труда и техники безопасности, предупреждения об экстремальных погодных условиях;</a:t>
            </a:r>
          </a:p>
          <a:p>
            <a:r>
              <a:rPr lang="ru-RU" dirty="0" smtClean="0"/>
              <a:t>предотвращение смерти: полиция и пожарные, ученые, исследующие вакцины и лекарства от болезней, программы скрининга на наличие заболеваний;</a:t>
            </a:r>
          </a:p>
          <a:p>
            <a:r>
              <a:rPr lang="ru-RU" dirty="0" smtClean="0"/>
              <a:t>забота об умирающих: методы поддержки умирающих, включая методы ухода за семьями, первичную медико-санитарную помощь, хосписы и отделения паллиативной помощи, </a:t>
            </a:r>
            <a:r>
              <a:rPr lang="ru-RU" dirty="0" err="1" smtClean="0"/>
              <a:t>доулы</a:t>
            </a:r>
            <a:r>
              <a:rPr lang="ru-RU" dirty="0" smtClean="0"/>
              <a:t>, религиозные лидеры, больницы, доступность морфина, заблаговременное планирование медицинской помощи;</a:t>
            </a:r>
          </a:p>
          <a:p>
            <a:r>
              <a:rPr lang="ru-RU" dirty="0"/>
              <a:t>п</a:t>
            </a:r>
            <a:r>
              <a:rPr lang="ru-RU" dirty="0" smtClean="0"/>
              <a:t>охороны: задачи, которые все общества должны выполнять по безопасной утилизации трупов, а также ритуалы и погребальные обычаи;</a:t>
            </a:r>
          </a:p>
          <a:p>
            <a:r>
              <a:rPr lang="ru-RU" dirty="0" smtClean="0"/>
              <a:t>приспособление к потере; социальная поддержка, близкие, отпуск с работы по соображениям сострадания, группы по тяжелой утрате или консультации;</a:t>
            </a:r>
          </a:p>
          <a:p>
            <a:r>
              <a:rPr lang="ru-RU" dirty="0" smtClean="0"/>
              <a:t>осмысление смерти: религиозные, духовные или философские размышления о значении смерти или загробной жизни.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79810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Траектории умирания: рак, мультиорганная дисфункция, старческая астения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igure thumbnail gr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2159" y="1825626"/>
            <a:ext cx="6143625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55462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Assisted dying</a:t>
            </a:r>
            <a:r>
              <a:rPr lang="ru-RU" b="1" dirty="0" smtClean="0">
                <a:solidFill>
                  <a:srgbClr val="00B050"/>
                </a:solidFill>
              </a:rPr>
              <a:t> 1</a:t>
            </a:r>
            <a:r>
              <a:rPr lang="en-US" b="1" dirty="0">
                <a:solidFill>
                  <a:srgbClr val="00B050"/>
                </a:solidFill>
              </a:rPr>
              <a:t/>
            </a:r>
            <a:br>
              <a:rPr lang="en-US" b="1" dirty="0">
                <a:solidFill>
                  <a:srgbClr val="00B050"/>
                </a:solidFill>
              </a:rPr>
            </a:b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во всем мире правительства все чаще создают исключения для деяний, связанных с самоубийством и убийством, совершенным по причине обеспечения медицинской помощи при смерти;</a:t>
            </a:r>
          </a:p>
          <a:p>
            <a:r>
              <a:rPr lang="ru-RU" dirty="0"/>
              <a:t>о</a:t>
            </a:r>
            <a:r>
              <a:rPr lang="ru-RU" dirty="0" smtClean="0"/>
              <a:t>коло 100 миллионов человек в настоящее время имеют доступ к той или иной форме законодательства об оказании помощи умирающим;</a:t>
            </a:r>
          </a:p>
          <a:p>
            <a:r>
              <a:rPr lang="ru-RU" dirty="0" err="1" smtClean="0"/>
              <a:t>ассистенция</a:t>
            </a:r>
            <a:r>
              <a:rPr lang="ru-RU" dirty="0" smtClean="0"/>
              <a:t> в умирании разрешена в девяти штатах США и округе Колумбия, Канаде, Нидерландах, Бельгии, Люксембурге, Испании, Швейцарии и четырех штатах Австралии;</a:t>
            </a:r>
          </a:p>
          <a:p>
            <a:r>
              <a:rPr lang="ru-RU" dirty="0" smtClean="0"/>
              <a:t>Новая Зеландия приняла подобный закон, который был одобрен на национальном референдуме в 2020 году;</a:t>
            </a:r>
          </a:p>
          <a:p>
            <a:r>
              <a:rPr lang="ru-RU" dirty="0"/>
              <a:t>л</a:t>
            </a:r>
            <a:r>
              <a:rPr lang="ru-RU" dirty="0" smtClean="0"/>
              <a:t>егализация ассистенции умиранию, по-видимому, будет распространяться.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13759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Assisted dying</a:t>
            </a:r>
            <a:r>
              <a:rPr lang="ru-RU" b="1" dirty="0" smtClean="0">
                <a:solidFill>
                  <a:srgbClr val="00B050"/>
                </a:solidFill>
              </a:rPr>
              <a:t> 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</a:t>
            </a:r>
            <a:r>
              <a:rPr lang="ru-RU" dirty="0" smtClean="0"/>
              <a:t> Орегоне и Канаде лица, подающие заявление на получение помощи при умирании, должны быть гражданами страны, чтобы предотвратить так называемый «туризм смерти», в возрасте 18 лет и старше и иметь возможность дать согласие при подаче заявления на получение помощи в умирании;</a:t>
            </a:r>
          </a:p>
          <a:p>
            <a:r>
              <a:rPr lang="ru-RU" dirty="0" smtClean="0"/>
              <a:t>в штате Орегон заявители должны страдать неизлечимой болезнью и, как ожидается, умрут в течение 6 месяцев;</a:t>
            </a:r>
          </a:p>
          <a:p>
            <a:r>
              <a:rPr lang="ru-RU" dirty="0"/>
              <a:t>в</a:t>
            </a:r>
            <a:r>
              <a:rPr lang="ru-RU" dirty="0" smtClean="0"/>
              <a:t> Канаде нет спецификации времени, но требуется “тяжелое и непоправимое заболевание” и первоначально “разумно предсказуемая смерть”, но это последнее требование было отменено судами, благодаря чему помощь в умирании теперь доступна людям, страдающим невыносимыми страданиями по любой причине;</a:t>
            </a:r>
          </a:p>
          <a:p>
            <a:r>
              <a:rPr lang="ru-RU" dirty="0" smtClean="0"/>
              <a:t>на практике люди, которым оказывается помощь в смерти, преимущественно старше 65 лет, белые и хорошо образованные, и большинство из них (около трех четвертей) болеют </a:t>
            </a:r>
            <a:r>
              <a:rPr lang="ru-RU" dirty="0" err="1" smtClean="0"/>
              <a:t>некурабельным</a:t>
            </a:r>
            <a:r>
              <a:rPr lang="ru-RU" dirty="0" smtClean="0"/>
              <a:t> раком.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24194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Assisted dying</a:t>
            </a:r>
            <a:r>
              <a:rPr lang="ru-RU" b="1" dirty="0" smtClean="0">
                <a:solidFill>
                  <a:srgbClr val="00B050"/>
                </a:solidFill>
              </a:rPr>
              <a:t> 3: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спорные и открытые вопросы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</a:t>
            </a:r>
            <a:r>
              <a:rPr lang="ru-RU" dirty="0" smtClean="0"/>
              <a:t>аковы социальные издержки легализации и не легализации;</a:t>
            </a:r>
          </a:p>
          <a:p>
            <a:r>
              <a:rPr lang="ru-RU" dirty="0" smtClean="0"/>
              <a:t>увеличивает ли легализация ассистенции при умирании или снижает уровень самоубийств;</a:t>
            </a:r>
          </a:p>
          <a:p>
            <a:r>
              <a:rPr lang="ru-RU" dirty="0"/>
              <a:t>о</a:t>
            </a:r>
            <a:r>
              <a:rPr lang="ru-RU" dirty="0" smtClean="0"/>
              <a:t>пасения, что  легализация поощрит подпольную практику (как в случае с незаконными абортами);</a:t>
            </a:r>
          </a:p>
          <a:p>
            <a:r>
              <a:rPr lang="ru-RU" dirty="0" smtClean="0"/>
              <a:t>доверие к врачам;</a:t>
            </a:r>
          </a:p>
          <a:p>
            <a:r>
              <a:rPr lang="ru-RU" dirty="0" smtClean="0"/>
              <a:t>какие меры защиты необходимы для предотвращения избыточных и необоснованных случаев;</a:t>
            </a:r>
          </a:p>
          <a:p>
            <a:r>
              <a:rPr lang="ru-RU" dirty="0" smtClean="0"/>
              <a:t>экономические издержки и выгоды;</a:t>
            </a:r>
          </a:p>
          <a:p>
            <a:r>
              <a:rPr lang="ru-RU" dirty="0"/>
              <a:t>н</a:t>
            </a:r>
            <a:r>
              <a:rPr lang="ru-RU" dirty="0" smtClean="0"/>
              <a:t>е подрывает ли легализация вспомогательной смерти паллиативную помощь;</a:t>
            </a:r>
          </a:p>
          <a:p>
            <a:r>
              <a:rPr lang="ru-RU" dirty="0" smtClean="0"/>
              <a:t>следует ли разрешать тем, кому оказывают помощь в умирании, сдавать органы для дальнейшей трансплантации нуждающимся.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37585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Advance care </a:t>
            </a:r>
            <a:r>
              <a:rPr lang="en-US" b="1" dirty="0" smtClean="0">
                <a:solidFill>
                  <a:srgbClr val="00B050"/>
                </a:solidFill>
              </a:rPr>
              <a:t>planning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(заблаговременное планирование ухода)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направлено на изучение, документирование и обмен пожеланиями человека относительно будущего ухода за ним, чтобы, когда он больше не сможет сообщать о своих пожеланиях, их можно было продолжать уважать и выполнять;</a:t>
            </a:r>
          </a:p>
          <a:p>
            <a:r>
              <a:rPr lang="ru-RU" dirty="0" smtClean="0"/>
              <a:t>комплексное вмешательство, связанное с личными размышлениями, знаниями о траекториях заболевания и вероятных изменениях, обсуждениями с семьей и врачами, а также взаимодействием с системами здравоохранения;</a:t>
            </a:r>
          </a:p>
          <a:p>
            <a:r>
              <a:rPr lang="ru-RU" dirty="0" smtClean="0"/>
              <a:t>компоненты включают: общие выражения пожеланий по уходу (предварительные заявления); решения, принятые заранее и имеющие юридическую силу (предварительные директивы); лица, принимающие решения, заменяющие их (доверенности); и процессы принятия решений другими лицами (наилучшие интересы или замененное суждение).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36282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Хосписы и паллиативная помощь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</a:t>
            </a:r>
            <a:r>
              <a:rPr lang="ru-RU" dirty="0" smtClean="0"/>
              <a:t>сихиатр Элизабет </a:t>
            </a:r>
            <a:r>
              <a:rPr lang="ru-RU" dirty="0" err="1" smtClean="0"/>
              <a:t>Кюблер</a:t>
            </a:r>
            <a:r>
              <a:rPr lang="ru-RU" dirty="0" smtClean="0"/>
              <a:t>-Росс (1926 – 2004) исследовала влияние окончательного диагноза на жизнь человека с пациентами и студентами-медиками в серии семинаров в Чикагском университете, кульминацией которой стала ее книга «О смерти и умирании»;</a:t>
            </a:r>
          </a:p>
          <a:p>
            <a:r>
              <a:rPr lang="ru-RU" dirty="0" smtClean="0"/>
              <a:t>в Великобритании медсестра, социальный работник и врач </a:t>
            </a:r>
            <a:r>
              <a:rPr lang="ru-RU" dirty="0" err="1" smtClean="0"/>
              <a:t>Сисели</a:t>
            </a:r>
            <a:r>
              <a:rPr lang="ru-RU" dirty="0" smtClean="0"/>
              <a:t> </a:t>
            </a:r>
            <a:r>
              <a:rPr lang="ru-RU" dirty="0" err="1" smtClean="0"/>
              <a:t>Сондерс</a:t>
            </a:r>
            <a:r>
              <a:rPr lang="ru-RU" dirty="0" smtClean="0"/>
              <a:t> (1918-2005), работающая в восточном Лондоне с умирающими пациентами, разработала новую модель ухода за умирающими и их семьями, предусматривающую лечение физических симптомов наряду с психологическими, духовными и социальными проявлениями заболевания.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9810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en-US" sz="3500" b="1" dirty="0" smtClean="0">
                <a:solidFill>
                  <a:srgbClr val="00B050"/>
                </a:solidFill>
              </a:rPr>
              <a:t>Report </a:t>
            </a:r>
            <a:r>
              <a:rPr lang="en-US" sz="3500" b="1" dirty="0">
                <a:solidFill>
                  <a:srgbClr val="00B050"/>
                </a:solidFill>
              </a:rPr>
              <a:t>of the </a:t>
            </a:r>
            <a:r>
              <a:rPr lang="en-US" sz="3500" b="1" i="1" dirty="0">
                <a:solidFill>
                  <a:srgbClr val="00B050"/>
                </a:solidFill>
              </a:rPr>
              <a:t>Lancet</a:t>
            </a:r>
            <a:r>
              <a:rPr lang="en-US" sz="3500" b="1" dirty="0">
                <a:solidFill>
                  <a:srgbClr val="00B050"/>
                </a:solidFill>
              </a:rPr>
              <a:t> Commission on the Value of Death: </a:t>
            </a:r>
            <a:endParaRPr lang="ru-RU" sz="35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rgbClr val="00B050"/>
                </a:solidFill>
              </a:rPr>
              <a:t>bringing </a:t>
            </a:r>
            <a:r>
              <a:rPr lang="en-US" sz="3500" b="1" dirty="0">
                <a:solidFill>
                  <a:srgbClr val="00B050"/>
                </a:solidFill>
              </a:rPr>
              <a:t>death back into </a:t>
            </a:r>
            <a:r>
              <a:rPr lang="en-US" sz="3500" b="1" dirty="0" smtClean="0">
                <a:solidFill>
                  <a:srgbClr val="00B050"/>
                </a:solidFill>
              </a:rPr>
              <a:t>life</a:t>
            </a:r>
            <a:r>
              <a:rPr lang="ru-RU" sz="3500" b="1" dirty="0" smtClean="0">
                <a:solidFill>
                  <a:srgbClr val="00B050"/>
                </a:solidFill>
              </a:rPr>
              <a:t> (2022)</a:t>
            </a:r>
          </a:p>
          <a:p>
            <a:pPr marL="0" indent="0" algn="ctr">
              <a:buNone/>
            </a:pPr>
            <a:endParaRPr lang="ru-RU" sz="35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rgbClr val="00B050"/>
                </a:solidFill>
              </a:rPr>
              <a:t>https://www.thelancet.com/journals/lancet/article/PIIS0140-6736(21)02314-X/fulltext</a:t>
            </a:r>
            <a:endParaRPr lang="en-US" sz="3500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85298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Хосписы и паллиативная помощь 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основной принцип - наряду с острой потребностью в облегчении боли и других симптомов уход за умирающими требует целостного подхода;</a:t>
            </a:r>
          </a:p>
          <a:p>
            <a:r>
              <a:rPr lang="ru-RU" dirty="0" smtClean="0"/>
              <a:t>смерть признается как естественная часть жизни, требующей возможностей для общения с людьми, присутствия семьи и друзей, а также возможностей поразмыслить и понять происходящее;</a:t>
            </a:r>
          </a:p>
          <a:p>
            <a:r>
              <a:rPr lang="ru-RU" dirty="0" smtClean="0"/>
              <a:t>услуги паллиативной помощи улучшают качество жизни и облегчают симптоматику;</a:t>
            </a:r>
          </a:p>
          <a:p>
            <a:r>
              <a:rPr lang="ru-RU" dirty="0" smtClean="0"/>
              <a:t>ВОЗ поддержала раннее развитие паллиативной помощи, первоначально сосредоточив внимание на боли при раке;</a:t>
            </a:r>
          </a:p>
          <a:p>
            <a:r>
              <a:rPr lang="ru-RU" dirty="0" smtClean="0"/>
              <a:t>ВОЗ определяет паллиативную помощь как “подход, который улучшает качество жизни пациентов и их семей, сталкивающихся с проблемой, связанной с опасным для жизни заболеванием, путем предотвращения и облегчения страданий посредством раннего выявления и безупречной оценки и лечения боли и других проблем, физических, психосоциальных и духовных”;</a:t>
            </a:r>
          </a:p>
          <a:p>
            <a:r>
              <a:rPr lang="ru-RU" dirty="0" smtClean="0"/>
              <a:t>несмотря на то, что паллиативная помощь признана компонентом всеобщего здравоохранения и неотъемлемой частью первичной медико-санитарной помощи, в мире только 14% нуждающихся в паллиативной помощи ее получают.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77098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Дома престарелых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</a:t>
            </a:r>
            <a:r>
              <a:rPr lang="ru-RU" dirty="0" smtClean="0"/>
              <a:t>ома престарелых, которые в некоторых странах называют домами длительного ухода или домами отдыха, все чаще становятся местом смерти для многих людей во всем мире;</a:t>
            </a:r>
          </a:p>
          <a:p>
            <a:r>
              <a:rPr lang="ru-RU" dirty="0" smtClean="0"/>
              <a:t>должны четко разграничивать то, чтобы быть домом, и то, чтобы быть местами для реабилитации, медицинского обслуживания, безопасности и умирания;</a:t>
            </a:r>
          </a:p>
          <a:p>
            <a:r>
              <a:rPr lang="ru-RU" dirty="0" smtClean="0"/>
              <a:t>хосписы будущего, но достижение равенства в предоставлении медицинской помощи в конце жизни является серьезной проблемой;</a:t>
            </a:r>
          </a:p>
          <a:p>
            <a:r>
              <a:rPr lang="ru-RU" dirty="0" smtClean="0"/>
              <a:t>обучение персонала и текучесть кадров, поддержка в принятии клинических решений в конце жизни, доступ к медицинской или специализированной поддержке и высокая рабочая нагрузка, могут затруднить оказание комплексной медицинской помощи в конце жизни;</a:t>
            </a:r>
          </a:p>
          <a:p>
            <a:r>
              <a:rPr lang="ru-RU" dirty="0" smtClean="0"/>
              <a:t>быстрое распространение COVID-19 во многих домах престарелых по всему миру, отсутствие доступа к средствам индивидуальной защиты и непропорциональное число смертей подчеркивают отсутствие поддержки или </a:t>
            </a:r>
            <a:r>
              <a:rPr lang="ru-RU" dirty="0" err="1" smtClean="0"/>
              <a:t>приоритизации</a:t>
            </a:r>
            <a:r>
              <a:rPr lang="ru-RU" dirty="0" smtClean="0"/>
              <a:t> уязвимых жителей и персонала.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42643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Сценарии умирания в будущем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всплеск смертности в результате пандемии, массового голода, вызванного изменением климата, или какой-либо другой непредвиденной причины сокрушает системы здравоохранения;</a:t>
            </a:r>
          </a:p>
          <a:p>
            <a:r>
              <a:rPr lang="ru-RU" dirty="0" smtClean="0"/>
              <a:t>большинство людей в истории человечества не умирали под присмотром врачей или других медицинских работников, умирали дома, во время путешествий, от голода или на полях сражений. В настоящее время во многих странах смерть ассоциируется с врачами и больницами, однако значительный рост смертности — от пандемии, массового голода, вызванного изменением климата, ядерной войной или какой—либо другой непредвиденной причиной - может легко сокрушить системы здравоохранения;</a:t>
            </a:r>
          </a:p>
          <a:p>
            <a:r>
              <a:rPr lang="ru-RU" dirty="0" smtClean="0"/>
              <a:t>это произошло в системах здравоохранения многих стран во время пандемии COVID-19, и границы таких систем были обнажены.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02846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Сценарии умирания в будущем 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“бессмертие” и неравенство: медицина успешно продлевает жизнь, но с большими затратами, увеличивая глобальное неравенство;</a:t>
            </a:r>
          </a:p>
          <a:p>
            <a:r>
              <a:rPr lang="ru-RU" dirty="0" smtClean="0"/>
              <a:t>медицинские исследования используют генетику, </a:t>
            </a:r>
            <a:r>
              <a:rPr lang="ru-RU" dirty="0" err="1" smtClean="0"/>
              <a:t>нанотехнологии</a:t>
            </a:r>
            <a:r>
              <a:rPr lang="ru-RU" dirty="0" smtClean="0"/>
              <a:t>, искусственный интеллект, криогенику и другие методы для значительного увеличения продолжительности жизни;</a:t>
            </a:r>
          </a:p>
          <a:p>
            <a:r>
              <a:rPr lang="ru-RU" dirty="0" smtClean="0"/>
              <a:t>частные компании разрабатывают способы “загрузки разумов”, позволяющие некоторым людям достичь определенной формы бессмертия;</a:t>
            </a:r>
          </a:p>
          <a:p>
            <a:r>
              <a:rPr lang="ru-RU" dirty="0" smtClean="0"/>
              <a:t>эти методы чрезвычайно дороги, что делает их доступными для немногих людей;</a:t>
            </a:r>
          </a:p>
          <a:p>
            <a:r>
              <a:rPr lang="ru-RU" dirty="0" smtClean="0"/>
              <a:t>очень богатые люди имеют возможность получить доступ к технологиям и жить намного дольше, в то время как у бедных по-прежнему гораздо более короткая жизнь.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22564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Сценарии умирания в будущем 3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реагирование на изменение климата означает большее равенство людей;</a:t>
            </a:r>
          </a:p>
          <a:p>
            <a:r>
              <a:rPr lang="ru-RU" dirty="0" smtClean="0"/>
              <a:t>уход в конце жизни становятся гораздо более равными;</a:t>
            </a:r>
          </a:p>
          <a:p>
            <a:r>
              <a:rPr lang="ru-RU" dirty="0" smtClean="0"/>
              <a:t>климатический кризис заставляет людей признать глобальную взаимозависимость друг с другом, а богатых согласиться с сокращением потребления углерода и доступом к дорогостоящему медицинскому обслуживанию;</a:t>
            </a:r>
          </a:p>
          <a:p>
            <a:r>
              <a:rPr lang="ru-RU" dirty="0" smtClean="0"/>
              <a:t>ресурсы - финансовые и медицинские работники - перераспределяются из богатых стран в более бедные;</a:t>
            </a:r>
          </a:p>
          <a:p>
            <a:r>
              <a:rPr lang="ru-RU" dirty="0" smtClean="0"/>
              <a:t>всеобщее медицинское обслуживание, включая уход в конце жизни и минимальный пакет паллиативной помощи, становится доступным для всех.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99385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Сценарии умирания в будущем 4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сосредоточение на реформе системы здравоохранения и целях медицины;</a:t>
            </a:r>
          </a:p>
          <a:p>
            <a:r>
              <a:rPr lang="ru-RU" dirty="0" smtClean="0"/>
              <a:t>формирование здоровья и облегчение страданий являются приоритетными, наряду с увеличением продолжительности жизни;</a:t>
            </a:r>
          </a:p>
          <a:p>
            <a:r>
              <a:rPr lang="ru-RU" dirty="0" smtClean="0"/>
              <a:t>растущие расходы на здравоохранение в конце жизни и признание того, как плохо умирают люди, приведут к глобальной кампании по пересмотру целей здравоохранения;</a:t>
            </a:r>
          </a:p>
          <a:p>
            <a:r>
              <a:rPr lang="ru-RU" dirty="0" smtClean="0"/>
              <a:t>культурный сдвиг, при котором медицинские работники понимают свою обязанность смягчать страдания и повышать качество жизни и смерти, а не продлевать процесс умирания;</a:t>
            </a:r>
          </a:p>
          <a:p>
            <a:r>
              <a:rPr lang="ru-RU" dirty="0" smtClean="0"/>
              <a:t>психологическое, социальное и духовное здоровье начинает рассматриваться как одинаково важное для физического здоровья, фокус медицинской помощи смещается с болезни на человека, с долголетия на благополучие и с учреждений здравоохранения на общество;</a:t>
            </a:r>
          </a:p>
          <a:p>
            <a:r>
              <a:rPr lang="ru-RU" dirty="0" smtClean="0"/>
              <a:t>медицинские работники оказывают поддержку умирающим и скорбящим, когда это необходимо, но больше не доминируют в уходе в конце жизни.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28826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Сценарии умирания в будущем 5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а</a:t>
            </a:r>
            <a:r>
              <a:rPr lang="ru-RU" dirty="0" err="1" smtClean="0"/>
              <a:t>ссистенция</a:t>
            </a:r>
            <a:r>
              <a:rPr lang="ru-RU" dirty="0" smtClean="0"/>
              <a:t> в умирании (</a:t>
            </a:r>
            <a:r>
              <a:rPr lang="en-US" dirty="0" smtClean="0"/>
              <a:t>assisted dying) </a:t>
            </a:r>
            <a:r>
              <a:rPr lang="ru-RU" dirty="0" smtClean="0"/>
              <a:t>становится компонентом всеобщего медицинского обслуживания;</a:t>
            </a:r>
          </a:p>
          <a:p>
            <a:r>
              <a:rPr lang="ru-RU" dirty="0" smtClean="0"/>
              <a:t>распространяется на все страны с высоким уровнем дохода и многие страны с низким и средним уровнем дохода;</a:t>
            </a:r>
          </a:p>
          <a:p>
            <a:r>
              <a:rPr lang="ru-RU" dirty="0" smtClean="0"/>
              <a:t>доступна не только тем, кто, как считается, близок к концу жизни, но и всем людям с невыносимыми страданиями, тем, у кого развивается деменция, и тем, кто “устал от жизни”;</a:t>
            </a:r>
          </a:p>
          <a:p>
            <a:r>
              <a:rPr lang="ru-RU" dirty="0" smtClean="0"/>
              <a:t>жесткая регулирование, обеспечивается многими медицинскими работниками, в том числе теми, кто занимается паллиативной помощью, и в некоторых странах до четверти людей умирают таким образом.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318914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Реалистическая утопия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онцепция реалистической утопии была впервые сформулирована философом Джоном </a:t>
            </a:r>
            <a:r>
              <a:rPr lang="ru-RU" dirty="0" err="1" smtClean="0"/>
              <a:t>Роулзом</a:t>
            </a:r>
            <a:r>
              <a:rPr lang="ru-RU" dirty="0" smtClean="0"/>
              <a:t> (1921 – 2002), когда он попытался определить радикально иное видение будущего общества;</a:t>
            </a:r>
          </a:p>
          <a:p>
            <a:r>
              <a:rPr lang="ru-RU" dirty="0" smtClean="0"/>
              <a:t>хотя реалистичная утопия радикальна, она достижима;</a:t>
            </a:r>
          </a:p>
          <a:p>
            <a:r>
              <a:rPr lang="ru-RU" dirty="0" smtClean="0"/>
              <a:t>основные принципы, на которых она создана, должны быть общими для всего общества, и системный подход имеет важное значение;</a:t>
            </a:r>
          </a:p>
          <a:p>
            <a:r>
              <a:rPr lang="ru-RU" dirty="0" smtClean="0"/>
              <a:t>реалистичную утопия смерти, умирания и горя содержит пять ключевых принципов.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34623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1. </a:t>
            </a:r>
            <a:r>
              <a:rPr lang="ru-RU" b="1" dirty="0">
                <a:solidFill>
                  <a:srgbClr val="00B050"/>
                </a:solidFill>
              </a:rPr>
              <a:t>С</a:t>
            </a:r>
            <a:r>
              <a:rPr lang="ru-RU" b="1" dirty="0" smtClean="0">
                <a:solidFill>
                  <a:srgbClr val="00B050"/>
                </a:solidFill>
              </a:rPr>
              <a:t>оциальные детерминанты смерти, умирания и скорби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социальные и политические детерминанты здоровья, включая доход, занятость, возможности получения образования, физическая среда, гендерное равенство, социальная поддержка, доступ к здоровой пище и медицинским услугам, а также вся политика и законодательство, которые их обеспечивают, определяют не только то, как люди живут, но и то, как они умирают и скорбят;</a:t>
            </a:r>
          </a:p>
          <a:p>
            <a:r>
              <a:rPr lang="ru-RU" dirty="0" smtClean="0"/>
              <a:t>многие случаи смерти и большие страдания являются следствием неравенства и неблагоприятных условий, и их можно избежать;</a:t>
            </a:r>
          </a:p>
          <a:p>
            <a:r>
              <a:rPr lang="ru-RU" dirty="0" smtClean="0"/>
              <a:t>плохая смерть часто следует за плохой жизнью;</a:t>
            </a:r>
          </a:p>
          <a:p>
            <a:r>
              <a:rPr lang="ru-RU" dirty="0" smtClean="0"/>
              <a:t>в реалистичной утопии рассматриваются социальные детерминанты смерти, умирания и скорби, что означает, что люди могут жить более здоровой жизнью и умирать более справедливой смертью.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71244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900" b="1" dirty="0" smtClean="0">
                <a:solidFill>
                  <a:srgbClr val="00B050"/>
                </a:solidFill>
              </a:rPr>
              <a:t>2. Смерть понимается как процесс взаимоотношений и духовный процесс, а не просто физиологическое событие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смерть - это в основном процесс взаимоотношений и духовный процесс, а не просто физиологическое событие;</a:t>
            </a:r>
          </a:p>
          <a:p>
            <a:r>
              <a:rPr lang="ru-RU" dirty="0"/>
              <a:t>ц</a:t>
            </a:r>
            <a:r>
              <a:rPr lang="ru-RU" dirty="0" smtClean="0"/>
              <a:t>ель такого подхода - изменить баланс ухода;</a:t>
            </a:r>
          </a:p>
          <a:p>
            <a:r>
              <a:rPr lang="ru-RU" dirty="0" smtClean="0"/>
              <a:t>отношения между людьми являются приоритетными и занимают центральное место в уходе и поддержке во время смерти или скорби во всех учреждениях, от домов престарелых до блоков интенсивной терапии больниц;</a:t>
            </a:r>
          </a:p>
          <a:p>
            <a:r>
              <a:rPr lang="ru-RU" dirty="0" smtClean="0"/>
              <a:t>качество отношений между медицинскими работниками и пациентами меняется от формальных к отношениям, основанным на эмоциональной связи и сострадании.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15976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Ключевые позиции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</a:t>
            </a:r>
            <a:r>
              <a:rPr lang="ru-RU" dirty="0" smtClean="0"/>
              <a:t>мерть в </a:t>
            </a:r>
            <a:r>
              <a:rPr lang="en-US" dirty="0" smtClean="0"/>
              <a:t>XXI </a:t>
            </a:r>
            <a:r>
              <a:rPr lang="ru-RU" dirty="0" smtClean="0"/>
              <a:t>веке - это история парадокса, поскольку многие люди подвергаются чрезмерному лечению, но еще больше пациентов остаются </a:t>
            </a:r>
            <a:r>
              <a:rPr lang="ru-RU" dirty="0" err="1" smtClean="0"/>
              <a:t>недолеченными</a:t>
            </a:r>
            <a:r>
              <a:rPr lang="ru-RU" dirty="0" smtClean="0"/>
              <a:t>, умирая от предотвратимых состояний и не имея доступа к базовому обезболиванию;</a:t>
            </a:r>
          </a:p>
          <a:p>
            <a:r>
              <a:rPr lang="ru-RU" dirty="0" smtClean="0"/>
              <a:t>смерть, умирание и скорбь стали несбалансированными.  Здравоохранение является основным контекстом, в котором многие сталкиваются со смертью, в то время как семьи отодвигаются на задний план, их навыки и уверенность в поддержке смерти, умирания и скорби уменьшаются;</a:t>
            </a:r>
          </a:p>
          <a:p>
            <a:r>
              <a:rPr lang="ru-RU" dirty="0"/>
              <a:t>н</a:t>
            </a:r>
            <a:r>
              <a:rPr lang="ru-RU" dirty="0" smtClean="0"/>
              <a:t>а сегодняшний день человеческие отношения заменяются профессионалами и протоколами в здравоохранении.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268363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3. Сообщества по уходу оказывают поддержку умирающим, заботящимся и скорбящим людям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</a:t>
            </a:r>
            <a:r>
              <a:rPr lang="ru-RU" dirty="0" smtClean="0"/>
              <a:t>ообщества состоят из членов семьи и более дальних знакомых, а также профессионалов в здравоохранении и социальной работе;</a:t>
            </a:r>
          </a:p>
          <a:p>
            <a:r>
              <a:rPr lang="ru-RU" dirty="0" smtClean="0"/>
              <a:t>нарушая обычные разделительные линии непрофессионального или профессионального ухода, эти сообщества людей в конце жизни, семей, врачей, медсестер, оплачиваемых и неоплачиваемых опекунов и членов сообщества бросают вызов традиционным различиям во власти, позволяя людям участвовать на равных;</a:t>
            </a:r>
          </a:p>
          <a:p>
            <a:r>
              <a:rPr lang="ru-RU" dirty="0" smtClean="0"/>
              <a:t>два аспекта непрофессионального и профессионального ухода больше не рассматриваются как отдельные, и предпринимаются усилия по интеграции этих двух важнейших компонентов;</a:t>
            </a:r>
          </a:p>
          <a:p>
            <a:r>
              <a:rPr lang="ru-RU" dirty="0" smtClean="0"/>
              <a:t>вокруг каждого умирающего или скорбящего человека должна быть создана такая сеть.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565144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500" b="1" dirty="0" smtClean="0">
                <a:solidFill>
                  <a:srgbClr val="00B050"/>
                </a:solidFill>
              </a:rPr>
              <a:t>4. Обсуждения и истории о повседневной смерти, умирании и горе становятся обычным явлением</a:t>
            </a:r>
            <a:endParaRPr lang="ru-RU" sz="35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мерть, умирание и скорбь признаются естественными частями жизни;</a:t>
            </a:r>
          </a:p>
          <a:p>
            <a:r>
              <a:rPr lang="ru-RU" dirty="0" smtClean="0"/>
              <a:t>истории людей, ежедневно переживающих эти события, делятся и обсуждаются в средствах массовой информации, в кино и на телевидении, в школах и в сообществах;</a:t>
            </a:r>
          </a:p>
          <a:p>
            <a:r>
              <a:rPr lang="ru-RU" dirty="0"/>
              <a:t>т</a:t>
            </a:r>
            <a:r>
              <a:rPr lang="ru-RU" dirty="0" smtClean="0"/>
              <a:t>акой универсальный опыт признается и учитывается в национальной и глобальной политике, отчетах и стратегиях;</a:t>
            </a:r>
          </a:p>
          <a:p>
            <a:r>
              <a:rPr lang="ru-RU" dirty="0" smtClean="0"/>
              <a:t>открытое и сбалансированное обсуждение тем смерти и горя приводит к серии более широких публичных бесед, дебатов и действий.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827734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5. Признание ценности смерти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</a:t>
            </a:r>
            <a:r>
              <a:rPr lang="ru-RU" dirty="0" smtClean="0"/>
              <a:t>мерть признается как имеющая значение;</a:t>
            </a:r>
          </a:p>
          <a:p>
            <a:r>
              <a:rPr lang="ru-RU" dirty="0" smtClean="0"/>
              <a:t>смерть не всегда приветствуется, она неизбежна и ценна;</a:t>
            </a:r>
          </a:p>
          <a:p>
            <a:r>
              <a:rPr lang="ru-RU" dirty="0" smtClean="0"/>
              <a:t>реалистическая утопия признает, что смерть допускает рождение, рост и изменения: без смерти цивилизация была бы неустойчивой;</a:t>
            </a:r>
          </a:p>
          <a:p>
            <a:r>
              <a:rPr lang="ru-RU" dirty="0" smtClean="0"/>
              <a:t>ценность того, чтобы быть рядом с умирающими людьми;</a:t>
            </a:r>
          </a:p>
          <a:p>
            <a:r>
              <a:rPr lang="ru-RU" dirty="0" smtClean="0"/>
              <a:t>уделяя время, внимание и сострадание умирающим людям, мы соединяемся с ними и с нашей общей хрупкостью, что подталкивает нас к признанию нашей взаимозависимости и пониманию того, что лежит в основе человеческих отношений.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978603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Рекомендации для всех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</a:t>
            </a:r>
            <a:r>
              <a:rPr lang="ru-RU" dirty="0" smtClean="0"/>
              <a:t>тношения между людьми имеют основополагающее значение для смерти, умирания и горя, именно отношения и связи в обществе должны быть поставлены в центр усилий по улучшению опыта человека в конце жизни;</a:t>
            </a:r>
          </a:p>
          <a:p>
            <a:r>
              <a:rPr lang="ru-RU" dirty="0" smtClean="0"/>
              <a:t>ответственность за благополучную смерть не должна ложиться исключительно на медицинские и социальные службы или исключительно на общины; партнерский подход, предполагающий совместное использование полномочий, совместное принятие решений и разработку стандартов услуг, имеет важное значение для того, чтобы люди могли умереть достойно;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067980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Рекомендации для всех 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</a:t>
            </a:r>
            <a:r>
              <a:rPr lang="ru-RU" dirty="0" smtClean="0"/>
              <a:t>ущественное неравенство, лежащее в основе того, как люди умирают, должно быть широко признано и должны быть приняты меры по его сокращению;</a:t>
            </a:r>
          </a:p>
          <a:p>
            <a:r>
              <a:rPr lang="ru-RU" dirty="0" smtClean="0"/>
              <a:t>необходимо признать и оспорить непропорциональную роль и бремя женщин в уходе и поддержке в случае смерти, умирания и скорби;</a:t>
            </a:r>
          </a:p>
          <a:p>
            <a:r>
              <a:rPr lang="ru-RU" dirty="0" smtClean="0"/>
              <a:t>рекомендуемый основной пакет медицинских услуг по паллиативной помощи и обезболиванию должен предоставляться службами здравоохранения всех стран;</a:t>
            </a:r>
          </a:p>
          <a:p>
            <a:r>
              <a:rPr lang="ru-RU" dirty="0" smtClean="0"/>
              <a:t>должна быть реализована политика, поддерживающая этот пакет, такая как доступ к </a:t>
            </a:r>
            <a:r>
              <a:rPr lang="ru-RU" dirty="0" err="1" smtClean="0"/>
              <a:t>опиоидам</a:t>
            </a:r>
            <a:r>
              <a:rPr lang="ru-RU" dirty="0" smtClean="0"/>
              <a:t>, их доступность;</a:t>
            </a:r>
          </a:p>
          <a:p>
            <a:r>
              <a:rPr lang="ru-RU" dirty="0"/>
              <a:t>г</a:t>
            </a:r>
            <a:r>
              <a:rPr lang="ru-RU" dirty="0" smtClean="0"/>
              <a:t>рамотность в отношении смерти — знания и навыки, необходимые людям для управления системами смерти, — должны быть развиты для всех пользователей.</a:t>
            </a: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190216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Рекомендации гражданскому обществу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м</a:t>
            </a:r>
            <a:r>
              <a:rPr lang="ru-RU" dirty="0" smtClean="0"/>
              <a:t>одели общественных действий в случае смерти и умирания, такие как сообщества сострадающих, а также движения по просвещению и повышению осведомленности о смерти, должны быть расширены способами, учитывающими интересы местного населения, и возглавляться субъектами, выходящими за рамки паллиативной помощи;</a:t>
            </a:r>
          </a:p>
          <a:p>
            <a:r>
              <a:rPr lang="ru-RU" dirty="0" smtClean="0"/>
              <a:t>истории и переживания людей, умирающих и скорбящих в обычных для данного общества обстоятельствах, из всех слоев населения должны передаваться через различные средства массовой информации, чтобы обеспечить реалистичное понимание того, что происходит в конце жизни и в горе;</a:t>
            </a:r>
          </a:p>
          <a:p>
            <a:r>
              <a:rPr lang="ru-RU" dirty="0" smtClean="0"/>
              <a:t>ритуалы, традиции и структуры поддержки, связанные со смертью, умиранием и скорбью, должны быть сохранены, но пересмотрены сообществами, чтобы убедиться, что они не усиливают неравенство.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697770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Рекомендации системам здравоохранения и социальной защиты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обучение по вопросам смерти, умирания и ухода в конце жизни для человека и его семьи должно быть неотъемлемым, существенным и обязательным в учебной программе каждого студента, обучающегося в области здравоохранения и социального обеспечения, а также непрерывного образования для практикующих специалистов;</a:t>
            </a:r>
          </a:p>
          <a:p>
            <a:r>
              <a:rPr lang="ru-RU" dirty="0" smtClean="0"/>
              <a:t>все специалисты в области здравоохранения и социальной помощи должны быть компетентны в уходе за умирающими пациентами и их семьями;</a:t>
            </a:r>
          </a:p>
          <a:p>
            <a:r>
              <a:rPr lang="ru-RU" dirty="0" smtClean="0"/>
              <a:t>пациентам и семьям должна быть предоставлена четкая информация о неопределенностях, а также о потенциальных преимуществах, рисках и вреде вмешательств при потенциально опасных для жизни заболеваниях, чтобы принимать более обоснованные решения;</a:t>
            </a:r>
          </a:p>
          <a:p>
            <a:r>
              <a:rPr lang="ru-RU" dirty="0" smtClean="0"/>
              <a:t>специализированная паллиативная помощь должна быть сосредоточена на образовании, исследованиях, наращивании потенциала медицинских работников общего профиля и расширении охвата и равного доступа к подходу к паллиативной помощи, а не просто на предоставлении специализированных услуг;</a:t>
            </a:r>
          </a:p>
          <a:p>
            <a:r>
              <a:rPr lang="ru-RU" dirty="0" smtClean="0"/>
              <a:t>люди все чаще умирают в домах престарелых, поэтому усилия по улучшению условий жизни, смерти и скорби в домах престарелых, а также адекватное обеспечение их нужными ресурсами, должны быть приоритетными.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093488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5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sz="35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00B050"/>
                </a:solidFill>
              </a:rPr>
              <a:t>СПАСИБО ЗА ВНИМАНИЕ!</a:t>
            </a:r>
            <a:endParaRPr lang="ru-RU" sz="3500" b="1" dirty="0">
              <a:solidFill>
                <a:srgbClr val="00B050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6311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Ключевые позиции 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и</a:t>
            </a:r>
            <a:r>
              <a:rPr lang="ru-RU" dirty="0" smtClean="0"/>
              <a:t>зменение климата, пандемия COVID-19 и растущие голоса в пользу «победы над смерть» - проистекают из заблуждения, что человек контролирует природу, а не является ее частью;</a:t>
            </a:r>
          </a:p>
          <a:p>
            <a:r>
              <a:rPr lang="ru-RU" dirty="0" smtClean="0"/>
              <a:t>восстановление баланса между смертью и умиранием находится в плоскости изменений в системах смерти — множества взаимосвязанных социальных, культурных, экономических, религиозных и политических факторов, которые определяют, как смерть, умирание и тяжелая утрата понимаются, переживаются и управляются;</a:t>
            </a:r>
          </a:p>
          <a:p>
            <a:r>
              <a:rPr lang="ru-RU" dirty="0" smtClean="0"/>
              <a:t>обездоленные и бесправные люди больше всего страдают от дисбаланса в уходе за умирающими и скорбящими.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8455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Ключевые позиции 3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роблема того, как люди умирают и скорбят сегодня, широко признана и решается многими людьми во всем мире;</a:t>
            </a:r>
          </a:p>
          <a:p>
            <a:r>
              <a:rPr lang="ru-RU" dirty="0"/>
              <a:t>р</a:t>
            </a:r>
            <a:r>
              <a:rPr lang="ru-RU" dirty="0" smtClean="0"/>
              <a:t>азные сообщества рассматривают смерть, умирание и горе как социальные проблемы, политика ограничения доступности опиоидов трансформируется, медицинские работники все больше работают в партнерстве с людьми и семьями, это необходимо наращивать;</a:t>
            </a:r>
          </a:p>
          <a:p>
            <a:r>
              <a:rPr lang="ru-RU" dirty="0"/>
              <a:t>д</a:t>
            </a:r>
            <a:r>
              <a:rPr lang="ru-RU" dirty="0" smtClean="0"/>
              <a:t>ля восстановления баланса между смертью, умиранием и скорбью необходимы радикальные изменения в системе смерти.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2735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Определение смерти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ВОЗ (2014) - грань между жизнью и смертью становится все более размытой благодаря медицинским технологиям;</a:t>
            </a:r>
          </a:p>
          <a:p>
            <a:r>
              <a:rPr lang="ru-RU" dirty="0" smtClean="0"/>
              <a:t>хотя существует множество причин умереть, включая неврологические и сердечно-сосудистые причины, все они приводят к одному и тому же необратимому состоянию смерти. В результате механизмы сердечно-сосудистой и неврологической смерти были объединены с единой конечной точкой;</a:t>
            </a:r>
          </a:p>
          <a:p>
            <a:r>
              <a:rPr lang="ru-RU" dirty="0"/>
              <a:t>к</a:t>
            </a:r>
            <a:r>
              <a:rPr lang="ru-RU" dirty="0" smtClean="0"/>
              <a:t>онстатация смерти основывается на определенных клинических признаках, таких как отсутствие реакции, пульса, дыхания и зрачковых рефлексов;</a:t>
            </a:r>
          </a:p>
          <a:p>
            <a:r>
              <a:rPr lang="ru-RU" dirty="0" smtClean="0"/>
              <a:t>значительная доля смертей во всем мире происходит вне клинического наблюдения, а признаки и симптомы интерпретируются непрофессионалами, имеющими опыт смерти и умирания;</a:t>
            </a:r>
          </a:p>
          <a:p>
            <a:r>
              <a:rPr lang="ru-RU" dirty="0" smtClean="0"/>
              <a:t>признание смерти часто связано с традициями, ритуалами и похоронными практиками конкретной культуры (например, в сельской местности Малави старейшины деревни, а затем представитель главы деревни подтверждают факт смерти).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9156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Тренды смертности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и продолжительности жизни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тенденции смертности за последние 30 лет улучшаются;</a:t>
            </a:r>
          </a:p>
          <a:p>
            <a:r>
              <a:rPr lang="ru-RU" dirty="0" smtClean="0"/>
              <a:t>ожидаемая продолжительность жизни растет во всем мире, увеличившись с 67,2 лет в 2000 году до 73,5 лет в 2019 году, особенно в странах с низким и средним уровнем дохода за счет снижения смертности от инфекционных заболеваний, материнской смертности и новорожденных, а также недоедания;</a:t>
            </a:r>
          </a:p>
          <a:p>
            <a:r>
              <a:rPr lang="ru-RU" dirty="0" smtClean="0"/>
              <a:t>ожидаемая продолжительность здоровой жизни (годы, прожитые при хорошем самочувствии) не успевает за общей ожидаемой продолжительностью жизни: годы, прожитые без хорошего здоровья, увеличились в период с 2000 по 2019 год - с 8,6 лет до 10 лет;</a:t>
            </a:r>
          </a:p>
          <a:p>
            <a:r>
              <a:rPr lang="ru-RU" dirty="0" smtClean="0"/>
              <a:t>во многих странах с высоким уровнем дохода рост ожидаемой продолжительности жизни застопорился и даже обратился вспять;</a:t>
            </a:r>
          </a:p>
          <a:p>
            <a:r>
              <a:rPr lang="ru-RU" dirty="0" smtClean="0"/>
              <a:t>в Великобритании рост ожидаемой продолжительности жизни замедлился с 2011 по 2020 год и снизился для женщин, в США ожидаемая продолжительность жизни снизилась с 1990 по 2000 год для женщин с менее чем 12-летним образованием, ожидаемая продолжительность жизни в США также снизилась в более молодых возрастных группах (10-65 лет), что, вероятно, отражает эпидемию опиоидов.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36385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Тренды смертности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и продолжительности жизни 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воздействие пандемии на ожидаемую продолжительность жизни не является полным, но в большинстве стран сокращение, вероятно, составит более года;</a:t>
            </a:r>
          </a:p>
          <a:p>
            <a:r>
              <a:rPr lang="ru-RU" dirty="0"/>
              <a:t>в</a:t>
            </a:r>
            <a:r>
              <a:rPr lang="ru-RU" dirty="0" smtClean="0"/>
              <a:t> США ожидаемая продолжительность жизни снизилась на 3,88 лет среди испаноязычных людей, на 3,25 лет среди темнокожих, не являющихся испаноязычными, и на 1,36 лет среди белых, не являющихся испаноязычными;</a:t>
            </a:r>
          </a:p>
          <a:p>
            <a:r>
              <a:rPr lang="ru-RU" dirty="0" smtClean="0"/>
              <a:t>в Великобритании ожидаемая продолжительность жизни снизилась с 80 лет для мужчин и 83,7 лет для женщин в 2019 году до 78,7 лет для мужчин и 82,7 лет для женщин в 2020 году, что соответствует уровню десятилетней давности;</a:t>
            </a:r>
          </a:p>
          <a:p>
            <a:r>
              <a:rPr lang="ru-RU" dirty="0" smtClean="0"/>
              <a:t>в Бангладеш в 1986 году на долю неинфекционных заболеваний приходилось 10% смертей, но к 2006 году их число превысило три четверти, что является очень быстрым переходом, создает новые проблемы для служб здравоохранения.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2682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Тренды смертности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и продолжительности жизни 3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з</a:t>
            </a:r>
            <a:r>
              <a:rPr lang="ru-RU" dirty="0" smtClean="0"/>
              <a:t>а последние 70 лет в странах с высоким и средним уровнем дохода в отношении к смерти и умиранию произошли глубокие изменения;</a:t>
            </a:r>
          </a:p>
          <a:p>
            <a:r>
              <a:rPr lang="ru-RU" dirty="0"/>
              <a:t>з</a:t>
            </a:r>
            <a:r>
              <a:rPr lang="ru-RU" dirty="0" smtClean="0"/>
              <a:t>дравоохранение, а не семья и окружение, является основным контекстом, в котором многие люди сталкиваются со смертью;</a:t>
            </a:r>
          </a:p>
          <a:p>
            <a:r>
              <a:rPr lang="ru-RU" dirty="0"/>
              <a:t>л</a:t>
            </a:r>
            <a:r>
              <a:rPr lang="ru-RU" dirty="0" smtClean="0"/>
              <a:t>юди могут не знать, что возможны альтернативы;</a:t>
            </a:r>
          </a:p>
          <a:p>
            <a:r>
              <a:rPr lang="ru-RU" dirty="0" smtClean="0"/>
              <a:t>смерть и умирание рассматриваются как клинические проблемы, вмешательство может продолжаться до последних часов жизни с минимальным вниманием к страданиям;</a:t>
            </a:r>
          </a:p>
          <a:p>
            <a:r>
              <a:rPr lang="ru-RU" dirty="0" smtClean="0"/>
              <a:t>смерть стала невидимой: умирающих людей увозят в больницы или хосписы, и если два поколения назад большинство детей увидели бы мертвое тело, то сейчас людям может быть за 40 или 50 лет, и они никогда не видели мертвого человека;</a:t>
            </a:r>
          </a:p>
          <a:p>
            <a:r>
              <a:rPr lang="ru-RU" dirty="0" smtClean="0"/>
              <a:t>язык, знания и уверенность, необходимые для поддержки умирающих и управления помощью, утрачиваются, что еще больше усиливает зависимость от медицинских услуг, социальная и культурная среда смерти, необходимая для обеспечения смысла, связи и поддержки скорбящих, рискует исчезнуть;</a:t>
            </a:r>
          </a:p>
          <a:p>
            <a:r>
              <a:rPr lang="ru-RU" dirty="0" smtClean="0"/>
              <a:t>“эксперименту по превращению смертности в медицинский опыт всего несколько десятилетий. Он молод. И это свидетельствует о том, что он терпит неудачу”, - пишет хирург </a:t>
            </a:r>
            <a:r>
              <a:rPr lang="ru-RU" dirty="0" err="1" smtClean="0"/>
              <a:t>Атул</a:t>
            </a:r>
            <a:r>
              <a:rPr lang="ru-RU" dirty="0" smtClean="0"/>
              <a:t> </a:t>
            </a:r>
            <a:r>
              <a:rPr lang="ru-RU" dirty="0" err="1" smtClean="0"/>
              <a:t>Гаванде</a:t>
            </a:r>
            <a:r>
              <a:rPr lang="ru-RU" dirty="0" smtClean="0"/>
              <a:t> в своей книге "Быть смертным.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58240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3864</Words>
  <Application>Microsoft Office PowerPoint</Application>
  <PresentationFormat>Произвольный</PresentationFormat>
  <Paragraphs>189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Office Theme</vt:lpstr>
      <vt:lpstr>О СМЕРТИ И УМИРАНИИ.  НА ОСНОВАНИИ ДОКЛАДА КОМИССИИ ЖУРНАЛА LANCET</vt:lpstr>
      <vt:lpstr>Слайд 2</vt:lpstr>
      <vt:lpstr>Ключевые позиции 1</vt:lpstr>
      <vt:lpstr>Ключевые позиции 2</vt:lpstr>
      <vt:lpstr>Ключевые позиции 3</vt:lpstr>
      <vt:lpstr>Определение смерти</vt:lpstr>
      <vt:lpstr>Тренды смертности  и продолжительности жизни 1</vt:lpstr>
      <vt:lpstr>Тренды смертности  и продолжительности жизни 2</vt:lpstr>
      <vt:lpstr>Тренды смертности  и продолжительности жизни 3</vt:lpstr>
      <vt:lpstr>Системы смерти 1</vt:lpstr>
      <vt:lpstr>Системы смерти 2</vt:lpstr>
      <vt:lpstr>Компоненты системы смерти</vt:lpstr>
      <vt:lpstr>Функции системы смерти</vt:lpstr>
      <vt:lpstr>Траектории умирания: рак, мультиорганная дисфункция, старческая астения</vt:lpstr>
      <vt:lpstr> Assisted dying 1 </vt:lpstr>
      <vt:lpstr>Assisted dying 2</vt:lpstr>
      <vt:lpstr>Assisted dying 3:  спорные и открытые вопросы</vt:lpstr>
      <vt:lpstr>Advance care planning  (заблаговременное планирование ухода)</vt:lpstr>
      <vt:lpstr>Хосписы и паллиативная помощь 1</vt:lpstr>
      <vt:lpstr>Хосписы и паллиативная помощь 2</vt:lpstr>
      <vt:lpstr>Дома престарелых</vt:lpstr>
      <vt:lpstr>Сценарии умирания в будущем 1</vt:lpstr>
      <vt:lpstr>Сценарии умирания в будущем 2</vt:lpstr>
      <vt:lpstr>Сценарии умирания в будущем 3</vt:lpstr>
      <vt:lpstr>Сценарии умирания в будущем 4</vt:lpstr>
      <vt:lpstr>Сценарии умирания в будущем 5</vt:lpstr>
      <vt:lpstr>Реалистическая утопия</vt:lpstr>
      <vt:lpstr>1. Социальные детерминанты смерти, умирания и скорби</vt:lpstr>
      <vt:lpstr>2. Смерть понимается как процесс взаимоотношений и духовный процесс, а не просто физиологическое событие </vt:lpstr>
      <vt:lpstr>3. Сообщества по уходу оказывают поддержку умирающим, заботящимся и скорбящим людям </vt:lpstr>
      <vt:lpstr>4. Обсуждения и истории о повседневной смерти, умирании и горе становятся обычным явлением</vt:lpstr>
      <vt:lpstr>5. Признание ценности смерти</vt:lpstr>
      <vt:lpstr>Рекомендации для всех 1</vt:lpstr>
      <vt:lpstr>Рекомендации для всех 2</vt:lpstr>
      <vt:lpstr>Рекомендации гражданскому обществу</vt:lpstr>
      <vt:lpstr>Рекомендации системам здравоохранения и социальной защиты</vt:lpstr>
      <vt:lpstr>Слайд 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СМЕРТИ И УМИРАНИИ.  НА ОСНОВАНИИ ДОКЛАДА КОМИССИИ ЖУРНАЛА LANCET</dc:title>
  <dc:creator>Пользователь</dc:creator>
  <cp:lastModifiedBy>Admin</cp:lastModifiedBy>
  <cp:revision>50</cp:revision>
  <dcterms:created xsi:type="dcterms:W3CDTF">2022-02-14T08:33:03Z</dcterms:created>
  <dcterms:modified xsi:type="dcterms:W3CDTF">2024-04-08T12:46:25Z</dcterms:modified>
</cp:coreProperties>
</file>