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7" r:id="rId31"/>
    <p:sldId id="288" r:id="rId32"/>
    <p:sldId id="290" r:id="rId33"/>
    <p:sldId id="292" r:id="rId34"/>
    <p:sldId id="293" r:id="rId35"/>
    <p:sldId id="294" r:id="rId36"/>
    <p:sldId id="295" r:id="rId37"/>
    <p:sldId id="296" r:id="rId38"/>
    <p:sldId id="302" r:id="rId39"/>
    <p:sldId id="304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93" r:id="rId50"/>
    <p:sldId id="394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2" r:id="rId65"/>
    <p:sldId id="323" r:id="rId66"/>
    <p:sldId id="324" r:id="rId67"/>
    <p:sldId id="325" r:id="rId68"/>
    <p:sldId id="326" r:id="rId69"/>
    <p:sldId id="327" r:id="rId70"/>
    <p:sldId id="329" r:id="rId71"/>
    <p:sldId id="330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40" r:id="rId80"/>
    <p:sldId id="341" r:id="rId81"/>
    <p:sldId id="342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3" r:id="rId90"/>
    <p:sldId id="354" r:id="rId91"/>
    <p:sldId id="355" r:id="rId92"/>
    <p:sldId id="357" r:id="rId93"/>
    <p:sldId id="359" r:id="rId94"/>
    <p:sldId id="360" r:id="rId95"/>
    <p:sldId id="361" r:id="rId96"/>
    <p:sldId id="362" r:id="rId97"/>
    <p:sldId id="363" r:id="rId98"/>
    <p:sldId id="364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96" r:id="rId108"/>
    <p:sldId id="397" r:id="rId109"/>
    <p:sldId id="398" r:id="rId110"/>
    <p:sldId id="400" r:id="rId111"/>
    <p:sldId id="402" r:id="rId112"/>
    <p:sldId id="403" r:id="rId113"/>
    <p:sldId id="404" r:id="rId114"/>
    <p:sldId id="405" r:id="rId115"/>
    <p:sldId id="406" r:id="rId116"/>
    <p:sldId id="407" r:id="rId117"/>
    <p:sldId id="374" r:id="rId1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443A-4BEC-48F2-8C9F-D2AC531A44C4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5E86-3EC1-4350-BC23-812C5B881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5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2D7D4-A49C-4458-8E29-CEB5BB60E4A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529137" cy="33972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71975"/>
            <a:ext cx="4997450" cy="4090988"/>
          </a:xfrm>
          <a:noFill/>
          <a:ln/>
        </p:spPr>
        <p:txBody>
          <a:bodyPr/>
          <a:lstStyle/>
          <a:p>
            <a:endParaRPr lang="be-B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6C42B-0013-4780-B99A-5150D0BC2A0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e-B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8AD20-4BAC-4963-BFBF-61C59FD377C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Слайд № 6.</a:t>
            </a:r>
          </a:p>
          <a:p>
            <a:pPr eaLnBrk="1" hangingPunct="1"/>
            <a:r>
              <a:rPr lang="ru-RU" smtClean="0">
                <a:cs typeface="Times New Roman" pitchFamily="18" charset="0"/>
              </a:rPr>
              <a:t>Будучи относительно нечастой причиной деменции, сосудистая мозговая недостаточность является, вероятно, самой распространённой причиной недементных – лёгких или умеренных когнитивных нарушений в пожилом возрасте. В силу особенностей кровоснабжения головного мозга наиболее уязвимым отделом при сосудистой мозговой недостаточности являются подкорковые базальные ганглии и глубинные отделы белого вещества головного мозга. Именно в данных отделах головного мозга в первую очередь развиваются характерные для сосудистой мозговой недостаточности патоморфологические изменения в виде лакунарных инфарктов и диффузных изменений белого вещества (лейкоареоза). Поражение указанных структур приводит к своебразной клинической картине с доминированием когнитивных симптомов лобной дисфункции при относительно сохранной памяти на события жизни.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0" y="6543675"/>
            <a:ext cx="145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i="1" smtClean="0">
                <a:solidFill>
                  <a:srgbClr val="FF0000"/>
                </a:solidFill>
                <a:latin typeface="Arial Unicode MS" pitchFamily="34" charset="-128"/>
              </a:rPr>
              <a:t>«ПРОМЕТЕЙ»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8456613" y="6000750"/>
          <a:ext cx="687387" cy="857250"/>
        </p:xfrm>
        <a:graphic>
          <a:graphicData uri="http://schemas.openxmlformats.org/presentationml/2006/ole">
            <p:oleObj spid="_x0000_s2061" name="Фотография Photo Editor" r:id="rId3" imgW="11383964" imgH="14209524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0919-2531-49B9-8F15-6299C703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encephalopathy.ru/servlet/imageServlet?id=1137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source=images&amp;cd=&amp;cad=rja&amp;uact=8&amp;ved=0ahUKEwi6itSwv9nLAhWHnnIKHYxoA54QjRwIBw&amp;url=http://www.tretyakovgallery.ru/ru/collection/_show/image/_id/388&amp;bvm=bv.117604692,d.bGs&amp;psig=AFQjCNHLeu8e9LPtZp0Gd1ARvmcZj7aSOA&amp;ust=14589148158479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i12NWQ59bLAhVpAZoKHR5_CLcQjRwIBw&amp;url=http://bezboleznej.ru/yazva-zheludka&amp;bvm=bv.117218890,d.bGQ&amp;psig=AFQjCNHPisC6G5Eb6EG2vZGY9F1ZeRMmdg&amp;ust=14588224130415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jxmuHJ59bLAhUOb5oKHRi8AbwQjRwIBw&amp;url=http://www.rus-zona.net/koshki/umenie-koshki-vladet-svoim-telom.html&amp;bvm=bv.117218890,d.bGQ&amp;psig=AFQjCNEaDFzK8D3L2C5vpVMcMYr5L4biMg&amp;ust=1458822505056278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ved=0ahUKEwj-hf2l59bLAhXoK5oKHcCaDMwQjRwIBw&amp;url=http://grupy.ru/page/oblysenie-u-koshek&amp;bvm=bv.117218890,d.bGQ&amp;psig=AFQjCNH2xQSl-Q8GHkP027dKNYLRtO8IuQ&amp;ust=14588224509526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ved=0ahUKEwiOyuSo-dbLAhUFinIKHRiHDRMQjRwIBw&amp;url=http://1001.ru/articles/post/2487&amp;bvm=bv.117218890,d.bGQ&amp;psig=AFQjCNGpFWN-12cbskbqvgIeZU67GTYnhw&amp;ust=14588272917688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source=images&amp;cd=&amp;cad=rja&amp;uact=8&amp;ved=0ahUKEwjMx8j3_tbLAhVGMJoKHfgUALEQjRwIBw&amp;url=http://www.logosaum.com/zestfully/80-epifiz-tayna-mozgovogo-peska.html&amp;bvm=bv.117218890,d.bGQ&amp;psig=AFQjCNFlns-Vzw7Z9Qtidz-Dw1qyNalBAQ&amp;ust=14588288005204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ved=0ahUKEwj-j-eDs9nLAhWMK5oKHVFkBNMQjRwIBw&amp;url=http://gormony.info/gipofiz/gormon-sna-melatonin.html&amp;bvm=bv.117604692,d.bGs&amp;psig=AFQjCNHg5NgkPJu1_M7gJAhAvUje5hYaaA&amp;ust=14589113335590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ahUKEwisibWMrdnLAhXqKJoKHcDZDIIQjRwIBw&amp;url=http://raznie.ru/technology/istochniki-energii-v-blizhayshem-budushhem/&amp;bvm=bv.117604692,d.bGs&amp;psig=AFQjCNFKvRNfeH2SRDiy2q4toUFEm7MVaQ&amp;ust=14589098950267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hyperlink" Target="http://www.google.ru/url?sa=i&amp;rct=j&amp;q=&amp;esrc=s&amp;source=images&amp;cd=&amp;cad=rja&amp;uact=8&amp;ved=0ahUKEwjo98mur9nLAhXod5oKHfjuDu4QjRwIBw&amp;url=http://wildportal.ru/sova/57-sova-53-foto.html&amp;bvm=bv.117604692,d.bGs&amp;psig=AFQjCNHysdDsKUrP7N3O1WqYMXDhvHy4Pw&amp;ust=1458910522180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Oif3csNnLAhVnmHIKHeomDAAQjRwIBw&amp;url=http://lenagold.ru/fon/clipart/g/gol.html&amp;bvm=bv.117604692,d.bGs&amp;psig=AFQjCNE1LBdiugQ9Yi9gjWh5vPRaLi6f5g&amp;ust=145891088693659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ru/url?sa=i&amp;rct=j&amp;q=&amp;esrc=s&amp;source=images&amp;cd=&amp;cad=rja&amp;uact=8&amp;ved=0ahUKEwiJ_tjGsNnLAhVBJHIKHfrxCuIQjRwIBw&amp;url=https://ru.wikipedia.org/wiki/%D0%9F%D0%BE%D0%BB%D0%B5%D0%B2%D0%BE%D0%B9_%D0%B6%D0%B0%D0%B2%D0%BE%D1%80%D0%BE%D0%BD%D0%BE%D0%BA&amp;bvm=bv.117604692,d.bGs&amp;psig=AFQjCNH7qp4NNkgCQ8tzXc6uwMrMzBMSJQ&amp;ust=1458910835877607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source=images&amp;cd=&amp;cad=rja&amp;uact=8&amp;ved=0ahUKEwiSzsabtdnLAhXDn3IKHVVMA6UQjRwIBw&amp;url=http://www.rv.org.ua/news/kbp/transcontinent.htm&amp;bvm=bv.117604692,d.bGs&amp;psig=AFQjCNH1tV2dzabK_ip5GlKiLt90-WnaBw&amp;ust=1458912057344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5841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ОСНОВЫ ВОЗРАСТНОЙ ПСИХОЛОГИИ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А.Н.Ильницкий</a:t>
            </a:r>
          </a:p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10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48680"/>
            <a:ext cx="7924800" cy="10801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00B050"/>
                </a:solidFill>
              </a:rPr>
              <a:t>Л</a:t>
            </a:r>
            <a:r>
              <a:rPr lang="ru-RU" sz="3200" b="1" dirty="0" err="1" smtClean="0">
                <a:solidFill>
                  <a:srgbClr val="00B050"/>
                </a:solidFill>
                <a:cs typeface="Times New Roman" pitchFamily="18" charset="0"/>
              </a:rPr>
              <a:t>ейкоар</a:t>
            </a:r>
            <a:r>
              <a:rPr lang="ru-RU" sz="3200" b="1" dirty="0" err="1" smtClean="0">
                <a:solidFill>
                  <a:srgbClr val="00B050"/>
                </a:solidFill>
              </a:rPr>
              <a:t>е</a:t>
            </a:r>
            <a:r>
              <a:rPr lang="ru-RU" sz="3200" b="1" dirty="0" err="1" smtClean="0">
                <a:solidFill>
                  <a:srgbClr val="00B050"/>
                </a:solidFill>
                <a:cs typeface="Times New Roman" pitchFamily="18" charset="0"/>
              </a:rPr>
              <a:t>оз</a:t>
            </a:r>
            <a:r>
              <a:rPr lang="ru-RU" sz="32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- </a:t>
            </a:r>
            <a:r>
              <a:rPr lang="ru-RU" sz="3200" b="1" dirty="0" smtClean="0">
                <a:solidFill>
                  <a:srgbClr val="00B050"/>
                </a:solidFill>
                <a:cs typeface="Times New Roman" pitchFamily="18" charset="0"/>
              </a:rPr>
              <a:t>диффузное </a:t>
            </a:r>
            <a:r>
              <a:rPr lang="ru-RU" sz="3200" b="1" dirty="0">
                <a:solidFill>
                  <a:srgbClr val="00B050"/>
                </a:solidFill>
                <a:cs typeface="Times New Roman" pitchFamily="18" charset="0"/>
              </a:rPr>
              <a:t>снижение плотности </a:t>
            </a:r>
            <a:r>
              <a:rPr lang="ru-RU" sz="3200" b="1" dirty="0">
                <a:solidFill>
                  <a:srgbClr val="00B050"/>
                </a:solidFill>
              </a:rPr>
              <a:t> белого вещества головного мозга</a:t>
            </a:r>
          </a:p>
        </p:txBody>
      </p:sp>
      <p:pic>
        <p:nvPicPr>
          <p:cNvPr id="22531" name="Picture 5" descr="http://www.encephalopathy.ru/servlet/imageServlet?id=1137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98750" y="1824038"/>
            <a:ext cx="3563938" cy="3717925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85825" y="5565775"/>
            <a:ext cx="7218363" cy="1117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МРТ головного мозга у пациента с </a:t>
            </a:r>
            <a:r>
              <a:rPr lang="ru-RU" sz="2600" smtClean="0">
                <a:latin typeface="Times New Roman" pitchFamily="18" charset="0"/>
              </a:rPr>
              <a:t>дисциркуляторной энцефалопатией</a:t>
            </a:r>
            <a:r>
              <a:rPr lang="ru-RU" sz="2600" smtClean="0"/>
              <a:t> 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605213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e-BY"/>
          </a:p>
        </p:txBody>
      </p:sp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Ритуал засыпания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 каждого свой – прогулка перед сном, теплая ванна, пижама, теплый чай и прочее;</a:t>
            </a:r>
          </a:p>
          <a:p>
            <a:r>
              <a:rPr lang="ru-RU" dirty="0" smtClean="0"/>
              <a:t>«счет овец»;</a:t>
            </a:r>
          </a:p>
          <a:p>
            <a:r>
              <a:rPr lang="ru-RU" dirty="0" smtClean="0"/>
              <a:t>запись проблем и их решений для того, чтобы освободиться от тяжелых мыслей.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263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Мелатонин: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мелатонина уменьшается с возрастом;</a:t>
            </a:r>
          </a:p>
          <a:p>
            <a:r>
              <a:rPr lang="ru-RU" dirty="0" smtClean="0"/>
              <a:t>для повышения поступления мелатонина с пищей следует рекомендовать: овес (1796 пикограмм/грамм продукта), кукуруза (1366 </a:t>
            </a:r>
            <a:r>
              <a:rPr lang="ru-RU" dirty="0" err="1" smtClean="0"/>
              <a:t>пг</a:t>
            </a:r>
            <a:r>
              <a:rPr lang="ru-RU" dirty="0" smtClean="0"/>
              <a:t>), рис (1006 </a:t>
            </a:r>
            <a:r>
              <a:rPr lang="ru-RU" dirty="0" err="1" smtClean="0"/>
              <a:t>пг</a:t>
            </a:r>
            <a:r>
              <a:rPr lang="ru-RU" dirty="0" smtClean="0"/>
              <a:t>), изюм (583 </a:t>
            </a:r>
            <a:r>
              <a:rPr lang="ru-RU" dirty="0" err="1" smtClean="0"/>
              <a:t>пг</a:t>
            </a:r>
            <a:r>
              <a:rPr lang="ru-RU" dirty="0" smtClean="0"/>
              <a:t>), помидоры (500 </a:t>
            </a:r>
            <a:r>
              <a:rPr lang="ru-RU" dirty="0" err="1" smtClean="0"/>
              <a:t>пг</a:t>
            </a:r>
            <a:r>
              <a:rPr lang="ru-RU" dirty="0" smtClean="0"/>
              <a:t>), бананы (460 </a:t>
            </a:r>
            <a:r>
              <a:rPr lang="ru-RU" dirty="0" err="1" smtClean="0"/>
              <a:t>пг</a:t>
            </a:r>
            <a:r>
              <a:rPr lang="ru-RU" dirty="0" smtClean="0"/>
              <a:t>), ячмень (378 </a:t>
            </a:r>
            <a:r>
              <a:rPr lang="ru-RU" dirty="0" err="1" smtClean="0"/>
              <a:t>пг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4114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лаксен 3мг тб №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5049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Мелатонин: лекарственная терапия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ru-RU" dirty="0" err="1" smtClean="0"/>
              <a:t>Мелаксен</a:t>
            </a:r>
            <a:r>
              <a:rPr lang="ru-RU" baseline="30000" dirty="0" smtClean="0"/>
              <a:t>®</a:t>
            </a:r>
            <a:r>
              <a:rPr lang="ru-RU" dirty="0" smtClean="0"/>
              <a:t> ("</a:t>
            </a:r>
            <a:r>
              <a:rPr lang="ru-RU" dirty="0" err="1" smtClean="0"/>
              <a:t>Юнифарм</a:t>
            </a:r>
            <a:r>
              <a:rPr lang="ru-RU" dirty="0" smtClean="0"/>
              <a:t>", США) (мелатонин, 3 мг)</a:t>
            </a:r>
          </a:p>
          <a:p>
            <a:pPr marL="514350" indent="-514350"/>
            <a:r>
              <a:rPr lang="ru-RU" dirty="0" smtClean="0"/>
              <a:t>при длительности терапии 4 недели достоверное улучшение сна, снижение ощущения беспокойства, страха, раздражительности, чувства одиночества, утомляемости (снижение средних показателей на 20-40%), снижение чувства общей тревоги на 33%;</a:t>
            </a:r>
          </a:p>
          <a:p>
            <a:pPr marL="514350" indent="-514350"/>
            <a:r>
              <a:rPr lang="ru-RU" dirty="0" smtClean="0"/>
              <a:t>не наблюдалось серьезных побочных эффектов.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75144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Циркадин</a:t>
            </a:r>
            <a:r>
              <a:rPr lang="ru-RU" b="1" dirty="0" smtClean="0">
                <a:solidFill>
                  <a:srgbClr val="00B050"/>
                </a:solidFill>
              </a:rPr>
              <a:t> – пролонгированный мелатонин (</a:t>
            </a:r>
            <a:r>
              <a:rPr lang="en-US" b="1" dirty="0" err="1" smtClean="0">
                <a:solidFill>
                  <a:srgbClr val="00B050"/>
                </a:solidFill>
              </a:rPr>
              <a:t>Ipsen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действует в течение всей ночи;</a:t>
            </a:r>
          </a:p>
          <a:p>
            <a:r>
              <a:rPr lang="ru-RU" dirty="0" smtClean="0"/>
              <a:t>сохраняет естественную структуру сна;</a:t>
            </a:r>
          </a:p>
          <a:p>
            <a:r>
              <a:rPr lang="ru-RU" dirty="0" smtClean="0"/>
              <a:t> улучшает состояние после пробуждения;</a:t>
            </a:r>
          </a:p>
          <a:p>
            <a:r>
              <a:rPr lang="ru-RU" dirty="0" smtClean="0"/>
              <a:t>улучшает качество жизни;</a:t>
            </a:r>
          </a:p>
          <a:p>
            <a:r>
              <a:rPr lang="ru-RU" dirty="0" smtClean="0"/>
              <a:t>не вызывает привыкания;</a:t>
            </a:r>
          </a:p>
          <a:p>
            <a:r>
              <a:rPr lang="ru-RU" dirty="0" smtClean="0"/>
              <a:t>принимается внутрь по 2 мг один раз в сутки, вечером, после приема пищи, за 1 – 2 часа перед сном, курс терапии – до 13 недель.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67547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Донормил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одной таблетке - 15 миллиграмм </a:t>
            </a:r>
            <a:r>
              <a:rPr lang="ru-RU" dirty="0" err="1" smtClean="0"/>
              <a:t>доксиламин</a:t>
            </a:r>
            <a:r>
              <a:rPr lang="ru-RU" dirty="0" smtClean="0"/>
              <a:t> </a:t>
            </a:r>
            <a:r>
              <a:rPr lang="ru-RU" dirty="0" err="1" smtClean="0"/>
              <a:t>сукцината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м-холиноблокирующее</a:t>
            </a:r>
            <a:r>
              <a:rPr lang="ru-RU" dirty="0" smtClean="0"/>
              <a:t>, снотворное и успокаивающее действие, </a:t>
            </a:r>
            <a:r>
              <a:rPr lang="ru-RU" dirty="0" err="1" smtClean="0"/>
              <a:t>блокатор</a:t>
            </a:r>
            <a:r>
              <a:rPr lang="ru-RU" dirty="0" smtClean="0"/>
              <a:t> </a:t>
            </a:r>
            <a:r>
              <a:rPr lang="ru-RU" dirty="0" err="1" smtClean="0"/>
              <a:t>гистаминовых</a:t>
            </a:r>
            <a:r>
              <a:rPr lang="ru-RU" dirty="0" smtClean="0"/>
              <a:t> Н</a:t>
            </a:r>
            <a:r>
              <a:rPr lang="ru-RU" baseline="-25000" dirty="0" smtClean="0"/>
              <a:t>1</a:t>
            </a:r>
            <a:r>
              <a:rPr lang="ru-RU" dirty="0" smtClean="0"/>
              <a:t>-рецепторов из группы </a:t>
            </a:r>
            <a:r>
              <a:rPr lang="ru-RU" dirty="0" err="1" smtClean="0"/>
              <a:t>этаноламинов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уменьшает время, которое необходимо для засыпания, увеличивает продолжительность сна, улучшает его качество.</a:t>
            </a:r>
          </a:p>
          <a:p>
            <a:r>
              <a:rPr lang="ru-RU" dirty="0" smtClean="0"/>
              <a:t>стандартная доза </a:t>
            </a:r>
            <a:r>
              <a:rPr lang="ru-RU" dirty="0" err="1" smtClean="0"/>
              <a:t>Донормила</a:t>
            </a:r>
            <a:r>
              <a:rPr lang="ru-RU" dirty="0" smtClean="0"/>
              <a:t> действует в течение шести-восьми часов;</a:t>
            </a:r>
          </a:p>
          <a:p>
            <a:r>
              <a:rPr lang="ru-RU" dirty="0" smtClean="0"/>
              <a:t>1 раз в день за 15 минут до сна в течение 5 дней.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00813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Бензодиазепины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депрессантами с ярко выраженными снотворным, седативным, </a:t>
            </a:r>
            <a:r>
              <a:rPr lang="ru-RU" dirty="0" err="1" smtClean="0"/>
              <a:t>анксиолитическим</a:t>
            </a:r>
            <a:r>
              <a:rPr lang="ru-RU" dirty="0" smtClean="0"/>
              <a:t> (уменьшение тревожности), </a:t>
            </a:r>
            <a:r>
              <a:rPr lang="ru-RU" dirty="0" err="1" smtClean="0"/>
              <a:t>миорелаксирующим</a:t>
            </a:r>
            <a:r>
              <a:rPr lang="ru-RU" dirty="0" smtClean="0"/>
              <a:t> и противосудорожным эффектами;</a:t>
            </a:r>
          </a:p>
          <a:p>
            <a:r>
              <a:rPr lang="ru-RU" dirty="0" smtClean="0"/>
              <a:t>вызывают синдром падений за счет снижения когнитивных способностей и </a:t>
            </a:r>
            <a:r>
              <a:rPr lang="ru-RU" dirty="0" err="1" smtClean="0"/>
              <a:t>миорелаксации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способны вызывать приверженность к вирусным инфекциям;</a:t>
            </a:r>
          </a:p>
          <a:p>
            <a:r>
              <a:rPr lang="ru-RU" dirty="0" smtClean="0"/>
              <a:t>применять надо с осторожность в связи с развитием зависимости.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89250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ПОЛИМОДАЛЬНЫЕ ПРОГРАММЫ ПРОФИЛАКТИКИ И РЕАБИЛИТАЦИИ ПРИ КОГНИТИВНЫХ РАССТРОЙСТВАХ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27702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2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Цели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00238"/>
              </p:ext>
            </p:extLst>
          </p:nvPr>
        </p:nvGraphicFramePr>
        <p:xfrm>
          <a:off x="251520" y="1006083"/>
          <a:ext cx="8640960" cy="472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044"/>
                <a:gridCol w="3859596"/>
                <a:gridCol w="2880320"/>
              </a:tblGrid>
              <a:tr h="76715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Стадия</a:t>
                      </a:r>
                      <a:r>
                        <a:rPr lang="ru-RU" sz="2200" baseline="0" dirty="0" smtClean="0"/>
                        <a:t> деменции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Цель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Направления</a:t>
                      </a:r>
                      <a:r>
                        <a:rPr lang="ru-RU" sz="2200" baseline="0" dirty="0" smtClean="0"/>
                        <a:t> терапии</a:t>
                      </a:r>
                      <a:endParaRPr lang="ru-RU" sz="2200" dirty="0"/>
                    </a:p>
                  </a:txBody>
                  <a:tcPr/>
                </a:tc>
              </a:tr>
              <a:tr h="175349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Лёгкая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Максимальная протекция когнитивных функций</a:t>
                      </a:r>
                      <a:endParaRPr lang="ru-RU" sz="2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Поддержка</a:t>
                      </a:r>
                      <a:r>
                        <a:rPr lang="ru-RU" sz="2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2200" b="1" baseline="0" dirty="0" err="1" smtClean="0">
                          <a:solidFill>
                            <a:srgbClr val="00B050"/>
                          </a:solidFill>
                        </a:rPr>
                        <a:t>нейронального</a:t>
                      </a:r>
                      <a:r>
                        <a:rPr lang="ru-RU" sz="2200" b="1" baseline="0" dirty="0" smtClean="0">
                          <a:solidFill>
                            <a:srgbClr val="00B050"/>
                          </a:solidFill>
                        </a:rPr>
                        <a:t> метаболизма</a:t>
                      </a:r>
                      <a:r>
                        <a:rPr lang="ru-RU" sz="2200" baseline="0" dirty="0" smtClean="0"/>
                        <a:t>, активизация, когнитивное развитие</a:t>
                      </a:r>
                      <a:endParaRPr lang="ru-RU" sz="2200" dirty="0"/>
                    </a:p>
                  </a:txBody>
                  <a:tcPr/>
                </a:tc>
              </a:tr>
              <a:tr h="109593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Умеренная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Обеспечение максимальной</a:t>
                      </a:r>
                      <a:r>
                        <a:rPr lang="ru-RU" sz="2200" baseline="0" dirty="0" smtClean="0"/>
                        <a:t> независимости, обеспечение замедления прогрессирования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Активизация, когнитивное развитие, социальная поддержка</a:t>
                      </a:r>
                      <a:endParaRPr lang="ru-RU" sz="2200" dirty="0"/>
                    </a:p>
                  </a:txBody>
                  <a:tcPr/>
                </a:tc>
              </a:tr>
              <a:tr h="444463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Тяжёлая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Уход, паллиативная помощь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Социальная поддержка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Полимодальные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программы реабилитации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Терапия когнитивных расстройств</a:t>
            </a:r>
          </a:p>
          <a:p>
            <a:r>
              <a:rPr lang="ru-RU" dirty="0" smtClean="0"/>
              <a:t>Терапия других нарушений психических функций (нарушения сна, депрессия и др.)</a:t>
            </a:r>
          </a:p>
          <a:p>
            <a:r>
              <a:rPr lang="ru-RU" dirty="0" err="1" smtClean="0"/>
              <a:t>Активизационная</a:t>
            </a:r>
            <a:r>
              <a:rPr lang="ru-RU" dirty="0" smtClean="0"/>
              <a:t> терапия</a:t>
            </a:r>
          </a:p>
          <a:p>
            <a:r>
              <a:rPr lang="ru-RU" dirty="0" smtClean="0"/>
              <a:t>Лечение нарушений памяти</a:t>
            </a:r>
          </a:p>
          <a:p>
            <a:r>
              <a:rPr lang="ru-RU" dirty="0" smtClean="0"/>
              <a:t>Упражнения, направленные на обеспечение ориентирования в месте, времени, событиях, собственной личности</a:t>
            </a:r>
          </a:p>
          <a:p>
            <a:r>
              <a:rPr lang="ru-RU" dirty="0" smtClean="0"/>
              <a:t>Лечение соматической патологии</a:t>
            </a:r>
          </a:p>
          <a:p>
            <a:r>
              <a:rPr lang="ru-RU" dirty="0" smtClean="0"/>
              <a:t>Помощь оказывающим помощь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14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 descr="mri0007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3095625" y="22987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0" y="104775"/>
            <a:ext cx="9315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rgbClr val="92D050"/>
                </a:solidFill>
                <a:latin typeface="+mj-lt"/>
              </a:rPr>
              <a:t>Дисциркуляторная</a:t>
            </a:r>
            <a:endParaRPr lang="ru-RU" sz="4000" b="1" dirty="0">
              <a:solidFill>
                <a:srgbClr val="92D050"/>
              </a:solidFill>
              <a:latin typeface="+mj-lt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92D050"/>
                </a:solidFill>
                <a:latin typeface="+mj-lt"/>
              </a:rPr>
              <a:t>энцефалопатия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2289175" y="3851275"/>
            <a:ext cx="1912938" cy="1822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sm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457200" y="5672138"/>
            <a:ext cx="399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CCEC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Лакунарные инфаркты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 flipV="1">
            <a:off x="4868863" y="4408488"/>
            <a:ext cx="1152525" cy="12223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sm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4054475" y="5672138"/>
            <a:ext cx="355123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CCECFF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Расширение</a:t>
            </a:r>
          </a:p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 боковых </a:t>
            </a:r>
          </a:p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желудочков</a:t>
            </a:r>
          </a:p>
        </p:txBody>
      </p:sp>
      <p:pic>
        <p:nvPicPr>
          <p:cNvPr id="10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7375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свм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857280"/>
            <a:ext cx="6096000" cy="8343900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91906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Синдром сухого рта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4365"/>
            <a:ext cx="8229600" cy="391763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0174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Астенический синдром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48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3999" cy="4143404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36321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Синдром сухого глаза (+</a:t>
            </a:r>
            <a:r>
              <a:rPr lang="ru-RU" b="1" dirty="0">
                <a:solidFill>
                  <a:srgbClr val="00B050"/>
                </a:solidFill>
              </a:rPr>
              <a:t>М</a:t>
            </a:r>
            <a:r>
              <a:rPr lang="ru-RU" b="1" dirty="0" smtClean="0">
                <a:solidFill>
                  <a:srgbClr val="00B050"/>
                </a:solidFill>
              </a:rPr>
              <a:t>ГТ)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39172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СИНДРОМ СУХОГО ГЛАЗА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3-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48619"/>
            <a:ext cx="5715000" cy="442912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67926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Головная боль напряжения и мигрень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igren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6572296" cy="4214842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7103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Синдром </a:t>
            </a:r>
            <a:r>
              <a:rPr lang="ru-RU" sz="3000" b="1" dirty="0" err="1" smtClean="0">
                <a:solidFill>
                  <a:srgbClr val="00B050"/>
                </a:solidFill>
              </a:rPr>
              <a:t>обструктивных</a:t>
            </a:r>
            <a:r>
              <a:rPr lang="ru-RU" sz="3000" b="1" dirty="0" smtClean="0">
                <a:solidFill>
                  <a:srgbClr val="00B050"/>
                </a:solidFill>
              </a:rPr>
              <a:t> </a:t>
            </a:r>
            <a:r>
              <a:rPr lang="ru-RU" sz="3000" b="1" dirty="0" err="1" smtClean="0">
                <a:solidFill>
                  <a:srgbClr val="00B050"/>
                </a:solidFill>
              </a:rPr>
              <a:t>апное</a:t>
            </a:r>
            <a:r>
              <a:rPr lang="ru-RU" sz="3000" b="1" dirty="0" smtClean="0">
                <a:solidFill>
                  <a:srgbClr val="00B050"/>
                </a:solidFill>
              </a:rPr>
              <a:t> во время сна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vidy_apnoe_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2" y="1857364"/>
            <a:ext cx="6810375" cy="358220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54575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Летайте во сне!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2" name="Picture 4" descr="http://www.tretyakovgallery.ru/pictures/c/ce/ceefc3fe0739a32f82f19c6c0de12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900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Психология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возраста: особенности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Особенности познавательного процесса в старости;</a:t>
            </a:r>
          </a:p>
          <a:p>
            <a:r>
              <a:rPr lang="ru-RU" dirty="0" smtClean="0"/>
              <a:t>Особенности эмоциональных процессов;</a:t>
            </a:r>
          </a:p>
          <a:p>
            <a:r>
              <a:rPr lang="ru-RU" dirty="0" smtClean="0"/>
              <a:t>Особенности системы ценностей в пожилом и старческом возрасте;</a:t>
            </a:r>
          </a:p>
          <a:p>
            <a:r>
              <a:rPr lang="ru-RU" dirty="0" smtClean="0"/>
              <a:t>Самосознание пожилого человека;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91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Особенности познавательной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часть умственных навыков остается сохранными;</a:t>
            </a:r>
          </a:p>
          <a:p>
            <a:r>
              <a:rPr lang="uk-UA" dirty="0" err="1" smtClean="0"/>
              <a:t>снижение</a:t>
            </a:r>
            <a:r>
              <a:rPr lang="uk-UA" dirty="0" smtClean="0"/>
              <a:t> </a:t>
            </a:r>
            <a:r>
              <a:rPr lang="uk-UA" dirty="0" err="1" smtClean="0"/>
              <a:t>скорости</a:t>
            </a:r>
            <a:r>
              <a:rPr lang="uk-UA" dirty="0" smtClean="0"/>
              <a:t> </a:t>
            </a:r>
            <a:r>
              <a:rPr lang="uk-UA" dirty="0" err="1" smtClean="0"/>
              <a:t>выполнения</a:t>
            </a:r>
            <a:r>
              <a:rPr lang="uk-UA" dirty="0" smtClean="0"/>
              <a:t> </a:t>
            </a:r>
            <a:r>
              <a:rPr lang="uk-UA" dirty="0" err="1" smtClean="0"/>
              <a:t>физических</a:t>
            </a:r>
            <a:r>
              <a:rPr lang="uk-UA" dirty="0" smtClean="0"/>
              <a:t> и умственных </a:t>
            </a:r>
            <a:r>
              <a:rPr lang="uk-UA" dirty="0" err="1" smtClean="0"/>
              <a:t>операций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снижение</a:t>
            </a:r>
            <a:r>
              <a:rPr lang="uk-UA" dirty="0" smtClean="0"/>
              <a:t> </a:t>
            </a:r>
            <a:r>
              <a:rPr lang="uk-UA" dirty="0" err="1" smtClean="0"/>
              <a:t>объема</a:t>
            </a:r>
            <a:r>
              <a:rPr lang="uk-UA" dirty="0" smtClean="0"/>
              <a:t> </a:t>
            </a:r>
            <a:r>
              <a:rPr lang="uk-UA" dirty="0" err="1" smtClean="0"/>
              <a:t>восприятия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склонность</a:t>
            </a:r>
            <a:r>
              <a:rPr lang="uk-UA" dirty="0" smtClean="0"/>
              <a:t> к </a:t>
            </a:r>
            <a:r>
              <a:rPr lang="uk-UA" dirty="0" err="1" smtClean="0"/>
              <a:t>запоминанию</a:t>
            </a:r>
            <a:r>
              <a:rPr lang="uk-UA" dirty="0" smtClean="0"/>
              <a:t> </a:t>
            </a:r>
            <a:r>
              <a:rPr lang="uk-UA" dirty="0" err="1" smtClean="0"/>
              <a:t>наиболее</a:t>
            </a:r>
            <a:r>
              <a:rPr lang="uk-UA" dirty="0" smtClean="0"/>
              <a:t> </a:t>
            </a:r>
            <a:r>
              <a:rPr lang="uk-UA" dirty="0" err="1" smtClean="0"/>
              <a:t>важных</a:t>
            </a:r>
            <a:r>
              <a:rPr lang="uk-UA" dirty="0" smtClean="0"/>
              <a:t> </a:t>
            </a:r>
            <a:r>
              <a:rPr lang="uk-UA" dirty="0" err="1" smtClean="0"/>
              <a:t>моментов</a:t>
            </a:r>
            <a:r>
              <a:rPr lang="uk-UA" dirty="0" smtClean="0"/>
              <a:t>, </a:t>
            </a:r>
            <a:r>
              <a:rPr lang="uk-UA" dirty="0" err="1" smtClean="0"/>
              <a:t>которые</a:t>
            </a:r>
            <a:r>
              <a:rPr lang="uk-UA" dirty="0" smtClean="0"/>
              <a:t> </a:t>
            </a:r>
            <a:r>
              <a:rPr lang="uk-UA" dirty="0" err="1" smtClean="0"/>
              <a:t>могут</a:t>
            </a:r>
            <a:r>
              <a:rPr lang="uk-UA" dirty="0" smtClean="0"/>
              <a:t> пригодиться в </a:t>
            </a:r>
            <a:r>
              <a:rPr lang="uk-UA" dirty="0" err="1" smtClean="0"/>
              <a:t>жизни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23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Типы эмоционального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Сохранение оптимистического взгляда на вещи, при этом возрастной кризис успешно преодолевается и в старости продолжается развитие человека;</a:t>
            </a:r>
          </a:p>
          <a:p>
            <a:pPr>
              <a:buNone/>
            </a:pPr>
            <a:r>
              <a:rPr lang="ru-RU" dirty="0" smtClean="0"/>
              <a:t>2). Принятие концепции «сохранения себя», что суживает круг интересов и эмоционально обедняет человека.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477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Физиологические особенности формирования эмоций в старости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понижение интенсивности эмоций: возрастное снижение силы и подвижности нервных процессов;</a:t>
            </a:r>
          </a:p>
          <a:p>
            <a:r>
              <a:rPr lang="ru-RU" dirty="0" smtClean="0"/>
              <a:t>преобладание сниженного фона настроения: возрастное снижение подвижности нервных процессов;</a:t>
            </a:r>
          </a:p>
          <a:p>
            <a:r>
              <a:rPr lang="ru-RU" dirty="0" smtClean="0"/>
              <a:t>фиксация фона настроения, который был в молодости;</a:t>
            </a:r>
          </a:p>
          <a:p>
            <a:r>
              <a:rPr lang="ru-RU" dirty="0" smtClean="0"/>
              <a:t>зависимость эмоционального фона от наличия заболеваний.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Указанные факторы способствуют формированию возрастно-ситуационной депрессии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217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Возрастно-ситуационная депрессия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/>
              <a:t>расстройство</a:t>
            </a:r>
            <a:r>
              <a:rPr lang="uk-UA" dirty="0" smtClean="0"/>
              <a:t> </a:t>
            </a:r>
            <a:r>
              <a:rPr lang="uk-UA" dirty="0" err="1" smtClean="0"/>
              <a:t>настроения</a:t>
            </a:r>
            <a:r>
              <a:rPr lang="uk-UA" dirty="0" smtClean="0"/>
              <a:t> без </a:t>
            </a:r>
            <a:r>
              <a:rPr lang="uk-UA" dirty="0" err="1" smtClean="0"/>
              <a:t>наличия</a:t>
            </a:r>
            <a:r>
              <a:rPr lang="uk-UA" dirty="0" smtClean="0"/>
              <a:t> </a:t>
            </a:r>
            <a:r>
              <a:rPr lang="uk-UA" dirty="0" err="1" smtClean="0"/>
              <a:t>нервно-психического</a:t>
            </a:r>
            <a:r>
              <a:rPr lang="uk-UA" dirty="0" smtClean="0"/>
              <a:t> </a:t>
            </a:r>
            <a:r>
              <a:rPr lang="uk-UA" dirty="0" err="1" smtClean="0"/>
              <a:t>заболевания</a:t>
            </a:r>
            <a:r>
              <a:rPr lang="uk-UA" dirty="0" smtClean="0"/>
              <a:t>, </a:t>
            </a:r>
          </a:p>
          <a:p>
            <a:r>
              <a:rPr lang="uk-UA" dirty="0" err="1" smtClean="0"/>
              <a:t>равномерное</a:t>
            </a:r>
            <a:r>
              <a:rPr lang="uk-UA" dirty="0" smtClean="0"/>
              <a:t> и </a:t>
            </a:r>
            <a:r>
              <a:rPr lang="uk-UA" dirty="0" err="1" smtClean="0"/>
              <a:t>стойкое</a:t>
            </a:r>
            <a:r>
              <a:rPr lang="uk-UA" dirty="0" smtClean="0"/>
              <a:t>, </a:t>
            </a:r>
            <a:r>
              <a:rPr lang="uk-UA" dirty="0" err="1" smtClean="0"/>
              <a:t>сильное</a:t>
            </a:r>
            <a:r>
              <a:rPr lang="uk-UA" dirty="0" smtClean="0"/>
              <a:t> </a:t>
            </a:r>
            <a:r>
              <a:rPr lang="uk-UA" dirty="0" err="1" smtClean="0"/>
              <a:t>понижение</a:t>
            </a:r>
            <a:r>
              <a:rPr lang="uk-UA" dirty="0" smtClean="0"/>
              <a:t> </a:t>
            </a:r>
            <a:r>
              <a:rPr lang="uk-UA" dirty="0" err="1" smtClean="0"/>
              <a:t>настроения</a:t>
            </a:r>
            <a:r>
              <a:rPr lang="uk-UA" dirty="0" smtClean="0"/>
              <a:t>, </a:t>
            </a:r>
            <a:r>
              <a:rPr lang="uk-UA" dirty="0" err="1" smtClean="0"/>
              <a:t>впервые</a:t>
            </a:r>
            <a:r>
              <a:rPr lang="uk-UA" dirty="0" smtClean="0"/>
              <a:t> </a:t>
            </a:r>
            <a:r>
              <a:rPr lang="uk-UA" dirty="0" err="1" smtClean="0"/>
              <a:t>возникшее</a:t>
            </a:r>
            <a:r>
              <a:rPr lang="uk-UA" dirty="0" smtClean="0"/>
              <a:t> в старости,</a:t>
            </a:r>
          </a:p>
          <a:p>
            <a:r>
              <a:rPr lang="uk-UA" dirty="0" err="1" smtClean="0"/>
              <a:t>переживается</a:t>
            </a:r>
            <a:r>
              <a:rPr lang="uk-UA" dirty="0" smtClean="0"/>
              <a:t>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чувство</a:t>
            </a:r>
            <a:r>
              <a:rPr lang="uk-UA" dirty="0" smtClean="0"/>
              <a:t> </a:t>
            </a:r>
            <a:r>
              <a:rPr lang="uk-UA" dirty="0" err="1" smtClean="0"/>
              <a:t>пустоты</a:t>
            </a:r>
            <a:r>
              <a:rPr lang="uk-UA" dirty="0" smtClean="0"/>
              <a:t>, </a:t>
            </a:r>
            <a:r>
              <a:rPr lang="uk-UA" dirty="0" err="1" smtClean="0"/>
              <a:t>ненужности</a:t>
            </a:r>
            <a:r>
              <a:rPr lang="uk-UA" dirty="0" smtClean="0"/>
              <a:t>, </a:t>
            </a:r>
            <a:r>
              <a:rPr lang="uk-UA" dirty="0" err="1" smtClean="0"/>
              <a:t>неинтересности</a:t>
            </a:r>
            <a:r>
              <a:rPr lang="uk-UA" dirty="0" smtClean="0"/>
              <a:t> </a:t>
            </a:r>
            <a:r>
              <a:rPr lang="uk-UA" dirty="0" err="1" smtClean="0"/>
              <a:t>всего</a:t>
            </a:r>
            <a:r>
              <a:rPr lang="uk-UA" dirty="0" smtClean="0"/>
              <a:t> </a:t>
            </a:r>
            <a:r>
              <a:rPr lang="uk-UA" dirty="0" err="1" smtClean="0"/>
              <a:t>происходящего</a:t>
            </a:r>
            <a:r>
              <a:rPr lang="uk-UA" dirty="0" smtClean="0"/>
              <a:t> и </a:t>
            </a:r>
            <a:r>
              <a:rPr lang="uk-UA" dirty="0" err="1" smtClean="0"/>
              <a:t>негативности</a:t>
            </a:r>
            <a:r>
              <a:rPr lang="uk-UA" dirty="0" smtClean="0"/>
              <a:t> </a:t>
            </a:r>
            <a:r>
              <a:rPr lang="uk-UA" dirty="0" err="1" smtClean="0"/>
              <a:t>будущего</a:t>
            </a:r>
            <a:r>
              <a:rPr lang="uk-UA" dirty="0" smtClean="0"/>
              <a:t>, </a:t>
            </a:r>
            <a:r>
              <a:rPr lang="uk-UA" dirty="0" err="1" smtClean="0"/>
              <a:t>имеет</a:t>
            </a:r>
            <a:r>
              <a:rPr lang="uk-UA" dirty="0" smtClean="0"/>
              <a:t> </a:t>
            </a:r>
            <a:r>
              <a:rPr lang="uk-UA" dirty="0" err="1" smtClean="0"/>
              <a:t>место</a:t>
            </a:r>
            <a:r>
              <a:rPr lang="uk-UA" dirty="0" smtClean="0"/>
              <a:t> </a:t>
            </a:r>
            <a:r>
              <a:rPr lang="uk-UA" dirty="0" err="1" smtClean="0"/>
              <a:t>негативное</a:t>
            </a:r>
            <a:r>
              <a:rPr lang="uk-UA" dirty="0" smtClean="0"/>
              <a:t> </a:t>
            </a:r>
            <a:r>
              <a:rPr lang="uk-UA" dirty="0" err="1" smtClean="0"/>
              <a:t>восприятие</a:t>
            </a:r>
            <a:r>
              <a:rPr lang="uk-UA" dirty="0" smtClean="0"/>
              <a:t> </a:t>
            </a:r>
            <a:r>
              <a:rPr lang="uk-UA" dirty="0" err="1" smtClean="0"/>
              <a:t>более</a:t>
            </a:r>
            <a:r>
              <a:rPr lang="uk-UA" dirty="0" smtClean="0"/>
              <a:t> </a:t>
            </a:r>
            <a:r>
              <a:rPr lang="uk-UA" dirty="0" err="1" smtClean="0"/>
              <a:t>молодых</a:t>
            </a:r>
            <a:r>
              <a:rPr lang="uk-UA" dirty="0" smtClean="0"/>
              <a:t> людей,</a:t>
            </a:r>
          </a:p>
          <a:p>
            <a:r>
              <a:rPr lang="uk-UA" dirty="0" err="1" smtClean="0"/>
              <a:t>пожилому</a:t>
            </a:r>
            <a:r>
              <a:rPr lang="uk-UA" dirty="0" smtClean="0"/>
              <a:t> </a:t>
            </a:r>
            <a:r>
              <a:rPr lang="uk-UA" dirty="0" err="1" smtClean="0"/>
              <a:t>человеку</a:t>
            </a:r>
            <a:r>
              <a:rPr lang="uk-UA" dirty="0" smtClean="0"/>
              <a:t> </a:t>
            </a:r>
            <a:r>
              <a:rPr lang="uk-UA" dirty="0" err="1" smtClean="0"/>
              <a:t>его</a:t>
            </a:r>
            <a:r>
              <a:rPr lang="uk-UA" dirty="0" smtClean="0"/>
              <a:t> </a:t>
            </a:r>
            <a:r>
              <a:rPr lang="uk-UA" dirty="0" err="1" smtClean="0"/>
              <a:t>состояние</a:t>
            </a:r>
            <a:r>
              <a:rPr lang="uk-UA" dirty="0" smtClean="0"/>
              <a:t> </a:t>
            </a:r>
            <a:r>
              <a:rPr lang="uk-UA" dirty="0" err="1" smtClean="0"/>
              <a:t>кажется</a:t>
            </a:r>
            <a:r>
              <a:rPr lang="uk-UA" dirty="0" smtClean="0"/>
              <a:t> </a:t>
            </a:r>
            <a:r>
              <a:rPr lang="uk-UA" dirty="0" err="1" smtClean="0"/>
              <a:t>обычным</a:t>
            </a:r>
            <a:r>
              <a:rPr lang="uk-UA" dirty="0" smtClean="0"/>
              <a:t>,</a:t>
            </a:r>
          </a:p>
          <a:p>
            <a:r>
              <a:rPr lang="uk-UA" dirty="0" err="1" smtClean="0"/>
              <a:t>основным</a:t>
            </a:r>
            <a:r>
              <a:rPr lang="uk-UA" dirty="0" smtClean="0"/>
              <a:t>  </a:t>
            </a:r>
            <a:r>
              <a:rPr lang="uk-UA" dirty="0" err="1" smtClean="0"/>
              <a:t>травмирующим</a:t>
            </a:r>
            <a:r>
              <a:rPr lang="uk-UA" dirty="0" smtClean="0"/>
              <a:t> фактором </a:t>
            </a:r>
            <a:r>
              <a:rPr lang="uk-UA" dirty="0" err="1" smtClean="0"/>
              <a:t>является</a:t>
            </a:r>
            <a:r>
              <a:rPr lang="uk-UA" dirty="0" smtClean="0"/>
              <a:t> </a:t>
            </a:r>
            <a:r>
              <a:rPr lang="uk-UA" dirty="0" err="1" smtClean="0"/>
              <a:t>собственный</a:t>
            </a:r>
            <a:r>
              <a:rPr lang="uk-UA" dirty="0" smtClean="0"/>
              <a:t> </a:t>
            </a:r>
            <a:r>
              <a:rPr lang="uk-UA" dirty="0" err="1" smtClean="0"/>
              <a:t>возраст</a:t>
            </a:r>
            <a:r>
              <a:rPr lang="uk-UA" dirty="0" smtClean="0"/>
              <a:t>, </a:t>
            </a:r>
            <a:r>
              <a:rPr lang="uk-UA" dirty="0" err="1" smtClean="0"/>
              <a:t>непринятие</a:t>
            </a:r>
            <a:r>
              <a:rPr lang="uk-UA" dirty="0" smtClean="0"/>
              <a:t> </a:t>
            </a:r>
            <a:r>
              <a:rPr lang="uk-UA" dirty="0" err="1" smtClean="0"/>
              <a:t>своего</a:t>
            </a:r>
            <a:r>
              <a:rPr lang="uk-UA" dirty="0" smtClean="0"/>
              <a:t> </a:t>
            </a:r>
            <a:r>
              <a:rPr lang="uk-UA" dirty="0" err="1" smtClean="0"/>
              <a:t>старения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92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Варианты течения возрастно-ситуационной депрессии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uk-UA" dirty="0" err="1" smtClean="0"/>
              <a:t>Ипохондрическая</a:t>
            </a:r>
            <a:r>
              <a:rPr lang="uk-UA" dirty="0" smtClean="0"/>
              <a:t> </a:t>
            </a:r>
            <a:r>
              <a:rPr lang="uk-UA" dirty="0" err="1" smtClean="0"/>
              <a:t>фиксация</a:t>
            </a:r>
            <a:r>
              <a:rPr lang="uk-UA" dirty="0" smtClean="0"/>
              <a:t> на </a:t>
            </a:r>
            <a:r>
              <a:rPr lang="uk-UA" dirty="0" err="1" smtClean="0"/>
              <a:t>старческих</a:t>
            </a:r>
            <a:r>
              <a:rPr lang="uk-UA" dirty="0" smtClean="0"/>
              <a:t> недугах. </a:t>
            </a:r>
            <a:r>
              <a:rPr lang="uk-UA" dirty="0" err="1" smtClean="0"/>
              <a:t>Человек</a:t>
            </a:r>
            <a:r>
              <a:rPr lang="uk-UA" dirty="0" smtClean="0"/>
              <a:t> "</a:t>
            </a:r>
            <a:r>
              <a:rPr lang="uk-UA" dirty="0" err="1" smtClean="0"/>
              <a:t>зацикливается</a:t>
            </a:r>
            <a:r>
              <a:rPr lang="uk-UA" dirty="0" smtClean="0"/>
              <a:t>" на </a:t>
            </a:r>
            <a:r>
              <a:rPr lang="uk-UA" dirty="0" err="1" smtClean="0"/>
              <a:t>болезнях</a:t>
            </a:r>
            <a:r>
              <a:rPr lang="uk-UA" dirty="0" smtClean="0"/>
              <a:t> и способах </a:t>
            </a:r>
            <a:r>
              <a:rPr lang="uk-UA" dirty="0" err="1" smtClean="0"/>
              <a:t>лечения</a:t>
            </a:r>
            <a:r>
              <a:rPr lang="uk-UA" dirty="0" smtClean="0"/>
              <a:t>.</a:t>
            </a:r>
          </a:p>
          <a:p>
            <a:pPr marL="514350" indent="-514350">
              <a:buAutoNum type="arabicPeriod"/>
            </a:pPr>
            <a:r>
              <a:rPr lang="uk-UA" dirty="0" smtClean="0"/>
              <a:t> </a:t>
            </a:r>
            <a:r>
              <a:rPr lang="uk-UA" dirty="0" err="1" smtClean="0"/>
              <a:t>Бредоподобные</a:t>
            </a:r>
            <a:r>
              <a:rPr lang="uk-UA" dirty="0" smtClean="0"/>
              <a:t> </a:t>
            </a:r>
            <a:r>
              <a:rPr lang="uk-UA" dirty="0" err="1" smtClean="0"/>
              <a:t>идеи</a:t>
            </a:r>
            <a:r>
              <a:rPr lang="uk-UA" dirty="0" smtClean="0"/>
              <a:t> о </a:t>
            </a:r>
            <a:r>
              <a:rPr lang="uk-UA" dirty="0" err="1" smtClean="0"/>
              <a:t>притеснении</a:t>
            </a:r>
            <a:r>
              <a:rPr lang="uk-UA" dirty="0" smtClean="0"/>
              <a:t>. </a:t>
            </a:r>
            <a:r>
              <a:rPr lang="uk-UA" dirty="0" err="1" smtClean="0"/>
              <a:t>Отношение</a:t>
            </a:r>
            <a:r>
              <a:rPr lang="uk-UA" dirty="0" smtClean="0"/>
              <a:t> </a:t>
            </a:r>
            <a:r>
              <a:rPr lang="uk-UA" dirty="0" err="1" smtClean="0"/>
              <a:t>окружающих</a:t>
            </a:r>
            <a:r>
              <a:rPr lang="uk-UA" dirty="0" smtClean="0"/>
              <a:t> </a:t>
            </a:r>
            <a:r>
              <a:rPr lang="uk-UA" dirty="0" err="1" smtClean="0"/>
              <a:t>представляется</a:t>
            </a:r>
            <a:r>
              <a:rPr lang="uk-UA" dirty="0" smtClean="0"/>
              <a:t> </a:t>
            </a:r>
            <a:r>
              <a:rPr lang="uk-UA" dirty="0" err="1" smtClean="0"/>
              <a:t>исключительно</a:t>
            </a:r>
            <a:r>
              <a:rPr lang="uk-UA" dirty="0" smtClean="0"/>
              <a:t> </a:t>
            </a:r>
            <a:r>
              <a:rPr lang="uk-UA" dirty="0" err="1" smtClean="0"/>
              <a:t>несправедливым</a:t>
            </a:r>
            <a:r>
              <a:rPr lang="uk-UA" dirty="0" smtClean="0"/>
              <a:t>, </a:t>
            </a:r>
            <a:r>
              <a:rPr lang="uk-UA" dirty="0" err="1" smtClean="0"/>
              <a:t>кажется</a:t>
            </a:r>
            <a:r>
              <a:rPr lang="uk-UA" dirty="0" smtClean="0"/>
              <a:t>, </a:t>
            </a:r>
            <a:r>
              <a:rPr lang="uk-UA" dirty="0" err="1" smtClean="0"/>
              <a:t>что</a:t>
            </a:r>
            <a:r>
              <a:rPr lang="uk-UA" dirty="0" smtClean="0"/>
              <a:t> все </a:t>
            </a:r>
            <a:r>
              <a:rPr lang="uk-UA" dirty="0" err="1" smtClean="0"/>
              <a:t>вокруг</a:t>
            </a:r>
            <a:r>
              <a:rPr lang="uk-UA" dirty="0" smtClean="0"/>
              <a:t> морально </a:t>
            </a:r>
            <a:r>
              <a:rPr lang="uk-UA" dirty="0" err="1" smtClean="0"/>
              <a:t>притесняют</a:t>
            </a:r>
            <a:r>
              <a:rPr lang="uk-UA" dirty="0" smtClean="0"/>
              <a:t>, </a:t>
            </a:r>
            <a:r>
              <a:rPr lang="uk-UA" dirty="0" err="1" smtClean="0"/>
              <a:t>ущемляют</a:t>
            </a:r>
            <a:r>
              <a:rPr lang="uk-UA" dirty="0" smtClean="0"/>
              <a:t> права. </a:t>
            </a:r>
          </a:p>
          <a:p>
            <a:pPr marL="514350" indent="-514350">
              <a:buAutoNum type="arabicPeriod"/>
            </a:pPr>
            <a:r>
              <a:rPr lang="uk-UA" dirty="0" err="1" smtClean="0"/>
              <a:t>Вымыслы</a:t>
            </a:r>
            <a:r>
              <a:rPr lang="uk-UA" dirty="0" smtClean="0"/>
              <a:t> с </a:t>
            </a:r>
            <a:r>
              <a:rPr lang="uk-UA" dirty="0" err="1" smtClean="0"/>
              <a:t>горделивыми</a:t>
            </a:r>
            <a:r>
              <a:rPr lang="uk-UA" dirty="0" smtClean="0"/>
              <a:t> </a:t>
            </a:r>
            <a:r>
              <a:rPr lang="uk-UA" dirty="0" err="1" smtClean="0"/>
              <a:t>идеями</a:t>
            </a:r>
            <a:r>
              <a:rPr lang="uk-UA" dirty="0" smtClean="0"/>
              <a:t> о </a:t>
            </a:r>
            <a:r>
              <a:rPr lang="uk-UA" dirty="0" err="1" smtClean="0"/>
              <a:t>собственной</a:t>
            </a:r>
            <a:r>
              <a:rPr lang="uk-UA" dirty="0" smtClean="0"/>
              <a:t> </a:t>
            </a:r>
            <a:r>
              <a:rPr lang="uk-UA" dirty="0" err="1" smtClean="0"/>
              <a:t>значимости</a:t>
            </a:r>
            <a:r>
              <a:rPr lang="uk-UA" dirty="0" smtClean="0"/>
              <a:t>. </a:t>
            </a:r>
            <a:r>
              <a:rPr lang="uk-UA" dirty="0" err="1" smtClean="0"/>
              <a:t>Человек</a:t>
            </a:r>
            <a:r>
              <a:rPr lang="uk-UA" dirty="0" smtClean="0"/>
              <a:t> </a:t>
            </a:r>
            <a:r>
              <a:rPr lang="uk-UA" dirty="0" err="1" smtClean="0"/>
              <a:t>рассказывает</a:t>
            </a:r>
            <a:r>
              <a:rPr lang="uk-UA" dirty="0" smtClean="0"/>
              <a:t> </a:t>
            </a:r>
            <a:r>
              <a:rPr lang="uk-UA" dirty="0" err="1" smtClean="0"/>
              <a:t>либо</a:t>
            </a:r>
            <a:r>
              <a:rPr lang="uk-UA" dirty="0" smtClean="0"/>
              <a:t> </a:t>
            </a:r>
            <a:r>
              <a:rPr lang="uk-UA" dirty="0" err="1" smtClean="0"/>
              <a:t>выдумывает</a:t>
            </a:r>
            <a:r>
              <a:rPr lang="uk-UA" dirty="0" smtClean="0"/>
              <a:t> </a:t>
            </a:r>
            <a:r>
              <a:rPr lang="uk-UA" dirty="0" err="1" smtClean="0"/>
              <a:t>избранные</a:t>
            </a:r>
            <a:r>
              <a:rPr lang="uk-UA" dirty="0" smtClean="0"/>
              <a:t> </a:t>
            </a:r>
            <a:r>
              <a:rPr lang="uk-UA" dirty="0" err="1" smtClean="0"/>
              <a:t>эпизоды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жизни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2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Первый этап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психологического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u="sng" dirty="0" err="1" smtClean="0"/>
              <a:t>сохраняется</a:t>
            </a:r>
            <a:r>
              <a:rPr lang="uk-UA" u="sng" dirty="0" smtClean="0"/>
              <a:t> </a:t>
            </a:r>
            <a:r>
              <a:rPr lang="uk-UA" u="sng" dirty="0" err="1" smtClean="0"/>
              <a:t>связь</a:t>
            </a:r>
            <a:r>
              <a:rPr lang="uk-UA" u="sng" dirty="0" smtClean="0"/>
              <a:t> с тем видом </a:t>
            </a:r>
            <a:r>
              <a:rPr lang="uk-UA" u="sng" dirty="0" err="1" smtClean="0"/>
              <a:t>деятельности</a:t>
            </a:r>
            <a:r>
              <a:rPr lang="uk-UA" u="sng" dirty="0" smtClean="0"/>
              <a:t>, </a:t>
            </a:r>
            <a:r>
              <a:rPr lang="uk-UA" u="sng" dirty="0" err="1" smtClean="0"/>
              <a:t>который</a:t>
            </a:r>
            <a:r>
              <a:rPr lang="uk-UA" u="sng" dirty="0" smtClean="0"/>
              <a:t> </a:t>
            </a:r>
            <a:r>
              <a:rPr lang="uk-UA" u="sng" dirty="0" err="1" smtClean="0"/>
              <a:t>был</a:t>
            </a:r>
            <a:r>
              <a:rPr lang="uk-UA" u="sng" dirty="0" smtClean="0"/>
              <a:t> </a:t>
            </a:r>
            <a:r>
              <a:rPr lang="uk-UA" u="sng" dirty="0" err="1" smtClean="0"/>
              <a:t>ведущим</a:t>
            </a:r>
            <a:r>
              <a:rPr lang="uk-UA" u="sng" dirty="0" smtClean="0"/>
              <a:t> для </a:t>
            </a:r>
            <a:r>
              <a:rPr lang="uk-UA" u="sng" dirty="0" err="1" smtClean="0"/>
              <a:t>человека</a:t>
            </a:r>
            <a:r>
              <a:rPr lang="uk-UA" u="sng" dirty="0" smtClean="0"/>
              <a:t> до </a:t>
            </a:r>
            <a:r>
              <a:rPr lang="uk-UA" u="sng" dirty="0" err="1" smtClean="0"/>
              <a:t>выхода</a:t>
            </a:r>
            <a:r>
              <a:rPr lang="uk-UA" u="sng" dirty="0" smtClean="0"/>
              <a:t> на </a:t>
            </a:r>
            <a:r>
              <a:rPr lang="uk-UA" u="sng" dirty="0" err="1" smtClean="0"/>
              <a:t>пенсию</a:t>
            </a:r>
            <a:r>
              <a:rPr lang="uk-UA" dirty="0" smtClean="0"/>
              <a:t>. </a:t>
            </a:r>
            <a:r>
              <a:rPr lang="uk-UA" dirty="0" err="1" smtClean="0"/>
              <a:t>Эта</a:t>
            </a:r>
            <a:r>
              <a:rPr lang="uk-UA" dirty="0" smtClean="0"/>
              <a:t> </a:t>
            </a:r>
            <a:r>
              <a:rPr lang="uk-UA" dirty="0" err="1" smtClean="0"/>
              <a:t>связь</a:t>
            </a:r>
            <a:r>
              <a:rPr lang="uk-UA" dirty="0" smtClean="0"/>
              <a:t> </a:t>
            </a:r>
            <a:r>
              <a:rPr lang="uk-UA" dirty="0" err="1" smtClean="0"/>
              <a:t>может</a:t>
            </a:r>
            <a:r>
              <a:rPr lang="uk-UA" dirty="0" smtClean="0"/>
              <a:t> </a:t>
            </a:r>
            <a:r>
              <a:rPr lang="uk-UA" dirty="0" err="1" smtClean="0"/>
              <a:t>быть</a:t>
            </a:r>
            <a:r>
              <a:rPr lang="uk-UA" dirty="0" smtClean="0"/>
              <a:t> </a:t>
            </a:r>
            <a:r>
              <a:rPr lang="uk-UA" dirty="0" err="1" smtClean="0"/>
              <a:t>непосредственной</a:t>
            </a:r>
            <a:r>
              <a:rPr lang="uk-UA" dirty="0" smtClean="0"/>
              <a:t>,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эпизодическое</a:t>
            </a:r>
            <a:r>
              <a:rPr lang="uk-UA" dirty="0" smtClean="0"/>
              <a:t> </a:t>
            </a:r>
            <a:r>
              <a:rPr lang="uk-UA" dirty="0" err="1" smtClean="0"/>
              <a:t>участие</a:t>
            </a:r>
            <a:r>
              <a:rPr lang="uk-UA" dirty="0" smtClean="0"/>
              <a:t> в </a:t>
            </a:r>
            <a:r>
              <a:rPr lang="uk-UA" dirty="0" err="1" smtClean="0"/>
              <a:t>выполнении</a:t>
            </a:r>
            <a:r>
              <a:rPr lang="uk-UA" dirty="0" smtClean="0"/>
              <a:t> </a:t>
            </a:r>
            <a:r>
              <a:rPr lang="uk-UA" dirty="0" err="1" smtClean="0"/>
              <a:t>прежней</a:t>
            </a:r>
            <a:r>
              <a:rPr lang="uk-UA" dirty="0" smtClean="0"/>
              <a:t> </a:t>
            </a:r>
            <a:r>
              <a:rPr lang="uk-UA" dirty="0" err="1" smtClean="0"/>
              <a:t>работы</a:t>
            </a:r>
            <a:r>
              <a:rPr lang="uk-UA" dirty="0" smtClean="0"/>
              <a:t>, так и </a:t>
            </a:r>
            <a:r>
              <a:rPr lang="uk-UA" dirty="0" err="1" smtClean="0"/>
              <a:t>опосредованной</a:t>
            </a:r>
            <a:r>
              <a:rPr lang="uk-UA" dirty="0" smtClean="0"/>
              <a:t> - через </a:t>
            </a:r>
            <a:r>
              <a:rPr lang="uk-UA" dirty="0" err="1" smtClean="0"/>
              <a:t>чтение</a:t>
            </a:r>
            <a:r>
              <a:rPr lang="uk-UA" dirty="0" smtClean="0"/>
              <a:t> </a:t>
            </a:r>
            <a:r>
              <a:rPr lang="uk-UA" dirty="0" err="1" smtClean="0"/>
              <a:t>специальной</a:t>
            </a:r>
            <a:r>
              <a:rPr lang="uk-UA" dirty="0" smtClean="0"/>
              <a:t> </a:t>
            </a:r>
            <a:r>
              <a:rPr lang="uk-UA" dirty="0" err="1" smtClean="0"/>
              <a:t>литературы</a:t>
            </a:r>
            <a:r>
              <a:rPr lang="uk-UA" dirty="0" smtClean="0"/>
              <a:t>, </a:t>
            </a:r>
            <a:r>
              <a:rPr lang="uk-UA" dirty="0" err="1" smtClean="0"/>
              <a:t>написание</a:t>
            </a:r>
            <a:r>
              <a:rPr lang="uk-UA" dirty="0" smtClean="0"/>
              <a:t> статей на </a:t>
            </a:r>
            <a:r>
              <a:rPr lang="uk-UA" dirty="0" err="1" smtClean="0"/>
              <a:t>профессиональные</a:t>
            </a:r>
            <a:r>
              <a:rPr lang="uk-UA" dirty="0" smtClean="0"/>
              <a:t> </a:t>
            </a:r>
            <a:r>
              <a:rPr lang="uk-UA" dirty="0" err="1" smtClean="0"/>
              <a:t>темы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изменение</a:t>
            </a:r>
            <a:r>
              <a:rPr lang="uk-UA" dirty="0" smtClean="0"/>
              <a:t> </a:t>
            </a:r>
            <a:r>
              <a:rPr lang="uk-UA" u="sng" dirty="0" err="1" smtClean="0"/>
              <a:t>мотивации</a:t>
            </a:r>
            <a:r>
              <a:rPr lang="uk-UA" u="sng" dirty="0" smtClean="0"/>
              <a:t> </a:t>
            </a:r>
            <a:r>
              <a:rPr lang="uk-UA" u="sng" dirty="0" err="1" smtClean="0"/>
              <a:t>трудовой</a:t>
            </a:r>
            <a:r>
              <a:rPr lang="uk-UA" u="sng" dirty="0" smtClean="0"/>
              <a:t> </a:t>
            </a:r>
            <a:r>
              <a:rPr lang="uk-UA" u="sng" dirty="0" err="1" smtClean="0"/>
              <a:t>деятельности</a:t>
            </a:r>
            <a:r>
              <a:rPr lang="uk-UA" dirty="0" smtClean="0"/>
              <a:t>: </a:t>
            </a:r>
            <a:r>
              <a:rPr lang="uk-UA" dirty="0" err="1" smtClean="0"/>
              <a:t>стремление</a:t>
            </a:r>
            <a:r>
              <a:rPr lang="uk-UA" dirty="0" smtClean="0"/>
              <a:t> к труду </a:t>
            </a:r>
            <a:r>
              <a:rPr lang="uk-UA" dirty="0" err="1" smtClean="0"/>
              <a:t>имеет</a:t>
            </a:r>
            <a:r>
              <a:rPr lang="uk-UA" dirty="0" smtClean="0"/>
              <a:t> не </a:t>
            </a:r>
            <a:r>
              <a:rPr lang="uk-UA" dirty="0" err="1" smtClean="0"/>
              <a:t>столько</a:t>
            </a:r>
            <a:r>
              <a:rPr lang="uk-UA" dirty="0" smtClean="0"/>
              <a:t> </a:t>
            </a:r>
            <a:r>
              <a:rPr lang="uk-UA" dirty="0" err="1" smtClean="0"/>
              <a:t>материальный</a:t>
            </a:r>
            <a:r>
              <a:rPr lang="uk-UA" dirty="0" smtClean="0"/>
              <a:t>, </a:t>
            </a:r>
            <a:r>
              <a:rPr lang="uk-UA" dirty="0" err="1" smtClean="0"/>
              <a:t>сколько</a:t>
            </a:r>
            <a:r>
              <a:rPr lang="uk-UA" dirty="0" smtClean="0"/>
              <a:t> </a:t>
            </a:r>
            <a:r>
              <a:rPr lang="uk-UA" dirty="0" err="1" smtClean="0"/>
              <a:t>эмоциональный</a:t>
            </a:r>
            <a:r>
              <a:rPr lang="uk-UA" dirty="0" smtClean="0"/>
              <a:t> мотив. </a:t>
            </a:r>
          </a:p>
          <a:p>
            <a:r>
              <a:rPr lang="uk-UA" dirty="0" smtClean="0"/>
              <a:t>для </a:t>
            </a:r>
            <a:r>
              <a:rPr lang="uk-UA" dirty="0" err="1" smtClean="0"/>
              <a:t>наиболее</a:t>
            </a:r>
            <a:r>
              <a:rPr lang="uk-UA" dirty="0" smtClean="0"/>
              <a:t> благополучного </a:t>
            </a:r>
            <a:r>
              <a:rPr lang="uk-UA" dirty="0" err="1" smtClean="0"/>
              <a:t>течения</a:t>
            </a:r>
            <a:r>
              <a:rPr lang="uk-UA" dirty="0" smtClean="0"/>
              <a:t> </a:t>
            </a:r>
            <a:r>
              <a:rPr lang="uk-UA" dirty="0" err="1" smtClean="0"/>
              <a:t>позднего</a:t>
            </a:r>
            <a:r>
              <a:rPr lang="uk-UA" dirty="0" smtClean="0"/>
              <a:t> </a:t>
            </a:r>
            <a:r>
              <a:rPr lang="uk-UA" dirty="0" err="1" smtClean="0"/>
              <a:t>периода</a:t>
            </a:r>
            <a:r>
              <a:rPr lang="uk-UA" dirty="0" smtClean="0"/>
              <a:t> </a:t>
            </a:r>
            <a:r>
              <a:rPr lang="uk-UA" dirty="0" err="1" smtClean="0"/>
              <a:t>жизни</a:t>
            </a:r>
            <a:r>
              <a:rPr lang="uk-UA" dirty="0" smtClean="0"/>
              <a:t> </a:t>
            </a:r>
            <a:r>
              <a:rPr lang="uk-UA" dirty="0" err="1" smtClean="0"/>
              <a:t>чрезвычайно</a:t>
            </a:r>
            <a:r>
              <a:rPr lang="uk-UA" dirty="0" smtClean="0"/>
              <a:t> </a:t>
            </a:r>
            <a:r>
              <a:rPr lang="uk-UA" dirty="0" err="1" smtClean="0"/>
              <a:t>важны</a:t>
            </a:r>
            <a:r>
              <a:rPr lang="uk-UA" dirty="0" smtClean="0"/>
              <a:t> </a:t>
            </a:r>
            <a:r>
              <a:rPr lang="uk-UA" u="sng" dirty="0" err="1" smtClean="0"/>
              <a:t>длительность</a:t>
            </a:r>
            <a:r>
              <a:rPr lang="uk-UA" u="sng" dirty="0" smtClean="0"/>
              <a:t> и "</a:t>
            </a:r>
            <a:r>
              <a:rPr lang="uk-UA" u="sng" dirty="0" err="1" smtClean="0"/>
              <a:t>качество</a:t>
            </a:r>
            <a:r>
              <a:rPr lang="uk-UA" u="sng" dirty="0" smtClean="0"/>
              <a:t>"</a:t>
            </a:r>
            <a:r>
              <a:rPr lang="uk-UA" dirty="0" smtClean="0"/>
              <a:t> </a:t>
            </a:r>
            <a:r>
              <a:rPr lang="uk-UA" dirty="0" err="1" smtClean="0"/>
              <a:t>прохождения</a:t>
            </a:r>
            <a:r>
              <a:rPr lang="uk-UA" dirty="0" smtClean="0"/>
              <a:t> </a:t>
            </a:r>
            <a:r>
              <a:rPr lang="uk-UA" dirty="0" err="1" smtClean="0"/>
              <a:t>этого</a:t>
            </a:r>
            <a:r>
              <a:rPr lang="uk-UA" dirty="0" smtClean="0"/>
              <a:t> </a:t>
            </a:r>
            <a:r>
              <a:rPr lang="uk-UA" dirty="0" err="1" smtClean="0"/>
              <a:t>этапа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160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Второй этап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сужение</a:t>
            </a:r>
            <a:r>
              <a:rPr lang="uk-UA" dirty="0" smtClean="0"/>
              <a:t> круга </a:t>
            </a:r>
            <a:r>
              <a:rPr lang="uk-UA" dirty="0" err="1" smtClean="0"/>
              <a:t>интересов</a:t>
            </a:r>
            <a:r>
              <a:rPr lang="uk-UA" dirty="0" smtClean="0"/>
              <a:t> за </a:t>
            </a:r>
            <a:r>
              <a:rPr lang="uk-UA" dirty="0" err="1" smtClean="0"/>
              <a:t>счёт</a:t>
            </a:r>
            <a:r>
              <a:rPr lang="uk-UA" dirty="0" smtClean="0"/>
              <a:t> </a:t>
            </a:r>
            <a:r>
              <a:rPr lang="uk-UA" dirty="0" err="1" smtClean="0"/>
              <a:t>выпадения</a:t>
            </a:r>
            <a:r>
              <a:rPr lang="uk-UA" dirty="0" smtClean="0"/>
              <a:t> </a:t>
            </a:r>
            <a:r>
              <a:rPr lang="uk-UA" dirty="0" err="1" smtClean="0"/>
              <a:t>профессиональных</a:t>
            </a:r>
            <a:r>
              <a:rPr lang="uk-UA" dirty="0" smtClean="0"/>
              <a:t> </a:t>
            </a:r>
            <a:r>
              <a:rPr lang="uk-UA" dirty="0" err="1" smtClean="0"/>
              <a:t>привязанностей</a:t>
            </a:r>
            <a:r>
              <a:rPr lang="uk-UA" dirty="0" smtClean="0"/>
              <a:t>,</a:t>
            </a:r>
          </a:p>
          <a:p>
            <a:r>
              <a:rPr lang="uk-UA" dirty="0" smtClean="0"/>
              <a:t>в </a:t>
            </a:r>
            <a:r>
              <a:rPr lang="uk-UA" dirty="0" err="1" smtClean="0"/>
              <a:t>общении</a:t>
            </a:r>
            <a:r>
              <a:rPr lang="uk-UA" dirty="0" smtClean="0"/>
              <a:t> с </a:t>
            </a:r>
            <a:r>
              <a:rPr lang="uk-UA" dirty="0" err="1" smtClean="0"/>
              <a:t>окружающими</a:t>
            </a:r>
            <a:r>
              <a:rPr lang="uk-UA" dirty="0" smtClean="0"/>
              <a:t> </a:t>
            </a:r>
            <a:r>
              <a:rPr lang="uk-UA" dirty="0" err="1" smtClean="0"/>
              <a:t>преобладают</a:t>
            </a:r>
            <a:r>
              <a:rPr lang="uk-UA" dirty="0" smtClean="0"/>
              <a:t> </a:t>
            </a:r>
            <a:r>
              <a:rPr lang="uk-UA" dirty="0" err="1" smtClean="0"/>
              <a:t>разговоры</a:t>
            </a:r>
            <a:r>
              <a:rPr lang="uk-UA" dirty="0" smtClean="0"/>
              <a:t> на </a:t>
            </a:r>
            <a:r>
              <a:rPr lang="uk-UA" dirty="0" err="1" smtClean="0"/>
              <a:t>бытовые</a:t>
            </a:r>
            <a:r>
              <a:rPr lang="uk-UA" dirty="0" smtClean="0"/>
              <a:t> </a:t>
            </a:r>
            <a:r>
              <a:rPr lang="uk-UA" dirty="0" err="1" smtClean="0"/>
              <a:t>темы</a:t>
            </a:r>
            <a:r>
              <a:rPr lang="uk-UA" dirty="0" smtClean="0"/>
              <a:t>, </a:t>
            </a:r>
            <a:r>
              <a:rPr lang="uk-UA" dirty="0" err="1" smtClean="0"/>
              <a:t>обсуждение</a:t>
            </a:r>
            <a:r>
              <a:rPr lang="uk-UA" dirty="0" smtClean="0"/>
              <a:t> </a:t>
            </a:r>
            <a:r>
              <a:rPr lang="uk-UA" dirty="0" err="1" smtClean="0"/>
              <a:t>телевизионных</a:t>
            </a:r>
            <a:r>
              <a:rPr lang="uk-UA" dirty="0" smtClean="0"/>
              <a:t> </a:t>
            </a:r>
            <a:r>
              <a:rPr lang="uk-UA" dirty="0" err="1" smtClean="0"/>
              <a:t>новостей</a:t>
            </a:r>
            <a:r>
              <a:rPr lang="uk-UA" dirty="0" smtClean="0"/>
              <a:t>, </a:t>
            </a:r>
            <a:r>
              <a:rPr lang="uk-UA" dirty="0" err="1" smtClean="0"/>
              <a:t>семейных</a:t>
            </a:r>
            <a:r>
              <a:rPr lang="uk-UA" dirty="0" smtClean="0"/>
              <a:t> </a:t>
            </a:r>
            <a:r>
              <a:rPr lang="uk-UA" dirty="0" err="1" smtClean="0"/>
              <a:t>событий</a:t>
            </a:r>
            <a:r>
              <a:rPr lang="uk-UA" dirty="0" smtClean="0"/>
              <a:t>, </a:t>
            </a:r>
            <a:r>
              <a:rPr lang="uk-UA" dirty="0" err="1" smtClean="0"/>
              <a:t>успехов</a:t>
            </a:r>
            <a:r>
              <a:rPr lang="uk-UA" dirty="0" smtClean="0"/>
              <a:t>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uk-UA" dirty="0" err="1" smtClean="0"/>
              <a:t>неудач</a:t>
            </a:r>
            <a:r>
              <a:rPr lang="uk-UA" dirty="0" smtClean="0"/>
              <a:t> </a:t>
            </a:r>
            <a:r>
              <a:rPr lang="uk-UA" dirty="0" err="1" smtClean="0"/>
              <a:t>детей</a:t>
            </a:r>
            <a:r>
              <a:rPr lang="uk-UA" dirty="0" smtClean="0"/>
              <a:t> и </a:t>
            </a:r>
            <a:r>
              <a:rPr lang="uk-UA" dirty="0" err="1" smtClean="0"/>
              <a:t>внуков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61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СТАРЕНИЕ И ЦЕНТРАЛЬНАЯ НЕРВНАЯ СИСТЕМА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19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Третий этап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обостряется</a:t>
            </a:r>
            <a:r>
              <a:rPr lang="uk-UA" dirty="0" smtClean="0"/>
              <a:t> </a:t>
            </a:r>
            <a:r>
              <a:rPr lang="uk-UA" dirty="0" err="1" smtClean="0"/>
              <a:t>забота</a:t>
            </a:r>
            <a:r>
              <a:rPr lang="uk-UA" dirty="0" smtClean="0"/>
              <a:t> о </a:t>
            </a:r>
            <a:r>
              <a:rPr lang="uk-UA" dirty="0" err="1" smtClean="0"/>
              <a:t>личном</a:t>
            </a:r>
            <a:r>
              <a:rPr lang="uk-UA" dirty="0" smtClean="0"/>
              <a:t> </a:t>
            </a:r>
            <a:r>
              <a:rPr lang="uk-UA" dirty="0" err="1" smtClean="0"/>
              <a:t>здоровье</a:t>
            </a:r>
            <a:r>
              <a:rPr lang="uk-UA" dirty="0" smtClean="0"/>
              <a:t>, о </a:t>
            </a:r>
            <a:r>
              <a:rPr lang="uk-UA" dirty="0" err="1" smtClean="0"/>
              <a:t>лекарствах</a:t>
            </a:r>
            <a:r>
              <a:rPr lang="uk-UA" dirty="0" smtClean="0"/>
              <a:t>, о способах </a:t>
            </a:r>
            <a:r>
              <a:rPr lang="uk-UA" dirty="0" err="1" smtClean="0"/>
              <a:t>лечения</a:t>
            </a:r>
            <a:r>
              <a:rPr lang="uk-UA" dirty="0" smtClean="0"/>
              <a:t>, о травах,</a:t>
            </a:r>
          </a:p>
          <a:p>
            <a:r>
              <a:rPr lang="uk-UA" dirty="0" err="1" smtClean="0"/>
              <a:t>наиболее</a:t>
            </a:r>
            <a:r>
              <a:rPr lang="uk-UA" dirty="0" smtClean="0"/>
              <a:t> </a:t>
            </a:r>
            <a:r>
              <a:rPr lang="uk-UA" dirty="0" err="1" smtClean="0"/>
              <a:t>значимым</a:t>
            </a:r>
            <a:r>
              <a:rPr lang="uk-UA" dirty="0" smtClean="0"/>
              <a:t> в </a:t>
            </a:r>
            <a:r>
              <a:rPr lang="uk-UA" dirty="0" err="1" smtClean="0"/>
              <a:t>жизни</a:t>
            </a:r>
            <a:r>
              <a:rPr lang="uk-UA" dirty="0" smtClean="0"/>
              <a:t> </a:t>
            </a:r>
            <a:r>
              <a:rPr lang="uk-UA" dirty="0" err="1" smtClean="0"/>
              <a:t>человеком</a:t>
            </a:r>
            <a:r>
              <a:rPr lang="uk-UA" dirty="0" smtClean="0"/>
              <a:t> </a:t>
            </a:r>
            <a:r>
              <a:rPr lang="uk-UA" dirty="0" err="1" smtClean="0"/>
              <a:t>становится</a:t>
            </a:r>
            <a:r>
              <a:rPr lang="uk-UA" dirty="0" smtClean="0"/>
              <a:t> </a:t>
            </a:r>
            <a:r>
              <a:rPr lang="uk-UA" dirty="0" err="1" smtClean="0"/>
              <a:t>лечащий</a:t>
            </a:r>
            <a:r>
              <a:rPr lang="uk-UA" dirty="0" smtClean="0"/>
              <a:t> </a:t>
            </a:r>
            <a:r>
              <a:rPr lang="uk-UA" dirty="0" err="1" smtClean="0"/>
              <a:t>врач</a:t>
            </a:r>
            <a:r>
              <a:rPr lang="uk-UA" dirty="0" smtClean="0"/>
              <a:t>, </a:t>
            </a:r>
            <a:r>
              <a:rPr lang="uk-UA" dirty="0" err="1" smtClean="0"/>
              <a:t>его</a:t>
            </a:r>
            <a:r>
              <a:rPr lang="uk-UA" dirty="0" smtClean="0"/>
              <a:t> </a:t>
            </a:r>
            <a:r>
              <a:rPr lang="uk-UA" dirty="0" err="1" smtClean="0"/>
              <a:t>профессиональные</a:t>
            </a:r>
            <a:r>
              <a:rPr lang="uk-UA" dirty="0" smtClean="0"/>
              <a:t> и </a:t>
            </a:r>
            <a:r>
              <a:rPr lang="uk-UA" dirty="0" err="1" smtClean="0"/>
              <a:t>личные</a:t>
            </a:r>
            <a:r>
              <a:rPr lang="uk-UA" dirty="0" smtClean="0"/>
              <a:t> </a:t>
            </a:r>
            <a:r>
              <a:rPr lang="uk-UA" dirty="0" err="1" smtClean="0"/>
              <a:t>качества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0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Четвертый этап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смыслом</a:t>
            </a:r>
            <a:r>
              <a:rPr lang="uk-UA" dirty="0" smtClean="0"/>
              <a:t> </a:t>
            </a:r>
            <a:r>
              <a:rPr lang="uk-UA" dirty="0" err="1" smtClean="0"/>
              <a:t>жизни</a:t>
            </a:r>
            <a:r>
              <a:rPr lang="uk-UA" dirty="0" smtClean="0"/>
              <a:t> </a:t>
            </a:r>
            <a:r>
              <a:rPr lang="uk-UA" dirty="0" err="1" smtClean="0"/>
              <a:t>становится</a:t>
            </a:r>
            <a:r>
              <a:rPr lang="uk-UA" dirty="0" smtClean="0"/>
              <a:t> </a:t>
            </a:r>
            <a:r>
              <a:rPr lang="uk-UA" dirty="0" err="1" smtClean="0"/>
              <a:t>сохранение</a:t>
            </a:r>
            <a:r>
              <a:rPr lang="uk-UA" dirty="0" smtClean="0"/>
              <a:t> </a:t>
            </a:r>
            <a:r>
              <a:rPr lang="uk-UA" dirty="0" err="1" smtClean="0"/>
              <a:t>самой</a:t>
            </a:r>
            <a:r>
              <a:rPr lang="uk-UA" dirty="0" smtClean="0"/>
              <a:t> </a:t>
            </a:r>
            <a:r>
              <a:rPr lang="uk-UA" dirty="0" err="1" smtClean="0"/>
              <a:t>жизни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круг </a:t>
            </a:r>
            <a:r>
              <a:rPr lang="uk-UA" dirty="0" err="1" smtClean="0"/>
              <a:t>общения</a:t>
            </a:r>
            <a:r>
              <a:rPr lang="uk-UA" dirty="0" smtClean="0"/>
              <a:t> </a:t>
            </a:r>
            <a:r>
              <a:rPr lang="uk-UA" dirty="0" err="1" smtClean="0"/>
              <a:t>сужен</a:t>
            </a:r>
            <a:r>
              <a:rPr lang="uk-UA" dirty="0" smtClean="0"/>
              <a:t> до </a:t>
            </a:r>
            <a:r>
              <a:rPr lang="uk-UA" dirty="0" err="1" smtClean="0"/>
              <a:t>предела</a:t>
            </a:r>
            <a:r>
              <a:rPr lang="uk-UA" dirty="0" smtClean="0"/>
              <a:t>: </a:t>
            </a:r>
            <a:r>
              <a:rPr lang="uk-UA" dirty="0" err="1" smtClean="0"/>
              <a:t>лечащий</a:t>
            </a:r>
            <a:r>
              <a:rPr lang="uk-UA" dirty="0" smtClean="0"/>
              <a:t> </a:t>
            </a:r>
            <a:r>
              <a:rPr lang="uk-UA" dirty="0" err="1" smtClean="0"/>
              <a:t>врач</a:t>
            </a:r>
            <a:r>
              <a:rPr lang="uk-UA" dirty="0" smtClean="0"/>
              <a:t>, </a:t>
            </a:r>
            <a:r>
              <a:rPr lang="uk-UA" dirty="0" err="1" smtClean="0"/>
              <a:t>социальный</a:t>
            </a:r>
            <a:r>
              <a:rPr lang="uk-UA" dirty="0" smtClean="0"/>
              <a:t> </a:t>
            </a:r>
            <a:r>
              <a:rPr lang="uk-UA" dirty="0" err="1" smtClean="0"/>
              <a:t>работник</a:t>
            </a:r>
            <a:r>
              <a:rPr lang="uk-UA" dirty="0" smtClean="0"/>
              <a:t>, те </a:t>
            </a:r>
            <a:r>
              <a:rPr lang="uk-UA" dirty="0" err="1" smtClean="0"/>
              <a:t>члены</a:t>
            </a:r>
            <a:r>
              <a:rPr lang="uk-UA" dirty="0" smtClean="0"/>
              <a:t> </a:t>
            </a:r>
            <a:r>
              <a:rPr lang="uk-UA" dirty="0" err="1" smtClean="0"/>
              <a:t>семьи</a:t>
            </a:r>
            <a:r>
              <a:rPr lang="uk-UA" dirty="0" smtClean="0"/>
              <a:t>, </a:t>
            </a:r>
            <a:r>
              <a:rPr lang="uk-UA" dirty="0" err="1" smtClean="0"/>
              <a:t>которые</a:t>
            </a:r>
            <a:r>
              <a:rPr lang="uk-UA" dirty="0" smtClean="0"/>
              <a:t> </a:t>
            </a:r>
            <a:r>
              <a:rPr lang="uk-UA" dirty="0" err="1" smtClean="0"/>
              <a:t>поддерживают</a:t>
            </a:r>
            <a:r>
              <a:rPr lang="uk-UA" dirty="0" smtClean="0"/>
              <a:t> </a:t>
            </a:r>
            <a:r>
              <a:rPr lang="uk-UA" dirty="0" err="1" smtClean="0"/>
              <a:t>личный</a:t>
            </a:r>
            <a:r>
              <a:rPr lang="uk-UA" dirty="0" smtClean="0"/>
              <a:t> комфорт, </a:t>
            </a:r>
            <a:r>
              <a:rPr lang="uk-UA" dirty="0" err="1" smtClean="0"/>
              <a:t>соседи</a:t>
            </a:r>
            <a:r>
              <a:rPr lang="uk-UA" dirty="0" smtClean="0"/>
              <a:t>, ровесники,</a:t>
            </a:r>
          </a:p>
          <a:p>
            <a:r>
              <a:rPr lang="uk-UA" dirty="0" smtClean="0"/>
              <a:t>для </a:t>
            </a:r>
            <a:r>
              <a:rPr lang="uk-UA" dirty="0" err="1" smtClean="0"/>
              <a:t>приличия</a:t>
            </a:r>
            <a:r>
              <a:rPr lang="uk-UA" dirty="0" smtClean="0"/>
              <a:t> </a:t>
            </a:r>
            <a:r>
              <a:rPr lang="uk-UA" dirty="0" err="1" smtClean="0"/>
              <a:t>или</a:t>
            </a:r>
            <a:r>
              <a:rPr lang="uk-UA" dirty="0" smtClean="0"/>
              <a:t> по </a:t>
            </a:r>
            <a:r>
              <a:rPr lang="uk-UA" dirty="0" err="1" smtClean="0"/>
              <a:t>привычке</a:t>
            </a:r>
            <a:r>
              <a:rPr lang="uk-UA" dirty="0" smtClean="0"/>
              <a:t> - </a:t>
            </a:r>
            <a:r>
              <a:rPr lang="uk-UA" dirty="0" err="1" smtClean="0"/>
              <a:t>редкие</a:t>
            </a:r>
            <a:r>
              <a:rPr lang="uk-UA" dirty="0" smtClean="0"/>
              <a:t> </a:t>
            </a:r>
            <a:r>
              <a:rPr lang="uk-UA" dirty="0" err="1" smtClean="0"/>
              <a:t>телефонные</a:t>
            </a:r>
            <a:r>
              <a:rPr lang="uk-UA" dirty="0" smtClean="0"/>
              <a:t> </a:t>
            </a:r>
            <a:r>
              <a:rPr lang="uk-UA" dirty="0" err="1" smtClean="0"/>
              <a:t>разговоры</a:t>
            </a:r>
            <a:r>
              <a:rPr lang="uk-UA" dirty="0" smtClean="0"/>
              <a:t> </a:t>
            </a:r>
            <a:r>
              <a:rPr lang="uk-UA" dirty="0" err="1" smtClean="0"/>
              <a:t>со</a:t>
            </a:r>
            <a:r>
              <a:rPr lang="uk-UA" dirty="0" smtClean="0"/>
              <a:t> </a:t>
            </a:r>
            <a:r>
              <a:rPr lang="uk-UA" dirty="0" err="1" smtClean="0"/>
              <a:t>старыми</a:t>
            </a:r>
            <a:r>
              <a:rPr lang="uk-UA" dirty="0" smtClean="0"/>
              <a:t> </a:t>
            </a:r>
            <a:r>
              <a:rPr lang="uk-UA" dirty="0" err="1" smtClean="0"/>
              <a:t>знакомыми</a:t>
            </a:r>
            <a:r>
              <a:rPr lang="uk-UA" dirty="0" smtClean="0"/>
              <a:t>, в </a:t>
            </a:r>
            <a:r>
              <a:rPr lang="uk-UA" dirty="0" err="1" smtClean="0"/>
              <a:t>основном</a:t>
            </a:r>
            <a:r>
              <a:rPr lang="uk-UA" dirty="0" smtClean="0"/>
              <a:t>, </a:t>
            </a:r>
            <a:r>
              <a:rPr lang="uk-UA" dirty="0" err="1" smtClean="0"/>
              <a:t>чтобы</a:t>
            </a:r>
            <a:r>
              <a:rPr lang="uk-UA" dirty="0" smtClean="0"/>
              <a:t> </a:t>
            </a:r>
            <a:r>
              <a:rPr lang="uk-UA" dirty="0" err="1" smtClean="0"/>
              <a:t>узнать</a:t>
            </a:r>
            <a:r>
              <a:rPr lang="uk-UA" dirty="0" smtClean="0"/>
              <a:t>, все </a:t>
            </a:r>
            <a:r>
              <a:rPr lang="uk-UA" dirty="0" err="1" smtClean="0"/>
              <a:t>ли</a:t>
            </a:r>
            <a:r>
              <a:rPr lang="uk-UA" dirty="0" smtClean="0"/>
              <a:t> уже </a:t>
            </a:r>
            <a:r>
              <a:rPr lang="uk-UA" dirty="0" err="1" smtClean="0"/>
              <a:t>ушли</a:t>
            </a:r>
            <a:r>
              <a:rPr lang="uk-UA" dirty="0" smtClean="0"/>
              <a:t>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uk-UA" dirty="0" err="1" smtClean="0"/>
              <a:t>кто-то</a:t>
            </a:r>
            <a:r>
              <a:rPr lang="uk-UA" dirty="0" smtClean="0"/>
              <a:t> </a:t>
            </a:r>
            <a:r>
              <a:rPr lang="uk-UA" dirty="0" err="1" smtClean="0"/>
              <a:t>ещё</a:t>
            </a:r>
            <a:r>
              <a:rPr lang="uk-UA" dirty="0" smtClean="0"/>
              <a:t> </a:t>
            </a:r>
            <a:r>
              <a:rPr lang="uk-UA" dirty="0" err="1" smtClean="0"/>
              <a:t>остался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25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Пятый этап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сохранение</a:t>
            </a:r>
            <a:r>
              <a:rPr lang="uk-UA" dirty="0" smtClean="0"/>
              <a:t> </a:t>
            </a:r>
            <a:r>
              <a:rPr lang="uk-UA" dirty="0" err="1" smtClean="0"/>
              <a:t>потребностей</a:t>
            </a:r>
            <a:r>
              <a:rPr lang="uk-UA" dirty="0" smtClean="0"/>
              <a:t> </a:t>
            </a:r>
            <a:r>
              <a:rPr lang="uk-UA" dirty="0" err="1" smtClean="0"/>
              <a:t>витального</a:t>
            </a:r>
            <a:r>
              <a:rPr lang="uk-UA" dirty="0" smtClean="0"/>
              <a:t> </a:t>
            </a:r>
            <a:r>
              <a:rPr lang="uk-UA" dirty="0" err="1" smtClean="0"/>
              <a:t>порядка</a:t>
            </a:r>
            <a:r>
              <a:rPr lang="uk-UA" dirty="0" smtClean="0"/>
              <a:t> (</a:t>
            </a:r>
            <a:r>
              <a:rPr lang="uk-UA" dirty="0" err="1" smtClean="0"/>
              <a:t>еда</a:t>
            </a:r>
            <a:r>
              <a:rPr lang="uk-UA" dirty="0" smtClean="0"/>
              <a:t>, </a:t>
            </a:r>
            <a:r>
              <a:rPr lang="uk-UA" dirty="0" err="1" smtClean="0"/>
              <a:t>покой</a:t>
            </a:r>
            <a:r>
              <a:rPr lang="uk-UA" dirty="0" smtClean="0"/>
              <a:t>, сон),</a:t>
            </a:r>
          </a:p>
          <a:p>
            <a:r>
              <a:rPr lang="uk-UA" dirty="0" err="1" smtClean="0"/>
              <a:t>эмоциональность</a:t>
            </a:r>
            <a:r>
              <a:rPr lang="uk-UA" dirty="0" smtClean="0"/>
              <a:t> и </a:t>
            </a:r>
            <a:r>
              <a:rPr lang="uk-UA" dirty="0" err="1" smtClean="0"/>
              <a:t>общение</a:t>
            </a:r>
            <a:r>
              <a:rPr lang="uk-UA" dirty="0" smtClean="0"/>
              <a:t> </a:t>
            </a:r>
            <a:r>
              <a:rPr lang="uk-UA" dirty="0" err="1" smtClean="0"/>
              <a:t>практически</a:t>
            </a:r>
            <a:r>
              <a:rPr lang="uk-UA" dirty="0" smtClean="0"/>
              <a:t> </a:t>
            </a:r>
            <a:r>
              <a:rPr lang="uk-UA" dirty="0" err="1" smtClean="0"/>
              <a:t>отсутствуют</a:t>
            </a:r>
            <a:r>
              <a:rPr lang="uk-UA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89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САМОСОЗНАНИЕ ПОЖИЛОГО ЧЕЛОВЕКА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862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Этапы изменения самосознания человека по мере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Потребность в признании;</a:t>
            </a:r>
          </a:p>
          <a:p>
            <a:pPr>
              <a:buNone/>
            </a:pPr>
            <a:r>
              <a:rPr lang="ru-RU" dirty="0" smtClean="0"/>
              <a:t>2). Этап отторжения своего имени;</a:t>
            </a:r>
          </a:p>
          <a:p>
            <a:pPr>
              <a:buNone/>
            </a:pPr>
            <a:r>
              <a:rPr lang="ru-RU" dirty="0" smtClean="0"/>
              <a:t>3). Усиление значимости своих прав и игнорирование обязанностей;</a:t>
            </a:r>
          </a:p>
          <a:p>
            <a:pPr>
              <a:buNone/>
            </a:pPr>
            <a:r>
              <a:rPr lang="ru-RU" dirty="0" smtClean="0"/>
              <a:t>4). Временной сдвиг: удлинение прошлого и сокращение будущего;</a:t>
            </a:r>
          </a:p>
          <a:p>
            <a:pPr>
              <a:buNone/>
            </a:pPr>
            <a:r>
              <a:rPr lang="ru-RU" dirty="0" smtClean="0"/>
              <a:t>5). Размывание половой идентификации человека.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963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Потребность в признании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уменьшение количества событий, за которые можно получить признание;</a:t>
            </a:r>
          </a:p>
          <a:p>
            <a:r>
              <a:rPr lang="uk-UA" dirty="0" err="1" smtClean="0"/>
              <a:t>идентификация</a:t>
            </a:r>
            <a:r>
              <a:rPr lang="uk-UA" dirty="0" smtClean="0"/>
              <a:t> </a:t>
            </a:r>
            <a:r>
              <a:rPr lang="uk-UA" dirty="0" err="1" smtClean="0"/>
              <a:t>со</a:t>
            </a:r>
            <a:r>
              <a:rPr lang="uk-UA" dirty="0" smtClean="0"/>
              <a:t> </a:t>
            </a:r>
            <a:r>
              <a:rPr lang="uk-UA" dirty="0" err="1" smtClean="0"/>
              <a:t>своим</a:t>
            </a:r>
            <a:r>
              <a:rPr lang="uk-UA" dirty="0" smtClean="0"/>
              <a:t> </a:t>
            </a:r>
            <a:r>
              <a:rPr lang="uk-UA" dirty="0" err="1" smtClean="0"/>
              <a:t>поколением</a:t>
            </a:r>
            <a:r>
              <a:rPr lang="uk-UA" dirty="0" smtClean="0"/>
              <a:t> и </a:t>
            </a:r>
            <a:r>
              <a:rPr lang="uk-UA" dirty="0" err="1" smtClean="0"/>
              <a:t>приписывание</a:t>
            </a:r>
            <a:r>
              <a:rPr lang="uk-UA" dirty="0" smtClean="0"/>
              <a:t> </a:t>
            </a:r>
            <a:r>
              <a:rPr lang="uk-UA" dirty="0" err="1" smtClean="0"/>
              <a:t>ему</a:t>
            </a:r>
            <a:r>
              <a:rPr lang="uk-UA" dirty="0" smtClean="0"/>
              <a:t> </a:t>
            </a:r>
            <a:r>
              <a:rPr lang="uk-UA" dirty="0" err="1" smtClean="0"/>
              <a:t>только</a:t>
            </a:r>
            <a:r>
              <a:rPr lang="uk-UA" dirty="0" smtClean="0"/>
              <a:t> </a:t>
            </a:r>
            <a:r>
              <a:rPr lang="uk-UA" dirty="0" err="1" smtClean="0"/>
              <a:t>положительных</a:t>
            </a:r>
            <a:r>
              <a:rPr lang="uk-UA" dirty="0" smtClean="0"/>
              <a:t> </a:t>
            </a:r>
            <a:r>
              <a:rPr lang="uk-UA" dirty="0" err="1" smtClean="0"/>
              <a:t>качеств</a:t>
            </a:r>
            <a:r>
              <a:rPr lang="uk-UA" dirty="0" smtClean="0"/>
              <a:t>; </a:t>
            </a:r>
          </a:p>
          <a:p>
            <a:r>
              <a:rPr lang="uk-UA" dirty="0" err="1" smtClean="0"/>
              <a:t>завышенная</a:t>
            </a:r>
            <a:r>
              <a:rPr lang="uk-UA" dirty="0" smtClean="0"/>
              <a:t> </a:t>
            </a:r>
            <a:r>
              <a:rPr lang="uk-UA" dirty="0" err="1" smtClean="0"/>
              <a:t>оценка</a:t>
            </a:r>
            <a:r>
              <a:rPr lang="uk-UA" dirty="0" smtClean="0"/>
              <a:t> </a:t>
            </a:r>
            <a:r>
              <a:rPr lang="uk-UA" dirty="0" err="1" smtClean="0"/>
              <a:t>своего</a:t>
            </a:r>
            <a:r>
              <a:rPr lang="uk-UA" dirty="0" smtClean="0"/>
              <a:t> </a:t>
            </a:r>
            <a:r>
              <a:rPr lang="uk-UA" dirty="0" err="1" smtClean="0"/>
              <a:t>характера</a:t>
            </a:r>
            <a:r>
              <a:rPr lang="uk-UA" dirty="0" smtClean="0"/>
              <a:t>, </a:t>
            </a:r>
            <a:r>
              <a:rPr lang="uk-UA" dirty="0" err="1" smtClean="0"/>
              <a:t>отношений</a:t>
            </a:r>
            <a:r>
              <a:rPr lang="uk-UA" dirty="0" smtClean="0"/>
              <a:t> и </a:t>
            </a:r>
            <a:r>
              <a:rPr lang="uk-UA" dirty="0" err="1" smtClean="0"/>
              <a:t>участия</a:t>
            </a:r>
            <a:r>
              <a:rPr lang="uk-UA" dirty="0" smtClean="0"/>
              <a:t> в </a:t>
            </a:r>
            <a:r>
              <a:rPr lang="uk-UA" dirty="0" err="1" smtClean="0"/>
              <a:t>труде</a:t>
            </a:r>
            <a:r>
              <a:rPr lang="uk-UA" dirty="0" smtClean="0"/>
              <a:t>; </a:t>
            </a:r>
          </a:p>
          <a:p>
            <a:r>
              <a:rPr lang="uk-UA" dirty="0" err="1" smtClean="0"/>
              <a:t>ориентация</a:t>
            </a:r>
            <a:r>
              <a:rPr lang="uk-UA" dirty="0" smtClean="0"/>
              <a:t> на </a:t>
            </a:r>
            <a:r>
              <a:rPr lang="uk-UA" dirty="0" err="1" smtClean="0"/>
              <a:t>детей</a:t>
            </a:r>
            <a:r>
              <a:rPr lang="uk-UA" dirty="0" smtClean="0"/>
              <a:t> и </a:t>
            </a:r>
            <a:r>
              <a:rPr lang="uk-UA" dirty="0" err="1" smtClean="0"/>
              <a:t>внуков</a:t>
            </a:r>
            <a:r>
              <a:rPr lang="uk-UA" dirty="0" smtClean="0"/>
              <a:t>, </a:t>
            </a:r>
            <a:r>
              <a:rPr lang="uk-UA" dirty="0" err="1" smtClean="0"/>
              <a:t>приписывание</a:t>
            </a:r>
            <a:r>
              <a:rPr lang="uk-UA" dirty="0" smtClean="0"/>
              <a:t> себе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успехов</a:t>
            </a:r>
            <a:r>
              <a:rPr lang="uk-UA" dirty="0" smtClean="0"/>
              <a:t>; </a:t>
            </a:r>
          </a:p>
          <a:p>
            <a:r>
              <a:rPr lang="uk-UA" dirty="0" err="1" smtClean="0"/>
              <a:t>ретроспективный</a:t>
            </a:r>
            <a:r>
              <a:rPr lang="uk-UA" dirty="0" smtClean="0"/>
              <a:t> характер </a:t>
            </a:r>
            <a:r>
              <a:rPr lang="uk-UA" dirty="0" err="1" smtClean="0"/>
              <a:t>самооценки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82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Отторжение своего имени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круг людей, </a:t>
            </a:r>
            <a:r>
              <a:rPr lang="uk-UA" dirty="0" err="1" smtClean="0"/>
              <a:t>которые</a:t>
            </a:r>
            <a:r>
              <a:rPr lang="uk-UA" dirty="0" smtClean="0"/>
              <a:t> </a:t>
            </a:r>
            <a:r>
              <a:rPr lang="uk-UA" dirty="0" err="1" smtClean="0"/>
              <a:t>могут</a:t>
            </a:r>
            <a:r>
              <a:rPr lang="uk-UA" dirty="0" smtClean="0"/>
              <a:t> </a:t>
            </a:r>
            <a:r>
              <a:rPr lang="uk-UA" dirty="0" err="1" smtClean="0"/>
              <a:t>называть</a:t>
            </a:r>
            <a:r>
              <a:rPr lang="uk-UA" dirty="0" smtClean="0"/>
              <a:t> старика по </a:t>
            </a:r>
            <a:r>
              <a:rPr lang="uk-UA" dirty="0" err="1" smtClean="0"/>
              <a:t>имени</a:t>
            </a:r>
            <a:r>
              <a:rPr lang="uk-UA" dirty="0" smtClean="0"/>
              <a:t>  и </a:t>
            </a:r>
            <a:r>
              <a:rPr lang="uk-UA" dirty="0" err="1" smtClean="0"/>
              <a:t>отчеству</a:t>
            </a:r>
            <a:r>
              <a:rPr lang="uk-UA" dirty="0" smtClean="0"/>
              <a:t> </a:t>
            </a:r>
            <a:r>
              <a:rPr lang="uk-UA" dirty="0" err="1" smtClean="0"/>
              <a:t>чрезвычайно</a:t>
            </a:r>
            <a:r>
              <a:rPr lang="uk-UA" dirty="0" smtClean="0"/>
              <a:t>  </a:t>
            </a:r>
            <a:r>
              <a:rPr lang="uk-UA" dirty="0" err="1" smtClean="0"/>
              <a:t>сужается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уменьшается</a:t>
            </a:r>
            <a:r>
              <a:rPr lang="uk-UA" dirty="0" smtClean="0"/>
              <a:t> </a:t>
            </a:r>
            <a:r>
              <a:rPr lang="uk-UA" dirty="0" err="1" smtClean="0"/>
              <a:t>количество</a:t>
            </a:r>
            <a:r>
              <a:rPr lang="uk-UA" dirty="0" smtClean="0"/>
              <a:t> </a:t>
            </a:r>
            <a:r>
              <a:rPr lang="uk-UA" dirty="0" err="1" smtClean="0"/>
              <a:t>ровесников</a:t>
            </a:r>
            <a:r>
              <a:rPr lang="uk-UA" dirty="0" smtClean="0"/>
              <a:t>, у </a:t>
            </a:r>
            <a:r>
              <a:rPr lang="uk-UA" dirty="0" err="1" smtClean="0"/>
              <a:t>пожилого</a:t>
            </a:r>
            <a:r>
              <a:rPr lang="uk-UA" dirty="0" smtClean="0"/>
              <a:t> </a:t>
            </a:r>
            <a:r>
              <a:rPr lang="uk-UA" dirty="0" err="1" smtClean="0"/>
              <a:t>человека</a:t>
            </a:r>
            <a:r>
              <a:rPr lang="uk-UA" dirty="0" smtClean="0"/>
              <a:t> </a:t>
            </a:r>
            <a:r>
              <a:rPr lang="uk-UA" dirty="0" err="1" smtClean="0"/>
              <a:t>остается</a:t>
            </a:r>
            <a:r>
              <a:rPr lang="uk-UA" dirty="0" smtClean="0"/>
              <a:t> </a:t>
            </a:r>
            <a:r>
              <a:rPr lang="uk-UA" dirty="0" err="1" smtClean="0"/>
              <a:t>только</a:t>
            </a:r>
            <a:r>
              <a:rPr lang="uk-UA" dirty="0" smtClean="0"/>
              <a:t> </a:t>
            </a:r>
            <a:r>
              <a:rPr lang="uk-UA" dirty="0" err="1" smtClean="0"/>
              <a:t>семейно-ролевое</a:t>
            </a:r>
            <a:r>
              <a:rPr lang="uk-UA" dirty="0" smtClean="0"/>
              <a:t> </a:t>
            </a:r>
            <a:r>
              <a:rPr lang="uk-UA" dirty="0" err="1" smtClean="0"/>
              <a:t>имя</a:t>
            </a:r>
            <a:r>
              <a:rPr lang="uk-UA" dirty="0" smtClean="0"/>
              <a:t> "</a:t>
            </a:r>
            <a:r>
              <a:rPr lang="uk-UA" dirty="0" err="1" smtClean="0"/>
              <a:t>бабушка</a:t>
            </a:r>
            <a:r>
              <a:rPr lang="uk-UA" dirty="0" smtClean="0"/>
              <a:t>" </a:t>
            </a:r>
            <a:r>
              <a:rPr lang="uk-UA" dirty="0" err="1" smtClean="0"/>
              <a:t>или</a:t>
            </a:r>
            <a:r>
              <a:rPr lang="uk-UA" dirty="0" smtClean="0"/>
              <a:t> "</a:t>
            </a:r>
            <a:r>
              <a:rPr lang="uk-UA" dirty="0" err="1" smtClean="0"/>
              <a:t>дедушка“</a:t>
            </a:r>
            <a:r>
              <a:rPr lang="uk-UA" dirty="0" smtClean="0"/>
              <a:t>;</a:t>
            </a:r>
          </a:p>
          <a:p>
            <a:r>
              <a:rPr lang="uk-UA" dirty="0" smtClean="0"/>
              <a:t>важно, </a:t>
            </a:r>
            <a:r>
              <a:rPr lang="uk-UA" dirty="0" err="1" smtClean="0"/>
              <a:t>чтобы</a:t>
            </a:r>
            <a:r>
              <a:rPr lang="uk-UA" dirty="0" smtClean="0"/>
              <a:t> </a:t>
            </a:r>
            <a:r>
              <a:rPr lang="uk-UA" dirty="0" err="1" smtClean="0"/>
              <a:t>человек</a:t>
            </a:r>
            <a:r>
              <a:rPr lang="uk-UA" dirty="0" smtClean="0"/>
              <a:t> </a:t>
            </a:r>
            <a:r>
              <a:rPr lang="uk-UA" dirty="0" err="1" smtClean="0"/>
              <a:t>имел</a:t>
            </a:r>
            <a:r>
              <a:rPr lang="uk-UA" dirty="0" smtClean="0"/>
              <a:t> </a:t>
            </a:r>
            <a:r>
              <a:rPr lang="uk-UA" dirty="0" err="1" smtClean="0"/>
              <a:t>опыт</a:t>
            </a:r>
            <a:r>
              <a:rPr lang="uk-UA" dirty="0" smtClean="0"/>
              <a:t> </a:t>
            </a:r>
            <a:r>
              <a:rPr lang="uk-UA" dirty="0" err="1" smtClean="0"/>
              <a:t>общения</a:t>
            </a:r>
            <a:r>
              <a:rPr lang="uk-UA" dirty="0" smtClean="0"/>
              <a:t> по </a:t>
            </a:r>
            <a:r>
              <a:rPr lang="uk-UA" dirty="0" err="1" smtClean="0"/>
              <a:t>имени</a:t>
            </a:r>
            <a:r>
              <a:rPr lang="uk-UA" dirty="0" smtClean="0"/>
              <a:t>, </a:t>
            </a:r>
            <a:r>
              <a:rPr lang="uk-UA" dirty="0" err="1" smtClean="0"/>
              <a:t>имени</a:t>
            </a:r>
            <a:r>
              <a:rPr lang="uk-UA" dirty="0" smtClean="0"/>
              <a:t> и </a:t>
            </a:r>
            <a:r>
              <a:rPr lang="uk-UA" dirty="0" err="1" smtClean="0"/>
              <a:t>отчеству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06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Усиление значимости прав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перекладывание</a:t>
            </a:r>
            <a:r>
              <a:rPr lang="uk-UA" dirty="0" smtClean="0"/>
              <a:t> </a:t>
            </a:r>
            <a:r>
              <a:rPr lang="uk-UA" dirty="0" err="1" smtClean="0"/>
              <a:t>ответственности</a:t>
            </a:r>
            <a:r>
              <a:rPr lang="uk-UA" dirty="0" smtClean="0"/>
              <a:t> на других;</a:t>
            </a:r>
          </a:p>
          <a:p>
            <a:r>
              <a:rPr lang="uk-UA" dirty="0" err="1" smtClean="0"/>
              <a:t>принятие</a:t>
            </a:r>
            <a:r>
              <a:rPr lang="uk-UA" dirty="0" smtClean="0"/>
              <a:t> </a:t>
            </a:r>
            <a:r>
              <a:rPr lang="uk-UA" dirty="0" err="1" smtClean="0"/>
              <a:t>неконструктивной</a:t>
            </a:r>
            <a:r>
              <a:rPr lang="uk-UA" dirty="0" smtClean="0"/>
              <a:t> </a:t>
            </a:r>
            <a:r>
              <a:rPr lang="uk-UA" dirty="0" err="1" smtClean="0"/>
              <a:t>позиции</a:t>
            </a:r>
            <a:r>
              <a:rPr lang="uk-UA" dirty="0" smtClean="0"/>
              <a:t> </a:t>
            </a:r>
            <a:r>
              <a:rPr lang="uk-UA" dirty="0" err="1" smtClean="0"/>
              <a:t>“мне</a:t>
            </a:r>
            <a:r>
              <a:rPr lang="uk-UA" dirty="0" smtClean="0"/>
              <a:t> </a:t>
            </a:r>
            <a:r>
              <a:rPr lang="uk-UA" dirty="0" err="1" smtClean="0"/>
              <a:t>должны</a:t>
            </a:r>
            <a:r>
              <a:rPr lang="uk-UA" dirty="0" smtClean="0"/>
              <a:t>", </a:t>
            </a:r>
            <a:r>
              <a:rPr lang="uk-UA" dirty="0" err="1" smtClean="0"/>
              <a:t>которая</a:t>
            </a:r>
            <a:r>
              <a:rPr lang="uk-UA" dirty="0" smtClean="0"/>
              <a:t> </a:t>
            </a:r>
            <a:r>
              <a:rPr lang="uk-UA" dirty="0" err="1" smtClean="0"/>
              <a:t>мешает</a:t>
            </a:r>
            <a:r>
              <a:rPr lang="uk-UA" dirty="0" smtClean="0"/>
              <a:t> </a:t>
            </a:r>
            <a:r>
              <a:rPr lang="uk-UA" dirty="0" err="1" smtClean="0"/>
              <a:t>мобилизовать</a:t>
            </a:r>
            <a:r>
              <a:rPr lang="uk-UA" dirty="0" smtClean="0"/>
              <a:t> </a:t>
            </a:r>
            <a:r>
              <a:rPr lang="uk-UA" dirty="0" err="1" smtClean="0"/>
              <a:t>организм</a:t>
            </a:r>
            <a:r>
              <a:rPr lang="uk-UA" dirty="0" smtClean="0"/>
              <a:t> и </a:t>
            </a:r>
            <a:r>
              <a:rPr lang="uk-UA" dirty="0" err="1" smtClean="0"/>
              <a:t>психику</a:t>
            </a:r>
            <a:r>
              <a:rPr lang="uk-UA" dirty="0" smtClean="0"/>
              <a:t> для </a:t>
            </a:r>
            <a:r>
              <a:rPr lang="uk-UA" dirty="0" err="1" smtClean="0"/>
              <a:t>дальнейшей</a:t>
            </a:r>
            <a:r>
              <a:rPr lang="uk-UA" dirty="0" smtClean="0"/>
              <a:t>  </a:t>
            </a:r>
            <a:r>
              <a:rPr lang="uk-UA" dirty="0" err="1" smtClean="0"/>
              <a:t>успешной</a:t>
            </a:r>
            <a:r>
              <a:rPr lang="uk-UA" dirty="0" smtClean="0"/>
              <a:t> </a:t>
            </a:r>
            <a:r>
              <a:rPr lang="uk-UA" dirty="0" err="1" smtClean="0"/>
              <a:t>адаптации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4414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Временной сдвиг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/>
              <a:t>будущее</a:t>
            </a:r>
            <a:r>
              <a:rPr lang="uk-UA" dirty="0" smtClean="0"/>
              <a:t> </a:t>
            </a:r>
            <a:r>
              <a:rPr lang="uk-UA" dirty="0" err="1" smtClean="0"/>
              <a:t>воспринимается</a:t>
            </a:r>
            <a:r>
              <a:rPr lang="uk-UA" dirty="0" smtClean="0"/>
              <a:t> кратко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uk-UA" dirty="0" err="1" smtClean="0"/>
              <a:t>совсем</a:t>
            </a:r>
            <a:r>
              <a:rPr lang="uk-UA" dirty="0" smtClean="0"/>
              <a:t> </a:t>
            </a:r>
            <a:r>
              <a:rPr lang="uk-UA" dirty="0" err="1" smtClean="0"/>
              <a:t>отсутствует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чем</a:t>
            </a:r>
            <a:r>
              <a:rPr lang="uk-UA" dirty="0" smtClean="0"/>
              <a:t> дальше </a:t>
            </a:r>
            <a:r>
              <a:rPr lang="uk-UA" dirty="0" err="1" smtClean="0"/>
              <a:t>располагается</a:t>
            </a:r>
            <a:r>
              <a:rPr lang="uk-UA" dirty="0" smtClean="0"/>
              <a:t> </a:t>
            </a:r>
            <a:r>
              <a:rPr lang="uk-UA" dirty="0" err="1" smtClean="0"/>
              <a:t>событие</a:t>
            </a:r>
            <a:r>
              <a:rPr lang="uk-UA" dirty="0" smtClean="0"/>
              <a:t> </a:t>
            </a:r>
            <a:r>
              <a:rPr lang="uk-UA" dirty="0" err="1" smtClean="0"/>
              <a:t>во</a:t>
            </a:r>
            <a:r>
              <a:rPr lang="uk-UA" dirty="0" smtClean="0"/>
              <a:t> </a:t>
            </a:r>
            <a:r>
              <a:rPr lang="uk-UA" dirty="0" err="1" smtClean="0"/>
              <a:t>временной</a:t>
            </a:r>
            <a:r>
              <a:rPr lang="uk-UA" dirty="0" smtClean="0"/>
              <a:t> </a:t>
            </a:r>
            <a:r>
              <a:rPr lang="uk-UA" dirty="0" err="1" smtClean="0"/>
              <a:t>перспективе</a:t>
            </a:r>
            <a:r>
              <a:rPr lang="uk-UA" dirty="0" smtClean="0"/>
              <a:t>, тем </a:t>
            </a:r>
            <a:r>
              <a:rPr lang="uk-UA" dirty="0" err="1" smtClean="0"/>
              <a:t>ярче</a:t>
            </a:r>
            <a:r>
              <a:rPr lang="uk-UA" dirty="0" smtClean="0"/>
              <a:t> </a:t>
            </a:r>
            <a:r>
              <a:rPr lang="uk-UA" dirty="0" err="1" smtClean="0"/>
              <a:t>оно</a:t>
            </a:r>
            <a:r>
              <a:rPr lang="uk-UA" dirty="0" smtClean="0"/>
              <a:t> </a:t>
            </a:r>
            <a:r>
              <a:rPr lang="uk-UA" dirty="0" err="1" smtClean="0"/>
              <a:t>окрашено</a:t>
            </a:r>
            <a:r>
              <a:rPr lang="uk-UA" dirty="0" smtClean="0"/>
              <a:t> </a:t>
            </a:r>
            <a:r>
              <a:rPr lang="uk-UA" dirty="0" err="1" smtClean="0"/>
              <a:t>эмоционально</a:t>
            </a:r>
            <a:r>
              <a:rPr lang="uk-UA" dirty="0" smtClean="0"/>
              <a:t>, </a:t>
            </a:r>
            <a:r>
              <a:rPr lang="uk-UA" dirty="0" err="1" smtClean="0"/>
              <a:t>прошлое</a:t>
            </a:r>
            <a:r>
              <a:rPr lang="uk-UA" dirty="0" smtClean="0"/>
              <a:t>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бы</a:t>
            </a:r>
            <a:r>
              <a:rPr lang="uk-UA" dirty="0" smtClean="0"/>
              <a:t> </a:t>
            </a:r>
            <a:r>
              <a:rPr lang="uk-UA" dirty="0" err="1" smtClean="0"/>
              <a:t>присутствует</a:t>
            </a:r>
            <a:r>
              <a:rPr lang="uk-UA" dirty="0" smtClean="0"/>
              <a:t> в </a:t>
            </a:r>
            <a:r>
              <a:rPr lang="uk-UA" dirty="0" err="1" smtClean="0"/>
              <a:t>настоящем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бег</a:t>
            </a:r>
            <a:r>
              <a:rPr lang="uk-UA" dirty="0" smtClean="0"/>
              <a:t> </a:t>
            </a:r>
            <a:r>
              <a:rPr lang="uk-UA" dirty="0" err="1" smtClean="0"/>
              <a:t>времени</a:t>
            </a:r>
            <a:r>
              <a:rPr lang="uk-UA" dirty="0" smtClean="0"/>
              <a:t> </a:t>
            </a:r>
            <a:r>
              <a:rPr lang="uk-UA" dirty="0" err="1" smtClean="0"/>
              <a:t>замедляется</a:t>
            </a:r>
            <a:r>
              <a:rPr lang="uk-UA" dirty="0" smtClean="0"/>
              <a:t>, </a:t>
            </a:r>
            <a:r>
              <a:rPr lang="uk-UA" dirty="0" err="1" smtClean="0"/>
              <a:t>формируется</a:t>
            </a:r>
            <a:r>
              <a:rPr lang="uk-UA" dirty="0" smtClean="0"/>
              <a:t> </a:t>
            </a:r>
            <a:r>
              <a:rPr lang="uk-UA" dirty="0" err="1" smtClean="0"/>
              <a:t>гипертрофированность</a:t>
            </a:r>
            <a:r>
              <a:rPr lang="uk-UA" dirty="0" smtClean="0"/>
              <a:t> </a:t>
            </a:r>
            <a:r>
              <a:rPr lang="uk-UA" dirty="0" err="1" smtClean="0"/>
              <a:t>событий</a:t>
            </a:r>
            <a:r>
              <a:rPr lang="uk-UA" dirty="0" smtClean="0"/>
              <a:t>. </a:t>
            </a:r>
            <a:r>
              <a:rPr lang="uk-UA" dirty="0" err="1" smtClean="0"/>
              <a:t>Событие</a:t>
            </a:r>
            <a:r>
              <a:rPr lang="uk-UA" dirty="0" smtClean="0"/>
              <a:t>, </a:t>
            </a:r>
            <a:r>
              <a:rPr lang="uk-UA" dirty="0" err="1" smtClean="0"/>
              <a:t>которое</a:t>
            </a:r>
            <a:r>
              <a:rPr lang="uk-UA" dirty="0" smtClean="0"/>
              <a:t> </a:t>
            </a:r>
            <a:r>
              <a:rPr lang="uk-UA" dirty="0" err="1" smtClean="0"/>
              <a:t>воспринимается</a:t>
            </a:r>
            <a:r>
              <a:rPr lang="uk-UA" dirty="0" smtClean="0"/>
              <a:t> </a:t>
            </a:r>
            <a:r>
              <a:rPr lang="uk-UA" dirty="0" err="1" smtClean="0"/>
              <a:t>молодым</a:t>
            </a:r>
            <a:r>
              <a:rPr lang="uk-UA" dirty="0" smtClean="0"/>
              <a:t>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незначительный</a:t>
            </a:r>
            <a:r>
              <a:rPr lang="uk-UA" dirty="0" smtClean="0"/>
              <a:t> </a:t>
            </a:r>
            <a:r>
              <a:rPr lang="uk-UA" dirty="0" err="1" smtClean="0"/>
              <a:t>эпизод</a:t>
            </a:r>
            <a:r>
              <a:rPr lang="uk-UA" dirty="0" smtClean="0"/>
              <a:t>, </a:t>
            </a:r>
            <a:r>
              <a:rPr lang="uk-UA" dirty="0" err="1" smtClean="0"/>
              <a:t>например</a:t>
            </a:r>
            <a:r>
              <a:rPr lang="uk-UA" dirty="0" smtClean="0"/>
              <a:t>, приход </a:t>
            </a:r>
            <a:r>
              <a:rPr lang="uk-UA" dirty="0" err="1" smtClean="0"/>
              <a:t>врача</a:t>
            </a:r>
            <a:r>
              <a:rPr lang="uk-UA" dirty="0" smtClean="0"/>
              <a:t>, поход в магазин, для </a:t>
            </a:r>
            <a:r>
              <a:rPr lang="uk-UA" dirty="0" err="1" smtClean="0"/>
              <a:t>пожилого</a:t>
            </a:r>
            <a:r>
              <a:rPr lang="uk-UA" dirty="0" smtClean="0"/>
              <a:t> </a:t>
            </a:r>
            <a:r>
              <a:rPr lang="uk-UA" dirty="0" err="1" smtClean="0"/>
              <a:t>становится</a:t>
            </a:r>
            <a:r>
              <a:rPr lang="uk-UA" dirty="0" smtClean="0"/>
              <a:t> </a:t>
            </a:r>
            <a:r>
              <a:rPr lang="uk-UA" dirty="0" err="1" smtClean="0"/>
              <a:t>большим</a:t>
            </a:r>
            <a:r>
              <a:rPr lang="uk-UA" dirty="0" smtClean="0"/>
              <a:t> </a:t>
            </a:r>
            <a:r>
              <a:rPr lang="uk-UA" dirty="0" err="1" smtClean="0"/>
              <a:t>событием</a:t>
            </a:r>
            <a:r>
              <a:rPr lang="uk-UA" dirty="0" smtClean="0"/>
              <a:t>, </a:t>
            </a:r>
            <a:r>
              <a:rPr lang="uk-UA" dirty="0" err="1" smtClean="0"/>
              <a:t>делом</a:t>
            </a:r>
            <a:r>
              <a:rPr lang="uk-UA" dirty="0" smtClean="0"/>
              <a:t> </a:t>
            </a:r>
            <a:r>
              <a:rPr lang="uk-UA" dirty="0" err="1" smtClean="0"/>
              <a:t>всего</a:t>
            </a:r>
            <a:r>
              <a:rPr lang="uk-UA" dirty="0" smtClean="0"/>
              <a:t> дня.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178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Размывание половой идентификации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эротические</a:t>
            </a:r>
            <a:r>
              <a:rPr lang="uk-UA" dirty="0" smtClean="0"/>
              <a:t> </a:t>
            </a:r>
            <a:r>
              <a:rPr lang="uk-UA" dirty="0" err="1" smtClean="0"/>
              <a:t>потребности</a:t>
            </a:r>
            <a:r>
              <a:rPr lang="uk-UA" dirty="0" smtClean="0"/>
              <a:t> в старости </a:t>
            </a:r>
            <a:r>
              <a:rPr lang="uk-UA" dirty="0" err="1" smtClean="0"/>
              <a:t>продолжают</a:t>
            </a:r>
            <a:r>
              <a:rPr lang="uk-UA" dirty="0" smtClean="0"/>
              <a:t> </a:t>
            </a:r>
            <a:r>
              <a:rPr lang="uk-UA" dirty="0" err="1" smtClean="0"/>
              <a:t>существовать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формируются</a:t>
            </a:r>
            <a:r>
              <a:rPr lang="uk-UA" dirty="0" smtClean="0"/>
              <a:t> </a:t>
            </a:r>
            <a:r>
              <a:rPr lang="uk-UA" dirty="0" err="1" smtClean="0"/>
              <a:t>сомнения</a:t>
            </a:r>
            <a:r>
              <a:rPr lang="uk-UA" dirty="0" smtClean="0"/>
              <a:t> </a:t>
            </a:r>
            <a:r>
              <a:rPr lang="uk-UA" dirty="0" err="1" smtClean="0"/>
              <a:t>во</a:t>
            </a:r>
            <a:r>
              <a:rPr lang="uk-UA" dirty="0" smtClean="0"/>
              <a:t> </a:t>
            </a:r>
            <a:r>
              <a:rPr lang="uk-UA" dirty="0" err="1" smtClean="0"/>
              <a:t>внешней</a:t>
            </a:r>
            <a:r>
              <a:rPr lang="uk-UA" dirty="0" smtClean="0"/>
              <a:t> </a:t>
            </a:r>
            <a:r>
              <a:rPr lang="uk-UA" dirty="0" err="1" smtClean="0"/>
              <a:t>привлекательности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высока</a:t>
            </a:r>
            <a:r>
              <a:rPr lang="uk-UA" dirty="0" smtClean="0"/>
              <a:t> </a:t>
            </a:r>
            <a:r>
              <a:rPr lang="uk-UA" dirty="0" err="1" smtClean="0"/>
              <a:t>значимость</a:t>
            </a:r>
            <a:r>
              <a:rPr lang="uk-UA" dirty="0" smtClean="0"/>
              <a:t> </a:t>
            </a:r>
            <a:r>
              <a:rPr lang="uk-UA" dirty="0" err="1" smtClean="0"/>
              <a:t>социальных</a:t>
            </a:r>
            <a:r>
              <a:rPr lang="uk-UA" dirty="0" smtClean="0"/>
              <a:t> </a:t>
            </a:r>
            <a:r>
              <a:rPr lang="uk-UA" dirty="0" err="1" smtClean="0"/>
              <a:t>барьеров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особенностью</a:t>
            </a:r>
            <a:r>
              <a:rPr lang="uk-UA" dirty="0" smtClean="0"/>
              <a:t> </a:t>
            </a:r>
            <a:r>
              <a:rPr lang="uk-UA" dirty="0" err="1" smtClean="0"/>
              <a:t>сексуальности</a:t>
            </a:r>
            <a:r>
              <a:rPr lang="uk-UA" dirty="0" smtClean="0"/>
              <a:t> в старости </a:t>
            </a:r>
            <a:r>
              <a:rPr lang="uk-UA" dirty="0" err="1" smtClean="0"/>
              <a:t>является</a:t>
            </a:r>
            <a:r>
              <a:rPr lang="uk-UA" dirty="0" smtClean="0"/>
              <a:t> </a:t>
            </a:r>
            <a:r>
              <a:rPr lang="uk-UA" dirty="0" err="1" smtClean="0"/>
              <a:t>повышенная</a:t>
            </a:r>
            <a:r>
              <a:rPr lang="uk-UA" dirty="0" smtClean="0"/>
              <a:t> </a:t>
            </a:r>
            <a:r>
              <a:rPr lang="uk-UA" dirty="0" err="1" smtClean="0"/>
              <a:t>чувствительность</a:t>
            </a:r>
            <a:r>
              <a:rPr lang="uk-UA" dirty="0" smtClean="0"/>
              <a:t> к </a:t>
            </a:r>
            <a:r>
              <a:rPr lang="uk-UA" dirty="0" err="1" smtClean="0"/>
              <a:t>прикосновениям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28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Возрастная </a:t>
            </a:r>
            <a:r>
              <a:rPr lang="ru-RU" b="1" dirty="0" err="1" smtClean="0">
                <a:solidFill>
                  <a:srgbClr val="00B050"/>
                </a:solidFill>
              </a:rPr>
              <a:t>патоморфология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массы головного мозга человека;</a:t>
            </a:r>
          </a:p>
          <a:p>
            <a:r>
              <a:rPr lang="ru-RU" dirty="0" smtClean="0"/>
              <a:t>уменьшение количества нейронов в коре мозга, подкорковых ядерных структурах и мозжечке при одновременном увеличении количества </a:t>
            </a:r>
            <a:r>
              <a:rPr lang="ru-RU" dirty="0" err="1" smtClean="0"/>
              <a:t>глиальных</a:t>
            </a:r>
            <a:r>
              <a:rPr lang="ru-RU" dirty="0" smtClean="0"/>
              <a:t> клеток;</a:t>
            </a:r>
          </a:p>
          <a:p>
            <a:r>
              <a:rPr lang="ru-RU" dirty="0" smtClean="0"/>
              <a:t>гибнут нейроны, занимающие </a:t>
            </a:r>
            <a:r>
              <a:rPr lang="ru-RU" b="1" dirty="0" smtClean="0">
                <a:solidFill>
                  <a:srgbClr val="00B050"/>
                </a:solidFill>
              </a:rPr>
              <a:t>полярное положение в отношении функциональной активности</a:t>
            </a:r>
            <a:r>
              <a:rPr lang="ru-RU" dirty="0" smtClean="0"/>
              <a:t>, т.е. активно функционирующие клетки и </a:t>
            </a:r>
            <a:r>
              <a:rPr lang="ru-RU" dirty="0" err="1" smtClean="0"/>
              <a:t>нейроциты</a:t>
            </a:r>
            <a:r>
              <a:rPr lang="ru-RU" dirty="0" smtClean="0"/>
              <a:t>, не имеющие функциональной нагрузки (ускоренный износ и атрофия покоя).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1789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Деменция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как современная проблема: </a:t>
            </a:r>
            <a:r>
              <a:rPr lang="ru-RU" b="1" i="1" dirty="0" err="1" smtClean="0">
                <a:solidFill>
                  <a:srgbClr val="00B050"/>
                </a:solidFill>
              </a:rPr>
              <a:t>альцгеймеризация</a:t>
            </a:r>
            <a:r>
              <a:rPr lang="ru-RU" b="1" i="1" dirty="0" smtClean="0">
                <a:solidFill>
                  <a:srgbClr val="00B050"/>
                </a:solidFill>
              </a:rPr>
              <a:t> старения и </a:t>
            </a:r>
            <a:r>
              <a:rPr lang="ru-RU" b="1" i="1" dirty="0" err="1" smtClean="0">
                <a:solidFill>
                  <a:srgbClr val="00B050"/>
                </a:solidFill>
              </a:rPr>
              <a:t>деальцгеймеризация</a:t>
            </a:r>
            <a:r>
              <a:rPr lang="ru-RU" b="1" i="1" dirty="0" smtClean="0">
                <a:solidFill>
                  <a:srgbClr val="00B050"/>
                </a:solidFill>
              </a:rPr>
              <a:t> деменции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87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проблемы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ые материалы\Деменция\people-with-dementia-increa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86808" cy="4643470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205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Странности в поведении: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диагноз часто ставит сосед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088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14488"/>
            <a:ext cx="3929090" cy="464347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399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болезнь Альцгеймера: прогредиентное течение с постепенным ухудшением когнитивных способностей;</a:t>
            </a:r>
          </a:p>
          <a:p>
            <a:r>
              <a:rPr lang="ru-RU" dirty="0" smtClean="0"/>
              <a:t>сосудистая деменция: внезапное начало (в 25% случаев – после инсульта), сопровождается острым функциональным дефицитом, синдромами падений, недержания мочи, нарушением походки и баланса, нарушения настроения.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599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деменция с тельцами Леви: прогрессирующие когнитивные нарушения, зрительные галлюцинации;</a:t>
            </a:r>
          </a:p>
          <a:p>
            <a:r>
              <a:rPr lang="ru-RU" dirty="0" smtClean="0"/>
              <a:t>фронто-темпоральная деменция: ранние нарушения социальных взаимоотношений и эмоциональные расстройства, снижение самоконтроля и нарушения ориентации в собственной личности.   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814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Проблемы деменции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через 4 года после постановки диагноза умеренная степень нарушений наблюдается у 70% пациентов, из них половина нуждается в постоянном постороннем уходе;</a:t>
            </a:r>
          </a:p>
          <a:p>
            <a:r>
              <a:rPr lang="ru-RU" dirty="0" smtClean="0"/>
              <a:t>продолжительность жизни после постановки диагноза (Великобритания) составляет: 60 – 69 лет – 11 лет, 5 лет – 70 – 79 лет, 4 года – 80 – 89 лет. 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5687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Проблемы деменции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препараты (</a:t>
            </a:r>
            <a:r>
              <a:rPr lang="ru-RU" dirty="0" err="1" smtClean="0"/>
              <a:t>донепезил</a:t>
            </a:r>
            <a:r>
              <a:rPr lang="ru-RU" dirty="0" smtClean="0"/>
              <a:t>, </a:t>
            </a:r>
            <a:r>
              <a:rPr lang="ru-RU" dirty="0" err="1" smtClean="0"/>
              <a:t>ривастигмин</a:t>
            </a:r>
            <a:r>
              <a:rPr lang="ru-RU" dirty="0" smtClean="0"/>
              <a:t>, </a:t>
            </a:r>
            <a:r>
              <a:rPr lang="ru-RU" dirty="0" err="1" smtClean="0"/>
              <a:t>галантамин</a:t>
            </a:r>
            <a:r>
              <a:rPr lang="ru-RU" dirty="0" smtClean="0"/>
              <a:t>, мемантин) имеют невысокую эффективность (в пределах одного пункта опросника </a:t>
            </a:r>
            <a:r>
              <a:rPr lang="en-US" dirty="0" smtClean="0"/>
              <a:t>MMSE)</a:t>
            </a:r>
            <a:r>
              <a:rPr lang="ru-RU" dirty="0" smtClean="0"/>
              <a:t>, высокая частота побочных эффектов;</a:t>
            </a:r>
          </a:p>
          <a:p>
            <a:r>
              <a:rPr lang="ru-RU" dirty="0" smtClean="0"/>
              <a:t>высокая распространенность применения неэффективных препаратов (</a:t>
            </a:r>
            <a:r>
              <a:rPr lang="ru-RU" dirty="0" err="1" smtClean="0"/>
              <a:t>пирацетам</a:t>
            </a:r>
            <a:r>
              <a:rPr lang="ru-RU" dirty="0" smtClean="0"/>
              <a:t>, </a:t>
            </a:r>
            <a:r>
              <a:rPr lang="ru-RU" dirty="0" err="1" smtClean="0"/>
              <a:t>гингко-билоба</a:t>
            </a:r>
            <a:r>
              <a:rPr lang="ru-RU" dirty="0" smtClean="0"/>
              <a:t>, пищевых добавок и пр.);</a:t>
            </a:r>
          </a:p>
          <a:p>
            <a:r>
              <a:rPr lang="ru-RU" dirty="0" smtClean="0"/>
              <a:t>вовлечение микроокружения пациентов с развитием эмоционального выгорания, финансовое бремя.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06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Хорошие новости: возможности влияния на управляемые факторы риска развития деменции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малоподвижный образ жизни, ожирение, несбалансированное питание, употребление табака и злоупотребление алкоголем, сахарный диабет и артериальная гипертензия;</a:t>
            </a:r>
          </a:p>
          <a:p>
            <a:r>
              <a:rPr lang="ru-RU" dirty="0" smtClean="0"/>
              <a:t>депрессия среднего возраста, низкий уровень образования, социальная изоляция и отсутствие активной интеллектуальной деятельности;</a:t>
            </a:r>
          </a:p>
          <a:p>
            <a:r>
              <a:rPr lang="ru-RU" dirty="0" smtClean="0"/>
              <a:t>возможности доклинической диагностики деменции и активная разработка технологий вмешательства (стволовые клетки, антитела к тау-протеину, омега-3-жирные кислоты и пр.).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63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Глобальный план действий сектора общественного здравоохранения по реагированию на деменцию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/>
              <a:t>Цель проекта глобального плана действий сектора общественного здравоохранения по реагированию на деменцию – </a:t>
            </a:r>
          </a:p>
          <a:p>
            <a:pPr algn="ctr">
              <a:buNone/>
            </a:pPr>
            <a:r>
              <a:rPr lang="ru-RU" dirty="0" smtClean="0"/>
              <a:t>улучшить жизнь людей с деменцией, лиц, осуществляющих за ними уход, и их семей, при этом сократив последствия деменции для них и для их сообществ и стран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793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Результаты проектов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специальной сессии ВОЗ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4581291_1043366155784645_495203315025187547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708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Возрастная </a:t>
            </a:r>
            <a:r>
              <a:rPr lang="ru-RU" b="1" dirty="0" err="1" smtClean="0">
                <a:solidFill>
                  <a:srgbClr val="00B050"/>
                </a:solidFill>
              </a:rPr>
              <a:t>патоморфология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изменяется биохимия деятельности нейронов: снижается синтез и обмен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, накапливаются промежуточные метаболиты, токсины, вызывающие множественные пролонгированные повреждения ДНК;</a:t>
            </a:r>
          </a:p>
          <a:p>
            <a:r>
              <a:rPr lang="ru-RU" dirty="0" smtClean="0"/>
              <a:t>происходит накопление мутаций и замедляется течение </a:t>
            </a:r>
            <a:r>
              <a:rPr lang="ru-RU" dirty="0" err="1" smtClean="0"/>
              <a:t>репаративных</a:t>
            </a:r>
            <a:r>
              <a:rPr lang="ru-RU" dirty="0" smtClean="0"/>
              <a:t> процессов.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467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Ортостатическая гипотензия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по данным исследования TILDA частота ортостатической гипотонии в общей популяции составляет 6,9%, тогда как среди лиц старше 80 лет это явление встречается почти в три раза чаще (18.5%);</a:t>
            </a:r>
          </a:p>
          <a:p>
            <a:r>
              <a:rPr lang="ru-RU" sz="2500" dirty="0" smtClean="0"/>
              <a:t>рекомендуется выполнять измерение АД и ЧСС после не менее 7 мин. в положении лежа и через 1, 2 и 3 минуты после перехода в вертикальное положение;</a:t>
            </a:r>
          </a:p>
          <a:p>
            <a:r>
              <a:rPr lang="ru-RU" sz="2500" dirty="0" smtClean="0"/>
              <a:t>ортостатическая гипотония - снижение АД на 20/10 мм </a:t>
            </a:r>
            <a:r>
              <a:rPr lang="ru-RU" sz="2500" dirty="0" err="1" smtClean="0"/>
              <a:t>рт.ст</a:t>
            </a:r>
            <a:r>
              <a:rPr lang="ru-RU" sz="2500" dirty="0" smtClean="0"/>
              <a:t>. и более при переходе в вертикальное положение у </a:t>
            </a:r>
            <a:r>
              <a:rPr lang="ru-RU" sz="2500" dirty="0" err="1" smtClean="0"/>
              <a:t>нормотензивных</a:t>
            </a:r>
            <a:r>
              <a:rPr lang="ru-RU" sz="2500" dirty="0" smtClean="0"/>
              <a:t> пациентов или 30/10 мм </a:t>
            </a:r>
            <a:r>
              <a:rPr lang="ru-RU" sz="2500" dirty="0" err="1" smtClean="0"/>
              <a:t>рт.ст</a:t>
            </a:r>
            <a:r>
              <a:rPr lang="ru-RU" sz="2500" dirty="0" smtClean="0"/>
              <a:t>. у пациентов </a:t>
            </a:r>
            <a:r>
              <a:rPr lang="ru-RU" sz="2500" dirty="0" err="1" smtClean="0"/>
              <a:t>c</a:t>
            </a:r>
            <a:r>
              <a:rPr lang="ru-RU" sz="2500" dirty="0" smtClean="0"/>
              <a:t> АГ в положении лежа.</a:t>
            </a:r>
            <a:endParaRPr lang="ru-RU" sz="2500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2452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Ортостатическая гипотензия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неконтролируемая АГ повышает частоту ортостатической гипотензии;</a:t>
            </a:r>
          </a:p>
          <a:p>
            <a:r>
              <a:rPr lang="ru-RU" dirty="0" smtClean="0"/>
              <a:t>пожилые пациенты с неконтролируемой АГ и ортостатической гипотонией подвержены более высокому риску падений в сравнении с пациентами, принимающими </a:t>
            </a:r>
            <a:r>
              <a:rPr lang="ru-RU" dirty="0" err="1" smtClean="0"/>
              <a:t>антигипертензивную</a:t>
            </a:r>
            <a:r>
              <a:rPr lang="ru-RU" dirty="0" smtClean="0"/>
              <a:t> терапию с достижением целевого АД;</a:t>
            </a:r>
          </a:p>
          <a:p>
            <a:r>
              <a:rPr lang="ru-RU" dirty="0" smtClean="0"/>
              <a:t>риск падений увеличивается в три раза при выявлении ортостатической гипотонии и ассоциируется с нарушением равновесия у пациентов с АГ.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672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Ортостатическая гипотензия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Бостонском исследовании (722 человека в возрасте 70 лет и старше) с АГ и без было показано, что распространенность ортостатической гипотензии у пациентов с контролируемой АГ ниже, чем при неконтролируемой АГ;</a:t>
            </a:r>
          </a:p>
          <a:p>
            <a:r>
              <a:rPr lang="ru-RU" dirty="0" smtClean="0"/>
              <a:t>риск падений в течение последующего года увеличивается в 2,5 раза при неконтролируемой АГ в сочетании с ортостатической систолической гипотензией.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5544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Ортостатическая гипертензия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прогностически</a:t>
            </a:r>
            <a:r>
              <a:rPr lang="ru-RU" dirty="0" smtClean="0"/>
              <a:t> неблагоприятное состояние;</a:t>
            </a:r>
          </a:p>
          <a:p>
            <a:r>
              <a:rPr lang="ru-RU" dirty="0" smtClean="0"/>
              <a:t>повышает риск ишемического инсульта в 2,5 раза;</a:t>
            </a:r>
          </a:p>
          <a:p>
            <a:r>
              <a:rPr lang="ru-RU" dirty="0" smtClean="0"/>
              <a:t>ортостатическая гипертензия ассоциирована с возрастом, АГ, сахарным диабетом, дислипидемией;</a:t>
            </a:r>
          </a:p>
          <a:p>
            <a:r>
              <a:rPr lang="ru-RU" dirty="0" smtClean="0"/>
              <a:t>маркер </a:t>
            </a:r>
            <a:r>
              <a:rPr lang="ru-RU" dirty="0" err="1" smtClean="0"/>
              <a:t>прегипертонии</a:t>
            </a:r>
            <a:r>
              <a:rPr lang="ru-RU" dirty="0" smtClean="0"/>
              <a:t> и предиктор развития АГ в будущем (относительный риск составляет от 2,17 до 4,74 в зависимости от пола и расы), а также как маркер скрытой гипертензии.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0986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Разница систолического давления между руками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разница между руками ≥10 мм </a:t>
            </a:r>
            <a:r>
              <a:rPr lang="ru-RU" sz="2500" dirty="0" err="1" smtClean="0"/>
              <a:t>рт.ст</a:t>
            </a:r>
            <a:r>
              <a:rPr lang="ru-RU" sz="2500" dirty="0" smtClean="0"/>
              <a:t>. считается специфичным (хотя и недостаточно чувствительным) признаком стеноза </a:t>
            </a:r>
            <a:r>
              <a:rPr lang="ru-RU" sz="2500" dirty="0" err="1" smtClean="0"/>
              <a:t>супрааортальных</a:t>
            </a:r>
            <a:r>
              <a:rPr lang="ru-RU" sz="2500" dirty="0" smtClean="0"/>
              <a:t> артерий;</a:t>
            </a:r>
          </a:p>
          <a:p>
            <a:r>
              <a:rPr lang="ru-RU" sz="2500" dirty="0" smtClean="0"/>
              <a:t>ассоциирована с риском развития ИБС, повышением риска инсульта и увеличением сердечно-сосудистой смертности;</a:t>
            </a:r>
          </a:p>
          <a:p>
            <a:r>
              <a:rPr lang="ru-RU" sz="2500" dirty="0" smtClean="0"/>
              <a:t>установлена независимая взаимосвязь различий между руками более 10 мм </a:t>
            </a:r>
            <a:r>
              <a:rPr lang="ru-RU" sz="2500" dirty="0" err="1" smtClean="0"/>
              <a:t>рт.ст</a:t>
            </a:r>
            <a:r>
              <a:rPr lang="ru-RU" sz="2500" dirty="0" smtClean="0"/>
              <a:t>. со следующими факторами:  возраст, индекс массы тела, </a:t>
            </a:r>
            <a:r>
              <a:rPr lang="ru-RU" sz="2500" dirty="0" err="1" smtClean="0"/>
              <a:t>дислипидемия</a:t>
            </a:r>
            <a:r>
              <a:rPr lang="ru-RU" sz="2500" dirty="0" smtClean="0"/>
              <a:t>, </a:t>
            </a:r>
            <a:r>
              <a:rPr lang="ru-RU" sz="2500" dirty="0" err="1" smtClean="0"/>
              <a:t>лодыжечно-плечевой</a:t>
            </a:r>
            <a:r>
              <a:rPr lang="ru-RU" sz="2500" dirty="0" smtClean="0"/>
              <a:t> индекс, артериальная ригидность (</a:t>
            </a:r>
            <a:r>
              <a:rPr lang="ru-RU" sz="2500" dirty="0" err="1" smtClean="0"/>
              <a:t>каротидно-феморальной</a:t>
            </a:r>
            <a:r>
              <a:rPr lang="ru-RU" sz="2500" dirty="0" smtClean="0"/>
              <a:t> скоростью распространения пульсовой волны). </a:t>
            </a:r>
            <a:endParaRPr lang="ru-RU" sz="2500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2467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Псевдогипертензия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показатели АД при </a:t>
            </a:r>
            <a:r>
              <a:rPr lang="ru-RU" dirty="0" err="1" smtClean="0"/>
              <a:t>аускультативном</a:t>
            </a:r>
            <a:r>
              <a:rPr lang="ru-RU" dirty="0" smtClean="0"/>
              <a:t> измерении не соответствуют истинному уровню АД при внутриартериальной регистрации;</a:t>
            </a:r>
          </a:p>
          <a:p>
            <a:r>
              <a:rPr lang="ru-RU" dirty="0" smtClean="0"/>
              <a:t>обусловлена «</a:t>
            </a:r>
            <a:r>
              <a:rPr lang="ru-RU" dirty="0" err="1" smtClean="0"/>
              <a:t>несдавливаемостью</a:t>
            </a:r>
            <a:r>
              <a:rPr lang="ru-RU" dirty="0" smtClean="0"/>
              <a:t>» периферических сосудов вследствие их </a:t>
            </a:r>
            <a:r>
              <a:rPr lang="ru-RU" dirty="0" err="1" smtClean="0"/>
              <a:t>кальцификации</a:t>
            </a:r>
            <a:r>
              <a:rPr lang="ru-RU" dirty="0" smtClean="0"/>
              <a:t> и может быть обнаружен при использовании маневра </a:t>
            </a:r>
            <a:r>
              <a:rPr lang="ru-RU" dirty="0" err="1" smtClean="0"/>
              <a:t>Ослера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маневр </a:t>
            </a:r>
            <a:r>
              <a:rPr lang="ru-RU" dirty="0" err="1" smtClean="0"/>
              <a:t>Ослера</a:t>
            </a:r>
            <a:r>
              <a:rPr lang="ru-RU" dirty="0" smtClean="0"/>
              <a:t> - воздух в манжету нагнетается выше САД и при этом пальпируется плечевая или лучевая артерия. Проба считается положительной, если хотя бы на одной из этих артерий пульсация сохраняется.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3580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</a:t>
            </a:r>
            <a:r>
              <a:rPr lang="en-US" b="1" dirty="0" err="1" smtClean="0">
                <a:solidFill>
                  <a:srgbClr val="00B050"/>
                </a:solidFill>
              </a:rPr>
              <a:t>сследовани</a:t>
            </a:r>
            <a:r>
              <a:rPr lang="ru-RU" b="1" dirty="0" smtClean="0">
                <a:solidFill>
                  <a:srgbClr val="00B050"/>
                </a:solidFill>
              </a:rPr>
              <a:t>е</a:t>
            </a:r>
            <a:r>
              <a:rPr lang="en-US" b="1" dirty="0" smtClean="0">
                <a:solidFill>
                  <a:srgbClr val="00B050"/>
                </a:solidFill>
              </a:rPr>
              <a:t> HYVET (Hypertension in the Very Elderly Double Blind Trial)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первое специально спланированное рандомизированное двойное слепое </a:t>
            </a:r>
            <a:r>
              <a:rPr lang="ru-RU" dirty="0" err="1" smtClean="0"/>
              <a:t>плацебо-контролируемое</a:t>
            </a:r>
            <a:r>
              <a:rPr lang="ru-RU" dirty="0" smtClean="0"/>
              <a:t> исследованием у больных АГ старше 80 лет;</a:t>
            </a:r>
          </a:p>
          <a:p>
            <a:r>
              <a:rPr lang="ru-RU" dirty="0" smtClean="0"/>
              <a:t>у пациентов с АГ в возрасте ≥80 лет назначение </a:t>
            </a:r>
            <a:r>
              <a:rPr lang="ru-RU" dirty="0" err="1" smtClean="0"/>
              <a:t>индапамида-ретард</a:t>
            </a:r>
            <a:r>
              <a:rPr lang="ru-RU" dirty="0" smtClean="0"/>
              <a:t> изолированно и при сочетании с </a:t>
            </a:r>
            <a:r>
              <a:rPr lang="ru-RU" dirty="0" err="1" smtClean="0"/>
              <a:t>периндоприлом</a:t>
            </a:r>
            <a:r>
              <a:rPr lang="ru-RU" dirty="0" smtClean="0"/>
              <a:t> ведет к существенному снижению риска наступления сердечно-сосудистых событий и смертности от всех причин в сравнении с плацебо.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3531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Целевые значения артериального давления: в среднем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до 75 лет – 140/90 мм </a:t>
            </a:r>
            <a:r>
              <a:rPr lang="ru-RU" dirty="0" err="1" smtClean="0"/>
              <a:t>рт</a:t>
            </a:r>
            <a:r>
              <a:rPr lang="ru-RU" dirty="0" smtClean="0"/>
              <a:t>. ст.;</a:t>
            </a:r>
          </a:p>
          <a:p>
            <a:r>
              <a:rPr lang="ru-RU" dirty="0" smtClean="0"/>
              <a:t>после 75 лет – 150/90 мм </a:t>
            </a:r>
            <a:r>
              <a:rPr lang="ru-RU" dirty="0" err="1" smtClean="0"/>
              <a:t>рт</a:t>
            </a:r>
            <a:r>
              <a:rPr lang="ru-RU" dirty="0" smtClean="0"/>
              <a:t>. ст.;</a:t>
            </a:r>
          </a:p>
          <a:p>
            <a:r>
              <a:rPr lang="ru-RU" dirty="0" smtClean="0"/>
              <a:t>в более старших возрастных группах необходимы более медленные темпы достижения целевого давления (промежуточное давление). 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60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Выбор антигипертензивного препарата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пожилым пациентам ≥60 лет современные руководства рекомендуют те же </a:t>
            </a:r>
            <a:r>
              <a:rPr lang="ru-RU" dirty="0" err="1" smtClean="0"/>
              <a:t>антигипертензивные</a:t>
            </a:r>
            <a:r>
              <a:rPr lang="ru-RU" dirty="0" smtClean="0"/>
              <a:t> препараты, что и пациентам более молодого возраста;</a:t>
            </a:r>
          </a:p>
          <a:p>
            <a:r>
              <a:rPr lang="ru-RU" dirty="0" smtClean="0"/>
              <a:t>в отношении назначения </a:t>
            </a:r>
            <a:r>
              <a:rPr lang="ru-RU" dirty="0" err="1" smtClean="0"/>
              <a:t>тиазидных</a:t>
            </a:r>
            <a:r>
              <a:rPr lang="ru-RU" dirty="0" smtClean="0"/>
              <a:t>/</a:t>
            </a:r>
            <a:r>
              <a:rPr lang="ru-RU" dirty="0" err="1" smtClean="0"/>
              <a:t>тиазидоподобных</a:t>
            </a:r>
            <a:r>
              <a:rPr lang="ru-RU" dirty="0" smtClean="0"/>
              <a:t> </a:t>
            </a:r>
            <a:r>
              <a:rPr lang="ru-RU" dirty="0" err="1" smtClean="0"/>
              <a:t>диуретиков</a:t>
            </a:r>
            <a:r>
              <a:rPr lang="ru-RU" dirty="0" smtClean="0"/>
              <a:t> (ТД), </a:t>
            </a:r>
            <a:r>
              <a:rPr lang="ru-RU" dirty="0" err="1" smtClean="0"/>
              <a:t>блокаторов</a:t>
            </a:r>
            <a:r>
              <a:rPr lang="ru-RU" dirty="0" smtClean="0"/>
              <a:t> рецепторов к </a:t>
            </a:r>
            <a:r>
              <a:rPr lang="ru-RU" dirty="0" err="1" smtClean="0"/>
              <a:t>ангиотензину</a:t>
            </a:r>
            <a:r>
              <a:rPr lang="ru-RU" dirty="0" smtClean="0"/>
              <a:t> II (БРА), ингибиторов АПФ (ИАПФ) и антагонистов кальция (АК) все руководства едины;</a:t>
            </a:r>
          </a:p>
          <a:p>
            <a:r>
              <a:rPr lang="ru-RU" dirty="0" smtClean="0"/>
              <a:t>возможность назначения </a:t>
            </a:r>
            <a:r>
              <a:rPr lang="ru-RU" dirty="0" err="1" smtClean="0"/>
              <a:t>бета-адренблокаторов</a:t>
            </a:r>
            <a:r>
              <a:rPr lang="ru-RU" dirty="0" smtClean="0"/>
              <a:t> (ББ) в качестве стартовой терапии сохранена только в рекомендациях ЕОАГ/ЕОК.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1938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Динамическое наблюдения при антигипертензивной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риск падений: повышается при назначении всех антигипертензивных препаратов;</a:t>
            </a:r>
          </a:p>
          <a:p>
            <a:r>
              <a:rPr lang="ru-RU" dirty="0" smtClean="0"/>
              <a:t>ортостатическая гипотензия: снижение дозы антигипертензивных препаратов; 	</a:t>
            </a:r>
          </a:p>
          <a:p>
            <a:r>
              <a:rPr lang="ru-RU" dirty="0" smtClean="0"/>
              <a:t>ортостатическая гипертензия: повышение дозы антигипертензивных препаратов; 	</a:t>
            </a:r>
          </a:p>
          <a:p>
            <a:r>
              <a:rPr lang="ru-RU" dirty="0" smtClean="0"/>
              <a:t>мышечная слабость, в том числе на фоне саркопении: возможно усугубление при назначении </a:t>
            </a:r>
            <a:r>
              <a:rPr lang="ru-RU" dirty="0" err="1" smtClean="0"/>
              <a:t>диуретиков</a:t>
            </a:r>
            <a:r>
              <a:rPr lang="ru-RU" dirty="0" smtClean="0"/>
              <a:t>, необходим контроль электролитов;	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35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Физиология старения мозга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снижается электрическая активность нейронов коры и нарушается эффективность передачи нервных импульсов;</a:t>
            </a:r>
          </a:p>
          <a:p>
            <a:r>
              <a:rPr lang="ru-RU" dirty="0" smtClean="0"/>
              <a:t>снижается эффективность мозгового метаболизма, наблюдается каскад биохимических реакций - снижение концентрации дофамина, </a:t>
            </a:r>
            <a:r>
              <a:rPr lang="ru-RU" dirty="0" err="1" smtClean="0"/>
              <a:t>серотонина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 фоне </a:t>
            </a:r>
            <a:r>
              <a:rPr lang="ru-RU" dirty="0" err="1" smtClean="0"/>
              <a:t>гипоперфузии</a:t>
            </a:r>
            <a:r>
              <a:rPr lang="ru-RU" dirty="0" smtClean="0"/>
              <a:t> мозга происходит накопление провоспалительных сигнальных молекул - фактора некроза опухоли, провоспалительных интерлейкинов, что усугубляет клинические проявления старения головного мозга.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68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Динамическое наблюдения при антигипертензивной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появление/усугубление когнитивных расстройств после назначения/повышения дозы антигипертензивных препаратов: снижение дозы антигипертензивных препаратов/замена препаратов;</a:t>
            </a:r>
          </a:p>
          <a:p>
            <a:r>
              <a:rPr lang="ru-RU" dirty="0" smtClean="0"/>
              <a:t>запоры: замена антагонистов кальция; 	</a:t>
            </a:r>
          </a:p>
          <a:p>
            <a:r>
              <a:rPr lang="ru-RU" dirty="0" smtClean="0"/>
              <a:t>снижение ДАД &lt;70 мм </a:t>
            </a:r>
            <a:r>
              <a:rPr lang="ru-RU" dirty="0" err="1" smtClean="0"/>
              <a:t>рт.ст</a:t>
            </a:r>
            <a:r>
              <a:rPr lang="ru-RU" dirty="0" smtClean="0"/>
              <a:t>.: повышение риска ишемии миокарда, особенно при сохранении высокого уровня САД, снижение дозы или замена препарата. 	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4460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Депрессия и тревога </a:t>
            </a:r>
          </a:p>
          <a:p>
            <a:pPr algn="ctr">
              <a:buNone/>
            </a:pP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185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Распространенность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тревожно-депрессивный синдром представляет собой распространенное явление с частотой встречаемости в популяции до 12%;</a:t>
            </a:r>
          </a:p>
          <a:p>
            <a:r>
              <a:rPr lang="ru-RU" dirty="0" smtClean="0"/>
              <a:t>распространенность при различных заболеваниях: хронические больные с соматической патологией – 9,4%, больные гериатрического профиля – 35%, пациенты, перенесшие инфаркт миокарда – до 45%, постинсультные больные – до 47%. </a:t>
            </a:r>
          </a:p>
          <a:p>
            <a:endParaRPr lang="ru-RU" dirty="0" smtClean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571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генетические;</a:t>
            </a:r>
          </a:p>
          <a:p>
            <a:r>
              <a:rPr lang="ru-RU" dirty="0" smtClean="0"/>
              <a:t>конфликты, стрессы, воздействие разнообразных факторов внешней среды: семейные конфликты, потери значимых людей, любимой работы, смена места жительства;</a:t>
            </a:r>
          </a:p>
          <a:p>
            <a:r>
              <a:rPr lang="ru-RU" dirty="0" smtClean="0"/>
              <a:t>неверные представления пациента о себе самом и окружающем мире, завышенная самооценка.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0765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Факторы риска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наличие серьезных заболеваний либо переоценка имеющихся;</a:t>
            </a:r>
          </a:p>
          <a:p>
            <a:r>
              <a:rPr lang="ru-RU" dirty="0" smtClean="0"/>
              <a:t>частое обращение за медицинской помощью;</a:t>
            </a:r>
          </a:p>
          <a:p>
            <a:r>
              <a:rPr lang="ru-RU" dirty="0" smtClean="0"/>
              <a:t>стрессы, вызывающие депрессивный эпизод;</a:t>
            </a:r>
          </a:p>
          <a:p>
            <a:r>
              <a:rPr lang="ru-RU" dirty="0" smtClean="0"/>
              <a:t>хронический болевой синдром;</a:t>
            </a:r>
          </a:p>
          <a:p>
            <a:r>
              <a:rPr lang="ru-RU" dirty="0" smtClean="0"/>
              <a:t>недостаточный, по мнению пациента, уровень общественного признания;</a:t>
            </a:r>
          </a:p>
          <a:p>
            <a:r>
              <a:rPr lang="ru-RU" dirty="0" smtClean="0"/>
              <a:t>нарушения слуха и зрения.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49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(МКБ 10)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 3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– расстройства настроения: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0: маниакальный эпизод;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1: биполярное аффективное расстройство;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2: </a:t>
            </a:r>
            <a:r>
              <a:rPr lang="ru-RU" b="1" dirty="0" smtClean="0"/>
              <a:t>депрессивный эпизод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3: </a:t>
            </a:r>
            <a:r>
              <a:rPr lang="ru-RU" b="1" dirty="0" smtClean="0"/>
              <a:t>рекуррентное депрессивное расстройство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F 3</a:t>
            </a:r>
            <a:r>
              <a:rPr lang="ru-RU" dirty="0" smtClean="0"/>
              <a:t>4: хронические расстройства настроения.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8848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депрессивного эпизода (</a:t>
            </a:r>
            <a:r>
              <a:rPr lang="en-US" b="1" dirty="0" smtClean="0">
                <a:solidFill>
                  <a:srgbClr val="00B050"/>
                </a:solidFill>
              </a:rPr>
              <a:t>F 32)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dirty="0" smtClean="0"/>
              <a:t>легкий (</a:t>
            </a:r>
            <a:r>
              <a:rPr lang="en-US" dirty="0" smtClean="0"/>
              <a:t>F 32</a:t>
            </a:r>
            <a:r>
              <a:rPr lang="ru-RU" dirty="0" smtClean="0"/>
              <a:t>.0);</a:t>
            </a:r>
          </a:p>
          <a:p>
            <a:pPr>
              <a:buFontTx/>
              <a:buChar char="-"/>
            </a:pPr>
            <a:r>
              <a:rPr lang="ru-RU" dirty="0" smtClean="0"/>
              <a:t>умеренный (</a:t>
            </a:r>
            <a:r>
              <a:rPr lang="en-US" dirty="0" smtClean="0"/>
              <a:t>F 32</a:t>
            </a:r>
            <a:r>
              <a:rPr lang="ru-RU" dirty="0" smtClean="0"/>
              <a:t>.1);</a:t>
            </a:r>
          </a:p>
          <a:p>
            <a:pPr>
              <a:buFontTx/>
              <a:buChar char="-"/>
            </a:pPr>
            <a:r>
              <a:rPr lang="ru-RU" dirty="0" smtClean="0"/>
              <a:t>тяжелый без психотических симптомов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F 32</a:t>
            </a:r>
            <a:r>
              <a:rPr lang="ru-RU" dirty="0" smtClean="0"/>
              <a:t>.2);</a:t>
            </a:r>
          </a:p>
          <a:p>
            <a:pPr>
              <a:buFontTx/>
              <a:buChar char="-"/>
            </a:pPr>
            <a:r>
              <a:rPr lang="ru-RU" dirty="0" smtClean="0"/>
              <a:t>тяжелый с психотическими симптомами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F 32</a:t>
            </a:r>
            <a:r>
              <a:rPr lang="ru-RU" dirty="0" smtClean="0"/>
              <a:t>.3) ;</a:t>
            </a:r>
          </a:p>
          <a:p>
            <a:pPr>
              <a:buFontTx/>
              <a:buChar char="-"/>
            </a:pPr>
            <a:r>
              <a:rPr lang="ru-RU" dirty="0" smtClean="0"/>
              <a:t>другие депрессивные эпизоды (</a:t>
            </a:r>
            <a:r>
              <a:rPr lang="en-US" dirty="0" smtClean="0"/>
              <a:t>F 32</a:t>
            </a:r>
            <a:r>
              <a:rPr lang="ru-RU" dirty="0" smtClean="0"/>
              <a:t>.8);</a:t>
            </a:r>
          </a:p>
          <a:p>
            <a:pPr>
              <a:buFontTx/>
              <a:buChar char="-"/>
            </a:pPr>
            <a:r>
              <a:rPr lang="ru-RU" dirty="0" smtClean="0"/>
              <a:t>неуточненные депрессивные эпизоды (</a:t>
            </a:r>
            <a:r>
              <a:rPr lang="en-US" dirty="0" smtClean="0"/>
              <a:t>F 32</a:t>
            </a:r>
            <a:r>
              <a:rPr lang="ru-RU" dirty="0" smtClean="0"/>
              <a:t>.9).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667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Классификация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рекуррентного депрессивного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расстройства (</a:t>
            </a:r>
            <a:r>
              <a:rPr lang="en-US" sz="3200" b="1" dirty="0" smtClean="0">
                <a:solidFill>
                  <a:srgbClr val="00B050"/>
                </a:solidFill>
              </a:rPr>
              <a:t>F 3</a:t>
            </a:r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эпизод легкой степени (</a:t>
            </a:r>
            <a:r>
              <a:rPr lang="en-US" dirty="0" smtClean="0"/>
              <a:t>F 3</a:t>
            </a:r>
            <a:r>
              <a:rPr lang="ru-RU" dirty="0" smtClean="0"/>
              <a:t>3.0);</a:t>
            </a:r>
          </a:p>
          <a:p>
            <a:pPr>
              <a:buFontTx/>
              <a:buChar char="-"/>
            </a:pPr>
            <a:r>
              <a:rPr lang="ru-RU" dirty="0" smtClean="0"/>
              <a:t>эпизод умеренной степени (</a:t>
            </a:r>
            <a:r>
              <a:rPr lang="en-US" dirty="0" smtClean="0"/>
              <a:t>F 3</a:t>
            </a:r>
            <a:r>
              <a:rPr lang="ru-RU" dirty="0" smtClean="0"/>
              <a:t>3.1);</a:t>
            </a:r>
          </a:p>
          <a:p>
            <a:pPr>
              <a:buFontTx/>
              <a:buChar char="-"/>
            </a:pPr>
            <a:r>
              <a:rPr lang="ru-RU" dirty="0" smtClean="0"/>
              <a:t>тяжелый эпизод без психотических симптомов (</a:t>
            </a:r>
            <a:r>
              <a:rPr lang="en-US" dirty="0" smtClean="0"/>
              <a:t>F 3</a:t>
            </a:r>
            <a:r>
              <a:rPr lang="ru-RU" dirty="0" smtClean="0"/>
              <a:t>3.2);</a:t>
            </a:r>
          </a:p>
          <a:p>
            <a:pPr>
              <a:buFontTx/>
              <a:buChar char="-"/>
            </a:pPr>
            <a:r>
              <a:rPr lang="ru-RU" dirty="0" smtClean="0"/>
              <a:t>тяжелый с психотическими симптомами (</a:t>
            </a:r>
            <a:r>
              <a:rPr lang="en-US" dirty="0" smtClean="0"/>
              <a:t>F 3</a:t>
            </a:r>
            <a:r>
              <a:rPr lang="ru-RU" dirty="0" smtClean="0"/>
              <a:t>3.3) ;</a:t>
            </a:r>
          </a:p>
          <a:p>
            <a:pPr>
              <a:buFontTx/>
              <a:buChar char="-"/>
            </a:pPr>
            <a:r>
              <a:rPr lang="ru-RU" dirty="0" smtClean="0"/>
              <a:t>состояние ремиссии (</a:t>
            </a:r>
            <a:r>
              <a:rPr lang="en-US" dirty="0" smtClean="0"/>
              <a:t>F 3</a:t>
            </a:r>
            <a:r>
              <a:rPr lang="ru-RU" dirty="0" smtClean="0"/>
              <a:t>3.4).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9898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Рекуррентное депрессивное расстройство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повторяющиеся депрессивные эпизоды без анамнестических данных об отдельных эпизодах приподнятого настроения и гиперактивности;</a:t>
            </a:r>
          </a:p>
          <a:p>
            <a:r>
              <a:rPr lang="ru-RU" dirty="0" smtClean="0"/>
              <a:t>следует отличать от депрессивного эпизода – «сцеплен» с психотравмирующей ситуацией;  </a:t>
            </a:r>
          </a:p>
          <a:p>
            <a:r>
              <a:rPr lang="ru-RU" dirty="0" smtClean="0"/>
              <a:t>распространенность в популяции достаточно высока и составляет от 0,5 до 2%.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974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симптомы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Сниженный фон настроения.</a:t>
            </a:r>
          </a:p>
          <a:p>
            <a:pPr>
              <a:buNone/>
            </a:pPr>
            <a:r>
              <a:rPr lang="ru-RU" dirty="0" smtClean="0"/>
              <a:t>2). Утрата прежних интересов и способности получать удовольствие от привычного круга занятий.</a:t>
            </a:r>
          </a:p>
          <a:p>
            <a:pPr>
              <a:buNone/>
            </a:pPr>
            <a:r>
              <a:rPr lang="ru-RU" dirty="0" smtClean="0"/>
              <a:t>3). Снижение уровня активности, энергичности, </a:t>
            </a:r>
            <a:r>
              <a:rPr lang="ru-RU" dirty="0" err="1" smtClean="0"/>
              <a:t>обедненность</a:t>
            </a:r>
            <a:r>
              <a:rPr lang="ru-RU" dirty="0" smtClean="0"/>
              <a:t> движений.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495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Нормальное старение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возраст 50-60 лет;</a:t>
            </a:r>
          </a:p>
          <a:p>
            <a:r>
              <a:rPr lang="ru-RU" dirty="0" smtClean="0"/>
              <a:t>несколько снижается способность к концентрации внимания и скорость обработки информации, умственная деятельность требует относительно больше времени и усилий;</a:t>
            </a:r>
          </a:p>
          <a:p>
            <a:r>
              <a:rPr lang="ru-RU" dirty="0" smtClean="0"/>
              <a:t>небольшие трудности при получении слухоречевой информации, зрительная информация лучше запоминается и перерабатывается;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34012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Дополнительные симптомы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Снижение способности к сосредоточению, концентрации внимания.</a:t>
            </a:r>
          </a:p>
          <a:p>
            <a:pPr>
              <a:buNone/>
            </a:pPr>
            <a:r>
              <a:rPr lang="ru-RU" dirty="0" smtClean="0"/>
              <a:t>2). Низкая самооценка, отсутствие уверенности в себе, появление сознания собственной никчемности.</a:t>
            </a:r>
          </a:p>
          <a:p>
            <a:pPr>
              <a:buNone/>
            </a:pPr>
            <a:r>
              <a:rPr lang="ru-RU" dirty="0" smtClean="0"/>
              <a:t>3). Пессимизм в оценке собственной личности и окружающего мира.</a:t>
            </a:r>
          </a:p>
          <a:p>
            <a:pPr>
              <a:buNone/>
            </a:pPr>
            <a:r>
              <a:rPr lang="ru-RU" dirty="0" smtClean="0"/>
              <a:t>4). Суицидальные мысли, мысли о смерти.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5756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Наличие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Для установления диагноза тревожно-депрессивного синдрома достаточно наличия любых </a:t>
            </a:r>
            <a:r>
              <a:rPr lang="ru-RU" u="sng" dirty="0" smtClean="0"/>
              <a:t>2 основных и 2 дополнительных симптомов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736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Другие проявления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вегетативная симптоматика;</a:t>
            </a:r>
          </a:p>
          <a:p>
            <a:r>
              <a:rPr lang="ru-RU" dirty="0" smtClean="0"/>
              <a:t>инсомния с ранними пробуждениями;</a:t>
            </a:r>
          </a:p>
          <a:p>
            <a:r>
              <a:rPr lang="ru-RU" dirty="0" smtClean="0"/>
              <a:t>нарушения стула;</a:t>
            </a:r>
          </a:p>
          <a:p>
            <a:r>
              <a:rPr lang="ru-RU" dirty="0" smtClean="0"/>
              <a:t>снижение либидо, у женщин – нарушения менструального цикла;</a:t>
            </a:r>
          </a:p>
          <a:p>
            <a:r>
              <a:rPr lang="ru-RU" dirty="0" smtClean="0"/>
              <a:t>необъяснимые колебания веса;</a:t>
            </a:r>
          </a:p>
          <a:p>
            <a:r>
              <a:rPr lang="ru-RU" dirty="0" smtClean="0"/>
              <a:t>соматический характер жалоб без их объективного подтверждения.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9182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Последствия тревожно-депрессивного синдрома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нарушения пищевого поведения приводят к повышению (снижению) аппетита и увеличению (снижению) массы тела, ухудшают прогноз сердечно-сосудистых заболеваний;</a:t>
            </a:r>
          </a:p>
          <a:p>
            <a:r>
              <a:rPr lang="ru-RU" dirty="0" smtClean="0"/>
              <a:t> прямое влияние на ряд органов и систем, в частности, на мозговой и системный кровоток, вегетативную нервную систему;</a:t>
            </a:r>
          </a:p>
          <a:p>
            <a:r>
              <a:rPr lang="ru-RU" dirty="0" smtClean="0"/>
              <a:t> увеличение частоты инфарктов миокарда, нарушений ритма сердца, инсультов.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4770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Опросники и шкалы: тревога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Шкала Кови </a:t>
            </a:r>
            <a:r>
              <a:rPr lang="ru-RU" dirty="0" smtClean="0"/>
              <a:t>(</a:t>
            </a:r>
            <a:r>
              <a:rPr lang="en-US" dirty="0" err="1" smtClean="0"/>
              <a:t>Covi</a:t>
            </a:r>
            <a:r>
              <a:rPr lang="en-US" dirty="0" smtClean="0"/>
              <a:t> Anxiety Scale)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Шкала Самооценки Тревоги </a:t>
            </a:r>
            <a:r>
              <a:rPr lang="ru-RU" dirty="0" err="1" smtClean="0"/>
              <a:t>Цунга</a:t>
            </a:r>
            <a:r>
              <a:rPr lang="ru-RU" dirty="0" smtClean="0"/>
              <a:t> (</a:t>
            </a:r>
            <a:r>
              <a:rPr lang="en-US" dirty="0" err="1" smtClean="0"/>
              <a:t>Zung</a:t>
            </a:r>
            <a:r>
              <a:rPr lang="en-US" dirty="0" smtClean="0"/>
              <a:t> Self-rating Anxiety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Тревоги Спилбергера (</a:t>
            </a:r>
            <a:r>
              <a:rPr lang="en-US" dirty="0" smtClean="0"/>
              <a:t>State-Trait Anxiety Inventory)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Проявлений Тревоги Тейлора (</a:t>
            </a:r>
            <a:r>
              <a:rPr lang="en-US" dirty="0" err="1" smtClean="0"/>
              <a:t>Teilors</a:t>
            </a:r>
            <a:r>
              <a:rPr lang="en-US" dirty="0" smtClean="0"/>
              <a:t> Manifest Anxiety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Гамильтона для Оценки Тревоги (</a:t>
            </a:r>
            <a:r>
              <a:rPr lang="en-US" dirty="0" smtClean="0"/>
              <a:t>Hamilton Anxiety Rating Scale)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3452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Кови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Жалобы: нервозность, дрожь, взвинченность, страхи;</a:t>
            </a:r>
          </a:p>
          <a:p>
            <a:pPr>
              <a:buNone/>
            </a:pPr>
            <a:r>
              <a:rPr lang="ru-RU" dirty="0" smtClean="0"/>
              <a:t>2). Поведение: испуг, пугливость, обеспокоен;</a:t>
            </a:r>
          </a:p>
          <a:p>
            <a:pPr>
              <a:buNone/>
            </a:pPr>
            <a:r>
              <a:rPr lang="ru-RU" dirty="0" smtClean="0"/>
              <a:t>3). Вегетативные симптомы тревоги: тремор, повышенное потоотделение, приливы, беспокойный сон, дискомфорт в эпигастральной области.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1378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Кови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заполняется врачом;</a:t>
            </a:r>
          </a:p>
          <a:p>
            <a:r>
              <a:rPr lang="ru-RU" dirty="0" smtClean="0"/>
              <a:t>варианты ответов – от 0 (отсутствие симптома) до 4 (симптом очень сильно выражен);</a:t>
            </a:r>
          </a:p>
          <a:p>
            <a:r>
              <a:rPr lang="ru-RU" dirty="0" smtClean="0"/>
              <a:t>суммарный балл: 0 – 2 – отсутствие тревожного состояния, 2 – 5 – наличие симптомов тревоги, 6 баллов и выше – тревожное состояние в выраженной степени.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681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Опросники и шкалы: депрессия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Госпитальная Шкала Тревоги и Депрессии (</a:t>
            </a:r>
            <a:r>
              <a:rPr lang="en-US" dirty="0" smtClean="0"/>
              <a:t>Hospital Anxiety and Depression Scale)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Шкала Монтгомери-Асберг для Оценки Депрессии </a:t>
            </a:r>
            <a:r>
              <a:rPr lang="ru-RU" dirty="0" smtClean="0"/>
              <a:t>(</a:t>
            </a:r>
            <a:r>
              <a:rPr lang="en-US" dirty="0" smtClean="0"/>
              <a:t>Montgomery-</a:t>
            </a:r>
            <a:r>
              <a:rPr lang="en-US" dirty="0" err="1" smtClean="0"/>
              <a:t>Asberg</a:t>
            </a:r>
            <a:r>
              <a:rPr lang="en-US" dirty="0" smtClean="0"/>
              <a:t> Depression Scale)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Опросник Депрессии Бека (</a:t>
            </a:r>
            <a:r>
              <a:rPr lang="en-US" dirty="0" smtClean="0"/>
              <a:t>Beck Depression Inventory)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Шкала Гамильтона для Оценки Депрессии (</a:t>
            </a:r>
            <a:r>
              <a:rPr lang="en-US" dirty="0" smtClean="0"/>
              <a:t>Hamilton Depression Rating Scale)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Шкала Депрессии Научно-Исследовательского Института Психоневрологии им. В.М.Бехтерева).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518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Монтгомери-Асберг для Оценки Депрессии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– объективные признаки подавленности; 2 – субъективные признаки подавленности; 3 – внутреннее напряжение; 4 - ухудшение сна; 5 – нарушения аппетита; 6 – нарушение концентрации внимания; 7 – нарушение интенции в деятельности; 8 – утрата способности чувствовать; 9 – пессимистические мысли; 10 – суицидальные мысли.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435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Монтгомери-Асберг для Оценки Депрессии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оценка каждой позиции в баллах от 0 (отсутствие нарушений) до 6 (сильно выраженные нарушения);</a:t>
            </a:r>
          </a:p>
          <a:p>
            <a:r>
              <a:rPr lang="ru-RU" dirty="0" smtClean="0"/>
              <a:t>если суммарный балл выше 15 – диагностируется клинически значимая депрессия;</a:t>
            </a:r>
          </a:p>
          <a:p>
            <a:r>
              <a:rPr lang="ru-RU" dirty="0" smtClean="0"/>
              <a:t>терапия депрессии эффективна, если суммарный балл снижается на 50% от первоначального.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71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Нормальное старение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помощь при заучивании и подсказки при воспроизведении существенно увеличивают объем запоминания, что является существенным дифференциально-диагностическим критерием физиологического старения. При наличии патологических процессов помощь при заучивании и воспроизведении, как правило, неэффективна;</a:t>
            </a:r>
          </a:p>
          <a:p>
            <a:r>
              <a:rPr lang="ru-RU" dirty="0" smtClean="0"/>
              <a:t>когнитивные функции существенно не страдают, быстрое прогрессирование когнитивных расстройств является признаком органического поражения головного мозга.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88032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ДОКАЗАТЕЛЬНАЯ ТЕРАПИЯ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ТРЕВОЖНО-ДЕПРЕССИВНОГО СИНДРОМА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(СТЕПЕНЬ ДОКАЗАТЕЛЬНОСТИ А и В)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01908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«Базисная терапия»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исключение социальной изоляции и чувства одиночества;</a:t>
            </a:r>
          </a:p>
          <a:p>
            <a:r>
              <a:rPr lang="ru-RU" dirty="0" smtClean="0"/>
              <a:t>лечение болевого синдрома;</a:t>
            </a:r>
          </a:p>
          <a:p>
            <a:r>
              <a:rPr lang="ru-RU" dirty="0" smtClean="0"/>
              <a:t>лечение соматической патологии, перевод ее в стадию компенсации;</a:t>
            </a:r>
          </a:p>
          <a:p>
            <a:r>
              <a:rPr lang="ru-RU" dirty="0" smtClean="0"/>
              <a:t>ревизия лекарственной терапии: бета-блокаторы, бензодиазепины, леводопа, опиаты, стероиды.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1982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Селективные ингибиторы обратного захвата серотонина: </a:t>
            </a:r>
            <a:r>
              <a:rPr lang="ru-RU" dirty="0" err="1" smtClean="0"/>
              <a:t>циталопран</a:t>
            </a:r>
            <a:r>
              <a:rPr lang="ru-RU" dirty="0" smtClean="0"/>
              <a:t> (10 – 30 мг), </a:t>
            </a:r>
            <a:r>
              <a:rPr lang="ru-RU" dirty="0" err="1" smtClean="0"/>
              <a:t>сертралин</a:t>
            </a:r>
            <a:r>
              <a:rPr lang="ru-RU" dirty="0" smtClean="0"/>
              <a:t> (50 – 100 мг). </a:t>
            </a:r>
          </a:p>
          <a:p>
            <a:pPr>
              <a:buFontTx/>
              <a:buChar char="-"/>
            </a:pPr>
            <a:r>
              <a:rPr lang="ru-RU" dirty="0" smtClean="0"/>
              <a:t>Препараты первого ряда;</a:t>
            </a:r>
          </a:p>
          <a:p>
            <a:pPr>
              <a:buFontTx/>
              <a:buChar char="-"/>
            </a:pPr>
            <a:r>
              <a:rPr lang="ru-RU" dirty="0" smtClean="0"/>
              <a:t>Период начала действия – около 8 недель;</a:t>
            </a:r>
          </a:p>
          <a:p>
            <a:pPr>
              <a:buFontTx/>
              <a:buChar char="-"/>
            </a:pPr>
            <a:r>
              <a:rPr lang="ru-RU" dirty="0" smtClean="0"/>
              <a:t>Побочные эффекты: постуральная гипотензия, гипонатриемия, </a:t>
            </a:r>
            <a:r>
              <a:rPr lang="ru-RU" dirty="0" err="1" smtClean="0"/>
              <a:t>диарейный</a:t>
            </a:r>
            <a:r>
              <a:rPr lang="ru-RU" dirty="0" smtClean="0"/>
              <a:t> синдром.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672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2). Трициклические антидепрессанты – амитриптиллин, нортриптиллин.</a:t>
            </a:r>
          </a:p>
          <a:p>
            <a:pPr>
              <a:buFontTx/>
              <a:buChar char="-"/>
            </a:pPr>
            <a:r>
              <a:rPr lang="ru-RU" dirty="0" smtClean="0"/>
              <a:t>Назначаются менее часто; при сопутствующей инконтиненции за счет антихолинергического действия, при хроническом болевом синдроме, неэффективности других препаратов;</a:t>
            </a:r>
          </a:p>
          <a:p>
            <a:pPr>
              <a:buFontTx/>
              <a:buChar char="-"/>
            </a:pPr>
            <a:r>
              <a:rPr lang="ru-RU" dirty="0" smtClean="0"/>
              <a:t>Терапия должна начинаться с минимальных доз.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4257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3). Ингибиторы обратного захвата серотонина и норадреналина (</a:t>
            </a:r>
            <a:r>
              <a:rPr lang="ru-RU" dirty="0" err="1" smtClean="0"/>
              <a:t>венлафаксин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dirty="0" smtClean="0"/>
              <a:t>При неэффективности селективных ИОЗС;</a:t>
            </a:r>
          </a:p>
          <a:p>
            <a:pPr>
              <a:buFontTx/>
              <a:buChar char="-"/>
            </a:pPr>
            <a:r>
              <a:rPr lang="ru-RU" dirty="0" smtClean="0"/>
              <a:t>Начальная доза 37,5 мг в день, максимальная суточная доза – 150 мг,</a:t>
            </a:r>
          </a:p>
          <a:p>
            <a:pPr>
              <a:buFontTx/>
              <a:buChar char="-"/>
            </a:pPr>
            <a:r>
              <a:rPr lang="ru-RU" dirty="0" smtClean="0"/>
              <a:t>Побочные эффекты аналогичны ИОЗС, но в меньшей степени выражена ортостатическая гипотензия.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21069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Медикаментозная терапия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4). </a:t>
            </a:r>
            <a:r>
              <a:rPr lang="ru-RU" dirty="0" err="1" smtClean="0"/>
              <a:t>Миртазапин</a:t>
            </a:r>
            <a:r>
              <a:rPr lang="ru-RU" dirty="0" smtClean="0"/>
              <a:t>, применяется при необходимости достижения седативного эффекта;</a:t>
            </a:r>
          </a:p>
          <a:p>
            <a:pPr>
              <a:buNone/>
            </a:pPr>
            <a:r>
              <a:rPr lang="ru-RU" dirty="0" smtClean="0"/>
              <a:t>5). Ингибиторы </a:t>
            </a:r>
            <a:r>
              <a:rPr lang="ru-RU" dirty="0" err="1" smtClean="0"/>
              <a:t>моноаминооксидазы</a:t>
            </a:r>
            <a:r>
              <a:rPr lang="ru-RU" dirty="0" smtClean="0"/>
              <a:t> (</a:t>
            </a:r>
            <a:r>
              <a:rPr lang="ru-RU" dirty="0" err="1" smtClean="0"/>
              <a:t>меклобемид</a:t>
            </a:r>
            <a:r>
              <a:rPr lang="ru-RU" dirty="0" smtClean="0"/>
              <a:t>). Неудобны в применении в связи с развитием взаимодействия с другими препаратами и частыми побочными эффектами.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6264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Принципы терапии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необходима медленная отмена препаратов при длительности приема более 8 недель;</a:t>
            </a:r>
          </a:p>
          <a:p>
            <a:r>
              <a:rPr lang="ru-RU" dirty="0" smtClean="0"/>
              <a:t>период отмены – не менее 4 недель;</a:t>
            </a:r>
          </a:p>
          <a:p>
            <a:r>
              <a:rPr lang="ru-RU" dirty="0" smtClean="0"/>
              <a:t>синдром отмены: тревога, мании, делирий, бессонница, неврологическая симптоматика;</a:t>
            </a:r>
          </a:p>
          <a:p>
            <a:r>
              <a:rPr lang="ru-RU" dirty="0" smtClean="0"/>
              <a:t>изменение препарата: постепенное снижение дозы одного и увеличение дозы другого.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2506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Нарушения сна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1134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Современный сон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один час </a:t>
            </a:r>
            <a:r>
              <a:rPr lang="ru-RU" b="1" dirty="0" smtClean="0"/>
              <a:t>короче</a:t>
            </a:r>
            <a:r>
              <a:rPr lang="ru-RU" dirty="0" smtClean="0"/>
              <a:t> по сравнению с людьми в </a:t>
            </a:r>
            <a:r>
              <a:rPr lang="en-US" dirty="0" smtClean="0"/>
              <a:t>XIX</a:t>
            </a:r>
            <a:r>
              <a:rPr lang="ru-RU" dirty="0" smtClean="0"/>
              <a:t> веке, около 90 видов нарушений сна;</a:t>
            </a:r>
          </a:p>
          <a:p>
            <a:r>
              <a:rPr lang="ru-RU" b="1" dirty="0" smtClean="0"/>
              <a:t>длительное частичное лишение сна </a:t>
            </a:r>
            <a:r>
              <a:rPr lang="ru-RU" dirty="0" smtClean="0"/>
              <a:t>(хроническое недосыпание) – нарастает раздражение, тревога, депрессивные мысли, плохое самочувствие, повышается склонность к инфекционным болезням, развивается синдром эмоционального выгорания;</a:t>
            </a:r>
          </a:p>
          <a:p>
            <a:r>
              <a:rPr lang="ru-RU" b="1" dirty="0" smtClean="0"/>
              <a:t>депривация сна </a:t>
            </a:r>
            <a:r>
              <a:rPr lang="ru-RU" dirty="0" smtClean="0"/>
              <a:t>(лишение сна) – резкая астенизация, сновидения наяву, выраженное снижение работоспособности.  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0593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Кошка без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bezboleznej.ru/wp-content/uploads/2014/01/yazva-zheludka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028950" cy="2095501"/>
          </a:xfrm>
          <a:prstGeom prst="rect">
            <a:avLst/>
          </a:prstGeom>
          <a:noFill/>
        </p:spPr>
      </p:pic>
      <p:pic>
        <p:nvPicPr>
          <p:cNvPr id="28676" name="Picture 4" descr="http://grupy.ru/uploads/posts/img/oblysenie-u-koshek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2619375" cy="1962150"/>
          </a:xfrm>
          <a:prstGeom prst="rect">
            <a:avLst/>
          </a:prstGeom>
          <a:noFill/>
        </p:spPr>
      </p:pic>
      <p:pic>
        <p:nvPicPr>
          <p:cNvPr id="28678" name="Picture 6" descr="http://www.rus-zona.net/wp-content/uploads/kat/ravnovesie_koshki_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3325" y="1714488"/>
            <a:ext cx="5400675" cy="3590926"/>
          </a:xfrm>
          <a:prstGeom prst="rect">
            <a:avLst/>
          </a:prstGeom>
          <a:noFill/>
        </p:spPr>
      </p:pic>
      <p:pic>
        <p:nvPicPr>
          <p:cNvPr id="8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173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52388" y="469900"/>
            <a:ext cx="8839200" cy="108689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4000" b="1" dirty="0" smtClean="0">
                <a:solidFill>
                  <a:srgbClr val="00B050"/>
                </a:solidFill>
              </a:rPr>
              <a:t>Обследование пациентов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с когнитивными нарушениями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8175"/>
            <a:ext cx="8229600" cy="4651375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Общий анализ крови, мочи</a:t>
            </a:r>
          </a:p>
          <a:p>
            <a:pPr algn="just" eaLnBrk="1" hangingPunct="1"/>
            <a:r>
              <a:rPr lang="ru-RU" sz="2400" smtClean="0"/>
              <a:t>Биохимический скрининг заболеваний печени (АСТ, АЛТ. гамма-ГТ) и почек (креатинин, азот мочевины)</a:t>
            </a:r>
          </a:p>
          <a:p>
            <a:pPr algn="just" eaLnBrk="1" hangingPunct="1"/>
            <a:r>
              <a:rPr lang="ru-RU" sz="2400" smtClean="0"/>
              <a:t>Гормоны щитовидной железы (Т3, Т4, ТТГ, АТ к ТГ)</a:t>
            </a:r>
          </a:p>
          <a:p>
            <a:pPr algn="just" eaLnBrk="1" hangingPunct="1"/>
            <a:r>
              <a:rPr lang="ru-RU" sz="2400" smtClean="0"/>
              <a:t>Глюкоза / гликированный гемоглобин, холестерин, липидный профиль.</a:t>
            </a:r>
          </a:p>
          <a:p>
            <a:pPr algn="just" eaLnBrk="1" hangingPunct="1"/>
            <a:r>
              <a:rPr lang="ru-RU" sz="2400" smtClean="0"/>
              <a:t>Концентрация витамина В12, фолиевой кислоты</a:t>
            </a:r>
          </a:p>
          <a:p>
            <a:pPr algn="just" eaLnBrk="1" hangingPunct="1"/>
            <a:r>
              <a:rPr lang="ru-RU" sz="2400" smtClean="0"/>
              <a:t>Физикальное обследование сердечно-сосудистой системы, ЭКГ, мониторинг АД. 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9982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Мозг во время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переработка информации от внутренних органов;</a:t>
            </a:r>
          </a:p>
          <a:p>
            <a:r>
              <a:rPr lang="ru-RU" dirty="0" smtClean="0"/>
              <a:t>мы не задумываемся о том как работает, например, тонкая кишка, но это не значит, что мозг об этом не «думает»;</a:t>
            </a:r>
          </a:p>
          <a:p>
            <a:r>
              <a:rPr lang="ru-RU" dirty="0" smtClean="0"/>
              <a:t>поток нервных волокон к мозгу из желудочно-кишечного тракта больше, чем от органа зрения;</a:t>
            </a:r>
          </a:p>
          <a:p>
            <a:r>
              <a:rPr lang="ru-RU" dirty="0" smtClean="0"/>
              <a:t>во время сна – коррекция отклонений.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47870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Значение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выработка гормона роста - «дети растут во сне»;</a:t>
            </a:r>
          </a:p>
          <a:p>
            <a:r>
              <a:rPr lang="ru-RU" dirty="0" smtClean="0"/>
              <a:t>восстановление мозга (психическое восстановление);</a:t>
            </a:r>
          </a:p>
          <a:p>
            <a:r>
              <a:rPr lang="ru-RU" dirty="0" smtClean="0"/>
              <a:t>повышение иммунитета;</a:t>
            </a:r>
          </a:p>
          <a:p>
            <a:r>
              <a:rPr lang="ru-RU" dirty="0" smtClean="0"/>
              <a:t>нормализация деятельности висцеральных органов и нормализация обмена веществ (физическое восстановление);</a:t>
            </a:r>
          </a:p>
          <a:p>
            <a:r>
              <a:rPr lang="ru-RU" dirty="0" smtClean="0"/>
              <a:t>регуляция памяти (забывание ненужного).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81868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Засыпание и циклы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засыпание;</a:t>
            </a:r>
          </a:p>
          <a:p>
            <a:r>
              <a:rPr lang="ru-RU" dirty="0" smtClean="0"/>
              <a:t>медленный сон;</a:t>
            </a:r>
          </a:p>
          <a:p>
            <a:r>
              <a:rPr lang="ru-RU" dirty="0" smtClean="0"/>
              <a:t>быстрый сон.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23550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Засыпание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снижение уровня сознания;</a:t>
            </a:r>
          </a:p>
          <a:p>
            <a:r>
              <a:rPr lang="ru-RU" dirty="0" smtClean="0"/>
              <a:t>зевота;</a:t>
            </a:r>
          </a:p>
          <a:p>
            <a:r>
              <a:rPr lang="ru-RU" dirty="0" smtClean="0"/>
              <a:t>снижение общей чувствительности;</a:t>
            </a:r>
          </a:p>
          <a:p>
            <a:r>
              <a:rPr lang="ru-RU" dirty="0" smtClean="0"/>
              <a:t>урежение частоты сердечных сокращений, снижение артериального давления,  снижение секреторной активности желез, например, слезных, в результате развивается жжение глаз и происходит слипание век.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62531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Медленный сон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первая стадия</a:t>
            </a:r>
            <a:r>
              <a:rPr lang="ru-RU" dirty="0" smtClean="0"/>
              <a:t>.  Дремота с полусонными мечтаниями,  гипногогические галлюцинации, снижение мышечной активности, частоты дыхания и пульса, понижение температуры, глаза могут совершать медленные движения;</a:t>
            </a:r>
          </a:p>
          <a:p>
            <a:r>
              <a:rPr lang="ru-RU" i="1" dirty="0" smtClean="0"/>
              <a:t>вторая стадия</a:t>
            </a:r>
            <a:r>
              <a:rPr lang="ru-RU" dirty="0" smtClean="0"/>
              <a:t>. Сон неглубокий или лёгкий. Происходит дальнейшее снижение тонической мышечной активности. Занимает в целом около 45-55 % общего времени сна. Первый эпизод второй стадии длится около 20 минут. В ЭЭГ доминируют </a:t>
            </a:r>
            <a:r>
              <a:rPr lang="ru-RU" dirty="0" err="1" smtClean="0"/>
              <a:t>тета-волны</a:t>
            </a:r>
            <a:r>
              <a:rPr lang="ru-RU" dirty="0" smtClean="0"/>
              <a:t>, появляются так называемые «сонные веретёна» (сигма-ритм).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03102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Медленный сон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третья стадия</a:t>
            </a:r>
            <a:r>
              <a:rPr lang="ru-RU" dirty="0" smtClean="0"/>
              <a:t>. Медленный сон. Характерны так называемые дельта-колебания на электроэнцефалограмме, которые занимают менее 50 %;</a:t>
            </a:r>
          </a:p>
          <a:p>
            <a:r>
              <a:rPr lang="ru-RU" i="1" dirty="0" smtClean="0"/>
              <a:t>четвёртая стадия</a:t>
            </a:r>
            <a:r>
              <a:rPr lang="ru-RU" dirty="0" smtClean="0"/>
              <a:t>. Самый глубокий медленный дельта-сон, когда преобладают дельта-колебания (2 Гц). </a:t>
            </a:r>
          </a:p>
          <a:p>
            <a:pPr>
              <a:buNone/>
            </a:pPr>
            <a:r>
              <a:rPr lang="ru-RU" dirty="0" smtClean="0"/>
              <a:t>    Третья и четвёртая стадии сна часто объединяют под названием </a:t>
            </a:r>
            <a:r>
              <a:rPr lang="ru-RU" i="1" dirty="0" smtClean="0"/>
              <a:t>дельта-сон, в</a:t>
            </a:r>
            <a:r>
              <a:rPr lang="ru-RU" dirty="0" smtClean="0"/>
              <a:t> это время человека разбудить очень сложно, на этой стадии возможны эпизоды снохождения, ночные сновидения с ужасом, разговоры во сне, </a:t>
            </a:r>
            <a:r>
              <a:rPr lang="ru-RU" dirty="0" err="1" smtClean="0"/>
              <a:t>энурез</a:t>
            </a:r>
            <a:r>
              <a:rPr lang="ru-RU" dirty="0" smtClean="0"/>
              <a:t> у детей, которые после пробуждения забываются.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753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Когда мы переставляем время на будильнике на 10 минут?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nabiraem.ru/adm_imgs/10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24453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Быстрый сон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пятая стадия сна, которая следует за медленным сном;</a:t>
            </a:r>
          </a:p>
          <a:p>
            <a:r>
              <a:rPr lang="ru-RU" dirty="0" smtClean="0"/>
              <a:t>электрическая активность мозга сходна с состоянием бодрствования, но человек находится в полной неподвижности вследствие резкого падения мышечного тонуса;</a:t>
            </a:r>
          </a:p>
          <a:p>
            <a:r>
              <a:rPr lang="ru-RU" dirty="0" smtClean="0"/>
              <a:t>глазные яблоки очень часто и периодически совершают быстрые движения под сомкнутыми веками;</a:t>
            </a:r>
          </a:p>
          <a:p>
            <a:r>
              <a:rPr lang="ru-RU" dirty="0" smtClean="0"/>
              <a:t>В 90% снятся сны;</a:t>
            </a:r>
          </a:p>
          <a:p>
            <a:r>
              <a:rPr lang="ru-RU" dirty="0" smtClean="0"/>
              <a:t>первый эпизод быстрого сна наступает через 70 - 90 минут от момента засыпания, длится 5-10 минут.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13683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Циклы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поверхностного к глубокому сну;</a:t>
            </a:r>
          </a:p>
          <a:p>
            <a:r>
              <a:rPr lang="ru-RU" dirty="0" smtClean="0"/>
              <a:t>за ночь от 4 до 6 циклов;</a:t>
            </a:r>
          </a:p>
          <a:p>
            <a:r>
              <a:rPr lang="ru-RU" dirty="0" smtClean="0"/>
              <a:t>продолжительность одного цикла составляет около 1,5 часов;</a:t>
            </a:r>
          </a:p>
          <a:p>
            <a:r>
              <a:rPr lang="ru-RU" dirty="0" smtClean="0"/>
              <a:t>в первой половине ночи – медленный сон, во второй половине обычно снятся сновидения.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73681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Циркадные ритмы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циклические колебания интенсивности различных биологических процессов, связанные со сменой дня и ночи;</a:t>
            </a:r>
          </a:p>
          <a:p>
            <a:r>
              <a:rPr lang="ru-RU" dirty="0" smtClean="0"/>
              <a:t>несмотря на связь с внешними стимулами, циркадные ритмы имеют эндогенное происхождение, представляя, таким образом, «внутренние часы» организма.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412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B050"/>
                </a:solidFill>
              </a:rPr>
              <a:t>Объективизация патологии</a:t>
            </a:r>
          </a:p>
        </p:txBody>
      </p:sp>
      <p:pic>
        <p:nvPicPr>
          <p:cNvPr id="21507" name="Picture 3" descr="сл 07 - МРТ - норм-MCI-БА - Dickers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2025" y="2106613"/>
            <a:ext cx="7231063" cy="2332037"/>
          </a:xfrm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814388" y="4797425"/>
            <a:ext cx="7435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Норма                   ДАЭ                   БА</a:t>
            </a:r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0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logosaum.com/uploads/posts/2014-03/1396287438_pineal-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86410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http://gormony.info/wp-content/uploads/2015/11/graphic-melaton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38060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Световая интоксикация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raznie.ru/wp-content/uploads/2015/01/Zemly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358246" cy="4557719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07451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B050"/>
                </a:solidFill>
              </a:rPr>
              <a:t>Хронотип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3426" name="Picture 2" descr="http://wildportal.ru/38_sova/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500562" cy="2914645"/>
          </a:xfrm>
          <a:prstGeom prst="rect">
            <a:avLst/>
          </a:prstGeom>
          <a:noFill/>
        </p:spPr>
      </p:pic>
      <p:pic>
        <p:nvPicPr>
          <p:cNvPr id="103428" name="Picture 4" descr="https://upload.wikimedia.org/wikipedia/commons/thumb/0/0c/Alauda_arvensis_vogelartinfo_chris_romeiks_CHR3563.jpg/300px-Alauda_arvensis_vogelartinfo_chris_romeiks_CHR356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28736"/>
            <a:ext cx="4643438" cy="2481267"/>
          </a:xfrm>
          <a:prstGeom prst="rect">
            <a:avLst/>
          </a:prstGeom>
          <a:noFill/>
        </p:spPr>
      </p:pic>
      <p:pic>
        <p:nvPicPr>
          <p:cNvPr id="103430" name="Picture 6" descr="http://img-fotki.yandex.ru/get/9300/981986.50/0_888e7_46380c7f_ori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</p:spPr>
      </p:pic>
      <p:pic>
        <p:nvPicPr>
          <p:cNvPr id="8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92356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 продолжительности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короткоспящие</a:t>
            </a:r>
            <a:r>
              <a:rPr lang="ru-RU" dirty="0" smtClean="0"/>
              <a:t> (4 – 6 часов) – Наполеон;</a:t>
            </a:r>
          </a:p>
          <a:p>
            <a:r>
              <a:rPr lang="ru-RU" dirty="0" err="1" smtClean="0"/>
              <a:t>долгоспящие</a:t>
            </a:r>
            <a:r>
              <a:rPr lang="ru-RU" dirty="0" smtClean="0"/>
              <a:t> (10 – 12 часов) – Эйнштейн.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13645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Социальный </a:t>
            </a:r>
            <a:r>
              <a:rPr lang="ru-RU" b="1" dirty="0" err="1" smtClean="0">
                <a:solidFill>
                  <a:srgbClr val="00B050"/>
                </a:solidFill>
              </a:rPr>
              <a:t>джет-лаг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rv.org.ua/news/kbp/f/djet-lag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700595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9955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Нарушения сна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нарушения физиологических функций во время сна</a:t>
            </a:r>
            <a:r>
              <a:rPr lang="ru-RU" dirty="0" smtClean="0"/>
              <a:t>: храп, синдром </a:t>
            </a:r>
            <a:r>
              <a:rPr lang="ru-RU" dirty="0" err="1" smtClean="0"/>
              <a:t>обструктивного</a:t>
            </a:r>
            <a:r>
              <a:rPr lang="ru-RU" dirty="0" smtClean="0"/>
              <a:t> </a:t>
            </a:r>
            <a:r>
              <a:rPr lang="ru-RU" dirty="0" err="1" smtClean="0"/>
              <a:t>аноэ</a:t>
            </a:r>
            <a:r>
              <a:rPr lang="ru-RU" dirty="0" smtClean="0"/>
              <a:t> сна, </a:t>
            </a:r>
            <a:r>
              <a:rPr lang="ru-RU" dirty="0" err="1" smtClean="0"/>
              <a:t>альвелярная</a:t>
            </a:r>
            <a:r>
              <a:rPr lang="ru-RU" dirty="0" smtClean="0"/>
              <a:t> </a:t>
            </a:r>
            <a:r>
              <a:rPr lang="ru-RU" dirty="0" err="1" smtClean="0"/>
              <a:t>гиповентиляция</a:t>
            </a:r>
            <a:r>
              <a:rPr lang="ru-RU" dirty="0" smtClean="0"/>
              <a:t> (на фоне ожирения, ХОБЛ), ночные нарушения ритма сердца, стенокардия во время сна;</a:t>
            </a:r>
          </a:p>
          <a:p>
            <a:r>
              <a:rPr lang="ru-RU" u="sng" dirty="0" smtClean="0"/>
              <a:t>собственно нарушения сна</a:t>
            </a:r>
            <a:r>
              <a:rPr lang="ru-RU" dirty="0" smtClean="0"/>
              <a:t>: </a:t>
            </a:r>
            <a:r>
              <a:rPr lang="ru-RU" dirty="0" err="1" smtClean="0"/>
              <a:t>инсомния</a:t>
            </a:r>
            <a:r>
              <a:rPr lang="ru-RU" dirty="0" smtClean="0"/>
              <a:t>, </a:t>
            </a:r>
            <a:r>
              <a:rPr lang="ru-RU" dirty="0" err="1" smtClean="0"/>
              <a:t>гиперсомния</a:t>
            </a:r>
            <a:r>
              <a:rPr lang="ru-RU" dirty="0" smtClean="0"/>
              <a:t>, </a:t>
            </a:r>
            <a:r>
              <a:rPr lang="ru-RU" dirty="0" err="1" smtClean="0"/>
              <a:t>парасомния</a:t>
            </a:r>
            <a:r>
              <a:rPr lang="ru-RU" dirty="0" smtClean="0"/>
              <a:t> (снохождение, ночные кошмары и страхи), нарколепсия.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07911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b="1" dirty="0" smtClean="0">
                <a:solidFill>
                  <a:srgbClr val="00B050"/>
                </a:solidFill>
              </a:rPr>
              <a:t>Скрининговые методы диагностики нарушений сна: опросники и шкалы</a:t>
            </a:r>
            <a:endParaRPr lang="ru-RU" sz="37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шкала сонливости </a:t>
            </a:r>
            <a:r>
              <a:rPr lang="ru-RU" dirty="0" err="1" smtClean="0"/>
              <a:t>Эпворта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мюнхенский </a:t>
            </a:r>
            <a:r>
              <a:rPr lang="ru-RU" dirty="0" err="1" smtClean="0"/>
              <a:t>опросник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опросник</a:t>
            </a:r>
            <a:r>
              <a:rPr lang="ru-RU" dirty="0" smtClean="0"/>
              <a:t> на выявление </a:t>
            </a:r>
            <a:r>
              <a:rPr lang="ru-RU" dirty="0" err="1" smtClean="0"/>
              <a:t>обсруктивных</a:t>
            </a:r>
            <a:r>
              <a:rPr lang="ru-RU" dirty="0" smtClean="0"/>
              <a:t> апноэ во время сна.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9395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Полисомнография</a:t>
            </a:r>
            <a:r>
              <a:rPr lang="ru-RU" b="1" dirty="0" smtClean="0">
                <a:solidFill>
                  <a:srgbClr val="00B050"/>
                </a:solidFill>
              </a:rPr>
              <a:t> – «золотой стандарт»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системы с малым набором параметров –для расширенного респираторного (скрининг апноэ) и </a:t>
            </a:r>
            <a:r>
              <a:rPr lang="ru-RU" dirty="0" err="1" smtClean="0"/>
              <a:t>кардиореспираторного</a:t>
            </a:r>
            <a:r>
              <a:rPr lang="ru-RU" dirty="0" smtClean="0"/>
              <a:t> мониторинга;</a:t>
            </a:r>
          </a:p>
          <a:p>
            <a:r>
              <a:rPr lang="ru-RU" dirty="0" smtClean="0"/>
              <a:t>мобильные </a:t>
            </a:r>
            <a:r>
              <a:rPr lang="ru-RU" dirty="0" err="1" smtClean="0"/>
              <a:t>полисомнографические</a:t>
            </a:r>
            <a:r>
              <a:rPr lang="ru-RU" dirty="0" smtClean="0"/>
              <a:t> системы – анализ фазовой структуры сна и построения </a:t>
            </a:r>
            <a:r>
              <a:rPr lang="ru-RU" dirty="0" err="1" smtClean="0"/>
              <a:t>гипнограммы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стационарные полиграфические системы – выявление сопутствующих нарушений сна у пациентов с эпилепсией и другими неврологическими заболеваниями.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3683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Простые правила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вставать и ложиться в одно время;</a:t>
            </a:r>
          </a:p>
          <a:p>
            <a:r>
              <a:rPr lang="ru-RU" dirty="0" smtClean="0"/>
              <a:t>в кровати – только спать;</a:t>
            </a:r>
          </a:p>
          <a:p>
            <a:r>
              <a:rPr lang="ru-RU" dirty="0" smtClean="0"/>
              <a:t>не спать днем;</a:t>
            </a:r>
          </a:p>
          <a:p>
            <a:r>
              <a:rPr lang="ru-RU" dirty="0" smtClean="0"/>
              <a:t>удобные условия для сна (температура не более 18 – 20 градусов);</a:t>
            </a:r>
          </a:p>
          <a:p>
            <a:r>
              <a:rPr lang="ru-RU" dirty="0" smtClean="0"/>
              <a:t>не лежать в кровати, если не хочется спать;</a:t>
            </a:r>
          </a:p>
          <a:p>
            <a:r>
              <a:rPr lang="ru-RU" dirty="0" smtClean="0"/>
              <a:t>не пить кофе во второй половине дня;</a:t>
            </a:r>
          </a:p>
          <a:p>
            <a:r>
              <a:rPr lang="ru-RU" dirty="0" smtClean="0"/>
              <a:t>физическая нагрузка – не позже чем за три часа до сна;</a:t>
            </a:r>
          </a:p>
          <a:p>
            <a:r>
              <a:rPr lang="ru-RU" dirty="0" smtClean="0"/>
              <a:t>легкий ужин без излишеств;</a:t>
            </a:r>
          </a:p>
          <a:p>
            <a:r>
              <a:rPr lang="ru-RU" dirty="0" smtClean="0"/>
              <a:t>противопоказан алкоголь.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8102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4443</Words>
  <Application>Microsoft Office PowerPoint</Application>
  <PresentationFormat>Экран (4:3)</PresentationFormat>
  <Paragraphs>466</Paragraphs>
  <Slides>117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19" baseType="lpstr">
      <vt:lpstr>Тема Office</vt:lpstr>
      <vt:lpstr>Фотография Photo Editor</vt:lpstr>
      <vt:lpstr>ОСНОВЫ ВОЗРАСТНОЙ ПСИХОЛОГИИ</vt:lpstr>
      <vt:lpstr>Слайд 2</vt:lpstr>
      <vt:lpstr>Возрастная патоморфология 1</vt:lpstr>
      <vt:lpstr>Возрастная патоморфология 2</vt:lpstr>
      <vt:lpstr>Физиология старения мозга</vt:lpstr>
      <vt:lpstr>Нормальное старение 1</vt:lpstr>
      <vt:lpstr>Нормальное старение 2</vt:lpstr>
      <vt:lpstr>Обследование пациентов  с когнитивными нарушениями</vt:lpstr>
      <vt:lpstr>Объективизация патологии</vt:lpstr>
      <vt:lpstr>Лейкоареоз - диффузное снижение плотности  белого вещества головного мозга</vt:lpstr>
      <vt:lpstr>Слайд 11</vt:lpstr>
      <vt:lpstr>Психология  возраста: особенности</vt:lpstr>
      <vt:lpstr>Особенности познавательной деятельности</vt:lpstr>
      <vt:lpstr>Типы эмоционального старения</vt:lpstr>
      <vt:lpstr>Физиологические особенности формирования эмоций в старости</vt:lpstr>
      <vt:lpstr>Возрастно-ситуационная депрессия</vt:lpstr>
      <vt:lpstr>Варианты течения возрастно-ситуационной депрессии</vt:lpstr>
      <vt:lpstr>Первый этап  психологического старения</vt:lpstr>
      <vt:lpstr>Второй этап</vt:lpstr>
      <vt:lpstr>Третий этап</vt:lpstr>
      <vt:lpstr>Четвертый этап</vt:lpstr>
      <vt:lpstr>Пятый этап</vt:lpstr>
      <vt:lpstr>Слайд 23</vt:lpstr>
      <vt:lpstr>Этапы изменения самосознания человека по мере старения</vt:lpstr>
      <vt:lpstr>Потребность в признании</vt:lpstr>
      <vt:lpstr>Отторжение своего имени</vt:lpstr>
      <vt:lpstr>Усиление значимости прав</vt:lpstr>
      <vt:lpstr>Временной сдвиг</vt:lpstr>
      <vt:lpstr>Размывание половой идентификации</vt:lpstr>
      <vt:lpstr>Слайд 30</vt:lpstr>
      <vt:lpstr>Актуальность проблемы</vt:lpstr>
      <vt:lpstr>Странности в поведении:  диагноз часто ставит сосед</vt:lpstr>
      <vt:lpstr>Гериатрический статус:  фокус на деменцию </vt:lpstr>
      <vt:lpstr>Гериатрический статус:  фокус на деменцию </vt:lpstr>
      <vt:lpstr>Проблемы деменции 1</vt:lpstr>
      <vt:lpstr>Проблемы деменции 2</vt:lpstr>
      <vt:lpstr>Хорошие новости: возможности влияния на управляемые факторы риска развития деменции</vt:lpstr>
      <vt:lpstr>Глобальный план действий сектора общественного здравоохранения по реагированию на деменцию </vt:lpstr>
      <vt:lpstr>Результаты проектов  на специальной сессии ВОЗ</vt:lpstr>
      <vt:lpstr>Ортостатическая гипотензия</vt:lpstr>
      <vt:lpstr>Ортостатическая гипотензия</vt:lpstr>
      <vt:lpstr>Ортостатическая гипотензия</vt:lpstr>
      <vt:lpstr>Ортостатическая гипертензия</vt:lpstr>
      <vt:lpstr>Разница систолического давления между руками</vt:lpstr>
      <vt:lpstr>Псевдогипертензия</vt:lpstr>
      <vt:lpstr>Исследование HYVET (Hypertension in the Very Elderly Double Blind Trial) </vt:lpstr>
      <vt:lpstr>Целевые значения артериального давления: в среднем</vt:lpstr>
      <vt:lpstr>Выбор антигипертензивного препарата</vt:lpstr>
      <vt:lpstr>Динамическое наблюдения при антигипертензивной терапии</vt:lpstr>
      <vt:lpstr>Динамическое наблюдения при антигипертензивной терапии</vt:lpstr>
      <vt:lpstr>Слайд 51</vt:lpstr>
      <vt:lpstr>Распространенность тревожно-депрессивного синдрома</vt:lpstr>
      <vt:lpstr>Причины</vt:lpstr>
      <vt:lpstr>Факторы риска</vt:lpstr>
      <vt:lpstr>Классификация (МКБ 10)</vt:lpstr>
      <vt:lpstr>Классификация  депрессивного эпизода (F 32)</vt:lpstr>
      <vt:lpstr>Классификация  рекуррентного депрессивного  расстройства (F 33)</vt:lpstr>
      <vt:lpstr>Рекуррентное депрессивное расстройство</vt:lpstr>
      <vt:lpstr>Основные симптомы</vt:lpstr>
      <vt:lpstr>Дополнительные симптомы</vt:lpstr>
      <vt:lpstr>Наличие тревожно-депрессивного синдрома</vt:lpstr>
      <vt:lpstr>Другие проявления</vt:lpstr>
      <vt:lpstr>Последствия тревожно-депрессивного синдрома</vt:lpstr>
      <vt:lpstr>Опросники и шкалы: тревога</vt:lpstr>
      <vt:lpstr>Шкала Кови 1</vt:lpstr>
      <vt:lpstr>Шкала Кови 2</vt:lpstr>
      <vt:lpstr>Опросники и шкалы: депрессия</vt:lpstr>
      <vt:lpstr>Шкала Монтгомери-Асберг для Оценки Депрессии 1</vt:lpstr>
      <vt:lpstr>Шкала Монтгомери-Асберг для Оценки Депрессии 2</vt:lpstr>
      <vt:lpstr>Слайд 70</vt:lpstr>
      <vt:lpstr>«Базисная терапия»</vt:lpstr>
      <vt:lpstr>Медикаментозная терапия 1</vt:lpstr>
      <vt:lpstr>Медикаментозная терапия 2</vt:lpstr>
      <vt:lpstr>Медикаментозная терапия 3</vt:lpstr>
      <vt:lpstr>Медикаментозная терапия 4</vt:lpstr>
      <vt:lpstr>Принципы терапии </vt:lpstr>
      <vt:lpstr>Слайд 77</vt:lpstr>
      <vt:lpstr>Современный сон</vt:lpstr>
      <vt:lpstr>Кошка без сна</vt:lpstr>
      <vt:lpstr>Мозг во время сна</vt:lpstr>
      <vt:lpstr>Значение сна</vt:lpstr>
      <vt:lpstr>Засыпание и циклы сна</vt:lpstr>
      <vt:lpstr>Засыпание</vt:lpstr>
      <vt:lpstr>Медленный сон 1</vt:lpstr>
      <vt:lpstr>Медленный сон 2</vt:lpstr>
      <vt:lpstr>Когда мы переставляем время на будильнике на 10 минут?</vt:lpstr>
      <vt:lpstr>Быстрый сон</vt:lpstr>
      <vt:lpstr>Циклы сна</vt:lpstr>
      <vt:lpstr>Циркадные ритмы</vt:lpstr>
      <vt:lpstr>Слайд 90</vt:lpstr>
      <vt:lpstr>Слайд 91</vt:lpstr>
      <vt:lpstr>Световая интоксикация</vt:lpstr>
      <vt:lpstr> Хронотип</vt:lpstr>
      <vt:lpstr>По продолжительности сна</vt:lpstr>
      <vt:lpstr>Социальный джет-лаг</vt:lpstr>
      <vt:lpstr>Нарушения сна</vt:lpstr>
      <vt:lpstr>Скрининговые методы диагностики нарушений сна: опросники и шкалы</vt:lpstr>
      <vt:lpstr>Полисомнография – «золотой стандарт»</vt:lpstr>
      <vt:lpstr>Простые правила</vt:lpstr>
      <vt:lpstr>Ритуал засыпания</vt:lpstr>
      <vt:lpstr>Мелатонин: диета</vt:lpstr>
      <vt:lpstr>Слайд 102</vt:lpstr>
      <vt:lpstr>Мелатонин: лекарственная терапия</vt:lpstr>
      <vt:lpstr>Циркадин – пролонгированный мелатонин (Ipsen)</vt:lpstr>
      <vt:lpstr>Донормил</vt:lpstr>
      <vt:lpstr>Бензодиазепины</vt:lpstr>
      <vt:lpstr>Слайд 107</vt:lpstr>
      <vt:lpstr>Цели терапии</vt:lpstr>
      <vt:lpstr>Полимодальные  программы реабилитации</vt:lpstr>
      <vt:lpstr>Слайд 110</vt:lpstr>
      <vt:lpstr>Синдром сухого рта</vt:lpstr>
      <vt:lpstr>Астенический синдром</vt:lpstr>
      <vt:lpstr>Синдром сухого глаза (+МГТ)</vt:lpstr>
      <vt:lpstr>СИНДРОМ СУХОГО ГЛАЗА</vt:lpstr>
      <vt:lpstr>Головная боль напряжения и мигрень</vt:lpstr>
      <vt:lpstr>Синдром обструктивных апное во время сна</vt:lpstr>
      <vt:lpstr>Летайте во сне!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ВОЗРАСТНОЙ ПСИХОЛОГИИ</dc:title>
  <dc:creator>Lenovo</dc:creator>
  <cp:lastModifiedBy>Admin</cp:lastModifiedBy>
  <cp:revision>8</cp:revision>
  <dcterms:created xsi:type="dcterms:W3CDTF">2020-06-30T11:12:42Z</dcterms:created>
  <dcterms:modified xsi:type="dcterms:W3CDTF">2024-04-08T12:44:47Z</dcterms:modified>
</cp:coreProperties>
</file>