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0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1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4995" autoAdjust="0"/>
    <p:restoredTop sz="94660"/>
  </p:normalViewPr>
  <p:slideViewPr>
    <p:cSldViewPr snapToGrid="0">
      <p:cViewPr varScale="1">
        <p:scale>
          <a:sx n="91" d="100"/>
          <a:sy n="91" d="100"/>
        </p:scale>
        <p:origin x="-534" y="-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4D223-828A-444F-8DF2-AF446B1E5910}" type="datetimeFigureOut">
              <a:rPr lang="ru-RU" smtClean="0"/>
              <a:pPr/>
              <a:t>22.02.2022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64B25-D563-4618-A1B0-A5AEB9D950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613345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4D223-828A-444F-8DF2-AF446B1E5910}" type="datetimeFigureOut">
              <a:rPr lang="ru-RU" smtClean="0"/>
              <a:pPr/>
              <a:t>22.02.2022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64B25-D563-4618-A1B0-A5AEB9D950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93597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4D223-828A-444F-8DF2-AF446B1E5910}" type="datetimeFigureOut">
              <a:rPr lang="ru-RU" smtClean="0"/>
              <a:pPr/>
              <a:t>22.02.2022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64B25-D563-4618-A1B0-A5AEB9D950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953973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4D223-828A-444F-8DF2-AF446B1E5910}" type="datetimeFigureOut">
              <a:rPr lang="ru-RU" smtClean="0"/>
              <a:pPr/>
              <a:t>22.02.2022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64B25-D563-4618-A1B0-A5AEB9D950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215064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4D223-828A-444F-8DF2-AF446B1E5910}" type="datetimeFigureOut">
              <a:rPr lang="ru-RU" smtClean="0"/>
              <a:pPr/>
              <a:t>22.02.2022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64B25-D563-4618-A1B0-A5AEB9D950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490280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4D223-828A-444F-8DF2-AF446B1E5910}" type="datetimeFigureOut">
              <a:rPr lang="ru-RU" smtClean="0"/>
              <a:pPr/>
              <a:t>22.02.2022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64B25-D563-4618-A1B0-A5AEB9D950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722460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4D223-828A-444F-8DF2-AF446B1E5910}" type="datetimeFigureOut">
              <a:rPr lang="ru-RU" smtClean="0"/>
              <a:pPr/>
              <a:t>22.02.2022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64B25-D563-4618-A1B0-A5AEB9D950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94589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4D223-828A-444F-8DF2-AF446B1E5910}" type="datetimeFigureOut">
              <a:rPr lang="ru-RU" smtClean="0"/>
              <a:pPr/>
              <a:t>22.02.2022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64B25-D563-4618-A1B0-A5AEB9D950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92091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4D223-828A-444F-8DF2-AF446B1E5910}" type="datetimeFigureOut">
              <a:rPr lang="ru-RU" smtClean="0"/>
              <a:pPr/>
              <a:t>22.02.2022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64B25-D563-4618-A1B0-A5AEB9D950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84131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4D223-828A-444F-8DF2-AF446B1E5910}" type="datetimeFigureOut">
              <a:rPr lang="ru-RU" smtClean="0"/>
              <a:pPr/>
              <a:t>22.02.2022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64B25-D563-4618-A1B0-A5AEB9D950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6718084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4D223-828A-444F-8DF2-AF446B1E5910}" type="datetimeFigureOut">
              <a:rPr lang="ru-RU" smtClean="0"/>
              <a:pPr/>
              <a:t>22.02.2022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464B25-D563-4618-A1B0-A5AEB9D950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339146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u-R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64D223-828A-444F-8DF2-AF446B1E5910}" type="datetimeFigureOut">
              <a:rPr lang="ru-RU" smtClean="0"/>
              <a:pPr/>
              <a:t>22.02.2022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464B25-D563-4618-A1B0-A5AEB9D9507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20151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spen.org/" TargetMode="External"/><Relationship Id="rId2" Type="http://schemas.openxmlformats.org/officeDocument/2006/relationships/hyperlink" Target="http://www.nutritioncare.org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pensa-online.org/" TargetMode="External"/><Relationship Id="rId4" Type="http://schemas.openxmlformats.org/officeDocument/2006/relationships/hyperlink" Target="http://www.felanpeweb.org/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gerontology.info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776285"/>
          </a:xfrm>
        </p:spPr>
        <p:txBody>
          <a:bodyPr/>
          <a:lstStyle/>
          <a:p>
            <a:r>
              <a:rPr lang="ru-RU" b="1" dirty="0" smtClean="0">
                <a:solidFill>
                  <a:schemeClr val="accent6"/>
                </a:solidFill>
              </a:rPr>
              <a:t>НОВОЕ О МАЛЬНУТРИЦИИ</a:t>
            </a:r>
            <a:endParaRPr lang="ru-RU" b="1" dirty="0">
              <a:solidFill>
                <a:schemeClr val="accent6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948370"/>
          </a:xfrm>
        </p:spPr>
        <p:txBody>
          <a:bodyPr>
            <a:normAutofit/>
          </a:bodyPr>
          <a:lstStyle/>
          <a:p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xmlns="" val="15511937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accent6"/>
                </a:solidFill>
              </a:rPr>
              <a:t>Фенотипические критерии диагностики</a:t>
            </a:r>
            <a:endParaRPr lang="ru-RU" b="1" dirty="0">
              <a:solidFill>
                <a:schemeClr val="accent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arenR"/>
            </a:pPr>
            <a:r>
              <a:rPr lang="ru-RU" dirty="0" smtClean="0"/>
              <a:t>Снижение веса (%) – более 5 на протяжении последних 6 месяцев или более 10 при продолжительном наблюдении свыше полугода;</a:t>
            </a:r>
          </a:p>
          <a:p>
            <a:pPr marL="514350" indent="-514350">
              <a:buAutoNum type="arabicParenR"/>
            </a:pPr>
            <a:r>
              <a:rPr lang="ru-RU" dirty="0" smtClean="0"/>
              <a:t>Низкий индекс массы тела (кг/м</a:t>
            </a:r>
            <a:r>
              <a:rPr lang="ru-RU" baseline="30000" dirty="0" smtClean="0"/>
              <a:t>2</a:t>
            </a:r>
            <a:r>
              <a:rPr lang="ru-RU" dirty="0" smtClean="0"/>
              <a:t>) – менее 20 в возрасте до 70 лет, менее 22 в возрасте старше 70 лет (для азиатской популяции соответственно 18,5 и 20,0);</a:t>
            </a:r>
          </a:p>
          <a:p>
            <a:pPr marL="514350" indent="-514350">
              <a:buAutoNum type="arabicParenR"/>
            </a:pPr>
            <a:r>
              <a:rPr lang="ru-RU" dirty="0" smtClean="0"/>
              <a:t>Снижение мышечной массы (аппендикулярный скелетный мышечный индекс, определенный методов </a:t>
            </a:r>
            <a:r>
              <a:rPr lang="ru-RU" dirty="0" err="1" smtClean="0"/>
              <a:t>биоимпедансметрии</a:t>
            </a:r>
            <a:r>
              <a:rPr lang="ru-RU" dirty="0" smtClean="0"/>
              <a:t>, </a:t>
            </a:r>
            <a:r>
              <a:rPr lang="ru-RU" dirty="0"/>
              <a:t>кг/м</a:t>
            </a:r>
            <a:r>
              <a:rPr lang="ru-RU" baseline="30000" dirty="0"/>
              <a:t>2</a:t>
            </a:r>
            <a:r>
              <a:rPr lang="ru-RU" dirty="0" smtClean="0"/>
              <a:t>) – для мужчин менее 7, для женщин менее 5,7). </a:t>
            </a:r>
          </a:p>
          <a:p>
            <a:pPr marL="514350" indent="-514350">
              <a:buAutoNum type="arabicParenR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7036537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accent6"/>
                </a:solidFill>
              </a:rPr>
              <a:t>Этиологические критерии диагностики</a:t>
            </a:r>
            <a:endParaRPr lang="ru-RU" b="1" dirty="0">
              <a:solidFill>
                <a:schemeClr val="accent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arenR"/>
            </a:pPr>
            <a:r>
              <a:rPr lang="ru-RU" dirty="0" smtClean="0"/>
              <a:t>Снижение потребления/усвоения пищи менее 50% энергетической потребности на протяжении более 1 недели </a:t>
            </a:r>
            <a:r>
              <a:rPr lang="ru-RU" b="1" i="1" dirty="0" smtClean="0"/>
              <a:t>или</a:t>
            </a:r>
            <a:r>
              <a:rPr lang="ru-RU" dirty="0" smtClean="0"/>
              <a:t> любое снижение объема потребления/усвоения пищи на протяжении более 2 недель </a:t>
            </a:r>
            <a:r>
              <a:rPr lang="ru-RU" b="1" i="1" dirty="0" smtClean="0"/>
              <a:t>или</a:t>
            </a:r>
            <a:r>
              <a:rPr lang="ru-RU" dirty="0" smtClean="0"/>
              <a:t> наличие любой гастроинтестинальной патологии, которая приводит к очевидному снижению потребления/усвоения пищи;</a:t>
            </a:r>
          </a:p>
          <a:p>
            <a:pPr marL="514350" indent="-514350">
              <a:buAutoNum type="arabicParenR"/>
            </a:pPr>
            <a:r>
              <a:rPr lang="ru-RU" dirty="0" smtClean="0"/>
              <a:t>Наличие заболевания/травмы/повреждения, которое сопровождается хроническим иммунным воспалением (определяется по уровню С-реактивного белка, альбумина или </a:t>
            </a:r>
            <a:r>
              <a:rPr lang="ru-RU" dirty="0" err="1" smtClean="0"/>
              <a:t>преальбумина</a:t>
            </a:r>
            <a:r>
              <a:rPr lang="ru-RU" dirty="0" smtClean="0"/>
              <a:t>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23454223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b="1" dirty="0" smtClean="0">
                <a:solidFill>
                  <a:schemeClr val="accent6"/>
                </a:solidFill>
              </a:rPr>
              <a:t>Степени тяжести мальнутриции – умеренная (определяется по одному из фенотипических критериев)</a:t>
            </a:r>
            <a:endParaRPr lang="ru-RU" sz="3600" b="1" dirty="0">
              <a:solidFill>
                <a:schemeClr val="accent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arenR"/>
            </a:pPr>
            <a:endParaRPr lang="ru-RU" dirty="0" smtClean="0"/>
          </a:p>
          <a:p>
            <a:pPr marL="514350" indent="-514350">
              <a:buAutoNum type="arabicParenR"/>
            </a:pPr>
            <a:r>
              <a:rPr lang="ru-RU" dirty="0" smtClean="0"/>
              <a:t>Снижение веса – от 5 до 10% на протяжении последних 6 месяцев, от 10 до 20% на протяжении периода более чем 6 месяцев;</a:t>
            </a:r>
          </a:p>
          <a:p>
            <a:pPr marL="514350" indent="-514350">
              <a:buAutoNum type="arabicParenR"/>
            </a:pPr>
            <a:r>
              <a:rPr lang="ru-RU" dirty="0" smtClean="0"/>
              <a:t>Снижение индекса массы тела – менее 20 кг/м</a:t>
            </a:r>
            <a:r>
              <a:rPr lang="ru-RU" baseline="30000" dirty="0" smtClean="0"/>
              <a:t>2 </a:t>
            </a:r>
            <a:r>
              <a:rPr lang="ru-RU" dirty="0" smtClean="0"/>
              <a:t> в возрасте менее 70 лет, менее 22,0 в возрасте более 70 лет;</a:t>
            </a:r>
          </a:p>
          <a:p>
            <a:pPr marL="514350" indent="-514350">
              <a:buAutoNum type="arabicParenR"/>
            </a:pPr>
            <a:r>
              <a:rPr lang="ru-RU" dirty="0" smtClean="0"/>
              <a:t>Снижение объема мышечной массы – незначительное.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9704333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b="1" dirty="0">
                <a:solidFill>
                  <a:schemeClr val="accent6"/>
                </a:solidFill>
              </a:rPr>
              <a:t>Степени тяжести мальнутриции – </a:t>
            </a:r>
            <a:r>
              <a:rPr lang="ru-RU" sz="3600" b="1" dirty="0" smtClean="0">
                <a:solidFill>
                  <a:schemeClr val="accent6"/>
                </a:solidFill>
              </a:rPr>
              <a:t>выраженная </a:t>
            </a:r>
            <a:r>
              <a:rPr lang="ru-RU" sz="3600" b="1" dirty="0">
                <a:solidFill>
                  <a:schemeClr val="accent6"/>
                </a:solidFill>
              </a:rPr>
              <a:t>(определяется по одному из фенотипических критериев)</a:t>
            </a:r>
            <a:endParaRPr lang="ru-RU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arenR"/>
            </a:pPr>
            <a:endParaRPr lang="ru-RU" dirty="0" smtClean="0"/>
          </a:p>
          <a:p>
            <a:pPr marL="514350" indent="-514350">
              <a:buAutoNum type="arabicParenR"/>
            </a:pPr>
            <a:r>
              <a:rPr lang="ru-RU" dirty="0" smtClean="0"/>
              <a:t>Снижение </a:t>
            </a:r>
            <a:r>
              <a:rPr lang="ru-RU" dirty="0"/>
              <a:t>веса – </a:t>
            </a:r>
            <a:r>
              <a:rPr lang="ru-RU" dirty="0" smtClean="0"/>
              <a:t>более </a:t>
            </a:r>
            <a:r>
              <a:rPr lang="ru-RU" dirty="0"/>
              <a:t>10% на протяжении последних 6 месяцев, </a:t>
            </a:r>
            <a:r>
              <a:rPr lang="ru-RU" dirty="0" smtClean="0"/>
              <a:t>более </a:t>
            </a:r>
            <a:r>
              <a:rPr lang="ru-RU" dirty="0"/>
              <a:t>20% на протяжении периода более чем 6 месяцев;</a:t>
            </a:r>
          </a:p>
          <a:p>
            <a:pPr marL="514350" indent="-514350">
              <a:buAutoNum type="arabicParenR"/>
            </a:pPr>
            <a:r>
              <a:rPr lang="ru-RU" dirty="0"/>
              <a:t>Снижение индекса массы тела – менее </a:t>
            </a:r>
            <a:r>
              <a:rPr lang="ru-RU" dirty="0" smtClean="0"/>
              <a:t>18,5 </a:t>
            </a:r>
            <a:r>
              <a:rPr lang="ru-RU" dirty="0"/>
              <a:t>кг/м</a:t>
            </a:r>
            <a:r>
              <a:rPr lang="ru-RU" baseline="30000" dirty="0"/>
              <a:t>2 </a:t>
            </a:r>
            <a:r>
              <a:rPr lang="ru-RU" dirty="0"/>
              <a:t> в возрасте менее 70 лет, менее </a:t>
            </a:r>
            <a:r>
              <a:rPr lang="ru-RU" dirty="0" smtClean="0"/>
              <a:t>20,0 </a:t>
            </a:r>
            <a:r>
              <a:rPr lang="ru-RU" dirty="0"/>
              <a:t>в возрасте более 70 лет;</a:t>
            </a:r>
          </a:p>
          <a:p>
            <a:pPr marL="514350" indent="-514350">
              <a:buAutoNum type="arabicParenR"/>
            </a:pPr>
            <a:r>
              <a:rPr lang="ru-RU" dirty="0"/>
              <a:t>Снижение объема мышечной массы – </a:t>
            </a:r>
            <a:r>
              <a:rPr lang="ru-RU" dirty="0" smtClean="0"/>
              <a:t>значительно выраженное.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6292366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accent6"/>
                </a:solidFill>
              </a:rPr>
              <a:t>Преимущества </a:t>
            </a:r>
            <a:r>
              <a:rPr lang="en-US" b="1" dirty="0" smtClean="0">
                <a:solidFill>
                  <a:schemeClr val="accent6"/>
                </a:solidFill>
              </a:rPr>
              <a:t>GLIM </a:t>
            </a:r>
            <a:endParaRPr lang="ru-RU" b="1" dirty="0">
              <a:solidFill>
                <a:schemeClr val="accent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е</a:t>
            </a:r>
            <a:r>
              <a:rPr lang="ru-RU" dirty="0" smtClean="0"/>
              <a:t>диное средство коммуникации специалистов во всем мире в решении научных и практических вопросов изучения распространения, клинических проявлений и лечения синдрома мальнутриции;</a:t>
            </a:r>
          </a:p>
          <a:p>
            <a:r>
              <a:rPr lang="ru-RU" dirty="0"/>
              <a:t>у</a:t>
            </a:r>
            <a:r>
              <a:rPr lang="ru-RU" dirty="0" smtClean="0"/>
              <a:t>нификация на единой основе образовательных программ по проблемам питания и дефицита питания;</a:t>
            </a:r>
          </a:p>
          <a:p>
            <a:r>
              <a:rPr lang="ru-RU" dirty="0"/>
              <a:t>п</a:t>
            </a:r>
            <a:r>
              <a:rPr lang="ru-RU" dirty="0" smtClean="0"/>
              <a:t>редложения по дополнению МКБ-11 на основе подходов, разработанных в </a:t>
            </a:r>
            <a:r>
              <a:rPr lang="en-US" dirty="0" smtClean="0"/>
              <a:t>GLIM. </a:t>
            </a:r>
            <a:r>
              <a:rPr lang="ru-RU" dirty="0" smtClean="0"/>
              <a:t>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437482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>
                <a:solidFill>
                  <a:schemeClr val="accent6"/>
                </a:solidFill>
              </a:rPr>
              <a:t>www.gerontology.info</a:t>
            </a:r>
            <a:endParaRPr lang="ru-RU" b="1" dirty="0">
              <a:solidFill>
                <a:schemeClr val="accent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dirty="0" smtClean="0"/>
              <a:t>1)</a:t>
            </a:r>
            <a:r>
              <a:rPr lang="ru-RU" dirty="0"/>
              <a:t> Ц</a:t>
            </a:r>
            <a:r>
              <a:rPr lang="ru-RU" dirty="0" smtClean="0"/>
              <a:t>ентр </a:t>
            </a:r>
            <a:r>
              <a:rPr lang="ru-RU" dirty="0"/>
              <a:t>функционального долголетия переименован в </a:t>
            </a:r>
            <a:r>
              <a:rPr lang="ru-RU" b="1" dirty="0"/>
              <a:t>про-</a:t>
            </a:r>
            <a:r>
              <a:rPr lang="ru-RU" b="1" dirty="0" err="1"/>
              <a:t>эйдж</a:t>
            </a:r>
            <a:r>
              <a:rPr lang="ru-RU" b="1" dirty="0"/>
              <a:t> </a:t>
            </a:r>
            <a:r>
              <a:rPr lang="ru-RU" b="1" dirty="0" smtClean="0"/>
              <a:t>центр</a:t>
            </a:r>
            <a:r>
              <a:rPr lang="ru-RU" dirty="0"/>
              <a:t>;</a:t>
            </a:r>
            <a:endParaRPr lang="ru-RU" b="1" dirty="0"/>
          </a:p>
          <a:p>
            <a:pPr marL="0" indent="0">
              <a:buNone/>
            </a:pPr>
            <a:r>
              <a:rPr lang="ru-RU" dirty="0"/>
              <a:t>2) </a:t>
            </a:r>
            <a:r>
              <a:rPr lang="ru-RU" dirty="0" smtClean="0"/>
              <a:t>Появилась </a:t>
            </a:r>
            <a:r>
              <a:rPr lang="ru-RU" dirty="0"/>
              <a:t>новая структура "</a:t>
            </a:r>
            <a:r>
              <a:rPr lang="ru-RU" b="1" dirty="0"/>
              <a:t>геронтологическая консультация</a:t>
            </a:r>
            <a:r>
              <a:rPr lang="ru-RU" dirty="0"/>
              <a:t>"</a:t>
            </a:r>
          </a:p>
          <a:p>
            <a:pPr marL="0" indent="0">
              <a:buNone/>
            </a:pPr>
            <a:r>
              <a:rPr lang="ru-RU" dirty="0"/>
              <a:t>3) </a:t>
            </a:r>
            <a:r>
              <a:rPr lang="ru-RU" dirty="0" smtClean="0"/>
              <a:t>В </a:t>
            </a:r>
            <a:r>
              <a:rPr lang="ru-RU" dirty="0"/>
              <a:t>разделе "Библиотека" ("Наши проекты") появился новый подраздел "</a:t>
            </a:r>
            <a:r>
              <a:rPr lang="ru-RU" b="1" dirty="0"/>
              <a:t>Клеточные </a:t>
            </a:r>
            <a:r>
              <a:rPr lang="ru-RU" b="1" dirty="0" err="1"/>
              <a:t>хроноблокаторы</a:t>
            </a:r>
            <a:r>
              <a:rPr lang="ru-RU" dirty="0"/>
              <a:t>", в котором обобщены все наши работы в этом направлении</a:t>
            </a:r>
          </a:p>
          <a:p>
            <a:pPr marL="0" indent="0">
              <a:buNone/>
            </a:pPr>
            <a:r>
              <a:rPr lang="ru-RU" dirty="0"/>
              <a:t>4) </a:t>
            </a:r>
            <a:r>
              <a:rPr lang="ru-RU" dirty="0" smtClean="0"/>
              <a:t>Обновлен </a:t>
            </a:r>
            <a:r>
              <a:rPr lang="ru-RU" dirty="0"/>
              <a:t>раздел "</a:t>
            </a:r>
            <a:r>
              <a:rPr lang="ru-RU" b="1" dirty="0"/>
              <a:t>Геронтология в классическом университете</a:t>
            </a:r>
            <a:r>
              <a:rPr lang="ru-RU" dirty="0"/>
              <a:t>", актуализирован план </a:t>
            </a:r>
            <a:r>
              <a:rPr lang="ru-RU" dirty="0" err="1"/>
              <a:t>вебинаров</a:t>
            </a:r>
            <a:r>
              <a:rPr lang="ru-RU" dirty="0"/>
              <a:t> для аспирантов</a:t>
            </a:r>
          </a:p>
          <a:p>
            <a:pPr marL="0" indent="0">
              <a:buNone/>
            </a:pPr>
            <a:r>
              <a:rPr lang="ru-RU" dirty="0"/>
              <a:t>5) </a:t>
            </a:r>
            <a:r>
              <a:rPr lang="ru-RU" dirty="0" smtClean="0"/>
              <a:t>В </a:t>
            </a:r>
            <a:r>
              <a:rPr lang="ru-RU" dirty="0"/>
              <a:t>разделе "Лаборатория "</a:t>
            </a:r>
            <a:r>
              <a:rPr lang="ru-RU" dirty="0" err="1"/>
              <a:t>Геронтион</a:t>
            </a:r>
            <a:r>
              <a:rPr lang="ru-RU" dirty="0"/>
              <a:t>" появился новый раздел "</a:t>
            </a:r>
            <a:r>
              <a:rPr lang="ru-RU" b="1" dirty="0"/>
              <a:t>Региональные проекты</a:t>
            </a:r>
            <a:r>
              <a:rPr lang="ru-RU" dirty="0"/>
              <a:t>".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7745178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ru-RU" b="1" dirty="0" smtClean="0">
              <a:solidFill>
                <a:schemeClr val="accent6"/>
              </a:solidFill>
            </a:endParaRPr>
          </a:p>
          <a:p>
            <a:pPr marL="0" indent="0" algn="ctr">
              <a:buNone/>
            </a:pPr>
            <a:endParaRPr lang="ru-RU" b="1" dirty="0">
              <a:solidFill>
                <a:schemeClr val="accent6"/>
              </a:solidFill>
            </a:endParaRPr>
          </a:p>
          <a:p>
            <a:pPr marL="0" indent="0" algn="ctr">
              <a:buNone/>
            </a:pPr>
            <a:endParaRPr lang="ru-RU" b="1" dirty="0" smtClean="0">
              <a:solidFill>
                <a:schemeClr val="accent6"/>
              </a:solidFill>
            </a:endParaRPr>
          </a:p>
          <a:p>
            <a:pPr marL="0" indent="0" algn="ctr">
              <a:buNone/>
            </a:pPr>
            <a:r>
              <a:rPr lang="ru-RU" b="1" dirty="0" smtClean="0">
                <a:solidFill>
                  <a:schemeClr val="accent6"/>
                </a:solidFill>
              </a:rPr>
              <a:t>СПАСИБО ЗА ВНИМАНИЕ И ДО НОВЫХ ВСТРЕЧ!</a:t>
            </a:r>
            <a:endParaRPr lang="ru-RU" b="1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554470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76072" y="429768"/>
            <a:ext cx="10777728" cy="6163056"/>
          </a:xfrm>
        </p:spPr>
      </p:pic>
    </p:spTree>
    <p:extLst>
      <p:ext uri="{BB962C8B-B14F-4D97-AF65-F5344CB8AC3E}">
        <p14:creationId xmlns:p14="http://schemas.microsoft.com/office/powerpoint/2010/main" xmlns="" val="29241208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accent6"/>
                </a:solidFill>
              </a:rPr>
              <a:t>Общие положения о синдроме мальнутриции</a:t>
            </a:r>
            <a:endParaRPr lang="ru-RU" b="1" dirty="0">
              <a:solidFill>
                <a:schemeClr val="accent6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недоедание (экономические причины, анорексия пожилых, депрессия и прочие);</a:t>
            </a:r>
          </a:p>
          <a:p>
            <a:r>
              <a:rPr lang="ru-RU" dirty="0" err="1"/>
              <a:t>м</a:t>
            </a:r>
            <a:r>
              <a:rPr lang="ru-RU" dirty="0" err="1" smtClean="0"/>
              <a:t>икронутриентная</a:t>
            </a:r>
            <a:r>
              <a:rPr lang="ru-RU" dirty="0" smtClean="0"/>
              <a:t> недостаточность;</a:t>
            </a:r>
          </a:p>
          <a:p>
            <a:r>
              <a:rPr lang="ru-RU" dirty="0" smtClean="0"/>
              <a:t> ожирение и </a:t>
            </a:r>
            <a:r>
              <a:rPr lang="ru-RU" dirty="0" err="1" smtClean="0"/>
              <a:t>саркопеническое</a:t>
            </a:r>
            <a:r>
              <a:rPr lang="ru-RU" dirty="0" smtClean="0"/>
              <a:t> ожирение;</a:t>
            </a:r>
          </a:p>
          <a:p>
            <a:r>
              <a:rPr lang="ru-RU" dirty="0" smtClean="0"/>
              <a:t>кахексия (как проявление других заболеваний, например, при хронической сердечной недостаточности, хронической </a:t>
            </a:r>
            <a:r>
              <a:rPr lang="ru-RU" dirty="0" err="1" smtClean="0"/>
              <a:t>обструктивной</a:t>
            </a:r>
            <a:r>
              <a:rPr lang="ru-RU" dirty="0" smtClean="0"/>
              <a:t> болезни легких или онкологической патологии);</a:t>
            </a:r>
          </a:p>
          <a:p>
            <a:r>
              <a:rPr lang="ru-RU" dirty="0"/>
              <a:t>н</a:t>
            </a:r>
            <a:r>
              <a:rPr lang="ru-RU" dirty="0" smtClean="0"/>
              <a:t>а фоне </a:t>
            </a:r>
            <a:r>
              <a:rPr lang="ru-RU" dirty="0" err="1" smtClean="0"/>
              <a:t>саркопении</a:t>
            </a:r>
            <a:r>
              <a:rPr lang="ru-RU" dirty="0" smtClean="0"/>
              <a:t> и синдрома старческой астении;</a:t>
            </a:r>
          </a:p>
          <a:p>
            <a:r>
              <a:rPr lang="ru-RU" dirty="0"/>
              <a:t>в</a:t>
            </a:r>
            <a:r>
              <a:rPr lang="ru-RU" dirty="0" smtClean="0"/>
              <a:t> патогенезе принципиальна роль усиления хронического иммунного воспаления (например, обострение хронического панкреатита);</a:t>
            </a:r>
          </a:p>
          <a:p>
            <a:r>
              <a:rPr lang="ru-RU" dirty="0" smtClean="0"/>
              <a:t> ассоциация с неблагоприятными клиническими и функциональными исходами.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8342944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err="1" smtClean="0">
                <a:solidFill>
                  <a:schemeClr val="accent6"/>
                </a:solidFill>
              </a:rPr>
              <a:t>Мальнутриция</a:t>
            </a:r>
            <a:r>
              <a:rPr lang="ru-RU" b="1" dirty="0" smtClean="0">
                <a:solidFill>
                  <a:schemeClr val="accent6"/>
                </a:solidFill>
              </a:rPr>
              <a:t>: </a:t>
            </a:r>
            <a:br>
              <a:rPr lang="ru-RU" b="1" dirty="0" smtClean="0">
                <a:solidFill>
                  <a:schemeClr val="accent6"/>
                </a:solidFill>
              </a:rPr>
            </a:br>
            <a:r>
              <a:rPr lang="ru-RU" b="1" dirty="0" err="1" smtClean="0">
                <a:solidFill>
                  <a:schemeClr val="accent6"/>
                </a:solidFill>
              </a:rPr>
              <a:t>консенсусные</a:t>
            </a:r>
            <a:r>
              <a:rPr lang="ru-RU" b="1" dirty="0" smtClean="0">
                <a:solidFill>
                  <a:schemeClr val="accent6"/>
                </a:solidFill>
              </a:rPr>
              <a:t> рекомендации</a:t>
            </a:r>
            <a:endParaRPr lang="ru-RU" b="1" dirty="0">
              <a:solidFill>
                <a:schemeClr val="accent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д</a:t>
            </a:r>
            <a:r>
              <a:rPr lang="ru-RU" dirty="0" smtClean="0"/>
              <a:t>о последнего времени не было глобального консенсуса в отношении диагностики мальнутриции, что препятствует внедрению в клиническую практику;</a:t>
            </a:r>
          </a:p>
          <a:p>
            <a:r>
              <a:rPr lang="ru-RU" dirty="0"/>
              <a:t>н</a:t>
            </a:r>
            <a:r>
              <a:rPr lang="ru-RU" dirty="0" smtClean="0"/>
              <a:t>ет в МКБ-10;</a:t>
            </a:r>
          </a:p>
          <a:p>
            <a:r>
              <a:rPr lang="en-US" dirty="0" smtClean="0"/>
              <a:t> Global Leadership Initiative on Malnutrition (GLIM)</a:t>
            </a:r>
            <a:r>
              <a:rPr lang="ru-RU" dirty="0" smtClean="0"/>
              <a:t>, основана в январе 2016 года, объединение ведущих профессиональных экспертов в области питания;</a:t>
            </a:r>
          </a:p>
          <a:p>
            <a:r>
              <a:rPr lang="ru-RU" dirty="0"/>
              <a:t>к</a:t>
            </a:r>
            <a:r>
              <a:rPr lang="ru-RU" dirty="0" smtClean="0"/>
              <a:t>онечная цель инициативы – разработать критерии клинической диагностики мальнутриции, доступные для применения в клинической практике.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6757171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accent6"/>
                </a:solidFill>
              </a:rPr>
              <a:t>Профессиональные сообщества – участники </a:t>
            </a:r>
            <a:r>
              <a:rPr lang="ru-RU" b="1" dirty="0" err="1" smtClean="0">
                <a:solidFill>
                  <a:schemeClr val="accent6"/>
                </a:solidFill>
              </a:rPr>
              <a:t>консенсусного</a:t>
            </a:r>
            <a:r>
              <a:rPr lang="ru-RU" b="1" dirty="0" smtClean="0">
                <a:solidFill>
                  <a:schemeClr val="accent6"/>
                </a:solidFill>
              </a:rPr>
              <a:t> соглашения</a:t>
            </a:r>
            <a:endParaRPr lang="ru-RU" b="1" dirty="0">
              <a:solidFill>
                <a:schemeClr val="accent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 smtClean="0"/>
          </a:p>
          <a:p>
            <a:r>
              <a:rPr lang="en-US" dirty="0" smtClean="0"/>
              <a:t>ASPEN (</a:t>
            </a:r>
            <a:r>
              <a:rPr lang="en-US" dirty="0" smtClean="0">
                <a:hlinkClick r:id="rId2"/>
              </a:rPr>
              <a:t>www.nutritioncare.org</a:t>
            </a:r>
            <a:r>
              <a:rPr lang="en-US" dirty="0" smtClean="0"/>
              <a:t>)</a:t>
            </a:r>
            <a:r>
              <a:rPr lang="ru-RU" dirty="0" smtClean="0"/>
              <a:t>;</a:t>
            </a:r>
          </a:p>
          <a:p>
            <a:r>
              <a:rPr lang="en-US" dirty="0" smtClean="0"/>
              <a:t>European Society for Clinical Nutrition and Metabolism (ESPEN) (</a:t>
            </a:r>
            <a:r>
              <a:rPr lang="en-US" dirty="0" smtClean="0">
                <a:hlinkClick r:id="rId3"/>
              </a:rPr>
              <a:t>www.espen.org</a:t>
            </a:r>
            <a:r>
              <a:rPr lang="en-US" dirty="0" smtClean="0"/>
              <a:t>)</a:t>
            </a:r>
            <a:r>
              <a:rPr lang="ru-RU" dirty="0" smtClean="0"/>
              <a:t>;</a:t>
            </a:r>
          </a:p>
          <a:p>
            <a:r>
              <a:rPr lang="en-US" dirty="0" err="1" smtClean="0"/>
              <a:t>Federacion</a:t>
            </a:r>
            <a:r>
              <a:rPr lang="en-US" dirty="0" smtClean="0"/>
              <a:t> </a:t>
            </a:r>
            <a:r>
              <a:rPr lang="en-US" dirty="0" err="1" smtClean="0"/>
              <a:t>Latinoamericana</a:t>
            </a:r>
            <a:r>
              <a:rPr lang="en-US" dirty="0" smtClean="0"/>
              <a:t> de </a:t>
            </a:r>
            <a:r>
              <a:rPr lang="en-US" dirty="0" err="1" smtClean="0"/>
              <a:t>Terapia</a:t>
            </a:r>
            <a:r>
              <a:rPr lang="en-US" dirty="0" smtClean="0"/>
              <a:t> </a:t>
            </a:r>
            <a:r>
              <a:rPr lang="en-US" dirty="0" err="1" smtClean="0"/>
              <a:t>Nutricional</a:t>
            </a:r>
            <a:r>
              <a:rPr lang="en-US" dirty="0" smtClean="0"/>
              <a:t>, </a:t>
            </a:r>
            <a:r>
              <a:rPr lang="en-US" dirty="0" err="1" smtClean="0"/>
              <a:t>Nutricion</a:t>
            </a:r>
            <a:r>
              <a:rPr lang="en-US" dirty="0" smtClean="0"/>
              <a:t> </a:t>
            </a:r>
            <a:r>
              <a:rPr lang="en-US" dirty="0" err="1" smtClean="0"/>
              <a:t>Clinica</a:t>
            </a:r>
            <a:r>
              <a:rPr lang="en-US" dirty="0" smtClean="0"/>
              <a:t> y </a:t>
            </a:r>
            <a:r>
              <a:rPr lang="en-US" dirty="0" err="1" smtClean="0"/>
              <a:t>Metabolismmo</a:t>
            </a:r>
            <a:r>
              <a:rPr lang="en-US" dirty="0" smtClean="0"/>
              <a:t> (FELANPE) (</a:t>
            </a:r>
            <a:r>
              <a:rPr lang="en-US" dirty="0" smtClean="0">
                <a:hlinkClick r:id="rId4"/>
              </a:rPr>
              <a:t>www.felanpeweb.org</a:t>
            </a:r>
            <a:r>
              <a:rPr lang="en-US" dirty="0" smtClean="0"/>
              <a:t>)</a:t>
            </a:r>
            <a:r>
              <a:rPr lang="ru-RU" dirty="0" smtClean="0"/>
              <a:t>;</a:t>
            </a:r>
          </a:p>
          <a:p>
            <a:r>
              <a:rPr lang="en-US" dirty="0" smtClean="0"/>
              <a:t>Parenteral and Enteral Nutrition Society of Asia (PENSA) (</a:t>
            </a:r>
            <a:r>
              <a:rPr lang="en-US" dirty="0" smtClean="0">
                <a:hlinkClick r:id="rId5"/>
              </a:rPr>
              <a:t>www.pensa-online.org</a:t>
            </a:r>
            <a:r>
              <a:rPr lang="en-US" dirty="0" smtClean="0"/>
              <a:t>)</a:t>
            </a:r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1357203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accent6"/>
                </a:solidFill>
              </a:rPr>
              <a:t>Этапы диагностики мальнутриции</a:t>
            </a:r>
            <a:endParaRPr lang="ru-RU" b="1" dirty="0">
              <a:solidFill>
                <a:schemeClr val="accent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AutoNum type="arabicParenR"/>
            </a:pPr>
            <a:r>
              <a:rPr lang="ru-RU" b="1" i="1" dirty="0" smtClean="0"/>
              <a:t>скрининг</a:t>
            </a:r>
            <a:r>
              <a:rPr lang="ru-RU" dirty="0" smtClean="0"/>
              <a:t> – применение одной из действующих в стране </a:t>
            </a:r>
            <a:r>
              <a:rPr lang="ru-RU" dirty="0" err="1" smtClean="0"/>
              <a:t>валидизированных</a:t>
            </a:r>
            <a:r>
              <a:rPr lang="ru-RU" dirty="0" smtClean="0"/>
              <a:t> </a:t>
            </a:r>
            <a:r>
              <a:rPr lang="ru-RU" dirty="0" err="1" smtClean="0"/>
              <a:t>скрининговых</a:t>
            </a:r>
            <a:r>
              <a:rPr lang="ru-RU" dirty="0" smtClean="0"/>
              <a:t> опросников;</a:t>
            </a:r>
          </a:p>
          <a:p>
            <a:pPr marL="514350" indent="-514350">
              <a:buAutoNum type="arabicParenR"/>
            </a:pPr>
            <a:r>
              <a:rPr lang="ru-RU" b="1" i="1" dirty="0"/>
              <a:t>д</a:t>
            </a:r>
            <a:r>
              <a:rPr lang="ru-RU" b="1" i="1" dirty="0" smtClean="0"/>
              <a:t>иагностический процесс</a:t>
            </a:r>
            <a:r>
              <a:rPr lang="ru-RU" dirty="0" smtClean="0"/>
              <a:t> – проводится оценка статуса питания согласно двух групп показателей:</a:t>
            </a:r>
          </a:p>
          <a:p>
            <a:pPr>
              <a:buFontTx/>
              <a:buChar char="-"/>
            </a:pPr>
            <a:r>
              <a:rPr lang="ru-RU" dirty="0" smtClean="0"/>
              <a:t>фенотипические (непроизвольная потеря веса, снижение индекса массы тела, уменьшение объема мышечной массы),</a:t>
            </a:r>
          </a:p>
          <a:p>
            <a:pPr>
              <a:buFontTx/>
              <a:buChar char="-"/>
            </a:pPr>
            <a:r>
              <a:rPr lang="ru-RU" dirty="0"/>
              <a:t>э</a:t>
            </a:r>
            <a:r>
              <a:rPr lang="ru-RU" dirty="0" smtClean="0"/>
              <a:t>тиологические (снижение потребления</a:t>
            </a:r>
            <a:r>
              <a:rPr lang="en-US" dirty="0" smtClean="0"/>
              <a:t> </a:t>
            </a:r>
            <a:r>
              <a:rPr lang="ru-RU" dirty="0" smtClean="0"/>
              <a:t>или усвоения пищи, наличие болезней/статуса усиления хронического иммунного воспаления);</a:t>
            </a:r>
          </a:p>
          <a:p>
            <a:pPr marL="0" indent="0">
              <a:buNone/>
            </a:pPr>
            <a:r>
              <a:rPr lang="ru-RU" dirty="0" smtClean="0"/>
              <a:t>3) </a:t>
            </a:r>
            <a:r>
              <a:rPr lang="ru-RU" b="1" i="1" dirty="0"/>
              <a:t>п</a:t>
            </a:r>
            <a:r>
              <a:rPr lang="ru-RU" b="1" i="1" dirty="0" smtClean="0"/>
              <a:t>остановка диагноза</a:t>
            </a:r>
            <a:r>
              <a:rPr lang="ru-RU" dirty="0" smtClean="0"/>
              <a:t> – наличие по меньшей мере 1 фенотипического и 1 этиологического критерия;</a:t>
            </a:r>
          </a:p>
          <a:p>
            <a:pPr marL="0" indent="0">
              <a:buNone/>
            </a:pPr>
            <a:r>
              <a:rPr lang="ru-RU" dirty="0" smtClean="0"/>
              <a:t>4) </a:t>
            </a:r>
            <a:r>
              <a:rPr lang="ru-RU" b="1" i="1" dirty="0" smtClean="0"/>
              <a:t>определение степени тяжести</a:t>
            </a:r>
            <a:r>
              <a:rPr lang="ru-RU" dirty="0" smtClean="0"/>
              <a:t> – на основании одного из фенотипических критериев. 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8608868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accent6"/>
                </a:solidFill>
              </a:rPr>
              <a:t>Скрининг: критерии оценки</a:t>
            </a:r>
            <a:endParaRPr lang="ru-RU" b="1" dirty="0">
              <a:solidFill>
                <a:schemeClr val="accent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e-BY" dirty="0"/>
              <a:t>п</a:t>
            </a:r>
            <a:r>
              <a:rPr lang="be-BY" dirty="0" smtClean="0"/>
              <a:t>р</a:t>
            </a:r>
            <a:r>
              <a:rPr lang="ru-RU" dirty="0" err="1" smtClean="0"/>
              <a:t>ичина</a:t>
            </a:r>
            <a:r>
              <a:rPr lang="ru-RU" dirty="0" smtClean="0"/>
              <a:t> мальнутриции: заболевания, сопровождающиеся усилением иммунного воспаления, снижение потребления пищи;</a:t>
            </a:r>
          </a:p>
          <a:p>
            <a:r>
              <a:rPr lang="ru-RU" dirty="0" smtClean="0"/>
              <a:t>симптомы: анорексия, общая слабость;</a:t>
            </a:r>
          </a:p>
          <a:p>
            <a:r>
              <a:rPr lang="ru-RU" dirty="0" smtClean="0"/>
              <a:t>проявления мальнутриции или фенотип: снижение веса, снижение индекса массы тела, изменение соотношения мышечной и жировой ткани, состояние водного гомеостаза (задержка жидкости вплоть до асцита), снижение мышечной силы (определяется </a:t>
            </a:r>
            <a:r>
              <a:rPr lang="ru-RU" dirty="0" err="1" smtClean="0"/>
              <a:t>динамометрически</a:t>
            </a:r>
            <a:r>
              <a:rPr lang="ru-RU" dirty="0" smtClean="0"/>
              <a:t>), биохимические изменения.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4291913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500" b="1" dirty="0" smtClean="0">
                <a:solidFill>
                  <a:schemeClr val="accent6"/>
                </a:solidFill>
              </a:rPr>
              <a:t>Наиболее полные </a:t>
            </a:r>
            <a:r>
              <a:rPr lang="ru-RU" sz="3500" b="1" dirty="0" err="1" smtClean="0">
                <a:solidFill>
                  <a:schemeClr val="accent6"/>
                </a:solidFill>
              </a:rPr>
              <a:t>скрининговые</a:t>
            </a:r>
            <a:r>
              <a:rPr lang="ru-RU" sz="3500" b="1" dirty="0" smtClean="0">
                <a:solidFill>
                  <a:schemeClr val="accent6"/>
                </a:solidFill>
              </a:rPr>
              <a:t> и диагностические </a:t>
            </a:r>
            <a:br>
              <a:rPr lang="ru-RU" sz="3500" b="1" dirty="0" smtClean="0">
                <a:solidFill>
                  <a:schemeClr val="accent6"/>
                </a:solidFill>
              </a:rPr>
            </a:br>
            <a:r>
              <a:rPr lang="ru-RU" sz="3500" b="1" dirty="0" smtClean="0">
                <a:solidFill>
                  <a:schemeClr val="accent6"/>
                </a:solidFill>
              </a:rPr>
              <a:t>опросники и шкалы</a:t>
            </a:r>
            <a:endParaRPr lang="ru-RU" sz="3500" b="1" dirty="0">
              <a:solidFill>
                <a:schemeClr val="accent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MNA </a:t>
            </a:r>
            <a:r>
              <a:rPr lang="ru-RU" dirty="0" smtClean="0"/>
              <a:t>(</a:t>
            </a:r>
            <a:r>
              <a:rPr lang="en-US" dirty="0" smtClean="0"/>
              <a:t>Mini Nutritional Assessment-Short Form</a:t>
            </a:r>
            <a:r>
              <a:rPr lang="ru-RU" dirty="0" smtClean="0"/>
              <a:t>) и </a:t>
            </a:r>
            <a:r>
              <a:rPr lang="en-US" dirty="0"/>
              <a:t>ESPEN  </a:t>
            </a:r>
            <a:r>
              <a:rPr lang="ru-RU" dirty="0" smtClean="0"/>
              <a:t>(</a:t>
            </a:r>
            <a:r>
              <a:rPr lang="en-US" dirty="0" smtClean="0"/>
              <a:t>European </a:t>
            </a:r>
            <a:r>
              <a:rPr lang="en-US" dirty="0"/>
              <a:t>Society for Clinical Nutrition and </a:t>
            </a:r>
            <a:r>
              <a:rPr lang="en-US" dirty="0" smtClean="0"/>
              <a:t>Metabolism</a:t>
            </a:r>
            <a:r>
              <a:rPr lang="ru-RU" dirty="0" smtClean="0"/>
              <a:t>) - выявление мальнутриции у взрослых)</a:t>
            </a:r>
            <a:r>
              <a:rPr lang="en-US" dirty="0" smtClean="0"/>
              <a:t>, </a:t>
            </a:r>
            <a:r>
              <a:rPr lang="en-US" dirty="0" err="1" smtClean="0"/>
              <a:t>Fearon</a:t>
            </a:r>
            <a:r>
              <a:rPr lang="ru-RU" dirty="0" smtClean="0"/>
              <a:t> - в большей степени ориентирован на выявление кахексии у взрослых);</a:t>
            </a:r>
          </a:p>
          <a:p>
            <a:r>
              <a:rPr lang="en-US" dirty="0"/>
              <a:t>ASPEN  </a:t>
            </a:r>
            <a:r>
              <a:rPr lang="ru-RU" dirty="0" smtClean="0"/>
              <a:t>(</a:t>
            </a:r>
            <a:r>
              <a:rPr lang="en-US" dirty="0" smtClean="0"/>
              <a:t>American </a:t>
            </a:r>
            <a:r>
              <a:rPr lang="en-US" dirty="0"/>
              <a:t>Society of Parenteral and Enteral </a:t>
            </a:r>
            <a:r>
              <a:rPr lang="en-US" dirty="0" smtClean="0"/>
              <a:t>Nutrition</a:t>
            </a:r>
            <a:r>
              <a:rPr lang="ru-RU" dirty="0" smtClean="0"/>
              <a:t>) - выявление мальнутриции;</a:t>
            </a:r>
          </a:p>
          <a:p>
            <a:r>
              <a:rPr lang="en-US" dirty="0"/>
              <a:t>SGA (subjective global </a:t>
            </a:r>
            <a:r>
              <a:rPr lang="en-US" dirty="0" smtClean="0"/>
              <a:t>assessment</a:t>
            </a:r>
            <a:r>
              <a:rPr lang="ru-RU" dirty="0" smtClean="0"/>
              <a:t>)</a:t>
            </a:r>
            <a:r>
              <a:rPr lang="en-US" dirty="0" smtClean="0"/>
              <a:t> </a:t>
            </a:r>
            <a:r>
              <a:rPr lang="ru-RU" dirty="0" smtClean="0"/>
              <a:t>– выявление мальнутриции;</a:t>
            </a:r>
          </a:p>
          <a:p>
            <a:r>
              <a:rPr lang="en-US" dirty="0" smtClean="0"/>
              <a:t>Evans </a:t>
            </a:r>
            <a:r>
              <a:rPr lang="ru-RU" dirty="0" smtClean="0"/>
              <a:t>– выявление мальнутриции.</a:t>
            </a:r>
            <a:endParaRPr lang="en-US" dirty="0" smtClean="0"/>
          </a:p>
          <a:p>
            <a:pPr marL="0" indent="0">
              <a:buNone/>
            </a:pPr>
            <a:r>
              <a:rPr lang="ru-RU" dirty="0" smtClean="0"/>
              <a:t>   Наш опыт – </a:t>
            </a:r>
            <a:r>
              <a:rPr lang="ru-RU" dirty="0" err="1" smtClean="0"/>
              <a:t>дигитализация</a:t>
            </a:r>
            <a:r>
              <a:rPr lang="ru-RU" dirty="0" smtClean="0"/>
              <a:t> опросника </a:t>
            </a:r>
            <a:r>
              <a:rPr lang="en-US" dirty="0"/>
              <a:t>Mini Nutritional Assessment-Short </a:t>
            </a:r>
            <a:r>
              <a:rPr lang="en-US" dirty="0" smtClean="0"/>
              <a:t>Form</a:t>
            </a:r>
            <a:r>
              <a:rPr lang="ru-RU" dirty="0" smtClean="0"/>
              <a:t>, в открытом доступе на сайте </a:t>
            </a:r>
            <a:r>
              <a:rPr lang="en-US" dirty="0" smtClean="0">
                <a:hlinkClick r:id="rId2"/>
              </a:rPr>
              <a:t>www.gerontology.info</a:t>
            </a:r>
            <a:r>
              <a:rPr lang="en-US" dirty="0" smtClean="0"/>
              <a:t> </a:t>
            </a:r>
            <a:r>
              <a:rPr lang="ru-RU" dirty="0" smtClean="0"/>
              <a:t>(проект «Цифровая гериатрия»).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210013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accent6"/>
                </a:solidFill>
              </a:rPr>
              <a:t>Что находится во главе угла при осмотре?</a:t>
            </a:r>
            <a:endParaRPr lang="ru-RU" b="1" dirty="0">
              <a:solidFill>
                <a:schemeClr val="accent6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</a:t>
            </a:r>
            <a:r>
              <a:rPr lang="ru-RU" dirty="0" smtClean="0"/>
              <a:t>ыявление немотивированного снижения веса;</a:t>
            </a:r>
          </a:p>
          <a:p>
            <a:r>
              <a:rPr lang="ru-RU" dirty="0"/>
              <a:t>н</a:t>
            </a:r>
            <a:r>
              <a:rPr lang="ru-RU" dirty="0" smtClean="0"/>
              <a:t>изкий индекс массы тела;</a:t>
            </a:r>
          </a:p>
          <a:p>
            <a:r>
              <a:rPr lang="ru-RU" dirty="0"/>
              <a:t>с</a:t>
            </a:r>
            <a:r>
              <a:rPr lang="ru-RU" dirty="0" smtClean="0"/>
              <a:t>нижение объема мышечной ткани;</a:t>
            </a:r>
          </a:p>
          <a:p>
            <a:r>
              <a:rPr lang="ru-RU" dirty="0"/>
              <a:t>с</a:t>
            </a:r>
            <a:r>
              <a:rPr lang="ru-RU" dirty="0" smtClean="0"/>
              <a:t>нижение потребления/усвоения пищи;</a:t>
            </a:r>
          </a:p>
          <a:p>
            <a:r>
              <a:rPr lang="ru-RU" dirty="0"/>
              <a:t>в</a:t>
            </a:r>
            <a:r>
              <a:rPr lang="ru-RU" dirty="0" smtClean="0"/>
              <a:t>ыявление заболеваний с компонентом усиления хронического иммунного воспаления, которые могут потенциально приводить к снижению веса.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10307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907</Words>
  <Application>Microsoft Office PowerPoint</Application>
  <PresentationFormat>Произвольный</PresentationFormat>
  <Paragraphs>74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Office Theme</vt:lpstr>
      <vt:lpstr>НОВОЕ О МАЛЬНУТРИЦИИ</vt:lpstr>
      <vt:lpstr>Слайд 2</vt:lpstr>
      <vt:lpstr>Общие положения о синдроме мальнутриции</vt:lpstr>
      <vt:lpstr>Мальнутриция:  консенсусные рекомендации</vt:lpstr>
      <vt:lpstr>Профессиональные сообщества – участники консенсусного соглашения</vt:lpstr>
      <vt:lpstr>Этапы диагностики мальнутриции</vt:lpstr>
      <vt:lpstr>Скрининг: критерии оценки</vt:lpstr>
      <vt:lpstr>Наиболее полные скрининговые и диагностические  опросники и шкалы</vt:lpstr>
      <vt:lpstr>Что находится во главе угла при осмотре?</vt:lpstr>
      <vt:lpstr>Фенотипические критерии диагностики</vt:lpstr>
      <vt:lpstr>Этиологические критерии диагностики</vt:lpstr>
      <vt:lpstr>Степени тяжести мальнутриции – умеренная (определяется по одному из фенотипических критериев)</vt:lpstr>
      <vt:lpstr>Степени тяжести мальнутриции – выраженная (определяется по одному из фенотипических критериев)</vt:lpstr>
      <vt:lpstr>Преимущества GLIM </vt:lpstr>
      <vt:lpstr>www.gerontology.info</vt:lpstr>
      <vt:lpstr>Слайд 16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НОВОЕ О МАЛЬНУТРИЦИИ</dc:title>
  <dc:creator>Пользователь</dc:creator>
  <cp:lastModifiedBy>Admin</cp:lastModifiedBy>
  <cp:revision>39</cp:revision>
  <dcterms:created xsi:type="dcterms:W3CDTF">2020-10-15T09:03:01Z</dcterms:created>
  <dcterms:modified xsi:type="dcterms:W3CDTF">2022-02-22T10:00:45Z</dcterms:modified>
</cp:coreProperties>
</file>