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2"/>
  </p:notesMasterIdLst>
  <p:sldIdLst>
    <p:sldId id="426" r:id="rId2"/>
    <p:sldId id="299" r:id="rId3"/>
    <p:sldId id="378" r:id="rId4"/>
    <p:sldId id="380" r:id="rId5"/>
    <p:sldId id="381" r:id="rId6"/>
    <p:sldId id="382" r:id="rId7"/>
    <p:sldId id="428" r:id="rId8"/>
    <p:sldId id="427" r:id="rId9"/>
    <p:sldId id="379" r:id="rId10"/>
    <p:sldId id="429" r:id="rId11"/>
    <p:sldId id="430" r:id="rId12"/>
    <p:sldId id="431" r:id="rId13"/>
    <p:sldId id="432" r:id="rId14"/>
    <p:sldId id="433" r:id="rId15"/>
    <p:sldId id="434" r:id="rId16"/>
    <p:sldId id="436" r:id="rId17"/>
    <p:sldId id="437" r:id="rId18"/>
    <p:sldId id="438" r:id="rId19"/>
    <p:sldId id="439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451" r:id="rId3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8929" autoAdjust="0"/>
  </p:normalViewPr>
  <p:slideViewPr>
    <p:cSldViewPr snapToGrid="0">
      <p:cViewPr varScale="1">
        <p:scale>
          <a:sx n="107" d="100"/>
          <a:sy n="107" d="100"/>
        </p:scale>
        <p:origin x="-102" y="-17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CC8DEA-D5C7-48D2-9BD9-2CC2A07F188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C7B1F9-D979-46E0-90DA-1FDFCB3370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0F9C5-B912-48E7-8C24-4B6BCD153639}" type="slidenum">
              <a:rPr lang="ru-RU">
                <a:cs typeface="Arial" pitchFamily="34" charset="0"/>
              </a:rPr>
              <a:pPr/>
              <a:t>11</a:t>
            </a:fld>
            <a:endParaRPr lang="ru-RU">
              <a:cs typeface="Arial" pitchFamily="34" charset="0"/>
            </a:endParaRPr>
          </a:p>
        </p:txBody>
      </p:sp>
      <p:sp>
        <p:nvSpPr>
          <p:cNvPr id="227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C40187-7E2F-4A32-8688-7764C9D26D1E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22733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468313"/>
            <a:ext cx="4572000" cy="3429000"/>
          </a:xfrm>
          <a:ln/>
        </p:spPr>
      </p:sp>
      <p:sp>
        <p:nvSpPr>
          <p:cNvPr id="227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40200"/>
            <a:ext cx="5638800" cy="4535488"/>
          </a:xfrm>
          <a:noFill/>
          <a:ln/>
        </p:spPr>
        <p:txBody>
          <a:bodyPr/>
          <a:lstStyle/>
          <a:p>
            <a:pPr eaLnBrk="1" hangingPunct="1"/>
            <a:endParaRPr lang="ru-RU" sz="10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0C976-1AB8-4B02-AD21-EF1226582DAE}" type="slidenum">
              <a:rPr lang="ru-RU">
                <a:cs typeface="Arial" pitchFamily="34" charset="0"/>
              </a:rPr>
              <a:pPr/>
              <a:t>22</a:t>
            </a:fld>
            <a:endParaRPr lang="ru-RU">
              <a:cs typeface="Arial" pitchFamily="34" charset="0"/>
            </a:endParaRPr>
          </a:p>
        </p:txBody>
      </p:sp>
      <p:sp>
        <p:nvSpPr>
          <p:cNvPr id="228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B8D59-53B9-4924-8DD5-6F8BBC7B5D1B}" type="slidenum">
              <a:rPr lang="ru-RU">
                <a:cs typeface="Arial" pitchFamily="34" charset="0"/>
              </a:rPr>
              <a:pPr/>
              <a:t>24</a:t>
            </a:fld>
            <a:endParaRPr lang="ru-RU">
              <a:cs typeface="Arial" pitchFamily="34" charset="0"/>
            </a:endParaRPr>
          </a:p>
        </p:txBody>
      </p:sp>
      <p:sp>
        <p:nvSpPr>
          <p:cNvPr id="230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627D0-04DB-4E8D-9AC1-B3F4E4AEBDCC}" type="slidenum">
              <a:rPr lang="ru-RU">
                <a:cs typeface="Arial" pitchFamily="34" charset="0"/>
              </a:rPr>
              <a:pPr/>
              <a:t>25</a:t>
            </a:fld>
            <a:endParaRPr lang="ru-RU">
              <a:cs typeface="Arial" pitchFamily="34" charset="0"/>
            </a:endParaRPr>
          </a:p>
        </p:txBody>
      </p:sp>
      <p:sp>
        <p:nvSpPr>
          <p:cNvPr id="231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AB406-9FC3-4DBE-BEEF-31D1D107302A}" type="slidenum">
              <a:rPr lang="ru-RU">
                <a:cs typeface="Arial" pitchFamily="34" charset="0"/>
              </a:rPr>
              <a:pPr/>
              <a:t>28</a:t>
            </a:fld>
            <a:endParaRPr lang="ru-RU">
              <a:cs typeface="Arial" pitchFamily="34" charset="0"/>
            </a:endParaRPr>
          </a:p>
        </p:txBody>
      </p:sp>
      <p:sp>
        <p:nvSpPr>
          <p:cNvPr id="232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cs typeface="Arial" pitchFamily="34" charset="0"/>
              </a:rPr>
              <a:t>К последним обычно относят острые, ургентного характера боли, требующие неотложного вмешательства («почечная колика», «печеночная колика», «инфаркт миокарда», «острый аппендицит», «ущемленная грыжа» и т.д.). Интенсивность хронических болей у таких пациентов столь  высока, что побуждает врачей идти на радикальные меры (блокады, операции, перерезки корешков спинного мозга).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6D8AA54-2351-41E9-B9C0-57F39921B137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67A03F-35AB-40F0-AFF7-BB8EF72EAFD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92DE4E-84C8-4A0C-9656-71A8935346F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5CBC858-45C2-4E20-A156-2B81822DBC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8B2783-E032-4256-8702-EF5CB329107F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617EAE9-5B2A-4056-AF80-912A71E4DE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5D9D6-CF6D-4051-9EFD-523CF13CF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B7B8D4-3423-4B36-9CE9-7FF3FD8EEC6E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817B3D6-8358-4DD8-847D-63EDFA52FD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757DC6-5DD3-46A9-839E-00A3E86E3DA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67094DA-ED01-4794-B316-61BB4E6B38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E511F8-9614-4ECB-A3A1-83D67602351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42D0CFA-C2AF-498A-9B99-F69A61490E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DA6B4-9AD8-43BD-8498-ACC58718968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C7C0C80-1F1B-41B8-A54F-4B8EDB070B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B2BF92-4156-4975-B0FF-7E920D873AF1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F791A9C-1994-4E21-9F35-509FCE78B6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F07146-B04B-4247-B27F-1E4D56BD16B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B99A781-01DE-40F8-819F-1DE3C6CCB5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17F9B5-4912-4937-B009-757AA568611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057477-B1AE-4D16-A583-7B99214420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E7B4CF-9248-4C6A-B558-07A3406E114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E9E3103-AAF0-45D9-B4AE-C257DAE2A0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B8B97B5-E998-401C-A59C-CB18332A5D2A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66A18FA-9D04-4E9A-8365-C69D4E2346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9" r:id="rId1"/>
    <p:sldLayoutId id="2147487090" r:id="rId2"/>
    <p:sldLayoutId id="2147487091" r:id="rId3"/>
    <p:sldLayoutId id="2147487092" r:id="rId4"/>
    <p:sldLayoutId id="2147487093" r:id="rId5"/>
    <p:sldLayoutId id="2147487094" r:id="rId6"/>
    <p:sldLayoutId id="2147487095" r:id="rId7"/>
    <p:sldLayoutId id="2147487096" r:id="rId8"/>
    <p:sldLayoutId id="2147487097" r:id="rId9"/>
    <p:sldLayoutId id="2147487098" r:id="rId10"/>
    <p:sldLayoutId id="2147487099" r:id="rId11"/>
    <p:sldLayoutId id="21474871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us.ru/images/upload/36879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rtandfoto.ru/stock/art5/1078/1100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D98CAC-3EFF-4342-BD5A-6C0E8CAB4C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49B3AD-B81C-424D-954A-EFF608489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ru-RU" sz="6200" dirty="0">
                <a:solidFill>
                  <a:srgbClr val="FFFFFF"/>
                </a:solidFill>
              </a:rPr>
              <a:t>Неврологические </a:t>
            </a:r>
            <a:r>
              <a:rPr lang="ru-RU" sz="6200" dirty="0" smtClean="0">
                <a:solidFill>
                  <a:srgbClr val="FFFFFF"/>
                </a:solidFill>
              </a:rPr>
              <a:t>осложнения при </a:t>
            </a:r>
            <a:r>
              <a:rPr lang="en-US" sz="6200" dirty="0" smtClean="0">
                <a:solidFill>
                  <a:srgbClr val="FFFFFF"/>
                </a:solidFill>
              </a:rPr>
              <a:t>COVID-19</a:t>
            </a:r>
            <a:endParaRPr lang="ru-RU" sz="62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B2319F9-6E35-46FD-8F41-616B345F2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Патогенез,  клинические проявления, </a:t>
            </a:r>
            <a:r>
              <a:rPr lang="ru-RU" sz="2500" dirty="0" err="1" smtClean="0"/>
              <a:t>психоэмоциональные</a:t>
            </a:r>
            <a:r>
              <a:rPr lang="ru-RU" sz="2500" dirty="0" smtClean="0"/>
              <a:t> нарушения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262812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33" y="277813"/>
            <a:ext cx="10972800" cy="1139825"/>
          </a:xfrm>
        </p:spPr>
        <p:txBody>
          <a:bodyPr/>
          <a:lstStyle/>
          <a:p>
            <a:pPr algn="l" eaLnBrk="1" hangingPunct="1"/>
            <a:r>
              <a:rPr lang="ru-RU" sz="3800" smtClean="0">
                <a:solidFill>
                  <a:srgbClr val="990000"/>
                </a:solidFill>
                <a:latin typeface="Verdana" pitchFamily="34" charset="0"/>
              </a:rPr>
              <a:t>Депрессию необходимо </a:t>
            </a:r>
            <a:br>
              <a:rPr lang="ru-RU" sz="3800" smtClean="0">
                <a:solidFill>
                  <a:srgbClr val="990000"/>
                </a:solidFill>
                <a:latin typeface="Verdana" pitchFamily="34" charset="0"/>
              </a:rPr>
            </a:br>
            <a:r>
              <a:rPr lang="ru-RU" sz="3800" smtClean="0">
                <a:solidFill>
                  <a:srgbClr val="990000"/>
                </a:solidFill>
                <a:latin typeface="Verdana" pitchFamily="34" charset="0"/>
              </a:rPr>
              <a:t>лечить!!!</a:t>
            </a:r>
          </a:p>
        </p:txBody>
      </p:sp>
      <p:sp>
        <p:nvSpPr>
          <p:cNvPr id="39939" name="Rectangle 3"/>
          <p:cNvSpPr>
            <a:spLocks noChangeArrowheads="1"/>
          </p:cNvSpPr>
          <p:nvPr>
            <p:ph type="body" idx="1"/>
          </p:nvPr>
        </p:nvSpPr>
        <p:spPr>
          <a:xfrm>
            <a:off x="609600" y="1927226"/>
            <a:ext cx="12014200" cy="45259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smtClean="0"/>
              <a:t>Снижает качество жизни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smtClean="0"/>
              <a:t>Ухудшает течение любых органических заболеваний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smtClean="0"/>
              <a:t>Замедляет выздоровление и восстановление функций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smtClean="0"/>
              <a:t>Укорочивает продолжительность жизни </a:t>
            </a:r>
            <a:br>
              <a:rPr lang="ru-RU" sz="2400" smtClean="0"/>
            </a:br>
            <a:r>
              <a:rPr lang="ru-RU" sz="2400" smtClean="0"/>
              <a:t>у некурабельных больных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sz="240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400" smtClean="0"/>
              <a:t>Длительно существующая депрессия приводит </a:t>
            </a:r>
            <a:br>
              <a:rPr lang="ru-RU" sz="2400" smtClean="0"/>
            </a:br>
            <a:r>
              <a:rPr lang="ru-RU" sz="2400" smtClean="0"/>
              <a:t>к органическим изменениям в головном мозге (данные ПЭТ, КТ, МРТ, патоморфологические изменения)</a:t>
            </a:r>
            <a:endParaRPr lang="en-US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46" name="Picture 2" descr="P5_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339A"/>
              </a:clrFrom>
              <a:clrTo>
                <a:srgbClr val="00339A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495801" y="2422525"/>
            <a:ext cx="4933951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157163"/>
            <a:ext cx="12192000" cy="930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>
                <a:solidFill>
                  <a:srgbClr val="990000"/>
                </a:solidFill>
              </a:rPr>
              <a:t>Патологические изменения головного </a:t>
            </a:r>
          </a:p>
          <a:p>
            <a:r>
              <a:rPr lang="ru-RU" sz="2800">
                <a:solidFill>
                  <a:srgbClr val="990000"/>
                </a:solidFill>
              </a:rPr>
              <a:t>мозга</a:t>
            </a:r>
            <a:r>
              <a:rPr lang="en-US" sz="2800">
                <a:solidFill>
                  <a:srgbClr val="990000"/>
                </a:solidFill>
              </a:rPr>
              <a:t> </a:t>
            </a:r>
            <a:r>
              <a:rPr lang="ru-RU" sz="2800">
                <a:solidFill>
                  <a:srgbClr val="990000"/>
                </a:solidFill>
              </a:rPr>
              <a:t>при депрессии и стрессе </a:t>
            </a: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 flipV="1">
            <a:off x="3843867" y="4556125"/>
            <a:ext cx="2410884" cy="22860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 rot="2396237" flipV="1">
            <a:off x="4150785" y="3089275"/>
            <a:ext cx="1119716" cy="19685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rot="16200000" flipV="1">
            <a:off x="7246937" y="3823760"/>
            <a:ext cx="669925" cy="2048933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5234" y="5113339"/>
            <a:ext cx="2389717" cy="1200150"/>
            <a:chOff x="182" y="2759"/>
            <a:chExt cx="1129" cy="756"/>
          </a:xfrm>
        </p:grpSpPr>
        <p:sp>
          <p:nvSpPr>
            <p:cNvPr id="40977" name="Text Box 8"/>
            <p:cNvSpPr txBox="1">
              <a:spLocks noChangeArrowheads="1"/>
            </p:cNvSpPr>
            <p:nvPr/>
          </p:nvSpPr>
          <p:spPr bwMode="auto">
            <a:xfrm>
              <a:off x="182" y="2759"/>
              <a:ext cx="112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Миндалевидной тело:</a:t>
              </a:r>
            </a:p>
            <a:p>
              <a:r>
                <a:rPr lang="ru-RU"/>
                <a:t>   объема</a:t>
              </a:r>
            </a:p>
            <a:p>
              <a:r>
                <a:rPr lang="ru-RU"/>
                <a:t>   плотности глии</a:t>
              </a:r>
            </a:p>
            <a:p>
              <a:r>
                <a:rPr lang="ru-RU"/>
                <a:t>   метаболизма</a:t>
              </a:r>
            </a:p>
          </p:txBody>
        </p:sp>
        <p:sp>
          <p:nvSpPr>
            <p:cNvPr id="40978" name="AutoShape 9"/>
            <p:cNvSpPr>
              <a:spLocks noChangeArrowheads="1"/>
            </p:cNvSpPr>
            <p:nvPr/>
          </p:nvSpPr>
          <p:spPr bwMode="auto">
            <a:xfrm>
              <a:off x="288" y="297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AutoShape 10"/>
            <p:cNvSpPr>
              <a:spLocks noChangeArrowheads="1"/>
            </p:cNvSpPr>
            <p:nvPr/>
          </p:nvSpPr>
          <p:spPr bwMode="auto">
            <a:xfrm>
              <a:off x="288" y="316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11"/>
            <p:cNvSpPr>
              <a:spLocks noChangeArrowheads="1"/>
            </p:cNvSpPr>
            <p:nvPr/>
          </p:nvSpPr>
          <p:spPr bwMode="auto">
            <a:xfrm>
              <a:off x="288" y="336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03200" y="1989139"/>
            <a:ext cx="3217334" cy="1200150"/>
            <a:chOff x="182" y="2759"/>
            <a:chExt cx="1520" cy="756"/>
          </a:xfrm>
        </p:grpSpPr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182" y="2759"/>
              <a:ext cx="15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Префронтальная кора:</a:t>
              </a:r>
            </a:p>
            <a:p>
              <a:r>
                <a:rPr lang="ru-RU"/>
                <a:t>   объема</a:t>
              </a:r>
            </a:p>
            <a:p>
              <a:r>
                <a:rPr lang="ru-RU"/>
                <a:t>   объем и плотность нейронов</a:t>
              </a:r>
            </a:p>
            <a:p>
              <a:r>
                <a:rPr lang="ru-RU"/>
                <a:t>   плотность глии</a:t>
              </a:r>
            </a:p>
          </p:txBody>
        </p:sp>
        <p:sp>
          <p:nvSpPr>
            <p:cNvPr id="40974" name="AutoShape 14"/>
            <p:cNvSpPr>
              <a:spLocks noChangeArrowheads="1"/>
            </p:cNvSpPr>
            <p:nvPr/>
          </p:nvSpPr>
          <p:spPr bwMode="auto">
            <a:xfrm>
              <a:off x="288" y="2976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5" name="AutoShape 15"/>
            <p:cNvSpPr>
              <a:spLocks noChangeArrowheads="1"/>
            </p:cNvSpPr>
            <p:nvPr/>
          </p:nvSpPr>
          <p:spPr bwMode="auto">
            <a:xfrm>
              <a:off x="288" y="3168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6" name="AutoShape 16"/>
            <p:cNvSpPr>
              <a:spLocks noChangeArrowheads="1"/>
            </p:cNvSpPr>
            <p:nvPr/>
          </p:nvSpPr>
          <p:spPr bwMode="auto">
            <a:xfrm>
              <a:off x="288" y="3360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839201" y="5313361"/>
            <a:ext cx="2082800" cy="923924"/>
            <a:chOff x="2101" y="2994"/>
            <a:chExt cx="984" cy="582"/>
          </a:xfrm>
        </p:grpSpPr>
        <p:sp>
          <p:nvSpPr>
            <p:cNvPr id="40970" name="Text Box 18"/>
            <p:cNvSpPr txBox="1">
              <a:spLocks noChangeArrowheads="1"/>
            </p:cNvSpPr>
            <p:nvPr/>
          </p:nvSpPr>
          <p:spPr bwMode="auto">
            <a:xfrm>
              <a:off x="2101" y="2994"/>
              <a:ext cx="98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гиппокамп:</a:t>
              </a:r>
            </a:p>
            <a:p>
              <a:r>
                <a:rPr lang="ru-RU"/>
                <a:t>   объема</a:t>
              </a:r>
            </a:p>
            <a:p>
              <a:r>
                <a:rPr lang="ru-RU"/>
                <a:t>   размер нейронов</a:t>
              </a:r>
            </a:p>
          </p:txBody>
        </p:sp>
        <p:sp>
          <p:nvSpPr>
            <p:cNvPr id="40971" name="AutoShape 19"/>
            <p:cNvSpPr>
              <a:spLocks noChangeArrowheads="1"/>
            </p:cNvSpPr>
            <p:nvPr/>
          </p:nvSpPr>
          <p:spPr bwMode="auto">
            <a:xfrm>
              <a:off x="2207" y="3211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2" name="AutoShape 20"/>
            <p:cNvSpPr>
              <a:spLocks noChangeArrowheads="1"/>
            </p:cNvSpPr>
            <p:nvPr/>
          </p:nvSpPr>
          <p:spPr bwMode="auto">
            <a:xfrm>
              <a:off x="2207" y="3403"/>
              <a:ext cx="48" cy="14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2" y="2466976"/>
            <a:ext cx="8147049" cy="3122613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419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solidFill>
                  <a:srgbClr val="990000"/>
                </a:solidFill>
              </a:rPr>
              <a:t>Депрессия и сон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956734" y="1943100"/>
            <a:ext cx="665611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/>
              <a:t>Супрахиазмальное ядро (СХЯ) является </a:t>
            </a:r>
          </a:p>
          <a:p>
            <a:pPr algn="ctr"/>
            <a:r>
              <a:rPr lang="ru-RU" sz="2800"/>
              <a:t>«биологическими» часами организма.</a:t>
            </a:r>
          </a:p>
          <a:p>
            <a:pPr algn="ctr"/>
            <a:r>
              <a:rPr lang="ru-RU" sz="2800"/>
              <a:t>исходящие из СХЯ проводящие пути ведут</a:t>
            </a:r>
          </a:p>
          <a:p>
            <a:pPr algn="ctr"/>
            <a:r>
              <a:rPr lang="ru-RU" sz="2800"/>
              <a:t>к эпифизу, в котором синтезируется </a:t>
            </a:r>
          </a:p>
          <a:p>
            <a:pPr algn="ctr"/>
            <a:r>
              <a:rPr lang="ru-RU" sz="3600" u="sng"/>
              <a:t>мелатонин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550334" y="4941888"/>
            <a:ext cx="77947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Жалобы на нарушения сна выявляются</a:t>
            </a:r>
          </a:p>
          <a:p>
            <a:pPr algn="ctr"/>
            <a:r>
              <a:rPr lang="ru-RU" sz="3200"/>
              <a:t>практически у 90% пациентов с депрессией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46567" y="188913"/>
            <a:ext cx="60982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990000"/>
                </a:solidFill>
              </a:rPr>
              <a:t>Десинхронизация циркадианных </a:t>
            </a:r>
          </a:p>
          <a:p>
            <a:r>
              <a:rPr lang="ru-RU" sz="3200">
                <a:solidFill>
                  <a:srgbClr val="990000"/>
                </a:solidFill>
              </a:rPr>
              <a:t>ритмов у пациентов с депрессией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9185" y="1844676"/>
            <a:ext cx="4895849" cy="3313113"/>
            <a:chOff x="113" y="1162"/>
            <a:chExt cx="2313" cy="2132"/>
          </a:xfrm>
        </p:grpSpPr>
        <p:sp>
          <p:nvSpPr>
            <p:cNvPr id="44045" name="AutoShape 8"/>
            <p:cNvSpPr>
              <a:spLocks noChangeArrowheads="1"/>
            </p:cNvSpPr>
            <p:nvPr/>
          </p:nvSpPr>
          <p:spPr bwMode="auto">
            <a:xfrm>
              <a:off x="158" y="1162"/>
              <a:ext cx="2268" cy="213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6" name="Text Box 5"/>
            <p:cNvSpPr txBox="1">
              <a:spLocks noChangeArrowheads="1"/>
            </p:cNvSpPr>
            <p:nvPr/>
          </p:nvSpPr>
          <p:spPr bwMode="auto">
            <a:xfrm>
              <a:off x="113" y="1399"/>
              <a:ext cx="1564" cy="17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   Засыпания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   Эффективность сна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Ранние утренние 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пробуждения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Уменьшение общей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 продолжительности 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 сна</a:t>
              </a:r>
            </a:p>
          </p:txBody>
        </p:sp>
        <p:sp>
          <p:nvSpPr>
            <p:cNvPr id="44047" name="Line 6"/>
            <p:cNvSpPr>
              <a:spLocks noChangeShapeType="1"/>
            </p:cNvSpPr>
            <p:nvPr/>
          </p:nvSpPr>
          <p:spPr bwMode="auto">
            <a:xfrm flipV="1">
              <a:off x="430" y="1434"/>
              <a:ext cx="0" cy="227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8" name="Line 7"/>
            <p:cNvSpPr>
              <a:spLocks noChangeShapeType="1"/>
            </p:cNvSpPr>
            <p:nvPr/>
          </p:nvSpPr>
          <p:spPr bwMode="auto">
            <a:xfrm>
              <a:off x="430" y="1706"/>
              <a:ext cx="0" cy="227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930901" y="1844676"/>
            <a:ext cx="4895850" cy="3313113"/>
            <a:chOff x="2699" y="1162"/>
            <a:chExt cx="2313" cy="2087"/>
          </a:xfrm>
        </p:grpSpPr>
        <p:sp>
          <p:nvSpPr>
            <p:cNvPr id="44038" name="AutoShape 17"/>
            <p:cNvSpPr>
              <a:spLocks noChangeArrowheads="1"/>
            </p:cNvSpPr>
            <p:nvPr/>
          </p:nvSpPr>
          <p:spPr bwMode="auto">
            <a:xfrm>
              <a:off x="2699" y="1162"/>
              <a:ext cx="2313" cy="208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39" name="Text Box 9"/>
            <p:cNvSpPr txBox="1">
              <a:spLocks noChangeArrowheads="1"/>
            </p:cNvSpPr>
            <p:nvPr/>
          </p:nvSpPr>
          <p:spPr bwMode="auto">
            <a:xfrm>
              <a:off x="2699" y="1298"/>
              <a:ext cx="1653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   лат.пер.ФБС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   дельта-сон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   стадии 1 и 2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   пробуждения внутри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  сна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  Представленность</a:t>
              </a:r>
            </a:p>
            <a:p>
              <a:pPr>
                <a:buClr>
                  <a:srgbClr val="990000"/>
                </a:buClr>
                <a:buFont typeface="Wingdings" pitchFamily="2" charset="2"/>
                <a:buChar char="q"/>
              </a:pPr>
              <a:r>
                <a:rPr lang="ru-RU" sz="2400"/>
                <a:t> дельта сна</a:t>
              </a:r>
            </a:p>
          </p:txBody>
        </p:sp>
        <p:sp>
          <p:nvSpPr>
            <p:cNvPr id="44040" name="Line 10"/>
            <p:cNvSpPr>
              <a:spLocks noChangeShapeType="1"/>
            </p:cNvSpPr>
            <p:nvPr/>
          </p:nvSpPr>
          <p:spPr bwMode="auto">
            <a:xfrm flipV="1">
              <a:off x="2989" y="1854"/>
              <a:ext cx="0" cy="2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1" name="Line 11"/>
            <p:cNvSpPr>
              <a:spLocks noChangeShapeType="1"/>
            </p:cNvSpPr>
            <p:nvPr/>
          </p:nvSpPr>
          <p:spPr bwMode="auto">
            <a:xfrm flipV="1">
              <a:off x="2989" y="2132"/>
              <a:ext cx="0" cy="233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2" name="Line 12"/>
            <p:cNvSpPr>
              <a:spLocks noChangeShapeType="1"/>
            </p:cNvSpPr>
            <p:nvPr/>
          </p:nvSpPr>
          <p:spPr bwMode="auto">
            <a:xfrm>
              <a:off x="2989" y="1344"/>
              <a:ext cx="0" cy="2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3" name="Line 13"/>
            <p:cNvSpPr>
              <a:spLocks noChangeShapeType="1"/>
            </p:cNvSpPr>
            <p:nvPr/>
          </p:nvSpPr>
          <p:spPr bwMode="auto">
            <a:xfrm>
              <a:off x="2989" y="1576"/>
              <a:ext cx="0" cy="2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44" name="Line 14"/>
            <p:cNvSpPr>
              <a:spLocks noChangeShapeType="1"/>
            </p:cNvSpPr>
            <p:nvPr/>
          </p:nvSpPr>
          <p:spPr bwMode="auto">
            <a:xfrm>
              <a:off x="2989" y="2550"/>
              <a:ext cx="0" cy="2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37" name="Text Box 20"/>
          <p:cNvSpPr txBox="1">
            <a:spLocks noChangeArrowheads="1"/>
          </p:cNvSpPr>
          <p:nvPr/>
        </p:nvSpPr>
        <p:spPr bwMode="auto">
          <a:xfrm>
            <a:off x="334434" y="5314950"/>
            <a:ext cx="878278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>
                <a:latin typeface="Times New Roman" pitchFamily="18" charset="0"/>
              </a:rPr>
              <a:t>Нарушения сна представлены преимущественно снижением</a:t>
            </a:r>
          </a:p>
          <a:p>
            <a:pPr algn="ctr"/>
            <a:r>
              <a:rPr lang="ru-RU" sz="2600">
                <a:latin typeface="Times New Roman" pitchFamily="18" charset="0"/>
              </a:rPr>
              <a:t>качества и стойкости сна, а также затруднениями в поддерж.</a:t>
            </a:r>
          </a:p>
          <a:p>
            <a:pPr algn="ctr"/>
            <a:r>
              <a:rPr lang="ru-RU" sz="2600">
                <a:latin typeface="Times New Roman" pitchFamily="18" charset="0"/>
              </a:rPr>
              <a:t>уровня бодрствования в дневное время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73051" y="417513"/>
            <a:ext cx="56523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990000"/>
                </a:solidFill>
              </a:rPr>
              <a:t>Нерешенные проблемы </a:t>
            </a:r>
          </a:p>
          <a:p>
            <a:r>
              <a:rPr lang="ru-RU" sz="3200">
                <a:solidFill>
                  <a:srgbClr val="990000"/>
                </a:solidFill>
              </a:rPr>
              <a:t>расстройств сна при депрессии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385234" y="2795588"/>
            <a:ext cx="11662833" cy="30813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>
                <a:solidFill>
                  <a:srgbClr val="FFFF66"/>
                </a:solidFill>
              </a:rPr>
              <a:t>   </a:t>
            </a:r>
            <a:r>
              <a:rPr lang="ru-RU" sz="2800"/>
              <a:t>Сон не всегда улучшается при терапии АД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/>
              <a:t>   Улучшение сна наблюдается лишь к 3-4 нед. </a:t>
            </a:r>
          </a:p>
          <a:p>
            <a:pPr>
              <a:buClr>
                <a:srgbClr val="990000"/>
              </a:buClr>
              <a:buFont typeface="Wingdings" pitchFamily="2" charset="2"/>
              <a:buNone/>
            </a:pPr>
            <a:r>
              <a:rPr lang="ru-RU" sz="2800"/>
              <a:t>      терапии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/>
              <a:t>   Быстрое улучшение сна является важной клин.</a:t>
            </a:r>
          </a:p>
          <a:p>
            <a:pPr>
              <a:buClr>
                <a:srgbClr val="990000"/>
              </a:buClr>
              <a:buFont typeface="Wingdings" pitchFamily="2" charset="2"/>
              <a:buNone/>
            </a:pPr>
            <a:r>
              <a:rPr lang="ru-RU" sz="2800"/>
              <a:t>      целью терапии депрессий</a:t>
            </a:r>
          </a:p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800"/>
              <a:t>   Быстрое улучшение сна может повысить</a:t>
            </a:r>
          </a:p>
          <a:p>
            <a:pPr>
              <a:buClr>
                <a:srgbClr val="990000"/>
              </a:buClr>
              <a:buFont typeface="Wingdings" pitchFamily="2" charset="2"/>
              <a:buNone/>
            </a:pPr>
            <a:r>
              <a:rPr lang="ru-RU" sz="2800"/>
              <a:t>      комплаентность пациента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34433" y="269875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400">
                <a:solidFill>
                  <a:srgbClr val="990000"/>
                </a:solidFill>
              </a:rPr>
              <a:t>Депрессии позднего возраста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464051" y="2492375"/>
            <a:ext cx="979381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Депрессия у пожилых в два раза чаще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Повышенный суицидальный риск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Большее число завершенных суицидов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200"/>
              <a:t>   (наибольший риск суицида у мужчин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200"/>
              <a:t>    старше 75 лет. Россия 2003. ВОЗ –40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200"/>
              <a:t>    суицидов на 100 тыс. нас.)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Больший процент нераспознанных и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200"/>
              <a:t>    не леченных депрессий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Плохие результаты лечения</a:t>
            </a:r>
          </a:p>
          <a:p>
            <a:pPr marL="342900" indent="-342900">
              <a:spcBef>
                <a:spcPct val="20000"/>
              </a:spcBef>
            </a:pPr>
            <a:endParaRPr lang="ru-RU" sz="2400"/>
          </a:p>
        </p:txBody>
      </p:sp>
      <p:pic>
        <p:nvPicPr>
          <p:cNvPr id="471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34" y="2565400"/>
            <a:ext cx="3782484" cy="33782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31800" y="260350"/>
            <a:ext cx="1262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>
                <a:solidFill>
                  <a:srgbClr val="990000"/>
                </a:solidFill>
              </a:rPr>
              <a:t>Клиника депрессии </a:t>
            </a:r>
            <a:br>
              <a:rPr lang="ru-RU" sz="4000">
                <a:solidFill>
                  <a:srgbClr val="990000"/>
                </a:solidFill>
              </a:rPr>
            </a:br>
            <a:r>
              <a:rPr lang="ru-RU" sz="4000">
                <a:solidFill>
                  <a:srgbClr val="990000"/>
                </a:solidFill>
              </a:rPr>
              <a:t>позднего возраста</a:t>
            </a:r>
            <a:r>
              <a:rPr lang="ru-RU" sz="4400" b="1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944534" y="2482850"/>
            <a:ext cx="73871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/>
              <a:t>Соматизированная симптоматика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/>
              <a:t>Ипохондрическая фиксация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/>
              <a:t>Апатия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/>
              <a:t>Тревога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/>
              <a:t>Астенические проявления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/>
              <a:t>Психалгии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/>
              <a:t>Нарушение когнитивных функций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33" y="2276475"/>
            <a:ext cx="3920067" cy="3738563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5039785" y="2362200"/>
            <a:ext cx="940858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Мнестико-интеллектуальные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400"/>
              <a:t>    - расстройства при поздних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400"/>
              <a:t>    депрессиях от 5 до 25%.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Прежде всего страдают: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400"/>
              <a:t>     концентрация внимания;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400"/>
              <a:t>     принятие решений;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400"/>
              <a:t>     быстрота интеллектуальных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400"/>
              <a:t>     процессов;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400"/>
              <a:t>     память 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304800" y="228600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>
                <a:solidFill>
                  <a:srgbClr val="990000"/>
                </a:solidFill>
              </a:rPr>
              <a:t>Когнитивные нарушения при </a:t>
            </a:r>
            <a:br>
              <a:rPr lang="ru-RU" sz="3600">
                <a:solidFill>
                  <a:srgbClr val="990000"/>
                </a:solidFill>
              </a:rPr>
            </a:br>
            <a:r>
              <a:rPr lang="ru-RU" sz="3600">
                <a:solidFill>
                  <a:srgbClr val="990000"/>
                </a:solidFill>
              </a:rPr>
              <a:t>депрессии позднего возраста</a:t>
            </a:r>
            <a:r>
              <a:rPr lang="ru-RU" sz="4400" b="1">
                <a:solidFill>
                  <a:srgbClr val="FFFF99"/>
                </a:solidFill>
              </a:rPr>
              <a:t> </a:t>
            </a:r>
          </a:p>
        </p:txBody>
      </p:sp>
      <p:pic>
        <p:nvPicPr>
          <p:cNvPr id="4915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1" y="2060575"/>
            <a:ext cx="2760133" cy="2159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4915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4292600"/>
            <a:ext cx="2783417" cy="2159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176184" y="2436813"/>
            <a:ext cx="12598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Мрачное настроение и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400"/>
              <a:t>    пессимистические рассуждения;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Осуждение настоящего и полное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400"/>
              <a:t>    отсутствие интереса к окружающему;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ощущение одиночества, беспомощности,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400"/>
              <a:t>    никчемности, обременительности;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сниженные семейная и социальная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400"/>
              <a:t>   адаптация;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04800" y="304800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>
                <a:solidFill>
                  <a:srgbClr val="990000"/>
                </a:solidFill>
              </a:rPr>
              <a:t>Особенности клиники депрессий </a:t>
            </a:r>
            <a:br>
              <a:rPr lang="ru-RU" sz="3200">
                <a:solidFill>
                  <a:srgbClr val="990000"/>
                </a:solidFill>
              </a:rPr>
            </a:br>
            <a:r>
              <a:rPr lang="ru-RU" sz="3200">
                <a:solidFill>
                  <a:srgbClr val="990000"/>
                </a:solidFill>
              </a:rPr>
              <a:t>позднего возраста</a:t>
            </a:r>
            <a:r>
              <a:rPr lang="ru-RU" sz="4400" b="1">
                <a:solidFill>
                  <a:srgbClr val="FFFF99"/>
                </a:solidFill>
              </a:rPr>
              <a:t> </a:t>
            </a:r>
          </a:p>
        </p:txBody>
      </p:sp>
      <p:pic>
        <p:nvPicPr>
          <p:cNvPr id="501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85" y="2133600"/>
            <a:ext cx="2832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666" y="3933826"/>
            <a:ext cx="2787651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787" name="Picture 2" descr="Термоциклеры для ПЦ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" y="1565275"/>
            <a:ext cx="5745163" cy="4822825"/>
          </a:xfrm>
          <a:noFill/>
        </p:spPr>
      </p:pic>
      <p:sp>
        <p:nvSpPr>
          <p:cNvPr id="758788" name="TextBox 6"/>
          <p:cNvSpPr txBox="1">
            <a:spLocks noChangeArrowheads="1"/>
          </p:cNvSpPr>
          <p:nvPr/>
        </p:nvSpPr>
        <p:spPr bwMode="auto">
          <a:xfrm>
            <a:off x="343254" y="186431"/>
            <a:ext cx="11452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6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Половина выздоровевших от </a:t>
            </a:r>
            <a:r>
              <a:rPr lang="ru-RU" altLang="ru-RU" sz="3600" dirty="0" err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ковида</a:t>
            </a:r>
            <a:r>
              <a:rPr lang="ru-RU" altLang="ru-RU" sz="36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имеет отсроченный </a:t>
            </a:r>
            <a:r>
              <a:rPr lang="ru-RU" altLang="ru-RU" sz="3600" dirty="0" err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постковидный</a:t>
            </a:r>
            <a:r>
              <a:rPr lang="ru-RU" altLang="ru-RU" sz="36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синдром.</a:t>
            </a:r>
          </a:p>
        </p:txBody>
      </p:sp>
      <p:sp>
        <p:nvSpPr>
          <p:cNvPr id="184325" name="TextBox 8"/>
          <p:cNvSpPr txBox="1">
            <a:spLocks noChangeArrowheads="1"/>
          </p:cNvSpPr>
          <p:nvPr/>
        </p:nvSpPr>
        <p:spPr bwMode="auto">
          <a:xfrm>
            <a:off x="5981408" y="1389062"/>
            <a:ext cx="5726112" cy="5468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усталость, </a:t>
            </a:r>
            <a:endParaRPr lang="en-US" altLang="ru-RU" dirty="0">
              <a:solidFill>
                <a:srgbClr val="1A1A1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одышка, </a:t>
            </a:r>
            <a:endParaRPr lang="en-US" altLang="ru-RU" dirty="0">
              <a:solidFill>
                <a:srgbClr val="1A1A1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боль в суставах, </a:t>
            </a:r>
            <a:endParaRPr lang="en-US" altLang="ru-RU" dirty="0">
              <a:solidFill>
                <a:srgbClr val="1A1A1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боль в груди, </a:t>
            </a:r>
            <a:endParaRPr lang="en-US" altLang="ru-RU" dirty="0">
              <a:solidFill>
                <a:srgbClr val="1A1A1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кашель,</a:t>
            </a:r>
            <a:endParaRPr lang="en-US" altLang="ru-RU" dirty="0">
              <a:solidFill>
                <a:srgbClr val="1A1A1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отсутствие обоняния и вкуса, </a:t>
            </a:r>
            <a:endParaRPr lang="en-US" altLang="ru-RU" dirty="0">
              <a:solidFill>
                <a:srgbClr val="1A1A1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сухость глаз и рта (аутоиммунное),</a:t>
            </a:r>
            <a:endParaRPr lang="en-US" altLang="ru-RU" dirty="0">
              <a:solidFill>
                <a:srgbClr val="1A1A1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головная боль, </a:t>
            </a:r>
            <a:endParaRPr lang="en-US" altLang="ru-RU" dirty="0">
              <a:solidFill>
                <a:srgbClr val="1A1A1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мокрота, боль в горле, </a:t>
            </a:r>
            <a:endParaRPr lang="en-US" altLang="ru-RU" dirty="0">
              <a:solidFill>
                <a:srgbClr val="1A1A1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головокружение, </a:t>
            </a:r>
            <a:endParaRPr lang="en-US" altLang="ru-RU" dirty="0">
              <a:solidFill>
                <a:srgbClr val="1A1A1B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понос.</a:t>
            </a:r>
            <a:endParaRPr lang="ru-RU" altLang="ru-RU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39184" y="198438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>
                <a:solidFill>
                  <a:srgbClr val="990000"/>
                </a:solidFill>
              </a:rPr>
              <a:t>Сосудистая депрессия</a:t>
            </a:r>
            <a:r>
              <a:rPr lang="ru-RU" sz="4400" b="1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43933" y="2652713"/>
            <a:ext cx="1219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Совместное начало депрессии и цереброваскулярного заболевания ( клиника плюс МРТ)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Когнитивные нарушения начинаются с расстройства исполнительных функций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(планирование,организация,последова-тельность, абстракция), памяти или скорости переработки информации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400"/>
              <a:t>Позднее начало – после 50 лет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4085167" y="2420938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Не характерно чувство вины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Не характерна ажитация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Характерны апатия и заторможенность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Снижение интересов и удовольствия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Выражена беспомощность в повседневной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200"/>
              <a:t>     жизни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200"/>
              <a:t>В роду не характерны</a:t>
            </a:r>
            <a:r>
              <a:rPr lang="ru-RU" sz="2400"/>
              <a:t> </a:t>
            </a:r>
            <a:r>
              <a:rPr lang="ru-RU" sz="2200"/>
              <a:t>аффективные </a:t>
            </a:r>
          </a:p>
          <a:p>
            <a:pPr marL="342900" indent="-3429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ru-RU" sz="2200"/>
              <a:t>    заболевания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43933" y="53975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400">
                <a:solidFill>
                  <a:srgbClr val="990000"/>
                </a:solidFill>
              </a:rPr>
              <a:t>Сосудистая депрессия</a:t>
            </a:r>
            <a:r>
              <a:rPr lang="ru-RU" sz="4400" b="1">
                <a:solidFill>
                  <a:srgbClr val="FFFF99"/>
                </a:solidFill>
              </a:rPr>
              <a:t> </a:t>
            </a: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85" y="2349501"/>
            <a:ext cx="3481916" cy="3078163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96851" y="411163"/>
            <a:ext cx="11938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3600">
                <a:solidFill>
                  <a:srgbClr val="990000"/>
                </a:solidFill>
              </a:rPr>
              <a:t>Постинсультная депрессия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6707718" y="1720850"/>
            <a:ext cx="3873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Verdana" pitchFamily="34" charset="0"/>
              </a:rPr>
              <a:t>депрессия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61384" y="1679575"/>
            <a:ext cx="534246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ишемические или геморрагические инсульты</a:t>
            </a:r>
          </a:p>
        </p:txBody>
      </p:sp>
      <p:pic>
        <p:nvPicPr>
          <p:cNvPr id="54277" name="Picture 6" descr="MM90028275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5567" y="2273300"/>
            <a:ext cx="2584451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5048251" y="4360863"/>
            <a:ext cx="7143749" cy="1531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eaLnBrk="0" hangingPunct="0">
              <a:spcBef>
                <a:spcPct val="10000"/>
              </a:spcBef>
              <a:spcAft>
                <a:spcPct val="15000"/>
              </a:spcAft>
              <a:buFontTx/>
              <a:buBlip>
                <a:blip r:embed="rId4"/>
              </a:buBlip>
            </a:pPr>
            <a:r>
              <a:rPr lang="ru-RU" sz="2200"/>
              <a:t>в остром периоде чаще при левополушарных инсультах </a:t>
            </a:r>
          </a:p>
          <a:p>
            <a:pPr marL="355600" indent="-355600" eaLnBrk="0" hangingPunct="0">
              <a:spcBef>
                <a:spcPct val="10000"/>
              </a:spcBef>
              <a:spcAft>
                <a:spcPct val="15000"/>
              </a:spcAft>
              <a:buFontTx/>
              <a:buBlip>
                <a:blip r:embed="rId4"/>
              </a:buBlip>
            </a:pPr>
            <a:r>
              <a:rPr lang="ru-RU" sz="2200"/>
              <a:t>через год после инсульта чаще правополушарных больных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18167" y="3157539"/>
            <a:ext cx="2857500" cy="2020887"/>
            <a:chOff x="1931" y="2563"/>
            <a:chExt cx="1726" cy="1703"/>
          </a:xfrm>
        </p:grpSpPr>
        <p:sp>
          <p:nvSpPr>
            <p:cNvPr id="54283" name="Freeform 9"/>
            <p:cNvSpPr>
              <a:spLocks/>
            </p:cNvSpPr>
            <p:nvPr/>
          </p:nvSpPr>
          <p:spPr bwMode="auto">
            <a:xfrm>
              <a:off x="1931" y="2563"/>
              <a:ext cx="1726" cy="1703"/>
            </a:xfrm>
            <a:custGeom>
              <a:avLst/>
              <a:gdLst>
                <a:gd name="T0" fmla="*/ 1310 w 1330"/>
                <a:gd name="T1" fmla="*/ 416 h 926"/>
                <a:gd name="T2" fmla="*/ 1283 w 1330"/>
                <a:gd name="T3" fmla="*/ 388 h 926"/>
                <a:gd name="T4" fmla="*/ 1271 w 1330"/>
                <a:gd name="T5" fmla="*/ 347 h 926"/>
                <a:gd name="T6" fmla="*/ 1243 w 1330"/>
                <a:gd name="T7" fmla="*/ 311 h 926"/>
                <a:gd name="T8" fmla="*/ 1257 w 1330"/>
                <a:gd name="T9" fmla="*/ 227 h 926"/>
                <a:gd name="T10" fmla="*/ 1184 w 1330"/>
                <a:gd name="T11" fmla="*/ 159 h 926"/>
                <a:gd name="T12" fmla="*/ 1090 w 1330"/>
                <a:gd name="T13" fmla="*/ 107 h 926"/>
                <a:gd name="T14" fmla="*/ 1006 w 1330"/>
                <a:gd name="T15" fmla="*/ 50 h 926"/>
                <a:gd name="T16" fmla="*/ 957 w 1330"/>
                <a:gd name="T17" fmla="*/ 47 h 926"/>
                <a:gd name="T18" fmla="*/ 906 w 1330"/>
                <a:gd name="T19" fmla="*/ 10 h 926"/>
                <a:gd name="T20" fmla="*/ 851 w 1330"/>
                <a:gd name="T21" fmla="*/ 1 h 926"/>
                <a:gd name="T22" fmla="*/ 808 w 1330"/>
                <a:gd name="T23" fmla="*/ 21 h 926"/>
                <a:gd name="T24" fmla="*/ 783 w 1330"/>
                <a:gd name="T25" fmla="*/ 20 h 926"/>
                <a:gd name="T26" fmla="*/ 756 w 1330"/>
                <a:gd name="T27" fmla="*/ 15 h 926"/>
                <a:gd name="T28" fmla="*/ 716 w 1330"/>
                <a:gd name="T29" fmla="*/ 29 h 926"/>
                <a:gd name="T30" fmla="*/ 681 w 1330"/>
                <a:gd name="T31" fmla="*/ 92 h 926"/>
                <a:gd name="T32" fmla="*/ 664 w 1330"/>
                <a:gd name="T33" fmla="*/ 112 h 926"/>
                <a:gd name="T34" fmla="*/ 648 w 1330"/>
                <a:gd name="T35" fmla="*/ 92 h 926"/>
                <a:gd name="T36" fmla="*/ 613 w 1330"/>
                <a:gd name="T37" fmla="*/ 29 h 926"/>
                <a:gd name="T38" fmla="*/ 574 w 1330"/>
                <a:gd name="T39" fmla="*/ 15 h 926"/>
                <a:gd name="T40" fmla="*/ 548 w 1330"/>
                <a:gd name="T41" fmla="*/ 20 h 926"/>
                <a:gd name="T42" fmla="*/ 522 w 1330"/>
                <a:gd name="T43" fmla="*/ 21 h 926"/>
                <a:gd name="T44" fmla="*/ 479 w 1330"/>
                <a:gd name="T45" fmla="*/ 1 h 926"/>
                <a:gd name="T46" fmla="*/ 423 w 1330"/>
                <a:gd name="T47" fmla="*/ 10 h 926"/>
                <a:gd name="T48" fmla="*/ 372 w 1330"/>
                <a:gd name="T49" fmla="*/ 47 h 926"/>
                <a:gd name="T50" fmla="*/ 323 w 1330"/>
                <a:gd name="T51" fmla="*/ 50 h 926"/>
                <a:gd name="T52" fmla="*/ 239 w 1330"/>
                <a:gd name="T53" fmla="*/ 107 h 926"/>
                <a:gd name="T54" fmla="*/ 145 w 1330"/>
                <a:gd name="T55" fmla="*/ 159 h 926"/>
                <a:gd name="T56" fmla="*/ 72 w 1330"/>
                <a:gd name="T57" fmla="*/ 227 h 926"/>
                <a:gd name="T58" fmla="*/ 87 w 1330"/>
                <a:gd name="T59" fmla="*/ 311 h 926"/>
                <a:gd name="T60" fmla="*/ 58 w 1330"/>
                <a:gd name="T61" fmla="*/ 347 h 926"/>
                <a:gd name="T62" fmla="*/ 48 w 1330"/>
                <a:gd name="T63" fmla="*/ 388 h 926"/>
                <a:gd name="T64" fmla="*/ 20 w 1330"/>
                <a:gd name="T65" fmla="*/ 416 h 926"/>
                <a:gd name="T66" fmla="*/ 0 w 1330"/>
                <a:gd name="T67" fmla="*/ 454 h 926"/>
                <a:gd name="T68" fmla="*/ 26 w 1330"/>
                <a:gd name="T69" fmla="*/ 519 h 926"/>
                <a:gd name="T70" fmla="*/ 81 w 1330"/>
                <a:gd name="T71" fmla="*/ 618 h 926"/>
                <a:gd name="T72" fmla="*/ 213 w 1330"/>
                <a:gd name="T73" fmla="*/ 725 h 926"/>
                <a:gd name="T74" fmla="*/ 291 w 1330"/>
                <a:gd name="T75" fmla="*/ 847 h 926"/>
                <a:gd name="T76" fmla="*/ 434 w 1330"/>
                <a:gd name="T77" fmla="*/ 924 h 926"/>
                <a:gd name="T78" fmla="*/ 545 w 1330"/>
                <a:gd name="T79" fmla="*/ 897 h 926"/>
                <a:gd name="T80" fmla="*/ 611 w 1330"/>
                <a:gd name="T81" fmla="*/ 873 h 926"/>
                <a:gd name="T82" fmla="*/ 651 w 1330"/>
                <a:gd name="T83" fmla="*/ 844 h 926"/>
                <a:gd name="T84" fmla="*/ 673 w 1330"/>
                <a:gd name="T85" fmla="*/ 844 h 926"/>
                <a:gd name="T86" fmla="*/ 708 w 1330"/>
                <a:gd name="T87" fmla="*/ 868 h 926"/>
                <a:gd name="T88" fmla="*/ 772 w 1330"/>
                <a:gd name="T89" fmla="*/ 878 h 926"/>
                <a:gd name="T90" fmla="*/ 869 w 1330"/>
                <a:gd name="T91" fmla="*/ 926 h 926"/>
                <a:gd name="T92" fmla="*/ 1013 w 1330"/>
                <a:gd name="T93" fmla="*/ 869 h 926"/>
                <a:gd name="T94" fmla="*/ 1109 w 1330"/>
                <a:gd name="T95" fmla="*/ 750 h 926"/>
                <a:gd name="T96" fmla="*/ 1229 w 1330"/>
                <a:gd name="T97" fmla="*/ 642 h 926"/>
                <a:gd name="T98" fmla="*/ 1292 w 1330"/>
                <a:gd name="T99" fmla="*/ 531 h 926"/>
                <a:gd name="T100" fmla="*/ 1330 w 1330"/>
                <a:gd name="T101" fmla="*/ 467 h 9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0"/>
                <a:gd name="T154" fmla="*/ 0 h 926"/>
                <a:gd name="T155" fmla="*/ 1330 w 1330"/>
                <a:gd name="T156" fmla="*/ 926 h 9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0" h="926">
                  <a:moveTo>
                    <a:pt x="1327" y="441"/>
                  </a:moveTo>
                  <a:lnTo>
                    <a:pt x="1324" y="434"/>
                  </a:lnTo>
                  <a:lnTo>
                    <a:pt x="1320" y="428"/>
                  </a:lnTo>
                  <a:lnTo>
                    <a:pt x="1315" y="422"/>
                  </a:lnTo>
                  <a:lnTo>
                    <a:pt x="1310" y="416"/>
                  </a:lnTo>
                  <a:lnTo>
                    <a:pt x="1304" y="410"/>
                  </a:lnTo>
                  <a:lnTo>
                    <a:pt x="1297" y="406"/>
                  </a:lnTo>
                  <a:lnTo>
                    <a:pt x="1290" y="401"/>
                  </a:lnTo>
                  <a:lnTo>
                    <a:pt x="1282" y="396"/>
                  </a:lnTo>
                  <a:lnTo>
                    <a:pt x="1283" y="388"/>
                  </a:lnTo>
                  <a:lnTo>
                    <a:pt x="1282" y="380"/>
                  </a:lnTo>
                  <a:lnTo>
                    <a:pt x="1281" y="371"/>
                  </a:lnTo>
                  <a:lnTo>
                    <a:pt x="1278" y="363"/>
                  </a:lnTo>
                  <a:lnTo>
                    <a:pt x="1275" y="355"/>
                  </a:lnTo>
                  <a:lnTo>
                    <a:pt x="1271" y="347"/>
                  </a:lnTo>
                  <a:lnTo>
                    <a:pt x="1267" y="340"/>
                  </a:lnTo>
                  <a:lnTo>
                    <a:pt x="1262" y="332"/>
                  </a:lnTo>
                  <a:lnTo>
                    <a:pt x="1256" y="325"/>
                  </a:lnTo>
                  <a:lnTo>
                    <a:pt x="1249" y="318"/>
                  </a:lnTo>
                  <a:lnTo>
                    <a:pt x="1243" y="311"/>
                  </a:lnTo>
                  <a:lnTo>
                    <a:pt x="1234" y="305"/>
                  </a:lnTo>
                  <a:lnTo>
                    <a:pt x="1249" y="287"/>
                  </a:lnTo>
                  <a:lnTo>
                    <a:pt x="1259" y="267"/>
                  </a:lnTo>
                  <a:lnTo>
                    <a:pt x="1262" y="248"/>
                  </a:lnTo>
                  <a:lnTo>
                    <a:pt x="1257" y="227"/>
                  </a:lnTo>
                  <a:lnTo>
                    <a:pt x="1249" y="210"/>
                  </a:lnTo>
                  <a:lnTo>
                    <a:pt x="1238" y="195"/>
                  </a:lnTo>
                  <a:lnTo>
                    <a:pt x="1222" y="181"/>
                  </a:lnTo>
                  <a:lnTo>
                    <a:pt x="1203" y="169"/>
                  </a:lnTo>
                  <a:lnTo>
                    <a:pt x="1184" y="159"/>
                  </a:lnTo>
                  <a:lnTo>
                    <a:pt x="1161" y="151"/>
                  </a:lnTo>
                  <a:lnTo>
                    <a:pt x="1138" y="145"/>
                  </a:lnTo>
                  <a:lnTo>
                    <a:pt x="1115" y="141"/>
                  </a:lnTo>
                  <a:lnTo>
                    <a:pt x="1103" y="123"/>
                  </a:lnTo>
                  <a:lnTo>
                    <a:pt x="1090" y="107"/>
                  </a:lnTo>
                  <a:lnTo>
                    <a:pt x="1077" y="92"/>
                  </a:lnTo>
                  <a:lnTo>
                    <a:pt x="1060" y="77"/>
                  </a:lnTo>
                  <a:lnTo>
                    <a:pt x="1043" y="66"/>
                  </a:lnTo>
                  <a:lnTo>
                    <a:pt x="1026" y="56"/>
                  </a:lnTo>
                  <a:lnTo>
                    <a:pt x="1006" y="50"/>
                  </a:lnTo>
                  <a:lnTo>
                    <a:pt x="987" y="46"/>
                  </a:lnTo>
                  <a:lnTo>
                    <a:pt x="979" y="46"/>
                  </a:lnTo>
                  <a:lnTo>
                    <a:pt x="972" y="46"/>
                  </a:lnTo>
                  <a:lnTo>
                    <a:pt x="965" y="46"/>
                  </a:lnTo>
                  <a:lnTo>
                    <a:pt x="957" y="47"/>
                  </a:lnTo>
                  <a:lnTo>
                    <a:pt x="948" y="38"/>
                  </a:lnTo>
                  <a:lnTo>
                    <a:pt x="938" y="30"/>
                  </a:lnTo>
                  <a:lnTo>
                    <a:pt x="928" y="22"/>
                  </a:lnTo>
                  <a:lnTo>
                    <a:pt x="918" y="16"/>
                  </a:lnTo>
                  <a:lnTo>
                    <a:pt x="906" y="10"/>
                  </a:lnTo>
                  <a:lnTo>
                    <a:pt x="895" y="6"/>
                  </a:lnTo>
                  <a:lnTo>
                    <a:pt x="883" y="3"/>
                  </a:lnTo>
                  <a:lnTo>
                    <a:pt x="871" y="1"/>
                  </a:lnTo>
                  <a:lnTo>
                    <a:pt x="861" y="0"/>
                  </a:lnTo>
                  <a:lnTo>
                    <a:pt x="851" y="1"/>
                  </a:lnTo>
                  <a:lnTo>
                    <a:pt x="841" y="2"/>
                  </a:lnTo>
                  <a:lnTo>
                    <a:pt x="832" y="6"/>
                  </a:lnTo>
                  <a:lnTo>
                    <a:pt x="824" y="9"/>
                  </a:lnTo>
                  <a:lnTo>
                    <a:pt x="815" y="14"/>
                  </a:lnTo>
                  <a:lnTo>
                    <a:pt x="808" y="21"/>
                  </a:lnTo>
                  <a:lnTo>
                    <a:pt x="801" y="28"/>
                  </a:lnTo>
                  <a:lnTo>
                    <a:pt x="797" y="25"/>
                  </a:lnTo>
                  <a:lnTo>
                    <a:pt x="792" y="23"/>
                  </a:lnTo>
                  <a:lnTo>
                    <a:pt x="787" y="21"/>
                  </a:lnTo>
                  <a:lnTo>
                    <a:pt x="783" y="20"/>
                  </a:lnTo>
                  <a:lnTo>
                    <a:pt x="778" y="17"/>
                  </a:lnTo>
                  <a:lnTo>
                    <a:pt x="774" y="16"/>
                  </a:lnTo>
                  <a:lnTo>
                    <a:pt x="769" y="16"/>
                  </a:lnTo>
                  <a:lnTo>
                    <a:pt x="764" y="15"/>
                  </a:lnTo>
                  <a:lnTo>
                    <a:pt x="756" y="15"/>
                  </a:lnTo>
                  <a:lnTo>
                    <a:pt x="747" y="15"/>
                  </a:lnTo>
                  <a:lnTo>
                    <a:pt x="739" y="17"/>
                  </a:lnTo>
                  <a:lnTo>
                    <a:pt x="731" y="20"/>
                  </a:lnTo>
                  <a:lnTo>
                    <a:pt x="724" y="23"/>
                  </a:lnTo>
                  <a:lnTo>
                    <a:pt x="716" y="29"/>
                  </a:lnTo>
                  <a:lnTo>
                    <a:pt x="709" y="33"/>
                  </a:lnTo>
                  <a:lnTo>
                    <a:pt x="703" y="40"/>
                  </a:lnTo>
                  <a:lnTo>
                    <a:pt x="693" y="56"/>
                  </a:lnTo>
                  <a:lnTo>
                    <a:pt x="686" y="74"/>
                  </a:lnTo>
                  <a:lnTo>
                    <a:pt x="681" y="92"/>
                  </a:lnTo>
                  <a:lnTo>
                    <a:pt x="680" y="113"/>
                  </a:lnTo>
                  <a:lnTo>
                    <a:pt x="677" y="112"/>
                  </a:lnTo>
                  <a:lnTo>
                    <a:pt x="672" y="112"/>
                  </a:lnTo>
                  <a:lnTo>
                    <a:pt x="669" y="112"/>
                  </a:lnTo>
                  <a:lnTo>
                    <a:pt x="664" y="112"/>
                  </a:lnTo>
                  <a:lnTo>
                    <a:pt x="661" y="112"/>
                  </a:lnTo>
                  <a:lnTo>
                    <a:pt x="657" y="112"/>
                  </a:lnTo>
                  <a:lnTo>
                    <a:pt x="653" y="112"/>
                  </a:lnTo>
                  <a:lnTo>
                    <a:pt x="649" y="113"/>
                  </a:lnTo>
                  <a:lnTo>
                    <a:pt x="648" y="92"/>
                  </a:lnTo>
                  <a:lnTo>
                    <a:pt x="643" y="74"/>
                  </a:lnTo>
                  <a:lnTo>
                    <a:pt x="636" y="56"/>
                  </a:lnTo>
                  <a:lnTo>
                    <a:pt x="626" y="40"/>
                  </a:lnTo>
                  <a:lnTo>
                    <a:pt x="620" y="33"/>
                  </a:lnTo>
                  <a:lnTo>
                    <a:pt x="613" y="29"/>
                  </a:lnTo>
                  <a:lnTo>
                    <a:pt x="606" y="23"/>
                  </a:lnTo>
                  <a:lnTo>
                    <a:pt x="598" y="20"/>
                  </a:lnTo>
                  <a:lnTo>
                    <a:pt x="591" y="17"/>
                  </a:lnTo>
                  <a:lnTo>
                    <a:pt x="583" y="15"/>
                  </a:lnTo>
                  <a:lnTo>
                    <a:pt x="574" y="15"/>
                  </a:lnTo>
                  <a:lnTo>
                    <a:pt x="566" y="15"/>
                  </a:lnTo>
                  <a:lnTo>
                    <a:pt x="561" y="16"/>
                  </a:lnTo>
                  <a:lnTo>
                    <a:pt x="557" y="16"/>
                  </a:lnTo>
                  <a:lnTo>
                    <a:pt x="552" y="17"/>
                  </a:lnTo>
                  <a:lnTo>
                    <a:pt x="548" y="20"/>
                  </a:lnTo>
                  <a:lnTo>
                    <a:pt x="543" y="21"/>
                  </a:lnTo>
                  <a:lnTo>
                    <a:pt x="538" y="23"/>
                  </a:lnTo>
                  <a:lnTo>
                    <a:pt x="534" y="25"/>
                  </a:lnTo>
                  <a:lnTo>
                    <a:pt x="529" y="28"/>
                  </a:lnTo>
                  <a:lnTo>
                    <a:pt x="522" y="21"/>
                  </a:lnTo>
                  <a:lnTo>
                    <a:pt x="514" y="14"/>
                  </a:lnTo>
                  <a:lnTo>
                    <a:pt x="506" y="9"/>
                  </a:lnTo>
                  <a:lnTo>
                    <a:pt x="497" y="6"/>
                  </a:lnTo>
                  <a:lnTo>
                    <a:pt x="488" y="2"/>
                  </a:lnTo>
                  <a:lnTo>
                    <a:pt x="479" y="1"/>
                  </a:lnTo>
                  <a:lnTo>
                    <a:pt x="468" y="0"/>
                  </a:lnTo>
                  <a:lnTo>
                    <a:pt x="458" y="1"/>
                  </a:lnTo>
                  <a:lnTo>
                    <a:pt x="446" y="3"/>
                  </a:lnTo>
                  <a:lnTo>
                    <a:pt x="435" y="6"/>
                  </a:lnTo>
                  <a:lnTo>
                    <a:pt x="423" y="10"/>
                  </a:lnTo>
                  <a:lnTo>
                    <a:pt x="413" y="16"/>
                  </a:lnTo>
                  <a:lnTo>
                    <a:pt x="402" y="22"/>
                  </a:lnTo>
                  <a:lnTo>
                    <a:pt x="392" y="30"/>
                  </a:lnTo>
                  <a:lnTo>
                    <a:pt x="382" y="38"/>
                  </a:lnTo>
                  <a:lnTo>
                    <a:pt x="372" y="47"/>
                  </a:lnTo>
                  <a:lnTo>
                    <a:pt x="366" y="46"/>
                  </a:lnTo>
                  <a:lnTo>
                    <a:pt x="358" y="46"/>
                  </a:lnTo>
                  <a:lnTo>
                    <a:pt x="351" y="46"/>
                  </a:lnTo>
                  <a:lnTo>
                    <a:pt x="343" y="46"/>
                  </a:lnTo>
                  <a:lnTo>
                    <a:pt x="323" y="50"/>
                  </a:lnTo>
                  <a:lnTo>
                    <a:pt x="303" y="56"/>
                  </a:lnTo>
                  <a:lnTo>
                    <a:pt x="286" y="66"/>
                  </a:lnTo>
                  <a:lnTo>
                    <a:pt x="269" y="77"/>
                  </a:lnTo>
                  <a:lnTo>
                    <a:pt x="253" y="92"/>
                  </a:lnTo>
                  <a:lnTo>
                    <a:pt x="239" y="107"/>
                  </a:lnTo>
                  <a:lnTo>
                    <a:pt x="226" y="123"/>
                  </a:lnTo>
                  <a:lnTo>
                    <a:pt x="215" y="141"/>
                  </a:lnTo>
                  <a:lnTo>
                    <a:pt x="192" y="145"/>
                  </a:lnTo>
                  <a:lnTo>
                    <a:pt x="169" y="151"/>
                  </a:lnTo>
                  <a:lnTo>
                    <a:pt x="145" y="159"/>
                  </a:lnTo>
                  <a:lnTo>
                    <a:pt x="126" y="169"/>
                  </a:lnTo>
                  <a:lnTo>
                    <a:pt x="107" y="181"/>
                  </a:lnTo>
                  <a:lnTo>
                    <a:pt x="91" y="195"/>
                  </a:lnTo>
                  <a:lnTo>
                    <a:pt x="80" y="210"/>
                  </a:lnTo>
                  <a:lnTo>
                    <a:pt x="72" y="227"/>
                  </a:lnTo>
                  <a:lnTo>
                    <a:pt x="68" y="248"/>
                  </a:lnTo>
                  <a:lnTo>
                    <a:pt x="72" y="267"/>
                  </a:lnTo>
                  <a:lnTo>
                    <a:pt x="80" y="287"/>
                  </a:lnTo>
                  <a:lnTo>
                    <a:pt x="95" y="305"/>
                  </a:lnTo>
                  <a:lnTo>
                    <a:pt x="87" y="311"/>
                  </a:lnTo>
                  <a:lnTo>
                    <a:pt x="80" y="318"/>
                  </a:lnTo>
                  <a:lnTo>
                    <a:pt x="73" y="325"/>
                  </a:lnTo>
                  <a:lnTo>
                    <a:pt x="67" y="332"/>
                  </a:lnTo>
                  <a:lnTo>
                    <a:pt x="63" y="340"/>
                  </a:lnTo>
                  <a:lnTo>
                    <a:pt x="58" y="347"/>
                  </a:lnTo>
                  <a:lnTo>
                    <a:pt x="54" y="355"/>
                  </a:lnTo>
                  <a:lnTo>
                    <a:pt x="51" y="363"/>
                  </a:lnTo>
                  <a:lnTo>
                    <a:pt x="49" y="371"/>
                  </a:lnTo>
                  <a:lnTo>
                    <a:pt x="48" y="380"/>
                  </a:lnTo>
                  <a:lnTo>
                    <a:pt x="48" y="388"/>
                  </a:lnTo>
                  <a:lnTo>
                    <a:pt x="48" y="396"/>
                  </a:lnTo>
                  <a:lnTo>
                    <a:pt x="39" y="401"/>
                  </a:lnTo>
                  <a:lnTo>
                    <a:pt x="33" y="406"/>
                  </a:lnTo>
                  <a:lnTo>
                    <a:pt x="26" y="410"/>
                  </a:lnTo>
                  <a:lnTo>
                    <a:pt x="20" y="416"/>
                  </a:lnTo>
                  <a:lnTo>
                    <a:pt x="14" y="422"/>
                  </a:lnTo>
                  <a:lnTo>
                    <a:pt x="10" y="428"/>
                  </a:lnTo>
                  <a:lnTo>
                    <a:pt x="6" y="434"/>
                  </a:lnTo>
                  <a:lnTo>
                    <a:pt x="3" y="441"/>
                  </a:lnTo>
                  <a:lnTo>
                    <a:pt x="0" y="454"/>
                  </a:lnTo>
                  <a:lnTo>
                    <a:pt x="0" y="467"/>
                  </a:lnTo>
                  <a:lnTo>
                    <a:pt x="3" y="479"/>
                  </a:lnTo>
                  <a:lnTo>
                    <a:pt x="8" y="493"/>
                  </a:lnTo>
                  <a:lnTo>
                    <a:pt x="15" y="506"/>
                  </a:lnTo>
                  <a:lnTo>
                    <a:pt x="26" y="519"/>
                  </a:lnTo>
                  <a:lnTo>
                    <a:pt x="38" y="531"/>
                  </a:lnTo>
                  <a:lnTo>
                    <a:pt x="52" y="543"/>
                  </a:lnTo>
                  <a:lnTo>
                    <a:pt x="57" y="567"/>
                  </a:lnTo>
                  <a:lnTo>
                    <a:pt x="66" y="592"/>
                  </a:lnTo>
                  <a:lnTo>
                    <a:pt x="81" y="618"/>
                  </a:lnTo>
                  <a:lnTo>
                    <a:pt x="101" y="642"/>
                  </a:lnTo>
                  <a:lnTo>
                    <a:pt x="124" y="666"/>
                  </a:lnTo>
                  <a:lnTo>
                    <a:pt x="150" y="688"/>
                  </a:lnTo>
                  <a:lnTo>
                    <a:pt x="180" y="708"/>
                  </a:lnTo>
                  <a:lnTo>
                    <a:pt x="213" y="725"/>
                  </a:lnTo>
                  <a:lnTo>
                    <a:pt x="220" y="750"/>
                  </a:lnTo>
                  <a:lnTo>
                    <a:pt x="233" y="776"/>
                  </a:lnTo>
                  <a:lnTo>
                    <a:pt x="248" y="801"/>
                  </a:lnTo>
                  <a:lnTo>
                    <a:pt x="268" y="824"/>
                  </a:lnTo>
                  <a:lnTo>
                    <a:pt x="291" y="847"/>
                  </a:lnTo>
                  <a:lnTo>
                    <a:pt x="316" y="869"/>
                  </a:lnTo>
                  <a:lnTo>
                    <a:pt x="345" y="887"/>
                  </a:lnTo>
                  <a:lnTo>
                    <a:pt x="375" y="903"/>
                  </a:lnTo>
                  <a:lnTo>
                    <a:pt x="405" y="916"/>
                  </a:lnTo>
                  <a:lnTo>
                    <a:pt x="434" y="924"/>
                  </a:lnTo>
                  <a:lnTo>
                    <a:pt x="460" y="926"/>
                  </a:lnTo>
                  <a:lnTo>
                    <a:pt x="485" y="925"/>
                  </a:lnTo>
                  <a:lnTo>
                    <a:pt x="508" y="921"/>
                  </a:lnTo>
                  <a:lnTo>
                    <a:pt x="528" y="910"/>
                  </a:lnTo>
                  <a:lnTo>
                    <a:pt x="545" y="897"/>
                  </a:lnTo>
                  <a:lnTo>
                    <a:pt x="558" y="878"/>
                  </a:lnTo>
                  <a:lnTo>
                    <a:pt x="573" y="879"/>
                  </a:lnTo>
                  <a:lnTo>
                    <a:pt x="587" y="879"/>
                  </a:lnTo>
                  <a:lnTo>
                    <a:pt x="600" y="877"/>
                  </a:lnTo>
                  <a:lnTo>
                    <a:pt x="611" y="873"/>
                  </a:lnTo>
                  <a:lnTo>
                    <a:pt x="623" y="868"/>
                  </a:lnTo>
                  <a:lnTo>
                    <a:pt x="632" y="861"/>
                  </a:lnTo>
                  <a:lnTo>
                    <a:pt x="640" y="853"/>
                  </a:lnTo>
                  <a:lnTo>
                    <a:pt x="647" y="842"/>
                  </a:lnTo>
                  <a:lnTo>
                    <a:pt x="651" y="844"/>
                  </a:lnTo>
                  <a:lnTo>
                    <a:pt x="656" y="844"/>
                  </a:lnTo>
                  <a:lnTo>
                    <a:pt x="659" y="845"/>
                  </a:lnTo>
                  <a:lnTo>
                    <a:pt x="664" y="845"/>
                  </a:lnTo>
                  <a:lnTo>
                    <a:pt x="669" y="845"/>
                  </a:lnTo>
                  <a:lnTo>
                    <a:pt x="673" y="844"/>
                  </a:lnTo>
                  <a:lnTo>
                    <a:pt x="678" y="844"/>
                  </a:lnTo>
                  <a:lnTo>
                    <a:pt x="682" y="842"/>
                  </a:lnTo>
                  <a:lnTo>
                    <a:pt x="689" y="853"/>
                  </a:lnTo>
                  <a:lnTo>
                    <a:pt x="699" y="861"/>
                  </a:lnTo>
                  <a:lnTo>
                    <a:pt x="708" y="868"/>
                  </a:lnTo>
                  <a:lnTo>
                    <a:pt x="719" y="873"/>
                  </a:lnTo>
                  <a:lnTo>
                    <a:pt x="731" y="877"/>
                  </a:lnTo>
                  <a:lnTo>
                    <a:pt x="744" y="879"/>
                  </a:lnTo>
                  <a:lnTo>
                    <a:pt x="757" y="879"/>
                  </a:lnTo>
                  <a:lnTo>
                    <a:pt x="772" y="878"/>
                  </a:lnTo>
                  <a:lnTo>
                    <a:pt x="785" y="897"/>
                  </a:lnTo>
                  <a:lnTo>
                    <a:pt x="802" y="910"/>
                  </a:lnTo>
                  <a:lnTo>
                    <a:pt x="822" y="921"/>
                  </a:lnTo>
                  <a:lnTo>
                    <a:pt x="845" y="925"/>
                  </a:lnTo>
                  <a:lnTo>
                    <a:pt x="869" y="926"/>
                  </a:lnTo>
                  <a:lnTo>
                    <a:pt x="896" y="924"/>
                  </a:lnTo>
                  <a:lnTo>
                    <a:pt x="924" y="916"/>
                  </a:lnTo>
                  <a:lnTo>
                    <a:pt x="954" y="903"/>
                  </a:lnTo>
                  <a:lnTo>
                    <a:pt x="986" y="887"/>
                  </a:lnTo>
                  <a:lnTo>
                    <a:pt x="1013" y="869"/>
                  </a:lnTo>
                  <a:lnTo>
                    <a:pt x="1039" y="847"/>
                  </a:lnTo>
                  <a:lnTo>
                    <a:pt x="1062" y="824"/>
                  </a:lnTo>
                  <a:lnTo>
                    <a:pt x="1081" y="801"/>
                  </a:lnTo>
                  <a:lnTo>
                    <a:pt x="1097" y="776"/>
                  </a:lnTo>
                  <a:lnTo>
                    <a:pt x="1109" y="750"/>
                  </a:lnTo>
                  <a:lnTo>
                    <a:pt x="1116" y="725"/>
                  </a:lnTo>
                  <a:lnTo>
                    <a:pt x="1149" y="708"/>
                  </a:lnTo>
                  <a:lnTo>
                    <a:pt x="1179" y="688"/>
                  </a:lnTo>
                  <a:lnTo>
                    <a:pt x="1206" y="666"/>
                  </a:lnTo>
                  <a:lnTo>
                    <a:pt x="1229" y="642"/>
                  </a:lnTo>
                  <a:lnTo>
                    <a:pt x="1248" y="618"/>
                  </a:lnTo>
                  <a:lnTo>
                    <a:pt x="1263" y="592"/>
                  </a:lnTo>
                  <a:lnTo>
                    <a:pt x="1272" y="567"/>
                  </a:lnTo>
                  <a:lnTo>
                    <a:pt x="1277" y="543"/>
                  </a:lnTo>
                  <a:lnTo>
                    <a:pt x="1292" y="531"/>
                  </a:lnTo>
                  <a:lnTo>
                    <a:pt x="1304" y="519"/>
                  </a:lnTo>
                  <a:lnTo>
                    <a:pt x="1314" y="506"/>
                  </a:lnTo>
                  <a:lnTo>
                    <a:pt x="1322" y="493"/>
                  </a:lnTo>
                  <a:lnTo>
                    <a:pt x="1327" y="479"/>
                  </a:lnTo>
                  <a:lnTo>
                    <a:pt x="1330" y="467"/>
                  </a:lnTo>
                  <a:lnTo>
                    <a:pt x="1330" y="454"/>
                  </a:lnTo>
                  <a:lnTo>
                    <a:pt x="1327" y="4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4" name="Freeform 10"/>
            <p:cNvSpPr>
              <a:spLocks/>
            </p:cNvSpPr>
            <p:nvPr/>
          </p:nvSpPr>
          <p:spPr bwMode="auto">
            <a:xfrm>
              <a:off x="2009" y="2658"/>
              <a:ext cx="732" cy="1497"/>
            </a:xfrm>
            <a:custGeom>
              <a:avLst/>
              <a:gdLst>
                <a:gd name="T0" fmla="*/ 550 w 565"/>
                <a:gd name="T1" fmla="*/ 497 h 814"/>
                <a:gd name="T2" fmla="*/ 565 w 565"/>
                <a:gd name="T3" fmla="*/ 404 h 814"/>
                <a:gd name="T4" fmla="*/ 524 w 565"/>
                <a:gd name="T5" fmla="*/ 333 h 814"/>
                <a:gd name="T6" fmla="*/ 470 w 565"/>
                <a:gd name="T7" fmla="*/ 338 h 814"/>
                <a:gd name="T8" fmla="*/ 406 w 565"/>
                <a:gd name="T9" fmla="*/ 298 h 814"/>
                <a:gd name="T10" fmla="*/ 449 w 565"/>
                <a:gd name="T11" fmla="*/ 305 h 814"/>
                <a:gd name="T12" fmla="*/ 520 w 565"/>
                <a:gd name="T13" fmla="*/ 292 h 814"/>
                <a:gd name="T14" fmla="*/ 524 w 565"/>
                <a:gd name="T15" fmla="*/ 168 h 814"/>
                <a:gd name="T16" fmla="*/ 466 w 565"/>
                <a:gd name="T17" fmla="*/ 173 h 814"/>
                <a:gd name="T18" fmla="*/ 398 w 565"/>
                <a:gd name="T19" fmla="*/ 235 h 814"/>
                <a:gd name="T20" fmla="*/ 441 w 565"/>
                <a:gd name="T21" fmla="*/ 146 h 814"/>
                <a:gd name="T22" fmla="*/ 526 w 565"/>
                <a:gd name="T23" fmla="*/ 108 h 814"/>
                <a:gd name="T24" fmla="*/ 541 w 565"/>
                <a:gd name="T25" fmla="*/ 65 h 814"/>
                <a:gd name="T26" fmla="*/ 512 w 565"/>
                <a:gd name="T27" fmla="*/ 20 h 814"/>
                <a:gd name="T28" fmla="*/ 441 w 565"/>
                <a:gd name="T29" fmla="*/ 27 h 814"/>
                <a:gd name="T30" fmla="*/ 401 w 565"/>
                <a:gd name="T31" fmla="*/ 0 h 814"/>
                <a:gd name="T32" fmla="*/ 349 w 565"/>
                <a:gd name="T33" fmla="*/ 20 h 814"/>
                <a:gd name="T34" fmla="*/ 343 w 565"/>
                <a:gd name="T35" fmla="*/ 111 h 814"/>
                <a:gd name="T36" fmla="*/ 248 w 565"/>
                <a:gd name="T37" fmla="*/ 153 h 814"/>
                <a:gd name="T38" fmla="*/ 228 w 565"/>
                <a:gd name="T39" fmla="*/ 139 h 814"/>
                <a:gd name="T40" fmla="*/ 326 w 565"/>
                <a:gd name="T41" fmla="*/ 83 h 814"/>
                <a:gd name="T42" fmla="*/ 284 w 565"/>
                <a:gd name="T43" fmla="*/ 40 h 814"/>
                <a:gd name="T44" fmla="*/ 202 w 565"/>
                <a:gd name="T45" fmla="*/ 78 h 814"/>
                <a:gd name="T46" fmla="*/ 113 w 565"/>
                <a:gd name="T47" fmla="*/ 129 h 814"/>
                <a:gd name="T48" fmla="*/ 62 w 565"/>
                <a:gd name="T49" fmla="*/ 195 h 814"/>
                <a:gd name="T50" fmla="*/ 93 w 565"/>
                <a:gd name="T51" fmla="*/ 237 h 814"/>
                <a:gd name="T52" fmla="*/ 143 w 565"/>
                <a:gd name="T53" fmla="*/ 249 h 814"/>
                <a:gd name="T54" fmla="*/ 272 w 565"/>
                <a:gd name="T55" fmla="*/ 203 h 814"/>
                <a:gd name="T56" fmla="*/ 341 w 565"/>
                <a:gd name="T57" fmla="*/ 237 h 814"/>
                <a:gd name="T58" fmla="*/ 338 w 565"/>
                <a:gd name="T59" fmla="*/ 236 h 814"/>
                <a:gd name="T60" fmla="*/ 257 w 565"/>
                <a:gd name="T61" fmla="*/ 247 h 814"/>
                <a:gd name="T62" fmla="*/ 115 w 565"/>
                <a:gd name="T63" fmla="*/ 290 h 814"/>
                <a:gd name="T64" fmla="*/ 70 w 565"/>
                <a:gd name="T65" fmla="*/ 286 h 814"/>
                <a:gd name="T66" fmla="*/ 47 w 565"/>
                <a:gd name="T67" fmla="*/ 355 h 814"/>
                <a:gd name="T68" fmla="*/ 0 w 565"/>
                <a:gd name="T69" fmla="*/ 414 h 814"/>
                <a:gd name="T70" fmla="*/ 38 w 565"/>
                <a:gd name="T71" fmla="*/ 468 h 814"/>
                <a:gd name="T72" fmla="*/ 97 w 565"/>
                <a:gd name="T73" fmla="*/ 490 h 814"/>
                <a:gd name="T74" fmla="*/ 191 w 565"/>
                <a:gd name="T75" fmla="*/ 462 h 814"/>
                <a:gd name="T76" fmla="*/ 201 w 565"/>
                <a:gd name="T77" fmla="*/ 474 h 814"/>
                <a:gd name="T78" fmla="*/ 86 w 565"/>
                <a:gd name="T79" fmla="*/ 512 h 814"/>
                <a:gd name="T80" fmla="*/ 58 w 565"/>
                <a:gd name="T81" fmla="*/ 521 h 814"/>
                <a:gd name="T82" fmla="*/ 166 w 565"/>
                <a:gd name="T83" fmla="*/ 627 h 814"/>
                <a:gd name="T84" fmla="*/ 233 w 565"/>
                <a:gd name="T85" fmla="*/ 596 h 814"/>
                <a:gd name="T86" fmla="*/ 343 w 565"/>
                <a:gd name="T87" fmla="*/ 675 h 814"/>
                <a:gd name="T88" fmla="*/ 299 w 565"/>
                <a:gd name="T89" fmla="*/ 650 h 814"/>
                <a:gd name="T90" fmla="*/ 214 w 565"/>
                <a:gd name="T91" fmla="*/ 668 h 814"/>
                <a:gd name="T92" fmla="*/ 300 w 565"/>
                <a:gd name="T93" fmla="*/ 788 h 814"/>
                <a:gd name="T94" fmla="*/ 421 w 565"/>
                <a:gd name="T95" fmla="*/ 802 h 814"/>
                <a:gd name="T96" fmla="*/ 392 w 565"/>
                <a:gd name="T97" fmla="*/ 740 h 814"/>
                <a:gd name="T98" fmla="*/ 421 w 565"/>
                <a:gd name="T99" fmla="*/ 648 h 814"/>
                <a:gd name="T100" fmla="*/ 451 w 565"/>
                <a:gd name="T101" fmla="*/ 660 h 814"/>
                <a:gd name="T102" fmla="*/ 423 w 565"/>
                <a:gd name="T103" fmla="*/ 723 h 814"/>
                <a:gd name="T104" fmla="*/ 506 w 565"/>
                <a:gd name="T105" fmla="*/ 763 h 814"/>
                <a:gd name="T106" fmla="*/ 538 w 565"/>
                <a:gd name="T107" fmla="*/ 724 h 814"/>
                <a:gd name="T108" fmla="*/ 537 w 565"/>
                <a:gd name="T109" fmla="*/ 652 h 814"/>
                <a:gd name="T110" fmla="*/ 554 w 565"/>
                <a:gd name="T111" fmla="*/ 56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814"/>
                <a:gd name="T170" fmla="*/ 565 w 565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814">
                  <a:moveTo>
                    <a:pt x="543" y="551"/>
                  </a:moveTo>
                  <a:lnTo>
                    <a:pt x="545" y="551"/>
                  </a:lnTo>
                  <a:lnTo>
                    <a:pt x="551" y="547"/>
                  </a:lnTo>
                  <a:lnTo>
                    <a:pt x="555" y="538"/>
                  </a:lnTo>
                  <a:lnTo>
                    <a:pt x="558" y="522"/>
                  </a:lnTo>
                  <a:lnTo>
                    <a:pt x="555" y="508"/>
                  </a:lnTo>
                  <a:lnTo>
                    <a:pt x="550" y="497"/>
                  </a:lnTo>
                  <a:lnTo>
                    <a:pt x="542" y="487"/>
                  </a:lnTo>
                  <a:lnTo>
                    <a:pt x="534" y="482"/>
                  </a:lnTo>
                  <a:lnTo>
                    <a:pt x="534" y="475"/>
                  </a:lnTo>
                  <a:lnTo>
                    <a:pt x="542" y="468"/>
                  </a:lnTo>
                  <a:lnTo>
                    <a:pt x="551" y="455"/>
                  </a:lnTo>
                  <a:lnTo>
                    <a:pt x="559" y="434"/>
                  </a:lnTo>
                  <a:lnTo>
                    <a:pt x="565" y="404"/>
                  </a:lnTo>
                  <a:lnTo>
                    <a:pt x="565" y="365"/>
                  </a:lnTo>
                  <a:lnTo>
                    <a:pt x="555" y="343"/>
                  </a:lnTo>
                  <a:lnTo>
                    <a:pt x="544" y="333"/>
                  </a:lnTo>
                  <a:lnTo>
                    <a:pt x="539" y="331"/>
                  </a:lnTo>
                  <a:lnTo>
                    <a:pt x="532" y="330"/>
                  </a:lnTo>
                  <a:lnTo>
                    <a:pt x="529" y="332"/>
                  </a:lnTo>
                  <a:lnTo>
                    <a:pt x="524" y="333"/>
                  </a:lnTo>
                  <a:lnTo>
                    <a:pt x="521" y="335"/>
                  </a:lnTo>
                  <a:lnTo>
                    <a:pt x="515" y="337"/>
                  </a:lnTo>
                  <a:lnTo>
                    <a:pt x="511" y="338"/>
                  </a:lnTo>
                  <a:lnTo>
                    <a:pt x="505" y="339"/>
                  </a:lnTo>
                  <a:lnTo>
                    <a:pt x="498" y="340"/>
                  </a:lnTo>
                  <a:lnTo>
                    <a:pt x="491" y="340"/>
                  </a:lnTo>
                  <a:lnTo>
                    <a:pt x="470" y="338"/>
                  </a:lnTo>
                  <a:lnTo>
                    <a:pt x="453" y="333"/>
                  </a:lnTo>
                  <a:lnTo>
                    <a:pt x="438" y="326"/>
                  </a:lnTo>
                  <a:lnTo>
                    <a:pt x="426" y="319"/>
                  </a:lnTo>
                  <a:lnTo>
                    <a:pt x="417" y="311"/>
                  </a:lnTo>
                  <a:lnTo>
                    <a:pt x="410" y="304"/>
                  </a:lnTo>
                  <a:lnTo>
                    <a:pt x="407" y="301"/>
                  </a:lnTo>
                  <a:lnTo>
                    <a:pt x="406" y="298"/>
                  </a:lnTo>
                  <a:lnTo>
                    <a:pt x="408" y="300"/>
                  </a:lnTo>
                  <a:lnTo>
                    <a:pt x="411" y="300"/>
                  </a:lnTo>
                  <a:lnTo>
                    <a:pt x="417" y="301"/>
                  </a:lnTo>
                  <a:lnTo>
                    <a:pt x="425" y="302"/>
                  </a:lnTo>
                  <a:lnTo>
                    <a:pt x="436" y="304"/>
                  </a:lnTo>
                  <a:lnTo>
                    <a:pt x="449" y="305"/>
                  </a:lnTo>
                  <a:lnTo>
                    <a:pt x="468" y="308"/>
                  </a:lnTo>
                  <a:lnTo>
                    <a:pt x="478" y="309"/>
                  </a:lnTo>
                  <a:lnTo>
                    <a:pt x="489" y="308"/>
                  </a:lnTo>
                  <a:lnTo>
                    <a:pt x="497" y="305"/>
                  </a:lnTo>
                  <a:lnTo>
                    <a:pt x="505" y="302"/>
                  </a:lnTo>
                  <a:lnTo>
                    <a:pt x="513" y="297"/>
                  </a:lnTo>
                  <a:lnTo>
                    <a:pt x="520" y="292"/>
                  </a:lnTo>
                  <a:lnTo>
                    <a:pt x="526" y="284"/>
                  </a:lnTo>
                  <a:lnTo>
                    <a:pt x="531" y="273"/>
                  </a:lnTo>
                  <a:lnTo>
                    <a:pt x="537" y="244"/>
                  </a:lnTo>
                  <a:lnTo>
                    <a:pt x="536" y="209"/>
                  </a:lnTo>
                  <a:lnTo>
                    <a:pt x="532" y="180"/>
                  </a:lnTo>
                  <a:lnTo>
                    <a:pt x="530" y="167"/>
                  </a:lnTo>
                  <a:lnTo>
                    <a:pt x="524" y="168"/>
                  </a:lnTo>
                  <a:lnTo>
                    <a:pt x="517" y="168"/>
                  </a:lnTo>
                  <a:lnTo>
                    <a:pt x="511" y="169"/>
                  </a:lnTo>
                  <a:lnTo>
                    <a:pt x="504" y="169"/>
                  </a:lnTo>
                  <a:lnTo>
                    <a:pt x="494" y="171"/>
                  </a:lnTo>
                  <a:lnTo>
                    <a:pt x="486" y="171"/>
                  </a:lnTo>
                  <a:lnTo>
                    <a:pt x="476" y="172"/>
                  </a:lnTo>
                  <a:lnTo>
                    <a:pt x="466" y="173"/>
                  </a:lnTo>
                  <a:lnTo>
                    <a:pt x="448" y="176"/>
                  </a:lnTo>
                  <a:lnTo>
                    <a:pt x="434" y="184"/>
                  </a:lnTo>
                  <a:lnTo>
                    <a:pt x="423" y="195"/>
                  </a:lnTo>
                  <a:lnTo>
                    <a:pt x="413" y="206"/>
                  </a:lnTo>
                  <a:lnTo>
                    <a:pt x="406" y="218"/>
                  </a:lnTo>
                  <a:lnTo>
                    <a:pt x="400" y="228"/>
                  </a:lnTo>
                  <a:lnTo>
                    <a:pt x="398" y="235"/>
                  </a:lnTo>
                  <a:lnTo>
                    <a:pt x="396" y="237"/>
                  </a:lnTo>
                  <a:lnTo>
                    <a:pt x="398" y="233"/>
                  </a:lnTo>
                  <a:lnTo>
                    <a:pt x="401" y="221"/>
                  </a:lnTo>
                  <a:lnTo>
                    <a:pt x="407" y="204"/>
                  </a:lnTo>
                  <a:lnTo>
                    <a:pt x="415" y="184"/>
                  </a:lnTo>
                  <a:lnTo>
                    <a:pt x="426" y="165"/>
                  </a:lnTo>
                  <a:lnTo>
                    <a:pt x="441" y="146"/>
                  </a:lnTo>
                  <a:lnTo>
                    <a:pt x="459" y="134"/>
                  </a:lnTo>
                  <a:lnTo>
                    <a:pt x="481" y="127"/>
                  </a:lnTo>
                  <a:lnTo>
                    <a:pt x="492" y="126"/>
                  </a:lnTo>
                  <a:lnTo>
                    <a:pt x="501" y="122"/>
                  </a:lnTo>
                  <a:lnTo>
                    <a:pt x="511" y="119"/>
                  </a:lnTo>
                  <a:lnTo>
                    <a:pt x="519" y="114"/>
                  </a:lnTo>
                  <a:lnTo>
                    <a:pt x="526" y="108"/>
                  </a:lnTo>
                  <a:lnTo>
                    <a:pt x="532" y="103"/>
                  </a:lnTo>
                  <a:lnTo>
                    <a:pt x="537" y="97"/>
                  </a:lnTo>
                  <a:lnTo>
                    <a:pt x="542" y="91"/>
                  </a:lnTo>
                  <a:lnTo>
                    <a:pt x="541" y="84"/>
                  </a:lnTo>
                  <a:lnTo>
                    <a:pt x="541" y="77"/>
                  </a:lnTo>
                  <a:lnTo>
                    <a:pt x="541" y="70"/>
                  </a:lnTo>
                  <a:lnTo>
                    <a:pt x="541" y="65"/>
                  </a:lnTo>
                  <a:lnTo>
                    <a:pt x="541" y="55"/>
                  </a:lnTo>
                  <a:lnTo>
                    <a:pt x="538" y="46"/>
                  </a:lnTo>
                  <a:lnTo>
                    <a:pt x="535" y="38"/>
                  </a:lnTo>
                  <a:lnTo>
                    <a:pt x="530" y="31"/>
                  </a:lnTo>
                  <a:lnTo>
                    <a:pt x="524" y="25"/>
                  </a:lnTo>
                  <a:lnTo>
                    <a:pt x="519" y="22"/>
                  </a:lnTo>
                  <a:lnTo>
                    <a:pt x="512" y="20"/>
                  </a:lnTo>
                  <a:lnTo>
                    <a:pt x="504" y="18"/>
                  </a:lnTo>
                  <a:lnTo>
                    <a:pt x="494" y="20"/>
                  </a:lnTo>
                  <a:lnTo>
                    <a:pt x="487" y="23"/>
                  </a:lnTo>
                  <a:lnTo>
                    <a:pt x="482" y="27"/>
                  </a:lnTo>
                  <a:lnTo>
                    <a:pt x="477" y="31"/>
                  </a:lnTo>
                  <a:lnTo>
                    <a:pt x="454" y="52"/>
                  </a:lnTo>
                  <a:lnTo>
                    <a:pt x="441" y="27"/>
                  </a:lnTo>
                  <a:lnTo>
                    <a:pt x="437" y="20"/>
                  </a:lnTo>
                  <a:lnTo>
                    <a:pt x="432" y="15"/>
                  </a:lnTo>
                  <a:lnTo>
                    <a:pt x="428" y="9"/>
                  </a:lnTo>
                  <a:lnTo>
                    <a:pt x="421" y="6"/>
                  </a:lnTo>
                  <a:lnTo>
                    <a:pt x="415" y="3"/>
                  </a:lnTo>
                  <a:lnTo>
                    <a:pt x="408" y="1"/>
                  </a:lnTo>
                  <a:lnTo>
                    <a:pt x="401" y="0"/>
                  </a:lnTo>
                  <a:lnTo>
                    <a:pt x="393" y="0"/>
                  </a:lnTo>
                  <a:lnTo>
                    <a:pt x="385" y="1"/>
                  </a:lnTo>
                  <a:lnTo>
                    <a:pt x="378" y="3"/>
                  </a:lnTo>
                  <a:lnTo>
                    <a:pt x="370" y="6"/>
                  </a:lnTo>
                  <a:lnTo>
                    <a:pt x="363" y="9"/>
                  </a:lnTo>
                  <a:lnTo>
                    <a:pt x="356" y="14"/>
                  </a:lnTo>
                  <a:lnTo>
                    <a:pt x="349" y="20"/>
                  </a:lnTo>
                  <a:lnTo>
                    <a:pt x="343" y="25"/>
                  </a:lnTo>
                  <a:lnTo>
                    <a:pt x="338" y="32"/>
                  </a:lnTo>
                  <a:lnTo>
                    <a:pt x="345" y="45"/>
                  </a:lnTo>
                  <a:lnTo>
                    <a:pt x="348" y="60"/>
                  </a:lnTo>
                  <a:lnTo>
                    <a:pt x="349" y="76"/>
                  </a:lnTo>
                  <a:lnTo>
                    <a:pt x="348" y="93"/>
                  </a:lnTo>
                  <a:lnTo>
                    <a:pt x="343" y="111"/>
                  </a:lnTo>
                  <a:lnTo>
                    <a:pt x="337" y="126"/>
                  </a:lnTo>
                  <a:lnTo>
                    <a:pt x="327" y="138"/>
                  </a:lnTo>
                  <a:lnTo>
                    <a:pt x="316" y="148"/>
                  </a:lnTo>
                  <a:lnTo>
                    <a:pt x="297" y="156"/>
                  </a:lnTo>
                  <a:lnTo>
                    <a:pt x="279" y="158"/>
                  </a:lnTo>
                  <a:lnTo>
                    <a:pt x="262" y="157"/>
                  </a:lnTo>
                  <a:lnTo>
                    <a:pt x="248" y="153"/>
                  </a:lnTo>
                  <a:lnTo>
                    <a:pt x="235" y="150"/>
                  </a:lnTo>
                  <a:lnTo>
                    <a:pt x="225" y="144"/>
                  </a:lnTo>
                  <a:lnTo>
                    <a:pt x="219" y="141"/>
                  </a:lnTo>
                  <a:lnTo>
                    <a:pt x="217" y="139"/>
                  </a:lnTo>
                  <a:lnTo>
                    <a:pt x="218" y="139"/>
                  </a:lnTo>
                  <a:lnTo>
                    <a:pt x="221" y="139"/>
                  </a:lnTo>
                  <a:lnTo>
                    <a:pt x="228" y="139"/>
                  </a:lnTo>
                  <a:lnTo>
                    <a:pt x="236" y="138"/>
                  </a:lnTo>
                  <a:lnTo>
                    <a:pt x="248" y="135"/>
                  </a:lnTo>
                  <a:lnTo>
                    <a:pt x="262" y="130"/>
                  </a:lnTo>
                  <a:lnTo>
                    <a:pt x="279" y="123"/>
                  </a:lnTo>
                  <a:lnTo>
                    <a:pt x="299" y="113"/>
                  </a:lnTo>
                  <a:lnTo>
                    <a:pt x="317" y="98"/>
                  </a:lnTo>
                  <a:lnTo>
                    <a:pt x="326" y="83"/>
                  </a:lnTo>
                  <a:lnTo>
                    <a:pt x="327" y="68"/>
                  </a:lnTo>
                  <a:lnTo>
                    <a:pt x="324" y="53"/>
                  </a:lnTo>
                  <a:lnTo>
                    <a:pt x="305" y="45"/>
                  </a:lnTo>
                  <a:lnTo>
                    <a:pt x="299" y="43"/>
                  </a:lnTo>
                  <a:lnTo>
                    <a:pt x="290" y="42"/>
                  </a:lnTo>
                  <a:lnTo>
                    <a:pt x="284" y="40"/>
                  </a:lnTo>
                  <a:lnTo>
                    <a:pt x="275" y="40"/>
                  </a:lnTo>
                  <a:lnTo>
                    <a:pt x="262" y="42"/>
                  </a:lnTo>
                  <a:lnTo>
                    <a:pt x="248" y="46"/>
                  </a:lnTo>
                  <a:lnTo>
                    <a:pt x="235" y="52"/>
                  </a:lnTo>
                  <a:lnTo>
                    <a:pt x="222" y="59"/>
                  </a:lnTo>
                  <a:lnTo>
                    <a:pt x="211" y="68"/>
                  </a:lnTo>
                  <a:lnTo>
                    <a:pt x="202" y="78"/>
                  </a:lnTo>
                  <a:lnTo>
                    <a:pt x="192" y="89"/>
                  </a:lnTo>
                  <a:lnTo>
                    <a:pt x="187" y="101"/>
                  </a:lnTo>
                  <a:lnTo>
                    <a:pt x="180" y="120"/>
                  </a:lnTo>
                  <a:lnTo>
                    <a:pt x="158" y="119"/>
                  </a:lnTo>
                  <a:lnTo>
                    <a:pt x="143" y="120"/>
                  </a:lnTo>
                  <a:lnTo>
                    <a:pt x="127" y="123"/>
                  </a:lnTo>
                  <a:lnTo>
                    <a:pt x="113" y="129"/>
                  </a:lnTo>
                  <a:lnTo>
                    <a:pt x="99" y="136"/>
                  </a:lnTo>
                  <a:lnTo>
                    <a:pt x="88" y="145"/>
                  </a:lnTo>
                  <a:lnTo>
                    <a:pt x="77" y="154"/>
                  </a:lnTo>
                  <a:lnTo>
                    <a:pt x="69" y="166"/>
                  </a:lnTo>
                  <a:lnTo>
                    <a:pt x="65" y="177"/>
                  </a:lnTo>
                  <a:lnTo>
                    <a:pt x="62" y="186"/>
                  </a:lnTo>
                  <a:lnTo>
                    <a:pt x="62" y="195"/>
                  </a:lnTo>
                  <a:lnTo>
                    <a:pt x="65" y="203"/>
                  </a:lnTo>
                  <a:lnTo>
                    <a:pt x="67" y="211"/>
                  </a:lnTo>
                  <a:lnTo>
                    <a:pt x="72" y="218"/>
                  </a:lnTo>
                  <a:lnTo>
                    <a:pt x="77" y="225"/>
                  </a:lnTo>
                  <a:lnTo>
                    <a:pt x="84" y="232"/>
                  </a:lnTo>
                  <a:lnTo>
                    <a:pt x="92" y="237"/>
                  </a:lnTo>
                  <a:lnTo>
                    <a:pt x="93" y="237"/>
                  </a:lnTo>
                  <a:lnTo>
                    <a:pt x="99" y="240"/>
                  </a:lnTo>
                  <a:lnTo>
                    <a:pt x="105" y="242"/>
                  </a:lnTo>
                  <a:lnTo>
                    <a:pt x="111" y="244"/>
                  </a:lnTo>
                  <a:lnTo>
                    <a:pt x="118" y="245"/>
                  </a:lnTo>
                  <a:lnTo>
                    <a:pt x="126" y="247"/>
                  </a:lnTo>
                  <a:lnTo>
                    <a:pt x="134" y="248"/>
                  </a:lnTo>
                  <a:lnTo>
                    <a:pt x="143" y="249"/>
                  </a:lnTo>
                  <a:lnTo>
                    <a:pt x="152" y="249"/>
                  </a:lnTo>
                  <a:lnTo>
                    <a:pt x="180" y="245"/>
                  </a:lnTo>
                  <a:lnTo>
                    <a:pt x="203" y="239"/>
                  </a:lnTo>
                  <a:lnTo>
                    <a:pt x="224" y="229"/>
                  </a:lnTo>
                  <a:lnTo>
                    <a:pt x="242" y="220"/>
                  </a:lnTo>
                  <a:lnTo>
                    <a:pt x="258" y="210"/>
                  </a:lnTo>
                  <a:lnTo>
                    <a:pt x="272" y="203"/>
                  </a:lnTo>
                  <a:lnTo>
                    <a:pt x="287" y="198"/>
                  </a:lnTo>
                  <a:lnTo>
                    <a:pt x="301" y="198"/>
                  </a:lnTo>
                  <a:lnTo>
                    <a:pt x="313" y="203"/>
                  </a:lnTo>
                  <a:lnTo>
                    <a:pt x="324" y="210"/>
                  </a:lnTo>
                  <a:lnTo>
                    <a:pt x="332" y="219"/>
                  </a:lnTo>
                  <a:lnTo>
                    <a:pt x="337" y="228"/>
                  </a:lnTo>
                  <a:lnTo>
                    <a:pt x="341" y="237"/>
                  </a:lnTo>
                  <a:lnTo>
                    <a:pt x="343" y="245"/>
                  </a:lnTo>
                  <a:lnTo>
                    <a:pt x="345" y="250"/>
                  </a:lnTo>
                  <a:lnTo>
                    <a:pt x="345" y="252"/>
                  </a:lnTo>
                  <a:lnTo>
                    <a:pt x="345" y="251"/>
                  </a:lnTo>
                  <a:lnTo>
                    <a:pt x="343" y="247"/>
                  </a:lnTo>
                  <a:lnTo>
                    <a:pt x="341" y="242"/>
                  </a:lnTo>
                  <a:lnTo>
                    <a:pt x="338" y="236"/>
                  </a:lnTo>
                  <a:lnTo>
                    <a:pt x="332" y="229"/>
                  </a:lnTo>
                  <a:lnTo>
                    <a:pt x="325" y="225"/>
                  </a:lnTo>
                  <a:lnTo>
                    <a:pt x="316" y="221"/>
                  </a:lnTo>
                  <a:lnTo>
                    <a:pt x="304" y="220"/>
                  </a:lnTo>
                  <a:lnTo>
                    <a:pt x="290" y="224"/>
                  </a:lnTo>
                  <a:lnTo>
                    <a:pt x="274" y="233"/>
                  </a:lnTo>
                  <a:lnTo>
                    <a:pt x="257" y="247"/>
                  </a:lnTo>
                  <a:lnTo>
                    <a:pt x="236" y="260"/>
                  </a:lnTo>
                  <a:lnTo>
                    <a:pt x="214" y="274"/>
                  </a:lnTo>
                  <a:lnTo>
                    <a:pt x="189" y="286"/>
                  </a:lnTo>
                  <a:lnTo>
                    <a:pt x="161" y="293"/>
                  </a:lnTo>
                  <a:lnTo>
                    <a:pt x="131" y="293"/>
                  </a:lnTo>
                  <a:lnTo>
                    <a:pt x="122" y="292"/>
                  </a:lnTo>
                  <a:lnTo>
                    <a:pt x="115" y="290"/>
                  </a:lnTo>
                  <a:lnTo>
                    <a:pt x="107" y="289"/>
                  </a:lnTo>
                  <a:lnTo>
                    <a:pt x="100" y="287"/>
                  </a:lnTo>
                  <a:lnTo>
                    <a:pt x="95" y="285"/>
                  </a:lnTo>
                  <a:lnTo>
                    <a:pt x="89" y="282"/>
                  </a:lnTo>
                  <a:lnTo>
                    <a:pt x="84" y="280"/>
                  </a:lnTo>
                  <a:lnTo>
                    <a:pt x="80" y="278"/>
                  </a:lnTo>
                  <a:lnTo>
                    <a:pt x="70" y="286"/>
                  </a:lnTo>
                  <a:lnTo>
                    <a:pt x="62" y="294"/>
                  </a:lnTo>
                  <a:lnTo>
                    <a:pt x="55" y="303"/>
                  </a:lnTo>
                  <a:lnTo>
                    <a:pt x="50" y="312"/>
                  </a:lnTo>
                  <a:lnTo>
                    <a:pt x="46" y="323"/>
                  </a:lnTo>
                  <a:lnTo>
                    <a:pt x="45" y="333"/>
                  </a:lnTo>
                  <a:lnTo>
                    <a:pt x="45" y="345"/>
                  </a:lnTo>
                  <a:lnTo>
                    <a:pt x="47" y="355"/>
                  </a:lnTo>
                  <a:lnTo>
                    <a:pt x="51" y="369"/>
                  </a:lnTo>
                  <a:lnTo>
                    <a:pt x="35" y="375"/>
                  </a:lnTo>
                  <a:lnTo>
                    <a:pt x="23" y="380"/>
                  </a:lnTo>
                  <a:lnTo>
                    <a:pt x="13" y="387"/>
                  </a:lnTo>
                  <a:lnTo>
                    <a:pt x="6" y="396"/>
                  </a:lnTo>
                  <a:lnTo>
                    <a:pt x="1" y="406"/>
                  </a:lnTo>
                  <a:lnTo>
                    <a:pt x="0" y="414"/>
                  </a:lnTo>
                  <a:lnTo>
                    <a:pt x="0" y="422"/>
                  </a:lnTo>
                  <a:lnTo>
                    <a:pt x="2" y="430"/>
                  </a:lnTo>
                  <a:lnTo>
                    <a:pt x="7" y="438"/>
                  </a:lnTo>
                  <a:lnTo>
                    <a:pt x="13" y="447"/>
                  </a:lnTo>
                  <a:lnTo>
                    <a:pt x="20" y="454"/>
                  </a:lnTo>
                  <a:lnTo>
                    <a:pt x="28" y="461"/>
                  </a:lnTo>
                  <a:lnTo>
                    <a:pt x="38" y="468"/>
                  </a:lnTo>
                  <a:lnTo>
                    <a:pt x="54" y="477"/>
                  </a:lnTo>
                  <a:lnTo>
                    <a:pt x="54" y="478"/>
                  </a:lnTo>
                  <a:lnTo>
                    <a:pt x="62" y="482"/>
                  </a:lnTo>
                  <a:lnTo>
                    <a:pt x="70" y="484"/>
                  </a:lnTo>
                  <a:lnTo>
                    <a:pt x="80" y="486"/>
                  </a:lnTo>
                  <a:lnTo>
                    <a:pt x="88" y="487"/>
                  </a:lnTo>
                  <a:lnTo>
                    <a:pt x="97" y="490"/>
                  </a:lnTo>
                  <a:lnTo>
                    <a:pt x="106" y="490"/>
                  </a:lnTo>
                  <a:lnTo>
                    <a:pt x="114" y="489"/>
                  </a:lnTo>
                  <a:lnTo>
                    <a:pt x="123" y="487"/>
                  </a:lnTo>
                  <a:lnTo>
                    <a:pt x="144" y="482"/>
                  </a:lnTo>
                  <a:lnTo>
                    <a:pt x="163" y="475"/>
                  </a:lnTo>
                  <a:lnTo>
                    <a:pt x="178" y="469"/>
                  </a:lnTo>
                  <a:lnTo>
                    <a:pt x="191" y="462"/>
                  </a:lnTo>
                  <a:lnTo>
                    <a:pt x="202" y="456"/>
                  </a:lnTo>
                  <a:lnTo>
                    <a:pt x="210" y="452"/>
                  </a:lnTo>
                  <a:lnTo>
                    <a:pt x="214" y="449"/>
                  </a:lnTo>
                  <a:lnTo>
                    <a:pt x="216" y="448"/>
                  </a:lnTo>
                  <a:lnTo>
                    <a:pt x="214" y="452"/>
                  </a:lnTo>
                  <a:lnTo>
                    <a:pt x="209" y="461"/>
                  </a:lnTo>
                  <a:lnTo>
                    <a:pt x="201" y="474"/>
                  </a:lnTo>
                  <a:lnTo>
                    <a:pt x="188" y="487"/>
                  </a:lnTo>
                  <a:lnTo>
                    <a:pt x="172" y="501"/>
                  </a:lnTo>
                  <a:lnTo>
                    <a:pt x="152" y="511"/>
                  </a:lnTo>
                  <a:lnTo>
                    <a:pt x="128" y="516"/>
                  </a:lnTo>
                  <a:lnTo>
                    <a:pt x="99" y="514"/>
                  </a:lnTo>
                  <a:lnTo>
                    <a:pt x="92" y="513"/>
                  </a:lnTo>
                  <a:lnTo>
                    <a:pt x="86" y="512"/>
                  </a:lnTo>
                  <a:lnTo>
                    <a:pt x="80" y="511"/>
                  </a:lnTo>
                  <a:lnTo>
                    <a:pt x="74" y="508"/>
                  </a:lnTo>
                  <a:lnTo>
                    <a:pt x="69" y="507"/>
                  </a:lnTo>
                  <a:lnTo>
                    <a:pt x="63" y="506"/>
                  </a:lnTo>
                  <a:lnTo>
                    <a:pt x="59" y="505"/>
                  </a:lnTo>
                  <a:lnTo>
                    <a:pt x="54" y="504"/>
                  </a:lnTo>
                  <a:lnTo>
                    <a:pt x="58" y="521"/>
                  </a:lnTo>
                  <a:lnTo>
                    <a:pt x="66" y="539"/>
                  </a:lnTo>
                  <a:lnTo>
                    <a:pt x="76" y="557"/>
                  </a:lnTo>
                  <a:lnTo>
                    <a:pt x="90" y="573"/>
                  </a:lnTo>
                  <a:lnTo>
                    <a:pt x="105" y="589"/>
                  </a:lnTo>
                  <a:lnTo>
                    <a:pt x="123" y="603"/>
                  </a:lnTo>
                  <a:lnTo>
                    <a:pt x="144" y="615"/>
                  </a:lnTo>
                  <a:lnTo>
                    <a:pt x="166" y="627"/>
                  </a:lnTo>
                  <a:lnTo>
                    <a:pt x="173" y="617"/>
                  </a:lnTo>
                  <a:lnTo>
                    <a:pt x="181" y="608"/>
                  </a:lnTo>
                  <a:lnTo>
                    <a:pt x="188" y="603"/>
                  </a:lnTo>
                  <a:lnTo>
                    <a:pt x="197" y="598"/>
                  </a:lnTo>
                  <a:lnTo>
                    <a:pt x="207" y="596"/>
                  </a:lnTo>
                  <a:lnTo>
                    <a:pt x="219" y="595"/>
                  </a:lnTo>
                  <a:lnTo>
                    <a:pt x="233" y="596"/>
                  </a:lnTo>
                  <a:lnTo>
                    <a:pt x="249" y="598"/>
                  </a:lnTo>
                  <a:lnTo>
                    <a:pt x="274" y="605"/>
                  </a:lnTo>
                  <a:lnTo>
                    <a:pt x="296" y="618"/>
                  </a:lnTo>
                  <a:lnTo>
                    <a:pt x="313" y="632"/>
                  </a:lnTo>
                  <a:lnTo>
                    <a:pt x="327" y="648"/>
                  </a:lnTo>
                  <a:lnTo>
                    <a:pt x="337" y="663"/>
                  </a:lnTo>
                  <a:lnTo>
                    <a:pt x="343" y="675"/>
                  </a:lnTo>
                  <a:lnTo>
                    <a:pt x="348" y="683"/>
                  </a:lnTo>
                  <a:lnTo>
                    <a:pt x="349" y="687"/>
                  </a:lnTo>
                  <a:lnTo>
                    <a:pt x="347" y="685"/>
                  </a:lnTo>
                  <a:lnTo>
                    <a:pt x="340" y="678"/>
                  </a:lnTo>
                  <a:lnTo>
                    <a:pt x="328" y="670"/>
                  </a:lnTo>
                  <a:lnTo>
                    <a:pt x="315" y="659"/>
                  </a:lnTo>
                  <a:lnTo>
                    <a:pt x="299" y="650"/>
                  </a:lnTo>
                  <a:lnTo>
                    <a:pt x="281" y="643"/>
                  </a:lnTo>
                  <a:lnTo>
                    <a:pt x="262" y="638"/>
                  </a:lnTo>
                  <a:lnTo>
                    <a:pt x="243" y="638"/>
                  </a:lnTo>
                  <a:lnTo>
                    <a:pt x="229" y="644"/>
                  </a:lnTo>
                  <a:lnTo>
                    <a:pt x="220" y="655"/>
                  </a:lnTo>
                  <a:lnTo>
                    <a:pt x="216" y="664"/>
                  </a:lnTo>
                  <a:lnTo>
                    <a:pt x="214" y="668"/>
                  </a:lnTo>
                  <a:lnTo>
                    <a:pt x="217" y="687"/>
                  </a:lnTo>
                  <a:lnTo>
                    <a:pt x="224" y="705"/>
                  </a:lnTo>
                  <a:lnTo>
                    <a:pt x="233" y="724"/>
                  </a:lnTo>
                  <a:lnTo>
                    <a:pt x="246" y="742"/>
                  </a:lnTo>
                  <a:lnTo>
                    <a:pt x="262" y="758"/>
                  </a:lnTo>
                  <a:lnTo>
                    <a:pt x="280" y="774"/>
                  </a:lnTo>
                  <a:lnTo>
                    <a:pt x="300" y="788"/>
                  </a:lnTo>
                  <a:lnTo>
                    <a:pt x="322" y="800"/>
                  </a:lnTo>
                  <a:lnTo>
                    <a:pt x="341" y="807"/>
                  </a:lnTo>
                  <a:lnTo>
                    <a:pt x="360" y="811"/>
                  </a:lnTo>
                  <a:lnTo>
                    <a:pt x="377" y="814"/>
                  </a:lnTo>
                  <a:lnTo>
                    <a:pt x="393" y="812"/>
                  </a:lnTo>
                  <a:lnTo>
                    <a:pt x="408" y="809"/>
                  </a:lnTo>
                  <a:lnTo>
                    <a:pt x="421" y="802"/>
                  </a:lnTo>
                  <a:lnTo>
                    <a:pt x="432" y="793"/>
                  </a:lnTo>
                  <a:lnTo>
                    <a:pt x="441" y="781"/>
                  </a:lnTo>
                  <a:lnTo>
                    <a:pt x="431" y="776"/>
                  </a:lnTo>
                  <a:lnTo>
                    <a:pt x="421" y="769"/>
                  </a:lnTo>
                  <a:lnTo>
                    <a:pt x="410" y="761"/>
                  </a:lnTo>
                  <a:lnTo>
                    <a:pt x="401" y="751"/>
                  </a:lnTo>
                  <a:lnTo>
                    <a:pt x="392" y="740"/>
                  </a:lnTo>
                  <a:lnTo>
                    <a:pt x="385" y="726"/>
                  </a:lnTo>
                  <a:lnTo>
                    <a:pt x="380" y="711"/>
                  </a:lnTo>
                  <a:lnTo>
                    <a:pt x="378" y="694"/>
                  </a:lnTo>
                  <a:lnTo>
                    <a:pt x="381" y="670"/>
                  </a:lnTo>
                  <a:lnTo>
                    <a:pt x="391" y="655"/>
                  </a:lnTo>
                  <a:lnTo>
                    <a:pt x="405" y="649"/>
                  </a:lnTo>
                  <a:lnTo>
                    <a:pt x="421" y="648"/>
                  </a:lnTo>
                  <a:lnTo>
                    <a:pt x="437" y="650"/>
                  </a:lnTo>
                  <a:lnTo>
                    <a:pt x="451" y="655"/>
                  </a:lnTo>
                  <a:lnTo>
                    <a:pt x="461" y="658"/>
                  </a:lnTo>
                  <a:lnTo>
                    <a:pt x="464" y="660"/>
                  </a:lnTo>
                  <a:lnTo>
                    <a:pt x="462" y="660"/>
                  </a:lnTo>
                  <a:lnTo>
                    <a:pt x="458" y="659"/>
                  </a:lnTo>
                  <a:lnTo>
                    <a:pt x="451" y="660"/>
                  </a:lnTo>
                  <a:lnTo>
                    <a:pt x="441" y="661"/>
                  </a:lnTo>
                  <a:lnTo>
                    <a:pt x="433" y="665"/>
                  </a:lnTo>
                  <a:lnTo>
                    <a:pt x="425" y="672"/>
                  </a:lnTo>
                  <a:lnTo>
                    <a:pt x="420" y="681"/>
                  </a:lnTo>
                  <a:lnTo>
                    <a:pt x="416" y="695"/>
                  </a:lnTo>
                  <a:lnTo>
                    <a:pt x="417" y="710"/>
                  </a:lnTo>
                  <a:lnTo>
                    <a:pt x="423" y="723"/>
                  </a:lnTo>
                  <a:lnTo>
                    <a:pt x="431" y="733"/>
                  </a:lnTo>
                  <a:lnTo>
                    <a:pt x="443" y="742"/>
                  </a:lnTo>
                  <a:lnTo>
                    <a:pt x="456" y="750"/>
                  </a:lnTo>
                  <a:lnTo>
                    <a:pt x="470" y="756"/>
                  </a:lnTo>
                  <a:lnTo>
                    <a:pt x="484" y="761"/>
                  </a:lnTo>
                  <a:lnTo>
                    <a:pt x="498" y="764"/>
                  </a:lnTo>
                  <a:lnTo>
                    <a:pt x="506" y="763"/>
                  </a:lnTo>
                  <a:lnTo>
                    <a:pt x="514" y="761"/>
                  </a:lnTo>
                  <a:lnTo>
                    <a:pt x="521" y="757"/>
                  </a:lnTo>
                  <a:lnTo>
                    <a:pt x="527" y="753"/>
                  </a:lnTo>
                  <a:lnTo>
                    <a:pt x="531" y="747"/>
                  </a:lnTo>
                  <a:lnTo>
                    <a:pt x="535" y="740"/>
                  </a:lnTo>
                  <a:lnTo>
                    <a:pt x="537" y="732"/>
                  </a:lnTo>
                  <a:lnTo>
                    <a:pt x="538" y="724"/>
                  </a:lnTo>
                  <a:lnTo>
                    <a:pt x="537" y="679"/>
                  </a:lnTo>
                  <a:lnTo>
                    <a:pt x="527" y="674"/>
                  </a:lnTo>
                  <a:lnTo>
                    <a:pt x="522" y="671"/>
                  </a:lnTo>
                  <a:lnTo>
                    <a:pt x="522" y="667"/>
                  </a:lnTo>
                  <a:lnTo>
                    <a:pt x="524" y="663"/>
                  </a:lnTo>
                  <a:lnTo>
                    <a:pt x="530" y="658"/>
                  </a:lnTo>
                  <a:lnTo>
                    <a:pt x="537" y="652"/>
                  </a:lnTo>
                  <a:lnTo>
                    <a:pt x="545" y="644"/>
                  </a:lnTo>
                  <a:lnTo>
                    <a:pt x="554" y="634"/>
                  </a:lnTo>
                  <a:lnTo>
                    <a:pt x="562" y="618"/>
                  </a:lnTo>
                  <a:lnTo>
                    <a:pt x="565" y="603"/>
                  </a:lnTo>
                  <a:lnTo>
                    <a:pt x="564" y="589"/>
                  </a:lnTo>
                  <a:lnTo>
                    <a:pt x="559" y="576"/>
                  </a:lnTo>
                  <a:lnTo>
                    <a:pt x="554" y="566"/>
                  </a:lnTo>
                  <a:lnTo>
                    <a:pt x="549" y="558"/>
                  </a:lnTo>
                  <a:lnTo>
                    <a:pt x="544" y="553"/>
                  </a:lnTo>
                  <a:lnTo>
                    <a:pt x="543" y="551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5" name="Freeform 11"/>
            <p:cNvSpPr>
              <a:spLocks/>
            </p:cNvSpPr>
            <p:nvPr/>
          </p:nvSpPr>
          <p:spPr bwMode="auto">
            <a:xfrm>
              <a:off x="2847" y="2658"/>
              <a:ext cx="732" cy="1497"/>
            </a:xfrm>
            <a:custGeom>
              <a:avLst/>
              <a:gdLst>
                <a:gd name="T0" fmla="*/ 14 w 564"/>
                <a:gd name="T1" fmla="*/ 497 h 814"/>
                <a:gd name="T2" fmla="*/ 0 w 564"/>
                <a:gd name="T3" fmla="*/ 404 h 814"/>
                <a:gd name="T4" fmla="*/ 40 w 564"/>
                <a:gd name="T5" fmla="*/ 333 h 814"/>
                <a:gd name="T6" fmla="*/ 94 w 564"/>
                <a:gd name="T7" fmla="*/ 338 h 814"/>
                <a:gd name="T8" fmla="*/ 159 w 564"/>
                <a:gd name="T9" fmla="*/ 298 h 814"/>
                <a:gd name="T10" fmla="*/ 115 w 564"/>
                <a:gd name="T11" fmla="*/ 305 h 814"/>
                <a:gd name="T12" fmla="*/ 46 w 564"/>
                <a:gd name="T13" fmla="*/ 292 h 814"/>
                <a:gd name="T14" fmla="*/ 40 w 564"/>
                <a:gd name="T15" fmla="*/ 168 h 814"/>
                <a:gd name="T16" fmla="*/ 100 w 564"/>
                <a:gd name="T17" fmla="*/ 173 h 814"/>
                <a:gd name="T18" fmla="*/ 167 w 564"/>
                <a:gd name="T19" fmla="*/ 235 h 814"/>
                <a:gd name="T20" fmla="*/ 124 w 564"/>
                <a:gd name="T21" fmla="*/ 146 h 814"/>
                <a:gd name="T22" fmla="*/ 39 w 564"/>
                <a:gd name="T23" fmla="*/ 108 h 814"/>
                <a:gd name="T24" fmla="*/ 24 w 564"/>
                <a:gd name="T25" fmla="*/ 65 h 814"/>
                <a:gd name="T26" fmla="*/ 54 w 564"/>
                <a:gd name="T27" fmla="*/ 20 h 814"/>
                <a:gd name="T28" fmla="*/ 124 w 564"/>
                <a:gd name="T29" fmla="*/ 27 h 814"/>
                <a:gd name="T30" fmla="*/ 164 w 564"/>
                <a:gd name="T31" fmla="*/ 0 h 814"/>
                <a:gd name="T32" fmla="*/ 215 w 564"/>
                <a:gd name="T33" fmla="*/ 20 h 814"/>
                <a:gd name="T34" fmla="*/ 221 w 564"/>
                <a:gd name="T35" fmla="*/ 111 h 814"/>
                <a:gd name="T36" fmla="*/ 318 w 564"/>
                <a:gd name="T37" fmla="*/ 153 h 814"/>
                <a:gd name="T38" fmla="*/ 337 w 564"/>
                <a:gd name="T39" fmla="*/ 139 h 814"/>
                <a:gd name="T40" fmla="*/ 238 w 564"/>
                <a:gd name="T41" fmla="*/ 83 h 814"/>
                <a:gd name="T42" fmla="*/ 281 w 564"/>
                <a:gd name="T43" fmla="*/ 40 h 814"/>
                <a:gd name="T44" fmla="*/ 364 w 564"/>
                <a:gd name="T45" fmla="*/ 78 h 814"/>
                <a:gd name="T46" fmla="*/ 451 w 564"/>
                <a:gd name="T47" fmla="*/ 129 h 814"/>
                <a:gd name="T48" fmla="*/ 502 w 564"/>
                <a:gd name="T49" fmla="*/ 195 h 814"/>
                <a:gd name="T50" fmla="*/ 471 w 564"/>
                <a:gd name="T51" fmla="*/ 237 h 814"/>
                <a:gd name="T52" fmla="*/ 422 w 564"/>
                <a:gd name="T53" fmla="*/ 249 h 814"/>
                <a:gd name="T54" fmla="*/ 292 w 564"/>
                <a:gd name="T55" fmla="*/ 203 h 814"/>
                <a:gd name="T56" fmla="*/ 224 w 564"/>
                <a:gd name="T57" fmla="*/ 237 h 814"/>
                <a:gd name="T58" fmla="*/ 227 w 564"/>
                <a:gd name="T59" fmla="*/ 236 h 814"/>
                <a:gd name="T60" fmla="*/ 308 w 564"/>
                <a:gd name="T61" fmla="*/ 247 h 814"/>
                <a:gd name="T62" fmla="*/ 449 w 564"/>
                <a:gd name="T63" fmla="*/ 290 h 814"/>
                <a:gd name="T64" fmla="*/ 494 w 564"/>
                <a:gd name="T65" fmla="*/ 286 h 814"/>
                <a:gd name="T66" fmla="*/ 517 w 564"/>
                <a:gd name="T67" fmla="*/ 355 h 814"/>
                <a:gd name="T68" fmla="*/ 564 w 564"/>
                <a:gd name="T69" fmla="*/ 414 h 814"/>
                <a:gd name="T70" fmla="*/ 527 w 564"/>
                <a:gd name="T71" fmla="*/ 468 h 814"/>
                <a:gd name="T72" fmla="*/ 469 w 564"/>
                <a:gd name="T73" fmla="*/ 490 h 814"/>
                <a:gd name="T74" fmla="*/ 373 w 564"/>
                <a:gd name="T75" fmla="*/ 462 h 814"/>
                <a:gd name="T76" fmla="*/ 364 w 564"/>
                <a:gd name="T77" fmla="*/ 474 h 814"/>
                <a:gd name="T78" fmla="*/ 479 w 564"/>
                <a:gd name="T79" fmla="*/ 512 h 814"/>
                <a:gd name="T80" fmla="*/ 507 w 564"/>
                <a:gd name="T81" fmla="*/ 521 h 814"/>
                <a:gd name="T82" fmla="*/ 398 w 564"/>
                <a:gd name="T83" fmla="*/ 627 h 814"/>
                <a:gd name="T84" fmla="*/ 331 w 564"/>
                <a:gd name="T85" fmla="*/ 596 h 814"/>
                <a:gd name="T86" fmla="*/ 221 w 564"/>
                <a:gd name="T87" fmla="*/ 675 h 814"/>
                <a:gd name="T88" fmla="*/ 266 w 564"/>
                <a:gd name="T89" fmla="*/ 650 h 814"/>
                <a:gd name="T90" fmla="*/ 350 w 564"/>
                <a:gd name="T91" fmla="*/ 668 h 814"/>
                <a:gd name="T92" fmla="*/ 265 w 564"/>
                <a:gd name="T93" fmla="*/ 788 h 814"/>
                <a:gd name="T94" fmla="*/ 144 w 564"/>
                <a:gd name="T95" fmla="*/ 802 h 814"/>
                <a:gd name="T96" fmla="*/ 172 w 564"/>
                <a:gd name="T97" fmla="*/ 740 h 814"/>
                <a:gd name="T98" fmla="*/ 144 w 564"/>
                <a:gd name="T99" fmla="*/ 648 h 814"/>
                <a:gd name="T100" fmla="*/ 114 w 564"/>
                <a:gd name="T101" fmla="*/ 660 h 814"/>
                <a:gd name="T102" fmla="*/ 141 w 564"/>
                <a:gd name="T103" fmla="*/ 723 h 814"/>
                <a:gd name="T104" fmla="*/ 58 w 564"/>
                <a:gd name="T105" fmla="*/ 763 h 814"/>
                <a:gd name="T106" fmla="*/ 26 w 564"/>
                <a:gd name="T107" fmla="*/ 724 h 814"/>
                <a:gd name="T108" fmla="*/ 27 w 564"/>
                <a:gd name="T109" fmla="*/ 652 h 814"/>
                <a:gd name="T110" fmla="*/ 11 w 564"/>
                <a:gd name="T111" fmla="*/ 56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814"/>
                <a:gd name="T170" fmla="*/ 564 w 564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814">
                  <a:moveTo>
                    <a:pt x="23" y="551"/>
                  </a:moveTo>
                  <a:lnTo>
                    <a:pt x="20" y="551"/>
                  </a:lnTo>
                  <a:lnTo>
                    <a:pt x="14" y="547"/>
                  </a:lnTo>
                  <a:lnTo>
                    <a:pt x="10" y="538"/>
                  </a:lnTo>
                  <a:lnTo>
                    <a:pt x="6" y="522"/>
                  </a:lnTo>
                  <a:lnTo>
                    <a:pt x="9" y="508"/>
                  </a:lnTo>
                  <a:lnTo>
                    <a:pt x="14" y="497"/>
                  </a:lnTo>
                  <a:lnTo>
                    <a:pt x="23" y="487"/>
                  </a:lnTo>
                  <a:lnTo>
                    <a:pt x="31" y="482"/>
                  </a:lnTo>
                  <a:lnTo>
                    <a:pt x="31" y="475"/>
                  </a:lnTo>
                  <a:lnTo>
                    <a:pt x="24" y="468"/>
                  </a:lnTo>
                  <a:lnTo>
                    <a:pt x="14" y="455"/>
                  </a:lnTo>
                  <a:lnTo>
                    <a:pt x="6" y="434"/>
                  </a:lnTo>
                  <a:lnTo>
                    <a:pt x="0" y="404"/>
                  </a:lnTo>
                  <a:lnTo>
                    <a:pt x="0" y="365"/>
                  </a:lnTo>
                  <a:lnTo>
                    <a:pt x="9" y="343"/>
                  </a:lnTo>
                  <a:lnTo>
                    <a:pt x="20" y="333"/>
                  </a:lnTo>
                  <a:lnTo>
                    <a:pt x="25" y="331"/>
                  </a:lnTo>
                  <a:lnTo>
                    <a:pt x="33" y="330"/>
                  </a:lnTo>
                  <a:lnTo>
                    <a:pt x="36" y="332"/>
                  </a:lnTo>
                  <a:lnTo>
                    <a:pt x="40" y="333"/>
                  </a:lnTo>
                  <a:lnTo>
                    <a:pt x="44" y="335"/>
                  </a:lnTo>
                  <a:lnTo>
                    <a:pt x="49" y="337"/>
                  </a:lnTo>
                  <a:lnTo>
                    <a:pt x="54" y="338"/>
                  </a:lnTo>
                  <a:lnTo>
                    <a:pt x="59" y="339"/>
                  </a:lnTo>
                  <a:lnTo>
                    <a:pt x="66" y="340"/>
                  </a:lnTo>
                  <a:lnTo>
                    <a:pt x="73" y="340"/>
                  </a:lnTo>
                  <a:lnTo>
                    <a:pt x="94" y="338"/>
                  </a:lnTo>
                  <a:lnTo>
                    <a:pt x="111" y="333"/>
                  </a:lnTo>
                  <a:lnTo>
                    <a:pt x="126" y="326"/>
                  </a:lnTo>
                  <a:lnTo>
                    <a:pt x="138" y="319"/>
                  </a:lnTo>
                  <a:lnTo>
                    <a:pt x="147" y="311"/>
                  </a:lnTo>
                  <a:lnTo>
                    <a:pt x="154" y="304"/>
                  </a:lnTo>
                  <a:lnTo>
                    <a:pt x="157" y="301"/>
                  </a:lnTo>
                  <a:lnTo>
                    <a:pt x="159" y="298"/>
                  </a:lnTo>
                  <a:lnTo>
                    <a:pt x="156" y="300"/>
                  </a:lnTo>
                  <a:lnTo>
                    <a:pt x="153" y="300"/>
                  </a:lnTo>
                  <a:lnTo>
                    <a:pt x="147" y="301"/>
                  </a:lnTo>
                  <a:lnTo>
                    <a:pt x="139" y="302"/>
                  </a:lnTo>
                  <a:lnTo>
                    <a:pt x="129" y="304"/>
                  </a:lnTo>
                  <a:lnTo>
                    <a:pt x="115" y="305"/>
                  </a:lnTo>
                  <a:lnTo>
                    <a:pt x="96" y="308"/>
                  </a:lnTo>
                  <a:lnTo>
                    <a:pt x="86" y="309"/>
                  </a:lnTo>
                  <a:lnTo>
                    <a:pt x="76" y="308"/>
                  </a:lnTo>
                  <a:lnTo>
                    <a:pt x="68" y="305"/>
                  </a:lnTo>
                  <a:lnTo>
                    <a:pt x="59" y="302"/>
                  </a:lnTo>
                  <a:lnTo>
                    <a:pt x="53" y="297"/>
                  </a:lnTo>
                  <a:lnTo>
                    <a:pt x="46" y="292"/>
                  </a:lnTo>
                  <a:lnTo>
                    <a:pt x="39" y="284"/>
                  </a:lnTo>
                  <a:lnTo>
                    <a:pt x="33" y="273"/>
                  </a:lnTo>
                  <a:lnTo>
                    <a:pt x="27" y="244"/>
                  </a:lnTo>
                  <a:lnTo>
                    <a:pt x="28" y="209"/>
                  </a:lnTo>
                  <a:lnTo>
                    <a:pt x="32" y="180"/>
                  </a:lnTo>
                  <a:lnTo>
                    <a:pt x="34" y="167"/>
                  </a:lnTo>
                  <a:lnTo>
                    <a:pt x="40" y="168"/>
                  </a:lnTo>
                  <a:lnTo>
                    <a:pt x="47" y="168"/>
                  </a:lnTo>
                  <a:lnTo>
                    <a:pt x="54" y="169"/>
                  </a:lnTo>
                  <a:lnTo>
                    <a:pt x="62" y="169"/>
                  </a:lnTo>
                  <a:lnTo>
                    <a:pt x="70" y="171"/>
                  </a:lnTo>
                  <a:lnTo>
                    <a:pt x="79" y="171"/>
                  </a:lnTo>
                  <a:lnTo>
                    <a:pt x="88" y="172"/>
                  </a:lnTo>
                  <a:lnTo>
                    <a:pt x="100" y="173"/>
                  </a:lnTo>
                  <a:lnTo>
                    <a:pt x="117" y="176"/>
                  </a:lnTo>
                  <a:lnTo>
                    <a:pt x="131" y="184"/>
                  </a:lnTo>
                  <a:lnTo>
                    <a:pt x="142" y="195"/>
                  </a:lnTo>
                  <a:lnTo>
                    <a:pt x="152" y="206"/>
                  </a:lnTo>
                  <a:lnTo>
                    <a:pt x="159" y="218"/>
                  </a:lnTo>
                  <a:lnTo>
                    <a:pt x="164" y="228"/>
                  </a:lnTo>
                  <a:lnTo>
                    <a:pt x="167" y="235"/>
                  </a:lnTo>
                  <a:lnTo>
                    <a:pt x="168" y="237"/>
                  </a:lnTo>
                  <a:lnTo>
                    <a:pt x="167" y="233"/>
                  </a:lnTo>
                  <a:lnTo>
                    <a:pt x="163" y="221"/>
                  </a:lnTo>
                  <a:lnTo>
                    <a:pt x="157" y="204"/>
                  </a:lnTo>
                  <a:lnTo>
                    <a:pt x="149" y="184"/>
                  </a:lnTo>
                  <a:lnTo>
                    <a:pt x="138" y="165"/>
                  </a:lnTo>
                  <a:lnTo>
                    <a:pt x="124" y="146"/>
                  </a:lnTo>
                  <a:lnTo>
                    <a:pt x="106" y="134"/>
                  </a:lnTo>
                  <a:lnTo>
                    <a:pt x="85" y="127"/>
                  </a:lnTo>
                  <a:lnTo>
                    <a:pt x="73" y="126"/>
                  </a:lnTo>
                  <a:lnTo>
                    <a:pt x="63" y="122"/>
                  </a:lnTo>
                  <a:lnTo>
                    <a:pt x="54" y="119"/>
                  </a:lnTo>
                  <a:lnTo>
                    <a:pt x="46" y="114"/>
                  </a:lnTo>
                  <a:lnTo>
                    <a:pt x="39" y="108"/>
                  </a:lnTo>
                  <a:lnTo>
                    <a:pt x="33" y="103"/>
                  </a:lnTo>
                  <a:lnTo>
                    <a:pt x="27" y="97"/>
                  </a:lnTo>
                  <a:lnTo>
                    <a:pt x="23" y="91"/>
                  </a:lnTo>
                  <a:lnTo>
                    <a:pt x="24" y="84"/>
                  </a:lnTo>
                  <a:lnTo>
                    <a:pt x="24" y="77"/>
                  </a:lnTo>
                  <a:lnTo>
                    <a:pt x="24" y="70"/>
                  </a:lnTo>
                  <a:lnTo>
                    <a:pt x="24" y="65"/>
                  </a:lnTo>
                  <a:lnTo>
                    <a:pt x="24" y="55"/>
                  </a:lnTo>
                  <a:lnTo>
                    <a:pt x="26" y="46"/>
                  </a:lnTo>
                  <a:lnTo>
                    <a:pt x="29" y="38"/>
                  </a:lnTo>
                  <a:lnTo>
                    <a:pt x="34" y="31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20"/>
                  </a:lnTo>
                  <a:lnTo>
                    <a:pt x="62" y="18"/>
                  </a:lnTo>
                  <a:lnTo>
                    <a:pt x="70" y="20"/>
                  </a:lnTo>
                  <a:lnTo>
                    <a:pt x="77" y="23"/>
                  </a:lnTo>
                  <a:lnTo>
                    <a:pt x="82" y="27"/>
                  </a:lnTo>
                  <a:lnTo>
                    <a:pt x="87" y="31"/>
                  </a:lnTo>
                  <a:lnTo>
                    <a:pt x="110" y="52"/>
                  </a:lnTo>
                  <a:lnTo>
                    <a:pt x="124" y="27"/>
                  </a:lnTo>
                  <a:lnTo>
                    <a:pt x="127" y="20"/>
                  </a:lnTo>
                  <a:lnTo>
                    <a:pt x="132" y="15"/>
                  </a:lnTo>
                  <a:lnTo>
                    <a:pt x="138" y="9"/>
                  </a:lnTo>
                  <a:lnTo>
                    <a:pt x="144" y="6"/>
                  </a:lnTo>
                  <a:lnTo>
                    <a:pt x="150" y="3"/>
                  </a:lnTo>
                  <a:lnTo>
                    <a:pt x="157" y="1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9" y="1"/>
                  </a:lnTo>
                  <a:lnTo>
                    <a:pt x="186" y="3"/>
                  </a:lnTo>
                  <a:lnTo>
                    <a:pt x="194" y="6"/>
                  </a:lnTo>
                  <a:lnTo>
                    <a:pt x="201" y="9"/>
                  </a:lnTo>
                  <a:lnTo>
                    <a:pt x="208" y="14"/>
                  </a:lnTo>
                  <a:lnTo>
                    <a:pt x="215" y="20"/>
                  </a:lnTo>
                  <a:lnTo>
                    <a:pt x="221" y="25"/>
                  </a:lnTo>
                  <a:lnTo>
                    <a:pt x="227" y="32"/>
                  </a:lnTo>
                  <a:lnTo>
                    <a:pt x="220" y="45"/>
                  </a:lnTo>
                  <a:lnTo>
                    <a:pt x="216" y="60"/>
                  </a:lnTo>
                  <a:lnTo>
                    <a:pt x="215" y="76"/>
                  </a:lnTo>
                  <a:lnTo>
                    <a:pt x="217" y="93"/>
                  </a:lnTo>
                  <a:lnTo>
                    <a:pt x="221" y="111"/>
                  </a:lnTo>
                  <a:lnTo>
                    <a:pt x="228" y="126"/>
                  </a:lnTo>
                  <a:lnTo>
                    <a:pt x="237" y="138"/>
                  </a:lnTo>
                  <a:lnTo>
                    <a:pt x="248" y="148"/>
                  </a:lnTo>
                  <a:lnTo>
                    <a:pt x="267" y="156"/>
                  </a:lnTo>
                  <a:lnTo>
                    <a:pt x="285" y="158"/>
                  </a:lnTo>
                  <a:lnTo>
                    <a:pt x="303" y="157"/>
                  </a:lnTo>
                  <a:lnTo>
                    <a:pt x="318" y="153"/>
                  </a:lnTo>
                  <a:lnTo>
                    <a:pt x="330" y="150"/>
                  </a:lnTo>
                  <a:lnTo>
                    <a:pt x="341" y="144"/>
                  </a:lnTo>
                  <a:lnTo>
                    <a:pt x="346" y="141"/>
                  </a:lnTo>
                  <a:lnTo>
                    <a:pt x="349" y="139"/>
                  </a:lnTo>
                  <a:lnTo>
                    <a:pt x="348" y="139"/>
                  </a:lnTo>
                  <a:lnTo>
                    <a:pt x="344" y="139"/>
                  </a:lnTo>
                  <a:lnTo>
                    <a:pt x="337" y="139"/>
                  </a:lnTo>
                  <a:lnTo>
                    <a:pt x="328" y="138"/>
                  </a:lnTo>
                  <a:lnTo>
                    <a:pt x="316" y="135"/>
                  </a:lnTo>
                  <a:lnTo>
                    <a:pt x="303" y="130"/>
                  </a:lnTo>
                  <a:lnTo>
                    <a:pt x="285" y="123"/>
                  </a:lnTo>
                  <a:lnTo>
                    <a:pt x="266" y="113"/>
                  </a:lnTo>
                  <a:lnTo>
                    <a:pt x="247" y="98"/>
                  </a:lnTo>
                  <a:lnTo>
                    <a:pt x="238" y="83"/>
                  </a:lnTo>
                  <a:lnTo>
                    <a:pt x="237" y="68"/>
                  </a:lnTo>
                  <a:lnTo>
                    <a:pt x="242" y="53"/>
                  </a:lnTo>
                  <a:lnTo>
                    <a:pt x="260" y="45"/>
                  </a:lnTo>
                  <a:lnTo>
                    <a:pt x="267" y="43"/>
                  </a:lnTo>
                  <a:lnTo>
                    <a:pt x="274" y="42"/>
                  </a:lnTo>
                  <a:lnTo>
                    <a:pt x="281" y="40"/>
                  </a:lnTo>
                  <a:lnTo>
                    <a:pt x="289" y="40"/>
                  </a:lnTo>
                  <a:lnTo>
                    <a:pt x="303" y="42"/>
                  </a:lnTo>
                  <a:lnTo>
                    <a:pt x="316" y="46"/>
                  </a:lnTo>
                  <a:lnTo>
                    <a:pt x="330" y="52"/>
                  </a:lnTo>
                  <a:lnTo>
                    <a:pt x="342" y="59"/>
                  </a:lnTo>
                  <a:lnTo>
                    <a:pt x="353" y="68"/>
                  </a:lnTo>
                  <a:lnTo>
                    <a:pt x="364" y="78"/>
                  </a:lnTo>
                  <a:lnTo>
                    <a:pt x="372" y="89"/>
                  </a:lnTo>
                  <a:lnTo>
                    <a:pt x="377" y="101"/>
                  </a:lnTo>
                  <a:lnTo>
                    <a:pt x="386" y="120"/>
                  </a:lnTo>
                  <a:lnTo>
                    <a:pt x="406" y="119"/>
                  </a:lnTo>
                  <a:lnTo>
                    <a:pt x="421" y="120"/>
                  </a:lnTo>
                  <a:lnTo>
                    <a:pt x="437" y="123"/>
                  </a:lnTo>
                  <a:lnTo>
                    <a:pt x="451" y="129"/>
                  </a:lnTo>
                  <a:lnTo>
                    <a:pt x="465" y="136"/>
                  </a:lnTo>
                  <a:lnTo>
                    <a:pt x="477" y="145"/>
                  </a:lnTo>
                  <a:lnTo>
                    <a:pt x="487" y="154"/>
                  </a:lnTo>
                  <a:lnTo>
                    <a:pt x="495" y="166"/>
                  </a:lnTo>
                  <a:lnTo>
                    <a:pt x="500" y="177"/>
                  </a:lnTo>
                  <a:lnTo>
                    <a:pt x="502" y="186"/>
                  </a:lnTo>
                  <a:lnTo>
                    <a:pt x="502" y="195"/>
                  </a:lnTo>
                  <a:lnTo>
                    <a:pt x="501" y="203"/>
                  </a:lnTo>
                  <a:lnTo>
                    <a:pt x="497" y="211"/>
                  </a:lnTo>
                  <a:lnTo>
                    <a:pt x="493" y="218"/>
                  </a:lnTo>
                  <a:lnTo>
                    <a:pt x="487" y="225"/>
                  </a:lnTo>
                  <a:lnTo>
                    <a:pt x="480" y="232"/>
                  </a:lnTo>
                  <a:lnTo>
                    <a:pt x="472" y="237"/>
                  </a:lnTo>
                  <a:lnTo>
                    <a:pt x="471" y="237"/>
                  </a:lnTo>
                  <a:lnTo>
                    <a:pt x="465" y="240"/>
                  </a:lnTo>
                  <a:lnTo>
                    <a:pt x="459" y="242"/>
                  </a:lnTo>
                  <a:lnTo>
                    <a:pt x="454" y="244"/>
                  </a:lnTo>
                  <a:lnTo>
                    <a:pt x="447" y="245"/>
                  </a:lnTo>
                  <a:lnTo>
                    <a:pt x="439" y="247"/>
                  </a:lnTo>
                  <a:lnTo>
                    <a:pt x="430" y="248"/>
                  </a:lnTo>
                  <a:lnTo>
                    <a:pt x="422" y="249"/>
                  </a:lnTo>
                  <a:lnTo>
                    <a:pt x="413" y="249"/>
                  </a:lnTo>
                  <a:lnTo>
                    <a:pt x="386" y="245"/>
                  </a:lnTo>
                  <a:lnTo>
                    <a:pt x="361" y="239"/>
                  </a:lnTo>
                  <a:lnTo>
                    <a:pt x="341" y="229"/>
                  </a:lnTo>
                  <a:lnTo>
                    <a:pt x="323" y="220"/>
                  </a:lnTo>
                  <a:lnTo>
                    <a:pt x="307" y="210"/>
                  </a:lnTo>
                  <a:lnTo>
                    <a:pt x="292" y="203"/>
                  </a:lnTo>
                  <a:lnTo>
                    <a:pt x="278" y="198"/>
                  </a:lnTo>
                  <a:lnTo>
                    <a:pt x="265" y="198"/>
                  </a:lnTo>
                  <a:lnTo>
                    <a:pt x="252" y="203"/>
                  </a:lnTo>
                  <a:lnTo>
                    <a:pt x="242" y="210"/>
                  </a:lnTo>
                  <a:lnTo>
                    <a:pt x="233" y="219"/>
                  </a:lnTo>
                  <a:lnTo>
                    <a:pt x="228" y="228"/>
                  </a:lnTo>
                  <a:lnTo>
                    <a:pt x="224" y="237"/>
                  </a:lnTo>
                  <a:lnTo>
                    <a:pt x="221" y="245"/>
                  </a:lnTo>
                  <a:lnTo>
                    <a:pt x="220" y="250"/>
                  </a:lnTo>
                  <a:lnTo>
                    <a:pt x="220" y="252"/>
                  </a:lnTo>
                  <a:lnTo>
                    <a:pt x="220" y="251"/>
                  </a:lnTo>
                  <a:lnTo>
                    <a:pt x="221" y="247"/>
                  </a:lnTo>
                  <a:lnTo>
                    <a:pt x="223" y="242"/>
                  </a:lnTo>
                  <a:lnTo>
                    <a:pt x="227" y="236"/>
                  </a:lnTo>
                  <a:lnTo>
                    <a:pt x="232" y="229"/>
                  </a:lnTo>
                  <a:lnTo>
                    <a:pt x="239" y="225"/>
                  </a:lnTo>
                  <a:lnTo>
                    <a:pt x="248" y="221"/>
                  </a:lnTo>
                  <a:lnTo>
                    <a:pt x="260" y="220"/>
                  </a:lnTo>
                  <a:lnTo>
                    <a:pt x="274" y="224"/>
                  </a:lnTo>
                  <a:lnTo>
                    <a:pt x="290" y="233"/>
                  </a:lnTo>
                  <a:lnTo>
                    <a:pt x="308" y="247"/>
                  </a:lnTo>
                  <a:lnTo>
                    <a:pt x="328" y="260"/>
                  </a:lnTo>
                  <a:lnTo>
                    <a:pt x="351" y="274"/>
                  </a:lnTo>
                  <a:lnTo>
                    <a:pt x="375" y="286"/>
                  </a:lnTo>
                  <a:lnTo>
                    <a:pt x="403" y="293"/>
                  </a:lnTo>
                  <a:lnTo>
                    <a:pt x="433" y="293"/>
                  </a:lnTo>
                  <a:lnTo>
                    <a:pt x="442" y="292"/>
                  </a:lnTo>
                  <a:lnTo>
                    <a:pt x="449" y="290"/>
                  </a:lnTo>
                  <a:lnTo>
                    <a:pt x="457" y="289"/>
                  </a:lnTo>
                  <a:lnTo>
                    <a:pt x="464" y="287"/>
                  </a:lnTo>
                  <a:lnTo>
                    <a:pt x="470" y="285"/>
                  </a:lnTo>
                  <a:lnTo>
                    <a:pt x="475" y="282"/>
                  </a:lnTo>
                  <a:lnTo>
                    <a:pt x="480" y="280"/>
                  </a:lnTo>
                  <a:lnTo>
                    <a:pt x="485" y="278"/>
                  </a:lnTo>
                  <a:lnTo>
                    <a:pt x="494" y="286"/>
                  </a:lnTo>
                  <a:lnTo>
                    <a:pt x="502" y="294"/>
                  </a:lnTo>
                  <a:lnTo>
                    <a:pt x="509" y="303"/>
                  </a:lnTo>
                  <a:lnTo>
                    <a:pt x="515" y="312"/>
                  </a:lnTo>
                  <a:lnTo>
                    <a:pt x="518" y="323"/>
                  </a:lnTo>
                  <a:lnTo>
                    <a:pt x="519" y="333"/>
                  </a:lnTo>
                  <a:lnTo>
                    <a:pt x="519" y="345"/>
                  </a:lnTo>
                  <a:lnTo>
                    <a:pt x="517" y="355"/>
                  </a:lnTo>
                  <a:lnTo>
                    <a:pt x="513" y="369"/>
                  </a:lnTo>
                  <a:lnTo>
                    <a:pt x="530" y="375"/>
                  </a:lnTo>
                  <a:lnTo>
                    <a:pt x="541" y="380"/>
                  </a:lnTo>
                  <a:lnTo>
                    <a:pt x="551" y="387"/>
                  </a:lnTo>
                  <a:lnTo>
                    <a:pt x="558" y="396"/>
                  </a:lnTo>
                  <a:lnTo>
                    <a:pt x="563" y="406"/>
                  </a:lnTo>
                  <a:lnTo>
                    <a:pt x="564" y="414"/>
                  </a:lnTo>
                  <a:lnTo>
                    <a:pt x="564" y="422"/>
                  </a:lnTo>
                  <a:lnTo>
                    <a:pt x="562" y="430"/>
                  </a:lnTo>
                  <a:lnTo>
                    <a:pt x="558" y="438"/>
                  </a:lnTo>
                  <a:lnTo>
                    <a:pt x="553" y="447"/>
                  </a:lnTo>
                  <a:lnTo>
                    <a:pt x="546" y="454"/>
                  </a:lnTo>
                  <a:lnTo>
                    <a:pt x="537" y="461"/>
                  </a:lnTo>
                  <a:lnTo>
                    <a:pt x="527" y="468"/>
                  </a:lnTo>
                  <a:lnTo>
                    <a:pt x="511" y="477"/>
                  </a:lnTo>
                  <a:lnTo>
                    <a:pt x="511" y="478"/>
                  </a:lnTo>
                  <a:lnTo>
                    <a:pt x="503" y="482"/>
                  </a:lnTo>
                  <a:lnTo>
                    <a:pt x="494" y="484"/>
                  </a:lnTo>
                  <a:lnTo>
                    <a:pt x="486" y="486"/>
                  </a:lnTo>
                  <a:lnTo>
                    <a:pt x="477" y="487"/>
                  </a:lnTo>
                  <a:lnTo>
                    <a:pt x="469" y="490"/>
                  </a:lnTo>
                  <a:lnTo>
                    <a:pt x="459" y="490"/>
                  </a:lnTo>
                  <a:lnTo>
                    <a:pt x="450" y="489"/>
                  </a:lnTo>
                  <a:lnTo>
                    <a:pt x="441" y="487"/>
                  </a:lnTo>
                  <a:lnTo>
                    <a:pt x="420" y="482"/>
                  </a:lnTo>
                  <a:lnTo>
                    <a:pt x="402" y="475"/>
                  </a:lnTo>
                  <a:lnTo>
                    <a:pt x="387" y="469"/>
                  </a:lnTo>
                  <a:lnTo>
                    <a:pt x="373" y="462"/>
                  </a:lnTo>
                  <a:lnTo>
                    <a:pt x="363" y="456"/>
                  </a:lnTo>
                  <a:lnTo>
                    <a:pt x="354" y="452"/>
                  </a:lnTo>
                  <a:lnTo>
                    <a:pt x="350" y="449"/>
                  </a:lnTo>
                  <a:lnTo>
                    <a:pt x="349" y="448"/>
                  </a:lnTo>
                  <a:lnTo>
                    <a:pt x="350" y="452"/>
                  </a:lnTo>
                  <a:lnTo>
                    <a:pt x="356" y="461"/>
                  </a:lnTo>
                  <a:lnTo>
                    <a:pt x="364" y="474"/>
                  </a:lnTo>
                  <a:lnTo>
                    <a:pt x="376" y="487"/>
                  </a:lnTo>
                  <a:lnTo>
                    <a:pt x="392" y="501"/>
                  </a:lnTo>
                  <a:lnTo>
                    <a:pt x="412" y="511"/>
                  </a:lnTo>
                  <a:lnTo>
                    <a:pt x="436" y="516"/>
                  </a:lnTo>
                  <a:lnTo>
                    <a:pt x="465" y="514"/>
                  </a:lnTo>
                  <a:lnTo>
                    <a:pt x="472" y="513"/>
                  </a:lnTo>
                  <a:lnTo>
                    <a:pt x="479" y="512"/>
                  </a:lnTo>
                  <a:lnTo>
                    <a:pt x="485" y="511"/>
                  </a:lnTo>
                  <a:lnTo>
                    <a:pt x="490" y="508"/>
                  </a:lnTo>
                  <a:lnTo>
                    <a:pt x="496" y="507"/>
                  </a:lnTo>
                  <a:lnTo>
                    <a:pt x="501" y="506"/>
                  </a:lnTo>
                  <a:lnTo>
                    <a:pt x="505" y="505"/>
                  </a:lnTo>
                  <a:lnTo>
                    <a:pt x="510" y="504"/>
                  </a:lnTo>
                  <a:lnTo>
                    <a:pt x="507" y="521"/>
                  </a:lnTo>
                  <a:lnTo>
                    <a:pt x="498" y="539"/>
                  </a:lnTo>
                  <a:lnTo>
                    <a:pt x="488" y="557"/>
                  </a:lnTo>
                  <a:lnTo>
                    <a:pt x="475" y="573"/>
                  </a:lnTo>
                  <a:lnTo>
                    <a:pt x="459" y="589"/>
                  </a:lnTo>
                  <a:lnTo>
                    <a:pt x="441" y="603"/>
                  </a:lnTo>
                  <a:lnTo>
                    <a:pt x="420" y="615"/>
                  </a:lnTo>
                  <a:lnTo>
                    <a:pt x="398" y="627"/>
                  </a:lnTo>
                  <a:lnTo>
                    <a:pt x="391" y="617"/>
                  </a:lnTo>
                  <a:lnTo>
                    <a:pt x="383" y="608"/>
                  </a:lnTo>
                  <a:lnTo>
                    <a:pt x="376" y="603"/>
                  </a:lnTo>
                  <a:lnTo>
                    <a:pt x="367" y="598"/>
                  </a:lnTo>
                  <a:lnTo>
                    <a:pt x="357" y="596"/>
                  </a:lnTo>
                  <a:lnTo>
                    <a:pt x="345" y="595"/>
                  </a:lnTo>
                  <a:lnTo>
                    <a:pt x="331" y="596"/>
                  </a:lnTo>
                  <a:lnTo>
                    <a:pt x="315" y="598"/>
                  </a:lnTo>
                  <a:lnTo>
                    <a:pt x="290" y="605"/>
                  </a:lnTo>
                  <a:lnTo>
                    <a:pt x="268" y="618"/>
                  </a:lnTo>
                  <a:lnTo>
                    <a:pt x="251" y="632"/>
                  </a:lnTo>
                  <a:lnTo>
                    <a:pt x="238" y="648"/>
                  </a:lnTo>
                  <a:lnTo>
                    <a:pt x="228" y="663"/>
                  </a:lnTo>
                  <a:lnTo>
                    <a:pt x="221" y="675"/>
                  </a:lnTo>
                  <a:lnTo>
                    <a:pt x="216" y="683"/>
                  </a:lnTo>
                  <a:lnTo>
                    <a:pt x="215" y="687"/>
                  </a:lnTo>
                  <a:lnTo>
                    <a:pt x="217" y="685"/>
                  </a:lnTo>
                  <a:lnTo>
                    <a:pt x="224" y="678"/>
                  </a:lnTo>
                  <a:lnTo>
                    <a:pt x="236" y="670"/>
                  </a:lnTo>
                  <a:lnTo>
                    <a:pt x="250" y="659"/>
                  </a:lnTo>
                  <a:lnTo>
                    <a:pt x="266" y="650"/>
                  </a:lnTo>
                  <a:lnTo>
                    <a:pt x="284" y="643"/>
                  </a:lnTo>
                  <a:lnTo>
                    <a:pt x="303" y="638"/>
                  </a:lnTo>
                  <a:lnTo>
                    <a:pt x="322" y="638"/>
                  </a:lnTo>
                  <a:lnTo>
                    <a:pt x="336" y="644"/>
                  </a:lnTo>
                  <a:lnTo>
                    <a:pt x="344" y="655"/>
                  </a:lnTo>
                  <a:lnTo>
                    <a:pt x="349" y="664"/>
                  </a:lnTo>
                  <a:lnTo>
                    <a:pt x="350" y="668"/>
                  </a:lnTo>
                  <a:lnTo>
                    <a:pt x="348" y="687"/>
                  </a:lnTo>
                  <a:lnTo>
                    <a:pt x="342" y="705"/>
                  </a:lnTo>
                  <a:lnTo>
                    <a:pt x="331" y="724"/>
                  </a:lnTo>
                  <a:lnTo>
                    <a:pt x="319" y="742"/>
                  </a:lnTo>
                  <a:lnTo>
                    <a:pt x="303" y="758"/>
                  </a:lnTo>
                  <a:lnTo>
                    <a:pt x="285" y="774"/>
                  </a:lnTo>
                  <a:lnTo>
                    <a:pt x="265" y="788"/>
                  </a:lnTo>
                  <a:lnTo>
                    <a:pt x="243" y="800"/>
                  </a:lnTo>
                  <a:lnTo>
                    <a:pt x="223" y="807"/>
                  </a:lnTo>
                  <a:lnTo>
                    <a:pt x="205" y="811"/>
                  </a:lnTo>
                  <a:lnTo>
                    <a:pt x="187" y="814"/>
                  </a:lnTo>
                  <a:lnTo>
                    <a:pt x="171" y="812"/>
                  </a:lnTo>
                  <a:lnTo>
                    <a:pt x="156" y="809"/>
                  </a:lnTo>
                  <a:lnTo>
                    <a:pt x="144" y="802"/>
                  </a:lnTo>
                  <a:lnTo>
                    <a:pt x="132" y="793"/>
                  </a:lnTo>
                  <a:lnTo>
                    <a:pt x="124" y="781"/>
                  </a:lnTo>
                  <a:lnTo>
                    <a:pt x="134" y="776"/>
                  </a:lnTo>
                  <a:lnTo>
                    <a:pt x="145" y="769"/>
                  </a:lnTo>
                  <a:lnTo>
                    <a:pt x="154" y="761"/>
                  </a:lnTo>
                  <a:lnTo>
                    <a:pt x="164" y="751"/>
                  </a:lnTo>
                  <a:lnTo>
                    <a:pt x="172" y="740"/>
                  </a:lnTo>
                  <a:lnTo>
                    <a:pt x="179" y="726"/>
                  </a:lnTo>
                  <a:lnTo>
                    <a:pt x="184" y="711"/>
                  </a:lnTo>
                  <a:lnTo>
                    <a:pt x="186" y="694"/>
                  </a:lnTo>
                  <a:lnTo>
                    <a:pt x="183" y="670"/>
                  </a:lnTo>
                  <a:lnTo>
                    <a:pt x="174" y="655"/>
                  </a:lnTo>
                  <a:lnTo>
                    <a:pt x="160" y="649"/>
                  </a:lnTo>
                  <a:lnTo>
                    <a:pt x="144" y="648"/>
                  </a:lnTo>
                  <a:lnTo>
                    <a:pt x="127" y="650"/>
                  </a:lnTo>
                  <a:lnTo>
                    <a:pt x="114" y="655"/>
                  </a:lnTo>
                  <a:lnTo>
                    <a:pt x="103" y="658"/>
                  </a:lnTo>
                  <a:lnTo>
                    <a:pt x="100" y="660"/>
                  </a:lnTo>
                  <a:lnTo>
                    <a:pt x="102" y="660"/>
                  </a:lnTo>
                  <a:lnTo>
                    <a:pt x="107" y="659"/>
                  </a:lnTo>
                  <a:lnTo>
                    <a:pt x="114" y="660"/>
                  </a:lnTo>
                  <a:lnTo>
                    <a:pt x="123" y="661"/>
                  </a:lnTo>
                  <a:lnTo>
                    <a:pt x="131" y="665"/>
                  </a:lnTo>
                  <a:lnTo>
                    <a:pt x="139" y="672"/>
                  </a:lnTo>
                  <a:lnTo>
                    <a:pt x="145" y="681"/>
                  </a:lnTo>
                  <a:lnTo>
                    <a:pt x="148" y="695"/>
                  </a:lnTo>
                  <a:lnTo>
                    <a:pt x="147" y="710"/>
                  </a:lnTo>
                  <a:lnTo>
                    <a:pt x="141" y="723"/>
                  </a:lnTo>
                  <a:lnTo>
                    <a:pt x="133" y="733"/>
                  </a:lnTo>
                  <a:lnTo>
                    <a:pt x="122" y="742"/>
                  </a:lnTo>
                  <a:lnTo>
                    <a:pt x="108" y="750"/>
                  </a:lnTo>
                  <a:lnTo>
                    <a:pt x="94" y="756"/>
                  </a:lnTo>
                  <a:lnTo>
                    <a:pt x="80" y="761"/>
                  </a:lnTo>
                  <a:lnTo>
                    <a:pt x="66" y="764"/>
                  </a:lnTo>
                  <a:lnTo>
                    <a:pt x="58" y="763"/>
                  </a:lnTo>
                  <a:lnTo>
                    <a:pt x="50" y="761"/>
                  </a:lnTo>
                  <a:lnTo>
                    <a:pt x="43" y="757"/>
                  </a:lnTo>
                  <a:lnTo>
                    <a:pt x="38" y="753"/>
                  </a:lnTo>
                  <a:lnTo>
                    <a:pt x="33" y="747"/>
                  </a:lnTo>
                  <a:lnTo>
                    <a:pt x="29" y="740"/>
                  </a:lnTo>
                  <a:lnTo>
                    <a:pt x="27" y="732"/>
                  </a:lnTo>
                  <a:lnTo>
                    <a:pt x="26" y="724"/>
                  </a:lnTo>
                  <a:lnTo>
                    <a:pt x="27" y="679"/>
                  </a:lnTo>
                  <a:lnTo>
                    <a:pt x="38" y="674"/>
                  </a:lnTo>
                  <a:lnTo>
                    <a:pt x="42" y="671"/>
                  </a:lnTo>
                  <a:lnTo>
                    <a:pt x="42" y="667"/>
                  </a:lnTo>
                  <a:lnTo>
                    <a:pt x="40" y="663"/>
                  </a:lnTo>
                  <a:lnTo>
                    <a:pt x="34" y="658"/>
                  </a:lnTo>
                  <a:lnTo>
                    <a:pt x="27" y="652"/>
                  </a:lnTo>
                  <a:lnTo>
                    <a:pt x="19" y="644"/>
                  </a:lnTo>
                  <a:lnTo>
                    <a:pt x="11" y="634"/>
                  </a:lnTo>
                  <a:lnTo>
                    <a:pt x="3" y="618"/>
                  </a:lnTo>
                  <a:lnTo>
                    <a:pt x="1" y="603"/>
                  </a:lnTo>
                  <a:lnTo>
                    <a:pt x="2" y="589"/>
                  </a:lnTo>
                  <a:lnTo>
                    <a:pt x="5" y="576"/>
                  </a:lnTo>
                  <a:lnTo>
                    <a:pt x="11" y="566"/>
                  </a:lnTo>
                  <a:lnTo>
                    <a:pt x="17" y="558"/>
                  </a:lnTo>
                  <a:lnTo>
                    <a:pt x="21" y="553"/>
                  </a:lnTo>
                  <a:lnTo>
                    <a:pt x="23" y="551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6" name="Freeform 12"/>
            <p:cNvSpPr>
              <a:spLocks/>
            </p:cNvSpPr>
            <p:nvPr/>
          </p:nvSpPr>
          <p:spPr bwMode="auto">
            <a:xfrm>
              <a:off x="2079" y="3446"/>
              <a:ext cx="662" cy="709"/>
            </a:xfrm>
            <a:custGeom>
              <a:avLst/>
              <a:gdLst>
                <a:gd name="T0" fmla="*/ 369 w 511"/>
                <a:gd name="T1" fmla="*/ 295 h 386"/>
                <a:gd name="T2" fmla="*/ 402 w 511"/>
                <a:gd name="T3" fmla="*/ 322 h 386"/>
                <a:gd name="T4" fmla="*/ 444 w 511"/>
                <a:gd name="T5" fmla="*/ 336 h 386"/>
                <a:gd name="T6" fmla="*/ 467 w 511"/>
                <a:gd name="T7" fmla="*/ 329 h 386"/>
                <a:gd name="T8" fmla="*/ 481 w 511"/>
                <a:gd name="T9" fmla="*/ 312 h 386"/>
                <a:gd name="T10" fmla="*/ 483 w 511"/>
                <a:gd name="T11" fmla="*/ 251 h 386"/>
                <a:gd name="T12" fmla="*/ 468 w 511"/>
                <a:gd name="T13" fmla="*/ 239 h 386"/>
                <a:gd name="T14" fmla="*/ 483 w 511"/>
                <a:gd name="T15" fmla="*/ 224 h 386"/>
                <a:gd name="T16" fmla="*/ 508 w 511"/>
                <a:gd name="T17" fmla="*/ 190 h 386"/>
                <a:gd name="T18" fmla="*/ 505 w 511"/>
                <a:gd name="T19" fmla="*/ 148 h 386"/>
                <a:gd name="T20" fmla="*/ 490 w 511"/>
                <a:gd name="T21" fmla="*/ 125 h 386"/>
                <a:gd name="T22" fmla="*/ 497 w 511"/>
                <a:gd name="T23" fmla="*/ 119 h 386"/>
                <a:gd name="T24" fmla="*/ 501 w 511"/>
                <a:gd name="T25" fmla="*/ 80 h 386"/>
                <a:gd name="T26" fmla="*/ 480 w 511"/>
                <a:gd name="T27" fmla="*/ 54 h 386"/>
                <a:gd name="T28" fmla="*/ 492 w 511"/>
                <a:gd name="T29" fmla="*/ 34 h 386"/>
                <a:gd name="T30" fmla="*/ 503 w 511"/>
                <a:gd name="T31" fmla="*/ 6 h 386"/>
                <a:gd name="T32" fmla="*/ 491 w 511"/>
                <a:gd name="T33" fmla="*/ 15 h 386"/>
                <a:gd name="T34" fmla="*/ 459 w 511"/>
                <a:gd name="T35" fmla="*/ 35 h 386"/>
                <a:gd name="T36" fmla="*/ 453 w 511"/>
                <a:gd name="T37" fmla="*/ 33 h 386"/>
                <a:gd name="T38" fmla="*/ 453 w 511"/>
                <a:gd name="T39" fmla="*/ 34 h 386"/>
                <a:gd name="T40" fmla="*/ 431 w 511"/>
                <a:gd name="T41" fmla="*/ 71 h 386"/>
                <a:gd name="T42" fmla="*/ 389 w 511"/>
                <a:gd name="T43" fmla="*/ 106 h 386"/>
                <a:gd name="T44" fmla="*/ 346 w 511"/>
                <a:gd name="T45" fmla="*/ 93 h 386"/>
                <a:gd name="T46" fmla="*/ 338 w 511"/>
                <a:gd name="T47" fmla="*/ 54 h 386"/>
                <a:gd name="T48" fmla="*/ 341 w 511"/>
                <a:gd name="T49" fmla="*/ 31 h 386"/>
                <a:gd name="T50" fmla="*/ 329 w 511"/>
                <a:gd name="T51" fmla="*/ 43 h 386"/>
                <a:gd name="T52" fmla="*/ 291 w 511"/>
                <a:gd name="T53" fmla="*/ 64 h 386"/>
                <a:gd name="T54" fmla="*/ 228 w 511"/>
                <a:gd name="T55" fmla="*/ 63 h 386"/>
                <a:gd name="T56" fmla="*/ 201 w 511"/>
                <a:gd name="T57" fmla="*/ 31 h 386"/>
                <a:gd name="T58" fmla="*/ 201 w 511"/>
                <a:gd name="T59" fmla="*/ 2 h 386"/>
                <a:gd name="T60" fmla="*/ 200 w 511"/>
                <a:gd name="T61" fmla="*/ 3 h 386"/>
                <a:gd name="T62" fmla="*/ 187 w 511"/>
                <a:gd name="T63" fmla="*/ 15 h 386"/>
                <a:gd name="T64" fmla="*/ 157 w 511"/>
                <a:gd name="T65" fmla="*/ 30 h 386"/>
                <a:gd name="T66" fmla="*/ 134 w 511"/>
                <a:gd name="T67" fmla="*/ 61 h 386"/>
                <a:gd name="T68" fmla="*/ 88 w 511"/>
                <a:gd name="T69" fmla="*/ 86 h 386"/>
                <a:gd name="T70" fmla="*/ 38 w 511"/>
                <a:gd name="T71" fmla="*/ 85 h 386"/>
                <a:gd name="T72" fmla="*/ 20 w 511"/>
                <a:gd name="T73" fmla="*/ 80 h 386"/>
                <a:gd name="T74" fmla="*/ 5 w 511"/>
                <a:gd name="T75" fmla="*/ 77 h 386"/>
                <a:gd name="T76" fmla="*/ 12 w 511"/>
                <a:gd name="T77" fmla="*/ 111 h 386"/>
                <a:gd name="T78" fmla="*/ 51 w 511"/>
                <a:gd name="T79" fmla="*/ 161 h 386"/>
                <a:gd name="T80" fmla="*/ 112 w 511"/>
                <a:gd name="T81" fmla="*/ 199 h 386"/>
                <a:gd name="T82" fmla="*/ 134 w 511"/>
                <a:gd name="T83" fmla="*/ 175 h 386"/>
                <a:gd name="T84" fmla="*/ 165 w 511"/>
                <a:gd name="T85" fmla="*/ 167 h 386"/>
                <a:gd name="T86" fmla="*/ 220 w 511"/>
                <a:gd name="T87" fmla="*/ 177 h 386"/>
                <a:gd name="T88" fmla="*/ 273 w 511"/>
                <a:gd name="T89" fmla="*/ 220 h 386"/>
                <a:gd name="T90" fmla="*/ 294 w 511"/>
                <a:gd name="T91" fmla="*/ 255 h 386"/>
                <a:gd name="T92" fmla="*/ 286 w 511"/>
                <a:gd name="T93" fmla="*/ 250 h 386"/>
                <a:gd name="T94" fmla="*/ 245 w 511"/>
                <a:gd name="T95" fmla="*/ 222 h 386"/>
                <a:gd name="T96" fmla="*/ 189 w 511"/>
                <a:gd name="T97" fmla="*/ 210 h 386"/>
                <a:gd name="T98" fmla="*/ 162 w 511"/>
                <a:gd name="T99" fmla="*/ 236 h 386"/>
                <a:gd name="T100" fmla="*/ 170 w 511"/>
                <a:gd name="T101" fmla="*/ 277 h 386"/>
                <a:gd name="T102" fmla="*/ 208 w 511"/>
                <a:gd name="T103" fmla="*/ 330 h 386"/>
                <a:gd name="T104" fmla="*/ 268 w 511"/>
                <a:gd name="T105" fmla="*/ 372 h 386"/>
                <a:gd name="T106" fmla="*/ 323 w 511"/>
                <a:gd name="T107" fmla="*/ 386 h 386"/>
                <a:gd name="T108" fmla="*/ 367 w 511"/>
                <a:gd name="T109" fmla="*/ 374 h 386"/>
                <a:gd name="T110" fmla="*/ 377 w 511"/>
                <a:gd name="T111" fmla="*/ 348 h 386"/>
                <a:gd name="T112" fmla="*/ 347 w 511"/>
                <a:gd name="T113" fmla="*/ 323 h 386"/>
                <a:gd name="T114" fmla="*/ 326 w 511"/>
                <a:gd name="T115" fmla="*/ 283 h 386"/>
                <a:gd name="T116" fmla="*/ 337 w 511"/>
                <a:gd name="T117" fmla="*/ 227 h 386"/>
                <a:gd name="T118" fmla="*/ 383 w 511"/>
                <a:gd name="T119" fmla="*/ 222 h 386"/>
                <a:gd name="T120" fmla="*/ 410 w 511"/>
                <a:gd name="T121" fmla="*/ 232 h 386"/>
                <a:gd name="T122" fmla="*/ 397 w 511"/>
                <a:gd name="T123" fmla="*/ 232 h 386"/>
                <a:gd name="T124" fmla="*/ 371 w 511"/>
                <a:gd name="T125" fmla="*/ 244 h 3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1"/>
                <a:gd name="T190" fmla="*/ 0 h 386"/>
                <a:gd name="T191" fmla="*/ 511 w 511"/>
                <a:gd name="T192" fmla="*/ 386 h 3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1" h="386">
                  <a:moveTo>
                    <a:pt x="362" y="267"/>
                  </a:moveTo>
                  <a:lnTo>
                    <a:pt x="363" y="282"/>
                  </a:lnTo>
                  <a:lnTo>
                    <a:pt x="369" y="295"/>
                  </a:lnTo>
                  <a:lnTo>
                    <a:pt x="377" y="305"/>
                  </a:lnTo>
                  <a:lnTo>
                    <a:pt x="389" y="314"/>
                  </a:lnTo>
                  <a:lnTo>
                    <a:pt x="402" y="322"/>
                  </a:lnTo>
                  <a:lnTo>
                    <a:pt x="416" y="328"/>
                  </a:lnTo>
                  <a:lnTo>
                    <a:pt x="430" y="333"/>
                  </a:lnTo>
                  <a:lnTo>
                    <a:pt x="444" y="336"/>
                  </a:lnTo>
                  <a:lnTo>
                    <a:pt x="452" y="335"/>
                  </a:lnTo>
                  <a:lnTo>
                    <a:pt x="460" y="333"/>
                  </a:lnTo>
                  <a:lnTo>
                    <a:pt x="467" y="329"/>
                  </a:lnTo>
                  <a:lnTo>
                    <a:pt x="473" y="325"/>
                  </a:lnTo>
                  <a:lnTo>
                    <a:pt x="477" y="319"/>
                  </a:lnTo>
                  <a:lnTo>
                    <a:pt x="481" y="312"/>
                  </a:lnTo>
                  <a:lnTo>
                    <a:pt x="483" y="304"/>
                  </a:lnTo>
                  <a:lnTo>
                    <a:pt x="484" y="296"/>
                  </a:lnTo>
                  <a:lnTo>
                    <a:pt x="483" y="251"/>
                  </a:lnTo>
                  <a:lnTo>
                    <a:pt x="473" y="246"/>
                  </a:lnTo>
                  <a:lnTo>
                    <a:pt x="468" y="243"/>
                  </a:lnTo>
                  <a:lnTo>
                    <a:pt x="468" y="239"/>
                  </a:lnTo>
                  <a:lnTo>
                    <a:pt x="470" y="235"/>
                  </a:lnTo>
                  <a:lnTo>
                    <a:pt x="476" y="230"/>
                  </a:lnTo>
                  <a:lnTo>
                    <a:pt x="483" y="224"/>
                  </a:lnTo>
                  <a:lnTo>
                    <a:pt x="491" y="216"/>
                  </a:lnTo>
                  <a:lnTo>
                    <a:pt x="500" y="206"/>
                  </a:lnTo>
                  <a:lnTo>
                    <a:pt x="508" y="190"/>
                  </a:lnTo>
                  <a:lnTo>
                    <a:pt x="511" y="175"/>
                  </a:lnTo>
                  <a:lnTo>
                    <a:pt x="510" y="161"/>
                  </a:lnTo>
                  <a:lnTo>
                    <a:pt x="505" y="148"/>
                  </a:lnTo>
                  <a:lnTo>
                    <a:pt x="500" y="138"/>
                  </a:lnTo>
                  <a:lnTo>
                    <a:pt x="495" y="130"/>
                  </a:lnTo>
                  <a:lnTo>
                    <a:pt x="490" y="125"/>
                  </a:lnTo>
                  <a:lnTo>
                    <a:pt x="489" y="123"/>
                  </a:lnTo>
                  <a:lnTo>
                    <a:pt x="491" y="123"/>
                  </a:lnTo>
                  <a:lnTo>
                    <a:pt x="497" y="119"/>
                  </a:lnTo>
                  <a:lnTo>
                    <a:pt x="501" y="110"/>
                  </a:lnTo>
                  <a:lnTo>
                    <a:pt x="504" y="94"/>
                  </a:lnTo>
                  <a:lnTo>
                    <a:pt x="501" y="80"/>
                  </a:lnTo>
                  <a:lnTo>
                    <a:pt x="496" y="69"/>
                  </a:lnTo>
                  <a:lnTo>
                    <a:pt x="488" y="59"/>
                  </a:lnTo>
                  <a:lnTo>
                    <a:pt x="480" y="54"/>
                  </a:lnTo>
                  <a:lnTo>
                    <a:pt x="480" y="47"/>
                  </a:lnTo>
                  <a:lnTo>
                    <a:pt x="485" y="42"/>
                  </a:lnTo>
                  <a:lnTo>
                    <a:pt x="492" y="34"/>
                  </a:lnTo>
                  <a:lnTo>
                    <a:pt x="499" y="21"/>
                  </a:lnTo>
                  <a:lnTo>
                    <a:pt x="505" y="4"/>
                  </a:lnTo>
                  <a:lnTo>
                    <a:pt x="503" y="6"/>
                  </a:lnTo>
                  <a:lnTo>
                    <a:pt x="499" y="9"/>
                  </a:lnTo>
                  <a:lnTo>
                    <a:pt x="496" y="12"/>
                  </a:lnTo>
                  <a:lnTo>
                    <a:pt x="491" y="15"/>
                  </a:lnTo>
                  <a:lnTo>
                    <a:pt x="476" y="25"/>
                  </a:lnTo>
                  <a:lnTo>
                    <a:pt x="466" y="32"/>
                  </a:lnTo>
                  <a:lnTo>
                    <a:pt x="459" y="35"/>
                  </a:lnTo>
                  <a:lnTo>
                    <a:pt x="455" y="35"/>
                  </a:lnTo>
                  <a:lnTo>
                    <a:pt x="454" y="34"/>
                  </a:lnTo>
                  <a:lnTo>
                    <a:pt x="453" y="33"/>
                  </a:lnTo>
                  <a:lnTo>
                    <a:pt x="454" y="32"/>
                  </a:lnTo>
                  <a:lnTo>
                    <a:pt x="454" y="31"/>
                  </a:lnTo>
                  <a:lnTo>
                    <a:pt x="453" y="34"/>
                  </a:lnTo>
                  <a:lnTo>
                    <a:pt x="448" y="43"/>
                  </a:lnTo>
                  <a:lnTo>
                    <a:pt x="442" y="56"/>
                  </a:lnTo>
                  <a:lnTo>
                    <a:pt x="431" y="71"/>
                  </a:lnTo>
                  <a:lnTo>
                    <a:pt x="420" y="85"/>
                  </a:lnTo>
                  <a:lnTo>
                    <a:pt x="405" y="97"/>
                  </a:lnTo>
                  <a:lnTo>
                    <a:pt x="389" y="106"/>
                  </a:lnTo>
                  <a:lnTo>
                    <a:pt x="371" y="107"/>
                  </a:lnTo>
                  <a:lnTo>
                    <a:pt x="356" y="102"/>
                  </a:lnTo>
                  <a:lnTo>
                    <a:pt x="346" y="93"/>
                  </a:lnTo>
                  <a:lnTo>
                    <a:pt x="340" y="80"/>
                  </a:lnTo>
                  <a:lnTo>
                    <a:pt x="338" y="66"/>
                  </a:lnTo>
                  <a:lnTo>
                    <a:pt x="338" y="54"/>
                  </a:lnTo>
                  <a:lnTo>
                    <a:pt x="339" y="42"/>
                  </a:lnTo>
                  <a:lnTo>
                    <a:pt x="340" y="34"/>
                  </a:lnTo>
                  <a:lnTo>
                    <a:pt x="341" y="31"/>
                  </a:lnTo>
                  <a:lnTo>
                    <a:pt x="340" y="33"/>
                  </a:lnTo>
                  <a:lnTo>
                    <a:pt x="336" y="38"/>
                  </a:lnTo>
                  <a:lnTo>
                    <a:pt x="329" y="43"/>
                  </a:lnTo>
                  <a:lnTo>
                    <a:pt x="319" y="51"/>
                  </a:lnTo>
                  <a:lnTo>
                    <a:pt x="307" y="58"/>
                  </a:lnTo>
                  <a:lnTo>
                    <a:pt x="291" y="64"/>
                  </a:lnTo>
                  <a:lnTo>
                    <a:pt x="272" y="68"/>
                  </a:lnTo>
                  <a:lnTo>
                    <a:pt x="249" y="68"/>
                  </a:lnTo>
                  <a:lnTo>
                    <a:pt x="228" y="63"/>
                  </a:lnTo>
                  <a:lnTo>
                    <a:pt x="215" y="54"/>
                  </a:lnTo>
                  <a:lnTo>
                    <a:pt x="205" y="43"/>
                  </a:lnTo>
                  <a:lnTo>
                    <a:pt x="201" y="31"/>
                  </a:lnTo>
                  <a:lnTo>
                    <a:pt x="200" y="19"/>
                  </a:lnTo>
                  <a:lnTo>
                    <a:pt x="200" y="9"/>
                  </a:lnTo>
                  <a:lnTo>
                    <a:pt x="201" y="2"/>
                  </a:lnTo>
                  <a:lnTo>
                    <a:pt x="201" y="0"/>
                  </a:lnTo>
                  <a:lnTo>
                    <a:pt x="201" y="1"/>
                  </a:lnTo>
                  <a:lnTo>
                    <a:pt x="200" y="3"/>
                  </a:lnTo>
                  <a:lnTo>
                    <a:pt x="196" y="5"/>
                  </a:lnTo>
                  <a:lnTo>
                    <a:pt x="193" y="10"/>
                  </a:lnTo>
                  <a:lnTo>
                    <a:pt x="187" y="15"/>
                  </a:lnTo>
                  <a:lnTo>
                    <a:pt x="179" y="19"/>
                  </a:lnTo>
                  <a:lnTo>
                    <a:pt x="170" y="25"/>
                  </a:lnTo>
                  <a:lnTo>
                    <a:pt x="157" y="30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4" y="61"/>
                  </a:lnTo>
                  <a:lnTo>
                    <a:pt x="121" y="71"/>
                  </a:lnTo>
                  <a:lnTo>
                    <a:pt x="106" y="79"/>
                  </a:lnTo>
                  <a:lnTo>
                    <a:pt x="88" y="86"/>
                  </a:lnTo>
                  <a:lnTo>
                    <a:pt x="68" y="88"/>
                  </a:lnTo>
                  <a:lnTo>
                    <a:pt x="45" y="86"/>
                  </a:lnTo>
                  <a:lnTo>
                    <a:pt x="38" y="85"/>
                  </a:lnTo>
                  <a:lnTo>
                    <a:pt x="32" y="84"/>
                  </a:lnTo>
                  <a:lnTo>
                    <a:pt x="26" y="83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9" y="78"/>
                  </a:lnTo>
                  <a:lnTo>
                    <a:pt x="5" y="77"/>
                  </a:lnTo>
                  <a:lnTo>
                    <a:pt x="0" y="76"/>
                  </a:lnTo>
                  <a:lnTo>
                    <a:pt x="4" y="93"/>
                  </a:lnTo>
                  <a:lnTo>
                    <a:pt x="12" y="111"/>
                  </a:lnTo>
                  <a:lnTo>
                    <a:pt x="22" y="129"/>
                  </a:lnTo>
                  <a:lnTo>
                    <a:pt x="36" y="145"/>
                  </a:lnTo>
                  <a:lnTo>
                    <a:pt x="51" y="161"/>
                  </a:lnTo>
                  <a:lnTo>
                    <a:pt x="69" y="175"/>
                  </a:lnTo>
                  <a:lnTo>
                    <a:pt x="90" y="187"/>
                  </a:lnTo>
                  <a:lnTo>
                    <a:pt x="112" y="199"/>
                  </a:lnTo>
                  <a:lnTo>
                    <a:pt x="119" y="189"/>
                  </a:lnTo>
                  <a:lnTo>
                    <a:pt x="127" y="180"/>
                  </a:lnTo>
                  <a:lnTo>
                    <a:pt x="134" y="175"/>
                  </a:lnTo>
                  <a:lnTo>
                    <a:pt x="143" y="170"/>
                  </a:lnTo>
                  <a:lnTo>
                    <a:pt x="153" y="168"/>
                  </a:lnTo>
                  <a:lnTo>
                    <a:pt x="165" y="167"/>
                  </a:lnTo>
                  <a:lnTo>
                    <a:pt x="179" y="168"/>
                  </a:lnTo>
                  <a:lnTo>
                    <a:pt x="195" y="170"/>
                  </a:lnTo>
                  <a:lnTo>
                    <a:pt x="220" y="177"/>
                  </a:lnTo>
                  <a:lnTo>
                    <a:pt x="242" y="190"/>
                  </a:lnTo>
                  <a:lnTo>
                    <a:pt x="259" y="204"/>
                  </a:lnTo>
                  <a:lnTo>
                    <a:pt x="273" y="220"/>
                  </a:lnTo>
                  <a:lnTo>
                    <a:pt x="283" y="235"/>
                  </a:lnTo>
                  <a:lnTo>
                    <a:pt x="289" y="247"/>
                  </a:lnTo>
                  <a:lnTo>
                    <a:pt x="294" y="255"/>
                  </a:lnTo>
                  <a:lnTo>
                    <a:pt x="295" y="259"/>
                  </a:lnTo>
                  <a:lnTo>
                    <a:pt x="293" y="257"/>
                  </a:lnTo>
                  <a:lnTo>
                    <a:pt x="286" y="250"/>
                  </a:lnTo>
                  <a:lnTo>
                    <a:pt x="274" y="242"/>
                  </a:lnTo>
                  <a:lnTo>
                    <a:pt x="261" y="231"/>
                  </a:lnTo>
                  <a:lnTo>
                    <a:pt x="245" y="222"/>
                  </a:lnTo>
                  <a:lnTo>
                    <a:pt x="227" y="215"/>
                  </a:lnTo>
                  <a:lnTo>
                    <a:pt x="208" y="210"/>
                  </a:lnTo>
                  <a:lnTo>
                    <a:pt x="189" y="210"/>
                  </a:lnTo>
                  <a:lnTo>
                    <a:pt x="175" y="216"/>
                  </a:lnTo>
                  <a:lnTo>
                    <a:pt x="166" y="227"/>
                  </a:lnTo>
                  <a:lnTo>
                    <a:pt x="162" y="236"/>
                  </a:lnTo>
                  <a:lnTo>
                    <a:pt x="160" y="240"/>
                  </a:lnTo>
                  <a:lnTo>
                    <a:pt x="163" y="259"/>
                  </a:lnTo>
                  <a:lnTo>
                    <a:pt x="170" y="277"/>
                  </a:lnTo>
                  <a:lnTo>
                    <a:pt x="179" y="296"/>
                  </a:lnTo>
                  <a:lnTo>
                    <a:pt x="192" y="314"/>
                  </a:lnTo>
                  <a:lnTo>
                    <a:pt x="208" y="330"/>
                  </a:lnTo>
                  <a:lnTo>
                    <a:pt x="226" y="346"/>
                  </a:lnTo>
                  <a:lnTo>
                    <a:pt x="246" y="360"/>
                  </a:lnTo>
                  <a:lnTo>
                    <a:pt x="268" y="372"/>
                  </a:lnTo>
                  <a:lnTo>
                    <a:pt x="287" y="379"/>
                  </a:lnTo>
                  <a:lnTo>
                    <a:pt x="306" y="383"/>
                  </a:lnTo>
                  <a:lnTo>
                    <a:pt x="323" y="386"/>
                  </a:lnTo>
                  <a:lnTo>
                    <a:pt x="339" y="384"/>
                  </a:lnTo>
                  <a:lnTo>
                    <a:pt x="354" y="381"/>
                  </a:lnTo>
                  <a:lnTo>
                    <a:pt x="367" y="374"/>
                  </a:lnTo>
                  <a:lnTo>
                    <a:pt x="378" y="365"/>
                  </a:lnTo>
                  <a:lnTo>
                    <a:pt x="387" y="353"/>
                  </a:lnTo>
                  <a:lnTo>
                    <a:pt x="377" y="348"/>
                  </a:lnTo>
                  <a:lnTo>
                    <a:pt x="367" y="341"/>
                  </a:lnTo>
                  <a:lnTo>
                    <a:pt x="356" y="333"/>
                  </a:lnTo>
                  <a:lnTo>
                    <a:pt x="347" y="323"/>
                  </a:lnTo>
                  <a:lnTo>
                    <a:pt x="338" y="312"/>
                  </a:lnTo>
                  <a:lnTo>
                    <a:pt x="331" y="298"/>
                  </a:lnTo>
                  <a:lnTo>
                    <a:pt x="326" y="283"/>
                  </a:lnTo>
                  <a:lnTo>
                    <a:pt x="324" y="266"/>
                  </a:lnTo>
                  <a:lnTo>
                    <a:pt x="327" y="242"/>
                  </a:lnTo>
                  <a:lnTo>
                    <a:pt x="337" y="227"/>
                  </a:lnTo>
                  <a:lnTo>
                    <a:pt x="351" y="221"/>
                  </a:lnTo>
                  <a:lnTo>
                    <a:pt x="367" y="220"/>
                  </a:lnTo>
                  <a:lnTo>
                    <a:pt x="383" y="222"/>
                  </a:lnTo>
                  <a:lnTo>
                    <a:pt x="397" y="227"/>
                  </a:lnTo>
                  <a:lnTo>
                    <a:pt x="407" y="230"/>
                  </a:lnTo>
                  <a:lnTo>
                    <a:pt x="410" y="232"/>
                  </a:lnTo>
                  <a:lnTo>
                    <a:pt x="408" y="232"/>
                  </a:lnTo>
                  <a:lnTo>
                    <a:pt x="404" y="231"/>
                  </a:lnTo>
                  <a:lnTo>
                    <a:pt x="397" y="232"/>
                  </a:lnTo>
                  <a:lnTo>
                    <a:pt x="387" y="233"/>
                  </a:lnTo>
                  <a:lnTo>
                    <a:pt x="379" y="237"/>
                  </a:lnTo>
                  <a:lnTo>
                    <a:pt x="371" y="244"/>
                  </a:lnTo>
                  <a:lnTo>
                    <a:pt x="366" y="253"/>
                  </a:lnTo>
                  <a:lnTo>
                    <a:pt x="362" y="267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7" name="Freeform 13"/>
            <p:cNvSpPr>
              <a:spLocks/>
            </p:cNvSpPr>
            <p:nvPr/>
          </p:nvSpPr>
          <p:spPr bwMode="auto">
            <a:xfrm>
              <a:off x="2847" y="3446"/>
              <a:ext cx="662" cy="709"/>
            </a:xfrm>
            <a:custGeom>
              <a:avLst/>
              <a:gdLst>
                <a:gd name="T0" fmla="*/ 140 w 509"/>
                <a:gd name="T1" fmla="*/ 295 h 386"/>
                <a:gd name="T2" fmla="*/ 107 w 509"/>
                <a:gd name="T3" fmla="*/ 322 h 386"/>
                <a:gd name="T4" fmla="*/ 65 w 509"/>
                <a:gd name="T5" fmla="*/ 336 h 386"/>
                <a:gd name="T6" fmla="*/ 42 w 509"/>
                <a:gd name="T7" fmla="*/ 329 h 386"/>
                <a:gd name="T8" fmla="*/ 28 w 509"/>
                <a:gd name="T9" fmla="*/ 312 h 386"/>
                <a:gd name="T10" fmla="*/ 26 w 509"/>
                <a:gd name="T11" fmla="*/ 251 h 386"/>
                <a:gd name="T12" fmla="*/ 41 w 509"/>
                <a:gd name="T13" fmla="*/ 239 h 386"/>
                <a:gd name="T14" fmla="*/ 26 w 509"/>
                <a:gd name="T15" fmla="*/ 224 h 386"/>
                <a:gd name="T16" fmla="*/ 2 w 509"/>
                <a:gd name="T17" fmla="*/ 190 h 386"/>
                <a:gd name="T18" fmla="*/ 4 w 509"/>
                <a:gd name="T19" fmla="*/ 148 h 386"/>
                <a:gd name="T20" fmla="*/ 20 w 509"/>
                <a:gd name="T21" fmla="*/ 125 h 386"/>
                <a:gd name="T22" fmla="*/ 13 w 509"/>
                <a:gd name="T23" fmla="*/ 119 h 386"/>
                <a:gd name="T24" fmla="*/ 8 w 509"/>
                <a:gd name="T25" fmla="*/ 80 h 386"/>
                <a:gd name="T26" fmla="*/ 30 w 509"/>
                <a:gd name="T27" fmla="*/ 54 h 386"/>
                <a:gd name="T28" fmla="*/ 17 w 509"/>
                <a:gd name="T29" fmla="*/ 34 h 386"/>
                <a:gd name="T30" fmla="*/ 8 w 509"/>
                <a:gd name="T31" fmla="*/ 6 h 386"/>
                <a:gd name="T32" fmla="*/ 18 w 509"/>
                <a:gd name="T33" fmla="*/ 15 h 386"/>
                <a:gd name="T34" fmla="*/ 50 w 509"/>
                <a:gd name="T35" fmla="*/ 35 h 386"/>
                <a:gd name="T36" fmla="*/ 56 w 509"/>
                <a:gd name="T37" fmla="*/ 33 h 386"/>
                <a:gd name="T38" fmla="*/ 56 w 509"/>
                <a:gd name="T39" fmla="*/ 34 h 386"/>
                <a:gd name="T40" fmla="*/ 78 w 509"/>
                <a:gd name="T41" fmla="*/ 71 h 386"/>
                <a:gd name="T42" fmla="*/ 121 w 509"/>
                <a:gd name="T43" fmla="*/ 106 h 386"/>
                <a:gd name="T44" fmla="*/ 163 w 509"/>
                <a:gd name="T45" fmla="*/ 93 h 386"/>
                <a:gd name="T46" fmla="*/ 171 w 509"/>
                <a:gd name="T47" fmla="*/ 54 h 386"/>
                <a:gd name="T48" fmla="*/ 168 w 509"/>
                <a:gd name="T49" fmla="*/ 31 h 386"/>
                <a:gd name="T50" fmla="*/ 181 w 509"/>
                <a:gd name="T51" fmla="*/ 43 h 386"/>
                <a:gd name="T52" fmla="*/ 219 w 509"/>
                <a:gd name="T53" fmla="*/ 64 h 386"/>
                <a:gd name="T54" fmla="*/ 281 w 509"/>
                <a:gd name="T55" fmla="*/ 63 h 386"/>
                <a:gd name="T56" fmla="*/ 308 w 509"/>
                <a:gd name="T57" fmla="*/ 31 h 386"/>
                <a:gd name="T58" fmla="*/ 308 w 509"/>
                <a:gd name="T59" fmla="*/ 2 h 386"/>
                <a:gd name="T60" fmla="*/ 311 w 509"/>
                <a:gd name="T61" fmla="*/ 3 h 386"/>
                <a:gd name="T62" fmla="*/ 322 w 509"/>
                <a:gd name="T63" fmla="*/ 15 h 386"/>
                <a:gd name="T64" fmla="*/ 352 w 509"/>
                <a:gd name="T65" fmla="*/ 30 h 386"/>
                <a:gd name="T66" fmla="*/ 376 w 509"/>
                <a:gd name="T67" fmla="*/ 61 h 386"/>
                <a:gd name="T68" fmla="*/ 421 w 509"/>
                <a:gd name="T69" fmla="*/ 86 h 386"/>
                <a:gd name="T70" fmla="*/ 471 w 509"/>
                <a:gd name="T71" fmla="*/ 85 h 386"/>
                <a:gd name="T72" fmla="*/ 489 w 509"/>
                <a:gd name="T73" fmla="*/ 80 h 386"/>
                <a:gd name="T74" fmla="*/ 504 w 509"/>
                <a:gd name="T75" fmla="*/ 77 h 386"/>
                <a:gd name="T76" fmla="*/ 497 w 509"/>
                <a:gd name="T77" fmla="*/ 111 h 386"/>
                <a:gd name="T78" fmla="*/ 458 w 509"/>
                <a:gd name="T79" fmla="*/ 161 h 386"/>
                <a:gd name="T80" fmla="*/ 397 w 509"/>
                <a:gd name="T81" fmla="*/ 199 h 386"/>
                <a:gd name="T82" fmla="*/ 375 w 509"/>
                <a:gd name="T83" fmla="*/ 175 h 386"/>
                <a:gd name="T84" fmla="*/ 344 w 509"/>
                <a:gd name="T85" fmla="*/ 167 h 386"/>
                <a:gd name="T86" fmla="*/ 289 w 509"/>
                <a:gd name="T87" fmla="*/ 177 h 386"/>
                <a:gd name="T88" fmla="*/ 237 w 509"/>
                <a:gd name="T89" fmla="*/ 220 h 386"/>
                <a:gd name="T90" fmla="*/ 215 w 509"/>
                <a:gd name="T91" fmla="*/ 255 h 386"/>
                <a:gd name="T92" fmla="*/ 223 w 509"/>
                <a:gd name="T93" fmla="*/ 250 h 386"/>
                <a:gd name="T94" fmla="*/ 265 w 509"/>
                <a:gd name="T95" fmla="*/ 222 h 386"/>
                <a:gd name="T96" fmla="*/ 321 w 509"/>
                <a:gd name="T97" fmla="*/ 210 h 386"/>
                <a:gd name="T98" fmla="*/ 348 w 509"/>
                <a:gd name="T99" fmla="*/ 236 h 386"/>
                <a:gd name="T100" fmla="*/ 341 w 509"/>
                <a:gd name="T101" fmla="*/ 277 h 386"/>
                <a:gd name="T102" fmla="*/ 302 w 509"/>
                <a:gd name="T103" fmla="*/ 330 h 386"/>
                <a:gd name="T104" fmla="*/ 242 w 509"/>
                <a:gd name="T105" fmla="*/ 372 h 386"/>
                <a:gd name="T106" fmla="*/ 186 w 509"/>
                <a:gd name="T107" fmla="*/ 386 h 386"/>
                <a:gd name="T108" fmla="*/ 143 w 509"/>
                <a:gd name="T109" fmla="*/ 374 h 386"/>
                <a:gd name="T110" fmla="*/ 133 w 509"/>
                <a:gd name="T111" fmla="*/ 348 h 386"/>
                <a:gd name="T112" fmla="*/ 163 w 509"/>
                <a:gd name="T113" fmla="*/ 323 h 386"/>
                <a:gd name="T114" fmla="*/ 183 w 509"/>
                <a:gd name="T115" fmla="*/ 283 h 386"/>
                <a:gd name="T116" fmla="*/ 173 w 509"/>
                <a:gd name="T117" fmla="*/ 227 h 386"/>
                <a:gd name="T118" fmla="*/ 126 w 509"/>
                <a:gd name="T119" fmla="*/ 222 h 386"/>
                <a:gd name="T120" fmla="*/ 99 w 509"/>
                <a:gd name="T121" fmla="*/ 232 h 386"/>
                <a:gd name="T122" fmla="*/ 113 w 509"/>
                <a:gd name="T123" fmla="*/ 232 h 386"/>
                <a:gd name="T124" fmla="*/ 138 w 509"/>
                <a:gd name="T125" fmla="*/ 244 h 3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9"/>
                <a:gd name="T190" fmla="*/ 0 h 386"/>
                <a:gd name="T191" fmla="*/ 509 w 509"/>
                <a:gd name="T192" fmla="*/ 386 h 3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9" h="386">
                  <a:moveTo>
                    <a:pt x="147" y="267"/>
                  </a:moveTo>
                  <a:lnTo>
                    <a:pt x="146" y="282"/>
                  </a:lnTo>
                  <a:lnTo>
                    <a:pt x="140" y="295"/>
                  </a:lnTo>
                  <a:lnTo>
                    <a:pt x="132" y="305"/>
                  </a:lnTo>
                  <a:lnTo>
                    <a:pt x="121" y="314"/>
                  </a:lnTo>
                  <a:lnTo>
                    <a:pt x="107" y="322"/>
                  </a:lnTo>
                  <a:lnTo>
                    <a:pt x="93" y="328"/>
                  </a:lnTo>
                  <a:lnTo>
                    <a:pt x="79" y="333"/>
                  </a:lnTo>
                  <a:lnTo>
                    <a:pt x="65" y="336"/>
                  </a:lnTo>
                  <a:lnTo>
                    <a:pt x="57" y="335"/>
                  </a:lnTo>
                  <a:lnTo>
                    <a:pt x="49" y="333"/>
                  </a:lnTo>
                  <a:lnTo>
                    <a:pt x="42" y="329"/>
                  </a:lnTo>
                  <a:lnTo>
                    <a:pt x="37" y="325"/>
                  </a:lnTo>
                  <a:lnTo>
                    <a:pt x="32" y="319"/>
                  </a:lnTo>
                  <a:lnTo>
                    <a:pt x="28" y="312"/>
                  </a:lnTo>
                  <a:lnTo>
                    <a:pt x="26" y="304"/>
                  </a:lnTo>
                  <a:lnTo>
                    <a:pt x="25" y="296"/>
                  </a:lnTo>
                  <a:lnTo>
                    <a:pt x="26" y="251"/>
                  </a:lnTo>
                  <a:lnTo>
                    <a:pt x="37" y="246"/>
                  </a:lnTo>
                  <a:lnTo>
                    <a:pt x="41" y="243"/>
                  </a:lnTo>
                  <a:lnTo>
                    <a:pt x="41" y="239"/>
                  </a:lnTo>
                  <a:lnTo>
                    <a:pt x="39" y="235"/>
                  </a:lnTo>
                  <a:lnTo>
                    <a:pt x="33" y="230"/>
                  </a:lnTo>
                  <a:lnTo>
                    <a:pt x="26" y="224"/>
                  </a:lnTo>
                  <a:lnTo>
                    <a:pt x="18" y="216"/>
                  </a:lnTo>
                  <a:lnTo>
                    <a:pt x="10" y="206"/>
                  </a:lnTo>
                  <a:lnTo>
                    <a:pt x="2" y="190"/>
                  </a:lnTo>
                  <a:lnTo>
                    <a:pt x="0" y="175"/>
                  </a:lnTo>
                  <a:lnTo>
                    <a:pt x="1" y="161"/>
                  </a:lnTo>
                  <a:lnTo>
                    <a:pt x="4" y="148"/>
                  </a:lnTo>
                  <a:lnTo>
                    <a:pt x="10" y="138"/>
                  </a:lnTo>
                  <a:lnTo>
                    <a:pt x="16" y="130"/>
                  </a:lnTo>
                  <a:lnTo>
                    <a:pt x="20" y="125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3" y="119"/>
                  </a:lnTo>
                  <a:lnTo>
                    <a:pt x="9" y="110"/>
                  </a:lnTo>
                  <a:lnTo>
                    <a:pt x="5" y="94"/>
                  </a:lnTo>
                  <a:lnTo>
                    <a:pt x="8" y="80"/>
                  </a:lnTo>
                  <a:lnTo>
                    <a:pt x="13" y="69"/>
                  </a:lnTo>
                  <a:lnTo>
                    <a:pt x="22" y="59"/>
                  </a:lnTo>
                  <a:lnTo>
                    <a:pt x="30" y="54"/>
                  </a:lnTo>
                  <a:lnTo>
                    <a:pt x="30" y="47"/>
                  </a:lnTo>
                  <a:lnTo>
                    <a:pt x="24" y="42"/>
                  </a:lnTo>
                  <a:lnTo>
                    <a:pt x="17" y="34"/>
                  </a:lnTo>
                  <a:lnTo>
                    <a:pt x="11" y="21"/>
                  </a:lnTo>
                  <a:lnTo>
                    <a:pt x="4" y="4"/>
                  </a:lnTo>
                  <a:lnTo>
                    <a:pt x="8" y="6"/>
                  </a:lnTo>
                  <a:lnTo>
                    <a:pt x="11" y="9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33" y="25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54" y="35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5" y="32"/>
                  </a:lnTo>
                  <a:lnTo>
                    <a:pt x="55" y="31"/>
                  </a:lnTo>
                  <a:lnTo>
                    <a:pt x="56" y="34"/>
                  </a:lnTo>
                  <a:lnTo>
                    <a:pt x="61" y="43"/>
                  </a:lnTo>
                  <a:lnTo>
                    <a:pt x="68" y="56"/>
                  </a:lnTo>
                  <a:lnTo>
                    <a:pt x="78" y="71"/>
                  </a:lnTo>
                  <a:lnTo>
                    <a:pt x="90" y="85"/>
                  </a:lnTo>
                  <a:lnTo>
                    <a:pt x="105" y="97"/>
                  </a:lnTo>
                  <a:lnTo>
                    <a:pt x="121" y="106"/>
                  </a:lnTo>
                  <a:lnTo>
                    <a:pt x="138" y="107"/>
                  </a:lnTo>
                  <a:lnTo>
                    <a:pt x="153" y="102"/>
                  </a:lnTo>
                  <a:lnTo>
                    <a:pt x="163" y="93"/>
                  </a:lnTo>
                  <a:lnTo>
                    <a:pt x="169" y="80"/>
                  </a:lnTo>
                  <a:lnTo>
                    <a:pt x="171" y="66"/>
                  </a:lnTo>
                  <a:lnTo>
                    <a:pt x="171" y="54"/>
                  </a:lnTo>
                  <a:lnTo>
                    <a:pt x="170" y="42"/>
                  </a:lnTo>
                  <a:lnTo>
                    <a:pt x="169" y="34"/>
                  </a:lnTo>
                  <a:lnTo>
                    <a:pt x="168" y="31"/>
                  </a:lnTo>
                  <a:lnTo>
                    <a:pt x="169" y="33"/>
                  </a:lnTo>
                  <a:lnTo>
                    <a:pt x="174" y="38"/>
                  </a:lnTo>
                  <a:lnTo>
                    <a:pt x="181" y="43"/>
                  </a:lnTo>
                  <a:lnTo>
                    <a:pt x="190" y="51"/>
                  </a:lnTo>
                  <a:lnTo>
                    <a:pt x="202" y="58"/>
                  </a:lnTo>
                  <a:lnTo>
                    <a:pt x="219" y="64"/>
                  </a:lnTo>
                  <a:lnTo>
                    <a:pt x="237" y="68"/>
                  </a:lnTo>
                  <a:lnTo>
                    <a:pt x="260" y="68"/>
                  </a:lnTo>
                  <a:lnTo>
                    <a:pt x="281" y="63"/>
                  </a:lnTo>
                  <a:lnTo>
                    <a:pt x="295" y="54"/>
                  </a:lnTo>
                  <a:lnTo>
                    <a:pt x="304" y="43"/>
                  </a:lnTo>
                  <a:lnTo>
                    <a:pt x="308" y="31"/>
                  </a:lnTo>
                  <a:lnTo>
                    <a:pt x="310" y="19"/>
                  </a:lnTo>
                  <a:lnTo>
                    <a:pt x="310" y="9"/>
                  </a:lnTo>
                  <a:lnTo>
                    <a:pt x="308" y="2"/>
                  </a:lnTo>
                  <a:lnTo>
                    <a:pt x="308" y="0"/>
                  </a:lnTo>
                  <a:lnTo>
                    <a:pt x="308" y="1"/>
                  </a:lnTo>
                  <a:lnTo>
                    <a:pt x="311" y="3"/>
                  </a:lnTo>
                  <a:lnTo>
                    <a:pt x="313" y="5"/>
                  </a:lnTo>
                  <a:lnTo>
                    <a:pt x="317" y="10"/>
                  </a:lnTo>
                  <a:lnTo>
                    <a:pt x="322" y="15"/>
                  </a:lnTo>
                  <a:lnTo>
                    <a:pt x="330" y="19"/>
                  </a:lnTo>
                  <a:lnTo>
                    <a:pt x="340" y="25"/>
                  </a:lnTo>
                  <a:lnTo>
                    <a:pt x="352" y="30"/>
                  </a:lnTo>
                  <a:lnTo>
                    <a:pt x="358" y="39"/>
                  </a:lnTo>
                  <a:lnTo>
                    <a:pt x="366" y="49"/>
                  </a:lnTo>
                  <a:lnTo>
                    <a:pt x="376" y="61"/>
                  </a:lnTo>
                  <a:lnTo>
                    <a:pt x="389" y="71"/>
                  </a:lnTo>
                  <a:lnTo>
                    <a:pt x="404" y="79"/>
                  </a:lnTo>
                  <a:lnTo>
                    <a:pt x="421" y="86"/>
                  </a:lnTo>
                  <a:lnTo>
                    <a:pt x="441" y="88"/>
                  </a:lnTo>
                  <a:lnTo>
                    <a:pt x="464" y="86"/>
                  </a:lnTo>
                  <a:lnTo>
                    <a:pt x="471" y="85"/>
                  </a:lnTo>
                  <a:lnTo>
                    <a:pt x="478" y="84"/>
                  </a:lnTo>
                  <a:lnTo>
                    <a:pt x="484" y="83"/>
                  </a:lnTo>
                  <a:lnTo>
                    <a:pt x="489" y="80"/>
                  </a:lnTo>
                  <a:lnTo>
                    <a:pt x="495" y="79"/>
                  </a:lnTo>
                  <a:lnTo>
                    <a:pt x="500" y="78"/>
                  </a:lnTo>
                  <a:lnTo>
                    <a:pt x="504" y="77"/>
                  </a:lnTo>
                  <a:lnTo>
                    <a:pt x="509" y="76"/>
                  </a:lnTo>
                  <a:lnTo>
                    <a:pt x="506" y="93"/>
                  </a:lnTo>
                  <a:lnTo>
                    <a:pt x="497" y="111"/>
                  </a:lnTo>
                  <a:lnTo>
                    <a:pt x="487" y="129"/>
                  </a:lnTo>
                  <a:lnTo>
                    <a:pt x="474" y="145"/>
                  </a:lnTo>
                  <a:lnTo>
                    <a:pt x="458" y="161"/>
                  </a:lnTo>
                  <a:lnTo>
                    <a:pt x="440" y="175"/>
                  </a:lnTo>
                  <a:lnTo>
                    <a:pt x="419" y="187"/>
                  </a:lnTo>
                  <a:lnTo>
                    <a:pt x="397" y="199"/>
                  </a:lnTo>
                  <a:lnTo>
                    <a:pt x="390" y="189"/>
                  </a:lnTo>
                  <a:lnTo>
                    <a:pt x="382" y="180"/>
                  </a:lnTo>
                  <a:lnTo>
                    <a:pt x="375" y="175"/>
                  </a:lnTo>
                  <a:lnTo>
                    <a:pt x="366" y="170"/>
                  </a:lnTo>
                  <a:lnTo>
                    <a:pt x="356" y="168"/>
                  </a:lnTo>
                  <a:lnTo>
                    <a:pt x="344" y="167"/>
                  </a:lnTo>
                  <a:lnTo>
                    <a:pt x="330" y="168"/>
                  </a:lnTo>
                  <a:lnTo>
                    <a:pt x="314" y="170"/>
                  </a:lnTo>
                  <a:lnTo>
                    <a:pt x="289" y="177"/>
                  </a:lnTo>
                  <a:lnTo>
                    <a:pt x="267" y="190"/>
                  </a:lnTo>
                  <a:lnTo>
                    <a:pt x="250" y="204"/>
                  </a:lnTo>
                  <a:lnTo>
                    <a:pt x="237" y="220"/>
                  </a:lnTo>
                  <a:lnTo>
                    <a:pt x="227" y="235"/>
                  </a:lnTo>
                  <a:lnTo>
                    <a:pt x="220" y="247"/>
                  </a:lnTo>
                  <a:lnTo>
                    <a:pt x="215" y="255"/>
                  </a:lnTo>
                  <a:lnTo>
                    <a:pt x="214" y="259"/>
                  </a:lnTo>
                  <a:lnTo>
                    <a:pt x="216" y="257"/>
                  </a:lnTo>
                  <a:lnTo>
                    <a:pt x="223" y="250"/>
                  </a:lnTo>
                  <a:lnTo>
                    <a:pt x="235" y="242"/>
                  </a:lnTo>
                  <a:lnTo>
                    <a:pt x="249" y="231"/>
                  </a:lnTo>
                  <a:lnTo>
                    <a:pt x="265" y="222"/>
                  </a:lnTo>
                  <a:lnTo>
                    <a:pt x="283" y="215"/>
                  </a:lnTo>
                  <a:lnTo>
                    <a:pt x="302" y="210"/>
                  </a:lnTo>
                  <a:lnTo>
                    <a:pt x="321" y="210"/>
                  </a:lnTo>
                  <a:lnTo>
                    <a:pt x="335" y="216"/>
                  </a:lnTo>
                  <a:lnTo>
                    <a:pt x="343" y="227"/>
                  </a:lnTo>
                  <a:lnTo>
                    <a:pt x="348" y="236"/>
                  </a:lnTo>
                  <a:lnTo>
                    <a:pt x="349" y="240"/>
                  </a:lnTo>
                  <a:lnTo>
                    <a:pt x="347" y="259"/>
                  </a:lnTo>
                  <a:lnTo>
                    <a:pt x="341" y="277"/>
                  </a:lnTo>
                  <a:lnTo>
                    <a:pt x="330" y="296"/>
                  </a:lnTo>
                  <a:lnTo>
                    <a:pt x="318" y="314"/>
                  </a:lnTo>
                  <a:lnTo>
                    <a:pt x="302" y="330"/>
                  </a:lnTo>
                  <a:lnTo>
                    <a:pt x="284" y="346"/>
                  </a:lnTo>
                  <a:lnTo>
                    <a:pt x="264" y="360"/>
                  </a:lnTo>
                  <a:lnTo>
                    <a:pt x="242" y="372"/>
                  </a:lnTo>
                  <a:lnTo>
                    <a:pt x="222" y="379"/>
                  </a:lnTo>
                  <a:lnTo>
                    <a:pt x="204" y="383"/>
                  </a:lnTo>
                  <a:lnTo>
                    <a:pt x="186" y="386"/>
                  </a:lnTo>
                  <a:lnTo>
                    <a:pt x="170" y="384"/>
                  </a:lnTo>
                  <a:lnTo>
                    <a:pt x="155" y="381"/>
                  </a:lnTo>
                  <a:lnTo>
                    <a:pt x="143" y="374"/>
                  </a:lnTo>
                  <a:lnTo>
                    <a:pt x="131" y="365"/>
                  </a:lnTo>
                  <a:lnTo>
                    <a:pt x="123" y="353"/>
                  </a:lnTo>
                  <a:lnTo>
                    <a:pt x="133" y="348"/>
                  </a:lnTo>
                  <a:lnTo>
                    <a:pt x="144" y="341"/>
                  </a:lnTo>
                  <a:lnTo>
                    <a:pt x="153" y="333"/>
                  </a:lnTo>
                  <a:lnTo>
                    <a:pt x="163" y="323"/>
                  </a:lnTo>
                  <a:lnTo>
                    <a:pt x="171" y="312"/>
                  </a:lnTo>
                  <a:lnTo>
                    <a:pt x="178" y="298"/>
                  </a:lnTo>
                  <a:lnTo>
                    <a:pt x="183" y="283"/>
                  </a:lnTo>
                  <a:lnTo>
                    <a:pt x="185" y="266"/>
                  </a:lnTo>
                  <a:lnTo>
                    <a:pt x="182" y="242"/>
                  </a:lnTo>
                  <a:lnTo>
                    <a:pt x="173" y="227"/>
                  </a:lnTo>
                  <a:lnTo>
                    <a:pt x="159" y="221"/>
                  </a:lnTo>
                  <a:lnTo>
                    <a:pt x="143" y="220"/>
                  </a:lnTo>
                  <a:lnTo>
                    <a:pt x="126" y="222"/>
                  </a:lnTo>
                  <a:lnTo>
                    <a:pt x="113" y="227"/>
                  </a:lnTo>
                  <a:lnTo>
                    <a:pt x="102" y="230"/>
                  </a:lnTo>
                  <a:lnTo>
                    <a:pt x="99" y="232"/>
                  </a:lnTo>
                  <a:lnTo>
                    <a:pt x="101" y="232"/>
                  </a:lnTo>
                  <a:lnTo>
                    <a:pt x="106" y="231"/>
                  </a:lnTo>
                  <a:lnTo>
                    <a:pt x="113" y="232"/>
                  </a:lnTo>
                  <a:lnTo>
                    <a:pt x="122" y="233"/>
                  </a:lnTo>
                  <a:lnTo>
                    <a:pt x="130" y="237"/>
                  </a:lnTo>
                  <a:lnTo>
                    <a:pt x="138" y="244"/>
                  </a:lnTo>
                  <a:lnTo>
                    <a:pt x="144" y="253"/>
                  </a:lnTo>
                  <a:lnTo>
                    <a:pt x="147" y="267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Freeform 14"/>
            <p:cNvSpPr>
              <a:spLocks/>
            </p:cNvSpPr>
            <p:nvPr/>
          </p:nvSpPr>
          <p:spPr bwMode="auto">
            <a:xfrm>
              <a:off x="2185" y="3196"/>
              <a:ext cx="403" cy="319"/>
            </a:xfrm>
            <a:custGeom>
              <a:avLst/>
              <a:gdLst>
                <a:gd name="T0" fmla="*/ 310 w 310"/>
                <a:gd name="T1" fmla="*/ 168 h 173"/>
                <a:gd name="T2" fmla="*/ 309 w 310"/>
                <a:gd name="T3" fmla="*/ 139 h 173"/>
                <a:gd name="T4" fmla="*/ 300 w 310"/>
                <a:gd name="T5" fmla="*/ 98 h 173"/>
                <a:gd name="T6" fmla="*/ 278 w 310"/>
                <a:gd name="T7" fmla="*/ 62 h 173"/>
                <a:gd name="T8" fmla="*/ 239 w 310"/>
                <a:gd name="T9" fmla="*/ 50 h 173"/>
                <a:gd name="T10" fmla="*/ 202 w 310"/>
                <a:gd name="T11" fmla="*/ 62 h 173"/>
                <a:gd name="T12" fmla="*/ 166 w 310"/>
                <a:gd name="T13" fmla="*/ 79 h 173"/>
                <a:gd name="T14" fmla="*/ 131 w 310"/>
                <a:gd name="T15" fmla="*/ 90 h 173"/>
                <a:gd name="T16" fmla="*/ 104 w 310"/>
                <a:gd name="T17" fmla="*/ 83 h 173"/>
                <a:gd name="T18" fmla="*/ 86 w 310"/>
                <a:gd name="T19" fmla="*/ 76 h 173"/>
                <a:gd name="T20" fmla="*/ 99 w 310"/>
                <a:gd name="T21" fmla="*/ 68 h 173"/>
                <a:gd name="T22" fmla="*/ 122 w 310"/>
                <a:gd name="T23" fmla="*/ 47 h 173"/>
                <a:gd name="T24" fmla="*/ 130 w 310"/>
                <a:gd name="T25" fmla="*/ 22 h 173"/>
                <a:gd name="T26" fmla="*/ 130 w 310"/>
                <a:gd name="T27" fmla="*/ 3 h 173"/>
                <a:gd name="T28" fmla="*/ 129 w 310"/>
                <a:gd name="T29" fmla="*/ 2 h 173"/>
                <a:gd name="T30" fmla="*/ 123 w 310"/>
                <a:gd name="T31" fmla="*/ 15 h 173"/>
                <a:gd name="T32" fmla="*/ 110 w 310"/>
                <a:gd name="T33" fmla="*/ 31 h 173"/>
                <a:gd name="T34" fmla="*/ 86 w 310"/>
                <a:gd name="T35" fmla="*/ 42 h 173"/>
                <a:gd name="T36" fmla="*/ 54 w 310"/>
                <a:gd name="T37" fmla="*/ 40 h 173"/>
                <a:gd name="T38" fmla="*/ 28 w 310"/>
                <a:gd name="T39" fmla="*/ 33 h 173"/>
                <a:gd name="T40" fmla="*/ 10 w 310"/>
                <a:gd name="T41" fmla="*/ 27 h 173"/>
                <a:gd name="T42" fmla="*/ 1 w 310"/>
                <a:gd name="T43" fmla="*/ 24 h 173"/>
                <a:gd name="T44" fmla="*/ 0 w 310"/>
                <a:gd name="T45" fmla="*/ 25 h 173"/>
                <a:gd name="T46" fmla="*/ 5 w 310"/>
                <a:gd name="T47" fmla="*/ 35 h 173"/>
                <a:gd name="T48" fmla="*/ 15 w 310"/>
                <a:gd name="T49" fmla="*/ 50 h 173"/>
                <a:gd name="T50" fmla="*/ 36 w 310"/>
                <a:gd name="T51" fmla="*/ 65 h 173"/>
                <a:gd name="T52" fmla="*/ 53 w 310"/>
                <a:gd name="T53" fmla="*/ 76 h 173"/>
                <a:gd name="T54" fmla="*/ 61 w 310"/>
                <a:gd name="T55" fmla="*/ 87 h 173"/>
                <a:gd name="T56" fmla="*/ 76 w 310"/>
                <a:gd name="T57" fmla="*/ 99 h 173"/>
                <a:gd name="T58" fmla="*/ 100 w 310"/>
                <a:gd name="T59" fmla="*/ 110 h 173"/>
                <a:gd name="T60" fmla="*/ 142 w 310"/>
                <a:gd name="T61" fmla="*/ 118 h 173"/>
                <a:gd name="T62" fmla="*/ 181 w 310"/>
                <a:gd name="T63" fmla="*/ 111 h 173"/>
                <a:gd name="T64" fmla="*/ 210 w 310"/>
                <a:gd name="T65" fmla="*/ 95 h 173"/>
                <a:gd name="T66" fmla="*/ 235 w 310"/>
                <a:gd name="T67" fmla="*/ 85 h 173"/>
                <a:gd name="T68" fmla="*/ 263 w 310"/>
                <a:gd name="T69" fmla="*/ 91 h 173"/>
                <a:gd name="T70" fmla="*/ 285 w 310"/>
                <a:gd name="T71" fmla="*/ 116 h 173"/>
                <a:gd name="T72" fmla="*/ 301 w 310"/>
                <a:gd name="T73" fmla="*/ 147 h 173"/>
                <a:gd name="T74" fmla="*/ 309 w 310"/>
                <a:gd name="T75" fmla="*/ 169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0"/>
                <a:gd name="T115" fmla="*/ 0 h 173"/>
                <a:gd name="T116" fmla="*/ 310 w 310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0" h="173">
                  <a:moveTo>
                    <a:pt x="310" y="173"/>
                  </a:moveTo>
                  <a:lnTo>
                    <a:pt x="310" y="168"/>
                  </a:lnTo>
                  <a:lnTo>
                    <a:pt x="310" y="156"/>
                  </a:lnTo>
                  <a:lnTo>
                    <a:pt x="309" y="139"/>
                  </a:lnTo>
                  <a:lnTo>
                    <a:pt x="305" y="118"/>
                  </a:lnTo>
                  <a:lnTo>
                    <a:pt x="300" y="98"/>
                  </a:lnTo>
                  <a:lnTo>
                    <a:pt x="290" y="78"/>
                  </a:lnTo>
                  <a:lnTo>
                    <a:pt x="278" y="62"/>
                  </a:lnTo>
                  <a:lnTo>
                    <a:pt x="259" y="53"/>
                  </a:lnTo>
                  <a:lnTo>
                    <a:pt x="239" y="50"/>
                  </a:lnTo>
                  <a:lnTo>
                    <a:pt x="220" y="54"/>
                  </a:lnTo>
                  <a:lnTo>
                    <a:pt x="202" y="62"/>
                  </a:lnTo>
                  <a:lnTo>
                    <a:pt x="183" y="71"/>
                  </a:lnTo>
                  <a:lnTo>
                    <a:pt x="166" y="79"/>
                  </a:lnTo>
                  <a:lnTo>
                    <a:pt x="149" y="86"/>
                  </a:lnTo>
                  <a:lnTo>
                    <a:pt x="131" y="90"/>
                  </a:lnTo>
                  <a:lnTo>
                    <a:pt x="113" y="86"/>
                  </a:lnTo>
                  <a:lnTo>
                    <a:pt x="104" y="83"/>
                  </a:lnTo>
                  <a:lnTo>
                    <a:pt x="95" y="79"/>
                  </a:lnTo>
                  <a:lnTo>
                    <a:pt x="86" y="76"/>
                  </a:lnTo>
                  <a:lnTo>
                    <a:pt x="80" y="72"/>
                  </a:lnTo>
                  <a:lnTo>
                    <a:pt x="99" y="68"/>
                  </a:lnTo>
                  <a:lnTo>
                    <a:pt x="113" y="58"/>
                  </a:lnTo>
                  <a:lnTo>
                    <a:pt x="122" y="47"/>
                  </a:lnTo>
                  <a:lnTo>
                    <a:pt x="128" y="34"/>
                  </a:lnTo>
                  <a:lnTo>
                    <a:pt x="130" y="22"/>
                  </a:lnTo>
                  <a:lnTo>
                    <a:pt x="131" y="10"/>
                  </a:lnTo>
                  <a:lnTo>
                    <a:pt x="130" y="3"/>
                  </a:lnTo>
                  <a:lnTo>
                    <a:pt x="130" y="0"/>
                  </a:lnTo>
                  <a:lnTo>
                    <a:pt x="129" y="2"/>
                  </a:lnTo>
                  <a:lnTo>
                    <a:pt x="128" y="7"/>
                  </a:lnTo>
                  <a:lnTo>
                    <a:pt x="123" y="15"/>
                  </a:lnTo>
                  <a:lnTo>
                    <a:pt x="118" y="23"/>
                  </a:lnTo>
                  <a:lnTo>
                    <a:pt x="110" y="31"/>
                  </a:lnTo>
                  <a:lnTo>
                    <a:pt x="99" y="38"/>
                  </a:lnTo>
                  <a:lnTo>
                    <a:pt x="86" y="42"/>
                  </a:lnTo>
                  <a:lnTo>
                    <a:pt x="70" y="42"/>
                  </a:lnTo>
                  <a:lnTo>
                    <a:pt x="54" y="40"/>
                  </a:lnTo>
                  <a:lnTo>
                    <a:pt x="40" y="37"/>
                  </a:lnTo>
                  <a:lnTo>
                    <a:pt x="28" y="33"/>
                  </a:lnTo>
                  <a:lnTo>
                    <a:pt x="18" y="31"/>
                  </a:lnTo>
                  <a:lnTo>
                    <a:pt x="10" y="27"/>
                  </a:lnTo>
                  <a:lnTo>
                    <a:pt x="5" y="26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5" y="35"/>
                  </a:lnTo>
                  <a:lnTo>
                    <a:pt x="8" y="44"/>
                  </a:lnTo>
                  <a:lnTo>
                    <a:pt x="15" y="50"/>
                  </a:lnTo>
                  <a:lnTo>
                    <a:pt x="24" y="58"/>
                  </a:lnTo>
                  <a:lnTo>
                    <a:pt x="36" y="65"/>
                  </a:lnTo>
                  <a:lnTo>
                    <a:pt x="51" y="70"/>
                  </a:lnTo>
                  <a:lnTo>
                    <a:pt x="53" y="76"/>
                  </a:lnTo>
                  <a:lnTo>
                    <a:pt x="56" y="82"/>
                  </a:lnTo>
                  <a:lnTo>
                    <a:pt x="61" y="87"/>
                  </a:lnTo>
                  <a:lnTo>
                    <a:pt x="68" y="93"/>
                  </a:lnTo>
                  <a:lnTo>
                    <a:pt x="76" y="99"/>
                  </a:lnTo>
                  <a:lnTo>
                    <a:pt x="88" y="105"/>
                  </a:lnTo>
                  <a:lnTo>
                    <a:pt x="100" y="110"/>
                  </a:lnTo>
                  <a:lnTo>
                    <a:pt x="116" y="115"/>
                  </a:lnTo>
                  <a:lnTo>
                    <a:pt x="142" y="118"/>
                  </a:lnTo>
                  <a:lnTo>
                    <a:pt x="164" y="117"/>
                  </a:lnTo>
                  <a:lnTo>
                    <a:pt x="181" y="111"/>
                  </a:lnTo>
                  <a:lnTo>
                    <a:pt x="197" y="103"/>
                  </a:lnTo>
                  <a:lnTo>
                    <a:pt x="210" y="95"/>
                  </a:lnTo>
                  <a:lnTo>
                    <a:pt x="222" y="88"/>
                  </a:lnTo>
                  <a:lnTo>
                    <a:pt x="235" y="85"/>
                  </a:lnTo>
                  <a:lnTo>
                    <a:pt x="249" y="85"/>
                  </a:lnTo>
                  <a:lnTo>
                    <a:pt x="263" y="91"/>
                  </a:lnTo>
                  <a:lnTo>
                    <a:pt x="274" y="102"/>
                  </a:lnTo>
                  <a:lnTo>
                    <a:pt x="285" y="116"/>
                  </a:lnTo>
                  <a:lnTo>
                    <a:pt x="294" y="132"/>
                  </a:lnTo>
                  <a:lnTo>
                    <a:pt x="301" y="147"/>
                  </a:lnTo>
                  <a:lnTo>
                    <a:pt x="305" y="160"/>
                  </a:lnTo>
                  <a:lnTo>
                    <a:pt x="309" y="169"/>
                  </a:lnTo>
                  <a:lnTo>
                    <a:pt x="31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89" name="Freeform 15"/>
            <p:cNvSpPr>
              <a:spLocks/>
            </p:cNvSpPr>
            <p:nvPr/>
          </p:nvSpPr>
          <p:spPr bwMode="auto">
            <a:xfrm>
              <a:off x="2317" y="3582"/>
              <a:ext cx="309" cy="243"/>
            </a:xfrm>
            <a:custGeom>
              <a:avLst/>
              <a:gdLst>
                <a:gd name="T0" fmla="*/ 168 w 238"/>
                <a:gd name="T1" fmla="*/ 89 h 132"/>
                <a:gd name="T2" fmla="*/ 153 w 238"/>
                <a:gd name="T3" fmla="*/ 81 h 132"/>
                <a:gd name="T4" fmla="*/ 142 w 238"/>
                <a:gd name="T5" fmla="*/ 73 h 132"/>
                <a:gd name="T6" fmla="*/ 133 w 238"/>
                <a:gd name="T7" fmla="*/ 65 h 132"/>
                <a:gd name="T8" fmla="*/ 141 w 238"/>
                <a:gd name="T9" fmla="*/ 44 h 132"/>
                <a:gd name="T10" fmla="*/ 138 w 238"/>
                <a:gd name="T11" fmla="*/ 7 h 132"/>
                <a:gd name="T12" fmla="*/ 134 w 238"/>
                <a:gd name="T13" fmla="*/ 3 h 132"/>
                <a:gd name="T14" fmla="*/ 130 w 238"/>
                <a:gd name="T15" fmla="*/ 17 h 132"/>
                <a:gd name="T16" fmla="*/ 116 w 238"/>
                <a:gd name="T17" fmla="*/ 34 h 132"/>
                <a:gd name="T18" fmla="*/ 92 w 238"/>
                <a:gd name="T19" fmla="*/ 44 h 132"/>
                <a:gd name="T20" fmla="*/ 58 w 238"/>
                <a:gd name="T21" fmla="*/ 36 h 132"/>
                <a:gd name="T22" fmla="*/ 30 w 238"/>
                <a:gd name="T23" fmla="*/ 27 h 132"/>
                <a:gd name="T24" fmla="*/ 11 w 238"/>
                <a:gd name="T25" fmla="*/ 19 h 132"/>
                <a:gd name="T26" fmla="*/ 1 w 238"/>
                <a:gd name="T27" fmla="*/ 14 h 132"/>
                <a:gd name="T28" fmla="*/ 1 w 238"/>
                <a:gd name="T29" fmla="*/ 15 h 132"/>
                <a:gd name="T30" fmla="*/ 7 w 238"/>
                <a:gd name="T31" fmla="*/ 32 h 132"/>
                <a:gd name="T32" fmla="*/ 25 w 238"/>
                <a:gd name="T33" fmla="*/ 55 h 132"/>
                <a:gd name="T34" fmla="*/ 57 w 238"/>
                <a:gd name="T35" fmla="*/ 73 h 132"/>
                <a:gd name="T36" fmla="*/ 88 w 238"/>
                <a:gd name="T37" fmla="*/ 78 h 132"/>
                <a:gd name="T38" fmla="*/ 101 w 238"/>
                <a:gd name="T39" fmla="*/ 78 h 132"/>
                <a:gd name="T40" fmla="*/ 109 w 238"/>
                <a:gd name="T41" fmla="*/ 83 h 132"/>
                <a:gd name="T42" fmla="*/ 122 w 238"/>
                <a:gd name="T43" fmla="*/ 101 h 132"/>
                <a:gd name="T44" fmla="*/ 140 w 238"/>
                <a:gd name="T45" fmla="*/ 117 h 132"/>
                <a:gd name="T46" fmla="*/ 168 w 238"/>
                <a:gd name="T47" fmla="*/ 128 h 132"/>
                <a:gd name="T48" fmla="*/ 207 w 238"/>
                <a:gd name="T49" fmla="*/ 130 h 132"/>
                <a:gd name="T50" fmla="*/ 232 w 238"/>
                <a:gd name="T51" fmla="*/ 108 h 132"/>
                <a:gd name="T52" fmla="*/ 238 w 238"/>
                <a:gd name="T53" fmla="*/ 75 h 132"/>
                <a:gd name="T54" fmla="*/ 237 w 238"/>
                <a:gd name="T55" fmla="*/ 51 h 132"/>
                <a:gd name="T56" fmla="*/ 236 w 238"/>
                <a:gd name="T57" fmla="*/ 50 h 132"/>
                <a:gd name="T58" fmla="*/ 230 w 238"/>
                <a:gd name="T59" fmla="*/ 66 h 132"/>
                <a:gd name="T60" fmla="*/ 217 w 238"/>
                <a:gd name="T61" fmla="*/ 85 h 132"/>
                <a:gd name="T62" fmla="*/ 194 w 238"/>
                <a:gd name="T63" fmla="*/ 95 h 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8"/>
                <a:gd name="T97" fmla="*/ 0 h 132"/>
                <a:gd name="T98" fmla="*/ 238 w 238"/>
                <a:gd name="T99" fmla="*/ 132 h 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8" h="132">
                  <a:moveTo>
                    <a:pt x="177" y="93"/>
                  </a:moveTo>
                  <a:lnTo>
                    <a:pt x="168" y="89"/>
                  </a:lnTo>
                  <a:lnTo>
                    <a:pt x="160" y="86"/>
                  </a:lnTo>
                  <a:lnTo>
                    <a:pt x="153" y="81"/>
                  </a:lnTo>
                  <a:lnTo>
                    <a:pt x="147" y="77"/>
                  </a:lnTo>
                  <a:lnTo>
                    <a:pt x="142" y="73"/>
                  </a:lnTo>
                  <a:lnTo>
                    <a:pt x="138" y="68"/>
                  </a:lnTo>
                  <a:lnTo>
                    <a:pt x="133" y="65"/>
                  </a:lnTo>
                  <a:lnTo>
                    <a:pt x="129" y="63"/>
                  </a:lnTo>
                  <a:lnTo>
                    <a:pt x="141" y="44"/>
                  </a:lnTo>
                  <a:lnTo>
                    <a:pt x="142" y="23"/>
                  </a:lnTo>
                  <a:lnTo>
                    <a:pt x="138" y="7"/>
                  </a:lnTo>
                  <a:lnTo>
                    <a:pt x="136" y="0"/>
                  </a:lnTo>
                  <a:lnTo>
                    <a:pt x="134" y="3"/>
                  </a:lnTo>
                  <a:lnTo>
                    <a:pt x="133" y="9"/>
                  </a:lnTo>
                  <a:lnTo>
                    <a:pt x="130" y="17"/>
                  </a:lnTo>
                  <a:lnTo>
                    <a:pt x="124" y="26"/>
                  </a:lnTo>
                  <a:lnTo>
                    <a:pt x="116" y="34"/>
                  </a:lnTo>
                  <a:lnTo>
                    <a:pt x="106" y="41"/>
                  </a:lnTo>
                  <a:lnTo>
                    <a:pt x="92" y="44"/>
                  </a:lnTo>
                  <a:lnTo>
                    <a:pt x="76" y="42"/>
                  </a:lnTo>
                  <a:lnTo>
                    <a:pt x="58" y="36"/>
                  </a:lnTo>
                  <a:lnTo>
                    <a:pt x="43" y="32"/>
                  </a:lnTo>
                  <a:lnTo>
                    <a:pt x="30" y="27"/>
                  </a:lnTo>
                  <a:lnTo>
                    <a:pt x="19" y="22"/>
                  </a:lnTo>
                  <a:lnTo>
                    <a:pt x="11" y="19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3" y="22"/>
                  </a:lnTo>
                  <a:lnTo>
                    <a:pt x="7" y="32"/>
                  </a:lnTo>
                  <a:lnTo>
                    <a:pt x="15" y="43"/>
                  </a:lnTo>
                  <a:lnTo>
                    <a:pt x="25" y="55"/>
                  </a:lnTo>
                  <a:lnTo>
                    <a:pt x="39" y="65"/>
                  </a:lnTo>
                  <a:lnTo>
                    <a:pt x="57" y="73"/>
                  </a:lnTo>
                  <a:lnTo>
                    <a:pt x="81" y="78"/>
                  </a:lnTo>
                  <a:lnTo>
                    <a:pt x="88" y="78"/>
                  </a:lnTo>
                  <a:lnTo>
                    <a:pt x="95" y="78"/>
                  </a:lnTo>
                  <a:lnTo>
                    <a:pt x="101" y="78"/>
                  </a:lnTo>
                  <a:lnTo>
                    <a:pt x="106" y="77"/>
                  </a:lnTo>
                  <a:lnTo>
                    <a:pt x="109" y="83"/>
                  </a:lnTo>
                  <a:lnTo>
                    <a:pt x="115" y="93"/>
                  </a:lnTo>
                  <a:lnTo>
                    <a:pt x="122" y="101"/>
                  </a:lnTo>
                  <a:lnTo>
                    <a:pt x="130" y="109"/>
                  </a:lnTo>
                  <a:lnTo>
                    <a:pt x="140" y="117"/>
                  </a:lnTo>
                  <a:lnTo>
                    <a:pt x="153" y="124"/>
                  </a:lnTo>
                  <a:lnTo>
                    <a:pt x="168" y="128"/>
                  </a:lnTo>
                  <a:lnTo>
                    <a:pt x="185" y="132"/>
                  </a:lnTo>
                  <a:lnTo>
                    <a:pt x="207" y="130"/>
                  </a:lnTo>
                  <a:lnTo>
                    <a:pt x="223" y="121"/>
                  </a:lnTo>
                  <a:lnTo>
                    <a:pt x="232" y="108"/>
                  </a:lnTo>
                  <a:lnTo>
                    <a:pt x="237" y="91"/>
                  </a:lnTo>
                  <a:lnTo>
                    <a:pt x="238" y="75"/>
                  </a:lnTo>
                  <a:lnTo>
                    <a:pt x="238" y="62"/>
                  </a:lnTo>
                  <a:lnTo>
                    <a:pt x="237" y="51"/>
                  </a:lnTo>
                  <a:lnTo>
                    <a:pt x="236" y="48"/>
                  </a:lnTo>
                  <a:lnTo>
                    <a:pt x="236" y="50"/>
                  </a:lnTo>
                  <a:lnTo>
                    <a:pt x="234" y="57"/>
                  </a:lnTo>
                  <a:lnTo>
                    <a:pt x="230" y="66"/>
                  </a:lnTo>
                  <a:lnTo>
                    <a:pt x="225" y="75"/>
                  </a:lnTo>
                  <a:lnTo>
                    <a:pt x="217" y="85"/>
                  </a:lnTo>
                  <a:lnTo>
                    <a:pt x="207" y="91"/>
                  </a:lnTo>
                  <a:lnTo>
                    <a:pt x="194" y="95"/>
                  </a:lnTo>
                  <a:lnTo>
                    <a:pt x="177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0" name="Freeform 16"/>
            <p:cNvSpPr>
              <a:spLocks/>
            </p:cNvSpPr>
            <p:nvPr/>
          </p:nvSpPr>
          <p:spPr bwMode="auto">
            <a:xfrm>
              <a:off x="3003" y="3196"/>
              <a:ext cx="400" cy="319"/>
            </a:xfrm>
            <a:custGeom>
              <a:avLst/>
              <a:gdLst>
                <a:gd name="T0" fmla="*/ 0 w 309"/>
                <a:gd name="T1" fmla="*/ 168 h 173"/>
                <a:gd name="T2" fmla="*/ 2 w 309"/>
                <a:gd name="T3" fmla="*/ 139 h 173"/>
                <a:gd name="T4" fmla="*/ 10 w 309"/>
                <a:gd name="T5" fmla="*/ 98 h 173"/>
                <a:gd name="T6" fmla="*/ 31 w 309"/>
                <a:gd name="T7" fmla="*/ 62 h 173"/>
                <a:gd name="T8" fmla="*/ 71 w 309"/>
                <a:gd name="T9" fmla="*/ 50 h 173"/>
                <a:gd name="T10" fmla="*/ 108 w 309"/>
                <a:gd name="T11" fmla="*/ 62 h 173"/>
                <a:gd name="T12" fmla="*/ 143 w 309"/>
                <a:gd name="T13" fmla="*/ 79 h 173"/>
                <a:gd name="T14" fmla="*/ 178 w 309"/>
                <a:gd name="T15" fmla="*/ 90 h 173"/>
                <a:gd name="T16" fmla="*/ 205 w 309"/>
                <a:gd name="T17" fmla="*/ 83 h 173"/>
                <a:gd name="T18" fmla="*/ 223 w 309"/>
                <a:gd name="T19" fmla="*/ 76 h 173"/>
                <a:gd name="T20" fmla="*/ 210 w 309"/>
                <a:gd name="T21" fmla="*/ 68 h 173"/>
                <a:gd name="T22" fmla="*/ 187 w 309"/>
                <a:gd name="T23" fmla="*/ 47 h 173"/>
                <a:gd name="T24" fmla="*/ 179 w 309"/>
                <a:gd name="T25" fmla="*/ 22 h 173"/>
                <a:gd name="T26" fmla="*/ 179 w 309"/>
                <a:gd name="T27" fmla="*/ 3 h 173"/>
                <a:gd name="T28" fmla="*/ 180 w 309"/>
                <a:gd name="T29" fmla="*/ 2 h 173"/>
                <a:gd name="T30" fmla="*/ 186 w 309"/>
                <a:gd name="T31" fmla="*/ 15 h 173"/>
                <a:gd name="T32" fmla="*/ 200 w 309"/>
                <a:gd name="T33" fmla="*/ 31 h 173"/>
                <a:gd name="T34" fmla="*/ 223 w 309"/>
                <a:gd name="T35" fmla="*/ 42 h 173"/>
                <a:gd name="T36" fmla="*/ 255 w 309"/>
                <a:gd name="T37" fmla="*/ 40 h 173"/>
                <a:gd name="T38" fmla="*/ 282 w 309"/>
                <a:gd name="T39" fmla="*/ 33 h 173"/>
                <a:gd name="T40" fmla="*/ 299 w 309"/>
                <a:gd name="T41" fmla="*/ 27 h 173"/>
                <a:gd name="T42" fmla="*/ 308 w 309"/>
                <a:gd name="T43" fmla="*/ 24 h 173"/>
                <a:gd name="T44" fmla="*/ 309 w 309"/>
                <a:gd name="T45" fmla="*/ 25 h 173"/>
                <a:gd name="T46" fmla="*/ 305 w 309"/>
                <a:gd name="T47" fmla="*/ 35 h 173"/>
                <a:gd name="T48" fmla="*/ 294 w 309"/>
                <a:gd name="T49" fmla="*/ 50 h 173"/>
                <a:gd name="T50" fmla="*/ 273 w 309"/>
                <a:gd name="T51" fmla="*/ 65 h 173"/>
                <a:gd name="T52" fmla="*/ 256 w 309"/>
                <a:gd name="T53" fmla="*/ 76 h 173"/>
                <a:gd name="T54" fmla="*/ 248 w 309"/>
                <a:gd name="T55" fmla="*/ 87 h 173"/>
                <a:gd name="T56" fmla="*/ 233 w 309"/>
                <a:gd name="T57" fmla="*/ 99 h 173"/>
                <a:gd name="T58" fmla="*/ 209 w 309"/>
                <a:gd name="T59" fmla="*/ 110 h 173"/>
                <a:gd name="T60" fmla="*/ 167 w 309"/>
                <a:gd name="T61" fmla="*/ 118 h 173"/>
                <a:gd name="T62" fmla="*/ 128 w 309"/>
                <a:gd name="T63" fmla="*/ 111 h 173"/>
                <a:gd name="T64" fmla="*/ 99 w 309"/>
                <a:gd name="T65" fmla="*/ 95 h 173"/>
                <a:gd name="T66" fmla="*/ 75 w 309"/>
                <a:gd name="T67" fmla="*/ 85 h 173"/>
                <a:gd name="T68" fmla="*/ 48 w 309"/>
                <a:gd name="T69" fmla="*/ 91 h 173"/>
                <a:gd name="T70" fmla="*/ 25 w 309"/>
                <a:gd name="T71" fmla="*/ 116 h 173"/>
                <a:gd name="T72" fmla="*/ 10 w 309"/>
                <a:gd name="T73" fmla="*/ 147 h 173"/>
                <a:gd name="T74" fmla="*/ 2 w 309"/>
                <a:gd name="T75" fmla="*/ 169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9"/>
                <a:gd name="T115" fmla="*/ 0 h 173"/>
                <a:gd name="T116" fmla="*/ 309 w 309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9" h="173">
                  <a:moveTo>
                    <a:pt x="0" y="173"/>
                  </a:moveTo>
                  <a:lnTo>
                    <a:pt x="0" y="168"/>
                  </a:lnTo>
                  <a:lnTo>
                    <a:pt x="0" y="156"/>
                  </a:lnTo>
                  <a:lnTo>
                    <a:pt x="2" y="139"/>
                  </a:lnTo>
                  <a:lnTo>
                    <a:pt x="5" y="118"/>
                  </a:lnTo>
                  <a:lnTo>
                    <a:pt x="10" y="98"/>
                  </a:lnTo>
                  <a:lnTo>
                    <a:pt x="19" y="78"/>
                  </a:lnTo>
                  <a:lnTo>
                    <a:pt x="31" y="62"/>
                  </a:lnTo>
                  <a:lnTo>
                    <a:pt x="50" y="53"/>
                  </a:lnTo>
                  <a:lnTo>
                    <a:pt x="71" y="50"/>
                  </a:lnTo>
                  <a:lnTo>
                    <a:pt x="89" y="54"/>
                  </a:lnTo>
                  <a:lnTo>
                    <a:pt x="108" y="62"/>
                  </a:lnTo>
                  <a:lnTo>
                    <a:pt x="126" y="71"/>
                  </a:lnTo>
                  <a:lnTo>
                    <a:pt x="143" y="79"/>
                  </a:lnTo>
                  <a:lnTo>
                    <a:pt x="161" y="86"/>
                  </a:lnTo>
                  <a:lnTo>
                    <a:pt x="178" y="90"/>
                  </a:lnTo>
                  <a:lnTo>
                    <a:pt x="196" y="86"/>
                  </a:lnTo>
                  <a:lnTo>
                    <a:pt x="205" y="83"/>
                  </a:lnTo>
                  <a:lnTo>
                    <a:pt x="215" y="79"/>
                  </a:lnTo>
                  <a:lnTo>
                    <a:pt x="223" y="76"/>
                  </a:lnTo>
                  <a:lnTo>
                    <a:pt x="230" y="72"/>
                  </a:lnTo>
                  <a:lnTo>
                    <a:pt x="210" y="68"/>
                  </a:lnTo>
                  <a:lnTo>
                    <a:pt x="196" y="58"/>
                  </a:lnTo>
                  <a:lnTo>
                    <a:pt x="187" y="47"/>
                  </a:lnTo>
                  <a:lnTo>
                    <a:pt x="181" y="34"/>
                  </a:lnTo>
                  <a:lnTo>
                    <a:pt x="179" y="22"/>
                  </a:lnTo>
                  <a:lnTo>
                    <a:pt x="178" y="10"/>
                  </a:lnTo>
                  <a:lnTo>
                    <a:pt x="179" y="3"/>
                  </a:lnTo>
                  <a:lnTo>
                    <a:pt x="179" y="0"/>
                  </a:lnTo>
                  <a:lnTo>
                    <a:pt x="180" y="2"/>
                  </a:lnTo>
                  <a:lnTo>
                    <a:pt x="182" y="7"/>
                  </a:lnTo>
                  <a:lnTo>
                    <a:pt x="186" y="15"/>
                  </a:lnTo>
                  <a:lnTo>
                    <a:pt x="192" y="23"/>
                  </a:lnTo>
                  <a:lnTo>
                    <a:pt x="200" y="31"/>
                  </a:lnTo>
                  <a:lnTo>
                    <a:pt x="210" y="38"/>
                  </a:lnTo>
                  <a:lnTo>
                    <a:pt x="223" y="42"/>
                  </a:lnTo>
                  <a:lnTo>
                    <a:pt x="239" y="42"/>
                  </a:lnTo>
                  <a:lnTo>
                    <a:pt x="255" y="40"/>
                  </a:lnTo>
                  <a:lnTo>
                    <a:pt x="269" y="37"/>
                  </a:lnTo>
                  <a:lnTo>
                    <a:pt x="282" y="33"/>
                  </a:lnTo>
                  <a:lnTo>
                    <a:pt x="292" y="31"/>
                  </a:lnTo>
                  <a:lnTo>
                    <a:pt x="299" y="27"/>
                  </a:lnTo>
                  <a:lnTo>
                    <a:pt x="305" y="26"/>
                  </a:lnTo>
                  <a:lnTo>
                    <a:pt x="308" y="24"/>
                  </a:lnTo>
                  <a:lnTo>
                    <a:pt x="309" y="24"/>
                  </a:lnTo>
                  <a:lnTo>
                    <a:pt x="309" y="25"/>
                  </a:lnTo>
                  <a:lnTo>
                    <a:pt x="308" y="30"/>
                  </a:lnTo>
                  <a:lnTo>
                    <a:pt x="305" y="35"/>
                  </a:lnTo>
                  <a:lnTo>
                    <a:pt x="301" y="44"/>
                  </a:lnTo>
                  <a:lnTo>
                    <a:pt x="294" y="50"/>
                  </a:lnTo>
                  <a:lnTo>
                    <a:pt x="285" y="58"/>
                  </a:lnTo>
                  <a:lnTo>
                    <a:pt x="273" y="65"/>
                  </a:lnTo>
                  <a:lnTo>
                    <a:pt x="258" y="70"/>
                  </a:lnTo>
                  <a:lnTo>
                    <a:pt x="256" y="76"/>
                  </a:lnTo>
                  <a:lnTo>
                    <a:pt x="253" y="82"/>
                  </a:lnTo>
                  <a:lnTo>
                    <a:pt x="248" y="87"/>
                  </a:lnTo>
                  <a:lnTo>
                    <a:pt x="241" y="93"/>
                  </a:lnTo>
                  <a:lnTo>
                    <a:pt x="233" y="99"/>
                  </a:lnTo>
                  <a:lnTo>
                    <a:pt x="222" y="105"/>
                  </a:lnTo>
                  <a:lnTo>
                    <a:pt x="209" y="110"/>
                  </a:lnTo>
                  <a:lnTo>
                    <a:pt x="193" y="115"/>
                  </a:lnTo>
                  <a:lnTo>
                    <a:pt x="167" y="118"/>
                  </a:lnTo>
                  <a:lnTo>
                    <a:pt x="146" y="117"/>
                  </a:lnTo>
                  <a:lnTo>
                    <a:pt x="128" y="111"/>
                  </a:lnTo>
                  <a:lnTo>
                    <a:pt x="113" y="103"/>
                  </a:lnTo>
                  <a:lnTo>
                    <a:pt x="99" y="95"/>
                  </a:lnTo>
                  <a:lnTo>
                    <a:pt x="87" y="88"/>
                  </a:lnTo>
                  <a:lnTo>
                    <a:pt x="75" y="85"/>
                  </a:lnTo>
                  <a:lnTo>
                    <a:pt x="61" y="85"/>
                  </a:lnTo>
                  <a:lnTo>
                    <a:pt x="48" y="91"/>
                  </a:lnTo>
                  <a:lnTo>
                    <a:pt x="35" y="102"/>
                  </a:lnTo>
                  <a:lnTo>
                    <a:pt x="25" y="116"/>
                  </a:lnTo>
                  <a:lnTo>
                    <a:pt x="16" y="132"/>
                  </a:lnTo>
                  <a:lnTo>
                    <a:pt x="10" y="147"/>
                  </a:lnTo>
                  <a:lnTo>
                    <a:pt x="5" y="160"/>
                  </a:lnTo>
                  <a:lnTo>
                    <a:pt x="2" y="16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291" name="Freeform 17"/>
            <p:cNvSpPr>
              <a:spLocks/>
            </p:cNvSpPr>
            <p:nvPr/>
          </p:nvSpPr>
          <p:spPr bwMode="auto">
            <a:xfrm>
              <a:off x="2962" y="3582"/>
              <a:ext cx="309" cy="243"/>
            </a:xfrm>
            <a:custGeom>
              <a:avLst/>
              <a:gdLst>
                <a:gd name="T0" fmla="*/ 70 w 239"/>
                <a:gd name="T1" fmla="*/ 89 h 132"/>
                <a:gd name="T2" fmla="*/ 85 w 239"/>
                <a:gd name="T3" fmla="*/ 81 h 132"/>
                <a:gd name="T4" fmla="*/ 96 w 239"/>
                <a:gd name="T5" fmla="*/ 73 h 132"/>
                <a:gd name="T6" fmla="*/ 105 w 239"/>
                <a:gd name="T7" fmla="*/ 65 h 132"/>
                <a:gd name="T8" fmla="*/ 97 w 239"/>
                <a:gd name="T9" fmla="*/ 44 h 132"/>
                <a:gd name="T10" fmla="*/ 100 w 239"/>
                <a:gd name="T11" fmla="*/ 7 h 132"/>
                <a:gd name="T12" fmla="*/ 104 w 239"/>
                <a:gd name="T13" fmla="*/ 3 h 132"/>
                <a:gd name="T14" fmla="*/ 108 w 239"/>
                <a:gd name="T15" fmla="*/ 17 h 132"/>
                <a:gd name="T16" fmla="*/ 122 w 239"/>
                <a:gd name="T17" fmla="*/ 34 h 132"/>
                <a:gd name="T18" fmla="*/ 146 w 239"/>
                <a:gd name="T19" fmla="*/ 44 h 132"/>
                <a:gd name="T20" fmla="*/ 181 w 239"/>
                <a:gd name="T21" fmla="*/ 36 h 132"/>
                <a:gd name="T22" fmla="*/ 209 w 239"/>
                <a:gd name="T23" fmla="*/ 27 h 132"/>
                <a:gd name="T24" fmla="*/ 228 w 239"/>
                <a:gd name="T25" fmla="*/ 19 h 132"/>
                <a:gd name="T26" fmla="*/ 237 w 239"/>
                <a:gd name="T27" fmla="*/ 14 h 132"/>
                <a:gd name="T28" fmla="*/ 237 w 239"/>
                <a:gd name="T29" fmla="*/ 15 h 132"/>
                <a:gd name="T30" fmla="*/ 232 w 239"/>
                <a:gd name="T31" fmla="*/ 32 h 132"/>
                <a:gd name="T32" fmla="*/ 213 w 239"/>
                <a:gd name="T33" fmla="*/ 55 h 132"/>
                <a:gd name="T34" fmla="*/ 181 w 239"/>
                <a:gd name="T35" fmla="*/ 73 h 132"/>
                <a:gd name="T36" fmla="*/ 150 w 239"/>
                <a:gd name="T37" fmla="*/ 78 h 132"/>
                <a:gd name="T38" fmla="*/ 138 w 239"/>
                <a:gd name="T39" fmla="*/ 78 h 132"/>
                <a:gd name="T40" fmla="*/ 129 w 239"/>
                <a:gd name="T41" fmla="*/ 83 h 132"/>
                <a:gd name="T42" fmla="*/ 116 w 239"/>
                <a:gd name="T43" fmla="*/ 101 h 132"/>
                <a:gd name="T44" fmla="*/ 98 w 239"/>
                <a:gd name="T45" fmla="*/ 117 h 132"/>
                <a:gd name="T46" fmla="*/ 70 w 239"/>
                <a:gd name="T47" fmla="*/ 128 h 132"/>
                <a:gd name="T48" fmla="*/ 31 w 239"/>
                <a:gd name="T49" fmla="*/ 130 h 132"/>
                <a:gd name="T50" fmla="*/ 6 w 239"/>
                <a:gd name="T51" fmla="*/ 108 h 132"/>
                <a:gd name="T52" fmla="*/ 0 w 239"/>
                <a:gd name="T53" fmla="*/ 75 h 132"/>
                <a:gd name="T54" fmla="*/ 1 w 239"/>
                <a:gd name="T55" fmla="*/ 51 h 132"/>
                <a:gd name="T56" fmla="*/ 2 w 239"/>
                <a:gd name="T57" fmla="*/ 50 h 132"/>
                <a:gd name="T58" fmla="*/ 8 w 239"/>
                <a:gd name="T59" fmla="*/ 66 h 132"/>
                <a:gd name="T60" fmla="*/ 21 w 239"/>
                <a:gd name="T61" fmla="*/ 85 h 132"/>
                <a:gd name="T62" fmla="*/ 44 w 239"/>
                <a:gd name="T63" fmla="*/ 95 h 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132"/>
                <a:gd name="T98" fmla="*/ 239 w 239"/>
                <a:gd name="T99" fmla="*/ 132 h 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132">
                  <a:moveTo>
                    <a:pt x="61" y="93"/>
                  </a:moveTo>
                  <a:lnTo>
                    <a:pt x="70" y="89"/>
                  </a:lnTo>
                  <a:lnTo>
                    <a:pt x="78" y="86"/>
                  </a:lnTo>
                  <a:lnTo>
                    <a:pt x="85" y="81"/>
                  </a:lnTo>
                  <a:lnTo>
                    <a:pt x="91" y="77"/>
                  </a:lnTo>
                  <a:lnTo>
                    <a:pt x="96" y="73"/>
                  </a:lnTo>
                  <a:lnTo>
                    <a:pt x="100" y="68"/>
                  </a:lnTo>
                  <a:lnTo>
                    <a:pt x="105" y="65"/>
                  </a:lnTo>
                  <a:lnTo>
                    <a:pt x="110" y="63"/>
                  </a:lnTo>
                  <a:lnTo>
                    <a:pt x="97" y="44"/>
                  </a:lnTo>
                  <a:lnTo>
                    <a:pt x="96" y="23"/>
                  </a:lnTo>
                  <a:lnTo>
                    <a:pt x="100" y="7"/>
                  </a:lnTo>
                  <a:lnTo>
                    <a:pt x="103" y="0"/>
                  </a:lnTo>
                  <a:lnTo>
                    <a:pt x="104" y="3"/>
                  </a:lnTo>
                  <a:lnTo>
                    <a:pt x="105" y="9"/>
                  </a:lnTo>
                  <a:lnTo>
                    <a:pt x="108" y="17"/>
                  </a:lnTo>
                  <a:lnTo>
                    <a:pt x="114" y="26"/>
                  </a:lnTo>
                  <a:lnTo>
                    <a:pt x="122" y="34"/>
                  </a:lnTo>
                  <a:lnTo>
                    <a:pt x="134" y="41"/>
                  </a:lnTo>
                  <a:lnTo>
                    <a:pt x="146" y="44"/>
                  </a:lnTo>
                  <a:lnTo>
                    <a:pt x="164" y="42"/>
                  </a:lnTo>
                  <a:lnTo>
                    <a:pt x="181" y="36"/>
                  </a:lnTo>
                  <a:lnTo>
                    <a:pt x="196" y="32"/>
                  </a:lnTo>
                  <a:lnTo>
                    <a:pt x="209" y="27"/>
                  </a:lnTo>
                  <a:lnTo>
                    <a:pt x="219" y="22"/>
                  </a:lnTo>
                  <a:lnTo>
                    <a:pt x="228" y="19"/>
                  </a:lnTo>
                  <a:lnTo>
                    <a:pt x="234" y="15"/>
                  </a:lnTo>
                  <a:lnTo>
                    <a:pt x="237" y="14"/>
                  </a:lnTo>
                  <a:lnTo>
                    <a:pt x="239" y="13"/>
                  </a:lnTo>
                  <a:lnTo>
                    <a:pt x="237" y="15"/>
                  </a:lnTo>
                  <a:lnTo>
                    <a:pt x="235" y="22"/>
                  </a:lnTo>
                  <a:lnTo>
                    <a:pt x="232" y="32"/>
                  </a:lnTo>
                  <a:lnTo>
                    <a:pt x="224" y="43"/>
                  </a:lnTo>
                  <a:lnTo>
                    <a:pt x="213" y="55"/>
                  </a:lnTo>
                  <a:lnTo>
                    <a:pt x="199" y="65"/>
                  </a:lnTo>
                  <a:lnTo>
                    <a:pt x="181" y="73"/>
                  </a:lnTo>
                  <a:lnTo>
                    <a:pt x="157" y="78"/>
                  </a:lnTo>
                  <a:lnTo>
                    <a:pt x="150" y="78"/>
                  </a:lnTo>
                  <a:lnTo>
                    <a:pt x="143" y="78"/>
                  </a:lnTo>
                  <a:lnTo>
                    <a:pt x="138" y="78"/>
                  </a:lnTo>
                  <a:lnTo>
                    <a:pt x="133" y="77"/>
                  </a:lnTo>
                  <a:lnTo>
                    <a:pt x="129" y="83"/>
                  </a:lnTo>
                  <a:lnTo>
                    <a:pt x="123" y="93"/>
                  </a:lnTo>
                  <a:lnTo>
                    <a:pt x="116" y="101"/>
                  </a:lnTo>
                  <a:lnTo>
                    <a:pt x="108" y="109"/>
                  </a:lnTo>
                  <a:lnTo>
                    <a:pt x="98" y="117"/>
                  </a:lnTo>
                  <a:lnTo>
                    <a:pt x="85" y="124"/>
                  </a:lnTo>
                  <a:lnTo>
                    <a:pt x="70" y="128"/>
                  </a:lnTo>
                  <a:lnTo>
                    <a:pt x="53" y="132"/>
                  </a:lnTo>
                  <a:lnTo>
                    <a:pt x="31" y="130"/>
                  </a:lnTo>
                  <a:lnTo>
                    <a:pt x="15" y="121"/>
                  </a:lnTo>
                  <a:lnTo>
                    <a:pt x="6" y="108"/>
                  </a:lnTo>
                  <a:lnTo>
                    <a:pt x="1" y="91"/>
                  </a:lnTo>
                  <a:lnTo>
                    <a:pt x="0" y="75"/>
                  </a:lnTo>
                  <a:lnTo>
                    <a:pt x="0" y="62"/>
                  </a:lnTo>
                  <a:lnTo>
                    <a:pt x="1" y="51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8" y="66"/>
                  </a:lnTo>
                  <a:lnTo>
                    <a:pt x="13" y="75"/>
                  </a:lnTo>
                  <a:lnTo>
                    <a:pt x="21" y="85"/>
                  </a:lnTo>
                  <a:lnTo>
                    <a:pt x="31" y="91"/>
                  </a:lnTo>
                  <a:lnTo>
                    <a:pt x="44" y="95"/>
                  </a:lnTo>
                  <a:lnTo>
                    <a:pt x="61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1410" name="AutoShape 18"/>
          <p:cNvSpPr>
            <a:spLocks noChangeArrowheads="1"/>
          </p:cNvSpPr>
          <p:nvPr/>
        </p:nvSpPr>
        <p:spPr bwMode="auto">
          <a:xfrm>
            <a:off x="1701801" y="3632200"/>
            <a:ext cx="427703" cy="830104"/>
          </a:xfrm>
          <a:prstGeom prst="irregularSeal2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71411" name="AutoShape 19"/>
          <p:cNvSpPr>
            <a:spLocks noChangeArrowheads="1"/>
          </p:cNvSpPr>
          <p:nvPr/>
        </p:nvSpPr>
        <p:spPr bwMode="auto">
          <a:xfrm>
            <a:off x="3251201" y="3662364"/>
            <a:ext cx="427703" cy="830104"/>
          </a:xfrm>
          <a:prstGeom prst="irregularSeal2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4282" name="AutoShape 20"/>
          <p:cNvSpPr>
            <a:spLocks noChangeArrowheads="1"/>
          </p:cNvSpPr>
          <p:nvPr/>
        </p:nvSpPr>
        <p:spPr bwMode="auto">
          <a:xfrm>
            <a:off x="5283201" y="1624014"/>
            <a:ext cx="1801284" cy="737996"/>
          </a:xfrm>
          <a:prstGeom prst="rightArrow">
            <a:avLst>
              <a:gd name="adj1" fmla="val 50000"/>
              <a:gd name="adj2" fmla="val 46554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83568" y="1150938"/>
            <a:ext cx="2605617" cy="1846262"/>
            <a:chOff x="1931" y="2563"/>
            <a:chExt cx="1726" cy="1703"/>
          </a:xfrm>
        </p:grpSpPr>
        <p:sp>
          <p:nvSpPr>
            <p:cNvPr id="55309" name="Freeform 3"/>
            <p:cNvSpPr>
              <a:spLocks/>
            </p:cNvSpPr>
            <p:nvPr/>
          </p:nvSpPr>
          <p:spPr bwMode="auto">
            <a:xfrm>
              <a:off x="1931" y="2563"/>
              <a:ext cx="1726" cy="1703"/>
            </a:xfrm>
            <a:custGeom>
              <a:avLst/>
              <a:gdLst>
                <a:gd name="T0" fmla="*/ 1310 w 1330"/>
                <a:gd name="T1" fmla="*/ 416 h 926"/>
                <a:gd name="T2" fmla="*/ 1283 w 1330"/>
                <a:gd name="T3" fmla="*/ 388 h 926"/>
                <a:gd name="T4" fmla="*/ 1271 w 1330"/>
                <a:gd name="T5" fmla="*/ 347 h 926"/>
                <a:gd name="T6" fmla="*/ 1243 w 1330"/>
                <a:gd name="T7" fmla="*/ 311 h 926"/>
                <a:gd name="T8" fmla="*/ 1257 w 1330"/>
                <a:gd name="T9" fmla="*/ 227 h 926"/>
                <a:gd name="T10" fmla="*/ 1184 w 1330"/>
                <a:gd name="T11" fmla="*/ 159 h 926"/>
                <a:gd name="T12" fmla="*/ 1090 w 1330"/>
                <a:gd name="T13" fmla="*/ 107 h 926"/>
                <a:gd name="T14" fmla="*/ 1006 w 1330"/>
                <a:gd name="T15" fmla="*/ 50 h 926"/>
                <a:gd name="T16" fmla="*/ 957 w 1330"/>
                <a:gd name="T17" fmla="*/ 47 h 926"/>
                <a:gd name="T18" fmla="*/ 906 w 1330"/>
                <a:gd name="T19" fmla="*/ 10 h 926"/>
                <a:gd name="T20" fmla="*/ 851 w 1330"/>
                <a:gd name="T21" fmla="*/ 1 h 926"/>
                <a:gd name="T22" fmla="*/ 808 w 1330"/>
                <a:gd name="T23" fmla="*/ 21 h 926"/>
                <a:gd name="T24" fmla="*/ 783 w 1330"/>
                <a:gd name="T25" fmla="*/ 20 h 926"/>
                <a:gd name="T26" fmla="*/ 756 w 1330"/>
                <a:gd name="T27" fmla="*/ 15 h 926"/>
                <a:gd name="T28" fmla="*/ 716 w 1330"/>
                <a:gd name="T29" fmla="*/ 29 h 926"/>
                <a:gd name="T30" fmla="*/ 681 w 1330"/>
                <a:gd name="T31" fmla="*/ 92 h 926"/>
                <a:gd name="T32" fmla="*/ 664 w 1330"/>
                <a:gd name="T33" fmla="*/ 112 h 926"/>
                <a:gd name="T34" fmla="*/ 648 w 1330"/>
                <a:gd name="T35" fmla="*/ 92 h 926"/>
                <a:gd name="T36" fmla="*/ 613 w 1330"/>
                <a:gd name="T37" fmla="*/ 29 h 926"/>
                <a:gd name="T38" fmla="*/ 574 w 1330"/>
                <a:gd name="T39" fmla="*/ 15 h 926"/>
                <a:gd name="T40" fmla="*/ 548 w 1330"/>
                <a:gd name="T41" fmla="*/ 20 h 926"/>
                <a:gd name="T42" fmla="*/ 522 w 1330"/>
                <a:gd name="T43" fmla="*/ 21 h 926"/>
                <a:gd name="T44" fmla="*/ 479 w 1330"/>
                <a:gd name="T45" fmla="*/ 1 h 926"/>
                <a:gd name="T46" fmla="*/ 423 w 1330"/>
                <a:gd name="T47" fmla="*/ 10 h 926"/>
                <a:gd name="T48" fmla="*/ 372 w 1330"/>
                <a:gd name="T49" fmla="*/ 47 h 926"/>
                <a:gd name="T50" fmla="*/ 323 w 1330"/>
                <a:gd name="T51" fmla="*/ 50 h 926"/>
                <a:gd name="T52" fmla="*/ 239 w 1330"/>
                <a:gd name="T53" fmla="*/ 107 h 926"/>
                <a:gd name="T54" fmla="*/ 145 w 1330"/>
                <a:gd name="T55" fmla="*/ 159 h 926"/>
                <a:gd name="T56" fmla="*/ 72 w 1330"/>
                <a:gd name="T57" fmla="*/ 227 h 926"/>
                <a:gd name="T58" fmla="*/ 87 w 1330"/>
                <a:gd name="T59" fmla="*/ 311 h 926"/>
                <a:gd name="T60" fmla="*/ 58 w 1330"/>
                <a:gd name="T61" fmla="*/ 347 h 926"/>
                <a:gd name="T62" fmla="*/ 48 w 1330"/>
                <a:gd name="T63" fmla="*/ 388 h 926"/>
                <a:gd name="T64" fmla="*/ 20 w 1330"/>
                <a:gd name="T65" fmla="*/ 416 h 926"/>
                <a:gd name="T66" fmla="*/ 0 w 1330"/>
                <a:gd name="T67" fmla="*/ 454 h 926"/>
                <a:gd name="T68" fmla="*/ 26 w 1330"/>
                <a:gd name="T69" fmla="*/ 519 h 926"/>
                <a:gd name="T70" fmla="*/ 81 w 1330"/>
                <a:gd name="T71" fmla="*/ 618 h 926"/>
                <a:gd name="T72" fmla="*/ 213 w 1330"/>
                <a:gd name="T73" fmla="*/ 725 h 926"/>
                <a:gd name="T74" fmla="*/ 291 w 1330"/>
                <a:gd name="T75" fmla="*/ 847 h 926"/>
                <a:gd name="T76" fmla="*/ 434 w 1330"/>
                <a:gd name="T77" fmla="*/ 924 h 926"/>
                <a:gd name="T78" fmla="*/ 545 w 1330"/>
                <a:gd name="T79" fmla="*/ 897 h 926"/>
                <a:gd name="T80" fmla="*/ 611 w 1330"/>
                <a:gd name="T81" fmla="*/ 873 h 926"/>
                <a:gd name="T82" fmla="*/ 651 w 1330"/>
                <a:gd name="T83" fmla="*/ 844 h 926"/>
                <a:gd name="T84" fmla="*/ 673 w 1330"/>
                <a:gd name="T85" fmla="*/ 844 h 926"/>
                <a:gd name="T86" fmla="*/ 708 w 1330"/>
                <a:gd name="T87" fmla="*/ 868 h 926"/>
                <a:gd name="T88" fmla="*/ 772 w 1330"/>
                <a:gd name="T89" fmla="*/ 878 h 926"/>
                <a:gd name="T90" fmla="*/ 869 w 1330"/>
                <a:gd name="T91" fmla="*/ 926 h 926"/>
                <a:gd name="T92" fmla="*/ 1013 w 1330"/>
                <a:gd name="T93" fmla="*/ 869 h 926"/>
                <a:gd name="T94" fmla="*/ 1109 w 1330"/>
                <a:gd name="T95" fmla="*/ 750 h 926"/>
                <a:gd name="T96" fmla="*/ 1229 w 1330"/>
                <a:gd name="T97" fmla="*/ 642 h 926"/>
                <a:gd name="T98" fmla="*/ 1292 w 1330"/>
                <a:gd name="T99" fmla="*/ 531 h 926"/>
                <a:gd name="T100" fmla="*/ 1330 w 1330"/>
                <a:gd name="T101" fmla="*/ 467 h 9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30"/>
                <a:gd name="T154" fmla="*/ 0 h 926"/>
                <a:gd name="T155" fmla="*/ 1330 w 1330"/>
                <a:gd name="T156" fmla="*/ 926 h 9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30" h="926">
                  <a:moveTo>
                    <a:pt x="1327" y="441"/>
                  </a:moveTo>
                  <a:lnTo>
                    <a:pt x="1324" y="434"/>
                  </a:lnTo>
                  <a:lnTo>
                    <a:pt x="1320" y="428"/>
                  </a:lnTo>
                  <a:lnTo>
                    <a:pt x="1315" y="422"/>
                  </a:lnTo>
                  <a:lnTo>
                    <a:pt x="1310" y="416"/>
                  </a:lnTo>
                  <a:lnTo>
                    <a:pt x="1304" y="410"/>
                  </a:lnTo>
                  <a:lnTo>
                    <a:pt x="1297" y="406"/>
                  </a:lnTo>
                  <a:lnTo>
                    <a:pt x="1290" y="401"/>
                  </a:lnTo>
                  <a:lnTo>
                    <a:pt x="1282" y="396"/>
                  </a:lnTo>
                  <a:lnTo>
                    <a:pt x="1283" y="388"/>
                  </a:lnTo>
                  <a:lnTo>
                    <a:pt x="1282" y="380"/>
                  </a:lnTo>
                  <a:lnTo>
                    <a:pt x="1281" y="371"/>
                  </a:lnTo>
                  <a:lnTo>
                    <a:pt x="1278" y="363"/>
                  </a:lnTo>
                  <a:lnTo>
                    <a:pt x="1275" y="355"/>
                  </a:lnTo>
                  <a:lnTo>
                    <a:pt x="1271" y="347"/>
                  </a:lnTo>
                  <a:lnTo>
                    <a:pt x="1267" y="340"/>
                  </a:lnTo>
                  <a:lnTo>
                    <a:pt x="1262" y="332"/>
                  </a:lnTo>
                  <a:lnTo>
                    <a:pt x="1256" y="325"/>
                  </a:lnTo>
                  <a:lnTo>
                    <a:pt x="1249" y="318"/>
                  </a:lnTo>
                  <a:lnTo>
                    <a:pt x="1243" y="311"/>
                  </a:lnTo>
                  <a:lnTo>
                    <a:pt x="1234" y="305"/>
                  </a:lnTo>
                  <a:lnTo>
                    <a:pt x="1249" y="287"/>
                  </a:lnTo>
                  <a:lnTo>
                    <a:pt x="1259" y="267"/>
                  </a:lnTo>
                  <a:lnTo>
                    <a:pt x="1262" y="248"/>
                  </a:lnTo>
                  <a:lnTo>
                    <a:pt x="1257" y="227"/>
                  </a:lnTo>
                  <a:lnTo>
                    <a:pt x="1249" y="210"/>
                  </a:lnTo>
                  <a:lnTo>
                    <a:pt x="1238" y="195"/>
                  </a:lnTo>
                  <a:lnTo>
                    <a:pt x="1222" y="181"/>
                  </a:lnTo>
                  <a:lnTo>
                    <a:pt x="1203" y="169"/>
                  </a:lnTo>
                  <a:lnTo>
                    <a:pt x="1184" y="159"/>
                  </a:lnTo>
                  <a:lnTo>
                    <a:pt x="1161" y="151"/>
                  </a:lnTo>
                  <a:lnTo>
                    <a:pt x="1138" y="145"/>
                  </a:lnTo>
                  <a:lnTo>
                    <a:pt x="1115" y="141"/>
                  </a:lnTo>
                  <a:lnTo>
                    <a:pt x="1103" y="123"/>
                  </a:lnTo>
                  <a:lnTo>
                    <a:pt x="1090" y="107"/>
                  </a:lnTo>
                  <a:lnTo>
                    <a:pt x="1077" y="92"/>
                  </a:lnTo>
                  <a:lnTo>
                    <a:pt x="1060" y="77"/>
                  </a:lnTo>
                  <a:lnTo>
                    <a:pt x="1043" y="66"/>
                  </a:lnTo>
                  <a:lnTo>
                    <a:pt x="1026" y="56"/>
                  </a:lnTo>
                  <a:lnTo>
                    <a:pt x="1006" y="50"/>
                  </a:lnTo>
                  <a:lnTo>
                    <a:pt x="987" y="46"/>
                  </a:lnTo>
                  <a:lnTo>
                    <a:pt x="979" y="46"/>
                  </a:lnTo>
                  <a:lnTo>
                    <a:pt x="972" y="46"/>
                  </a:lnTo>
                  <a:lnTo>
                    <a:pt x="965" y="46"/>
                  </a:lnTo>
                  <a:lnTo>
                    <a:pt x="957" y="47"/>
                  </a:lnTo>
                  <a:lnTo>
                    <a:pt x="948" y="38"/>
                  </a:lnTo>
                  <a:lnTo>
                    <a:pt x="938" y="30"/>
                  </a:lnTo>
                  <a:lnTo>
                    <a:pt x="928" y="22"/>
                  </a:lnTo>
                  <a:lnTo>
                    <a:pt x="918" y="16"/>
                  </a:lnTo>
                  <a:lnTo>
                    <a:pt x="906" y="10"/>
                  </a:lnTo>
                  <a:lnTo>
                    <a:pt x="895" y="6"/>
                  </a:lnTo>
                  <a:lnTo>
                    <a:pt x="883" y="3"/>
                  </a:lnTo>
                  <a:lnTo>
                    <a:pt x="871" y="1"/>
                  </a:lnTo>
                  <a:lnTo>
                    <a:pt x="861" y="0"/>
                  </a:lnTo>
                  <a:lnTo>
                    <a:pt x="851" y="1"/>
                  </a:lnTo>
                  <a:lnTo>
                    <a:pt x="841" y="2"/>
                  </a:lnTo>
                  <a:lnTo>
                    <a:pt x="832" y="6"/>
                  </a:lnTo>
                  <a:lnTo>
                    <a:pt x="824" y="9"/>
                  </a:lnTo>
                  <a:lnTo>
                    <a:pt x="815" y="14"/>
                  </a:lnTo>
                  <a:lnTo>
                    <a:pt x="808" y="21"/>
                  </a:lnTo>
                  <a:lnTo>
                    <a:pt x="801" y="28"/>
                  </a:lnTo>
                  <a:lnTo>
                    <a:pt x="797" y="25"/>
                  </a:lnTo>
                  <a:lnTo>
                    <a:pt x="792" y="23"/>
                  </a:lnTo>
                  <a:lnTo>
                    <a:pt x="787" y="21"/>
                  </a:lnTo>
                  <a:lnTo>
                    <a:pt x="783" y="20"/>
                  </a:lnTo>
                  <a:lnTo>
                    <a:pt x="778" y="17"/>
                  </a:lnTo>
                  <a:lnTo>
                    <a:pt x="774" y="16"/>
                  </a:lnTo>
                  <a:lnTo>
                    <a:pt x="769" y="16"/>
                  </a:lnTo>
                  <a:lnTo>
                    <a:pt x="764" y="15"/>
                  </a:lnTo>
                  <a:lnTo>
                    <a:pt x="756" y="15"/>
                  </a:lnTo>
                  <a:lnTo>
                    <a:pt x="747" y="15"/>
                  </a:lnTo>
                  <a:lnTo>
                    <a:pt x="739" y="17"/>
                  </a:lnTo>
                  <a:lnTo>
                    <a:pt x="731" y="20"/>
                  </a:lnTo>
                  <a:lnTo>
                    <a:pt x="724" y="23"/>
                  </a:lnTo>
                  <a:lnTo>
                    <a:pt x="716" y="29"/>
                  </a:lnTo>
                  <a:lnTo>
                    <a:pt x="709" y="33"/>
                  </a:lnTo>
                  <a:lnTo>
                    <a:pt x="703" y="40"/>
                  </a:lnTo>
                  <a:lnTo>
                    <a:pt x="693" y="56"/>
                  </a:lnTo>
                  <a:lnTo>
                    <a:pt x="686" y="74"/>
                  </a:lnTo>
                  <a:lnTo>
                    <a:pt x="681" y="92"/>
                  </a:lnTo>
                  <a:lnTo>
                    <a:pt x="680" y="113"/>
                  </a:lnTo>
                  <a:lnTo>
                    <a:pt x="677" y="112"/>
                  </a:lnTo>
                  <a:lnTo>
                    <a:pt x="672" y="112"/>
                  </a:lnTo>
                  <a:lnTo>
                    <a:pt x="669" y="112"/>
                  </a:lnTo>
                  <a:lnTo>
                    <a:pt x="664" y="112"/>
                  </a:lnTo>
                  <a:lnTo>
                    <a:pt x="661" y="112"/>
                  </a:lnTo>
                  <a:lnTo>
                    <a:pt x="657" y="112"/>
                  </a:lnTo>
                  <a:lnTo>
                    <a:pt x="653" y="112"/>
                  </a:lnTo>
                  <a:lnTo>
                    <a:pt x="649" y="113"/>
                  </a:lnTo>
                  <a:lnTo>
                    <a:pt x="648" y="92"/>
                  </a:lnTo>
                  <a:lnTo>
                    <a:pt x="643" y="74"/>
                  </a:lnTo>
                  <a:lnTo>
                    <a:pt x="636" y="56"/>
                  </a:lnTo>
                  <a:lnTo>
                    <a:pt x="626" y="40"/>
                  </a:lnTo>
                  <a:lnTo>
                    <a:pt x="620" y="33"/>
                  </a:lnTo>
                  <a:lnTo>
                    <a:pt x="613" y="29"/>
                  </a:lnTo>
                  <a:lnTo>
                    <a:pt x="606" y="23"/>
                  </a:lnTo>
                  <a:lnTo>
                    <a:pt x="598" y="20"/>
                  </a:lnTo>
                  <a:lnTo>
                    <a:pt x="591" y="17"/>
                  </a:lnTo>
                  <a:lnTo>
                    <a:pt x="583" y="15"/>
                  </a:lnTo>
                  <a:lnTo>
                    <a:pt x="574" y="15"/>
                  </a:lnTo>
                  <a:lnTo>
                    <a:pt x="566" y="15"/>
                  </a:lnTo>
                  <a:lnTo>
                    <a:pt x="561" y="16"/>
                  </a:lnTo>
                  <a:lnTo>
                    <a:pt x="557" y="16"/>
                  </a:lnTo>
                  <a:lnTo>
                    <a:pt x="552" y="17"/>
                  </a:lnTo>
                  <a:lnTo>
                    <a:pt x="548" y="20"/>
                  </a:lnTo>
                  <a:lnTo>
                    <a:pt x="543" y="21"/>
                  </a:lnTo>
                  <a:lnTo>
                    <a:pt x="538" y="23"/>
                  </a:lnTo>
                  <a:lnTo>
                    <a:pt x="534" y="25"/>
                  </a:lnTo>
                  <a:lnTo>
                    <a:pt x="529" y="28"/>
                  </a:lnTo>
                  <a:lnTo>
                    <a:pt x="522" y="21"/>
                  </a:lnTo>
                  <a:lnTo>
                    <a:pt x="514" y="14"/>
                  </a:lnTo>
                  <a:lnTo>
                    <a:pt x="506" y="9"/>
                  </a:lnTo>
                  <a:lnTo>
                    <a:pt x="497" y="6"/>
                  </a:lnTo>
                  <a:lnTo>
                    <a:pt x="488" y="2"/>
                  </a:lnTo>
                  <a:lnTo>
                    <a:pt x="479" y="1"/>
                  </a:lnTo>
                  <a:lnTo>
                    <a:pt x="468" y="0"/>
                  </a:lnTo>
                  <a:lnTo>
                    <a:pt x="458" y="1"/>
                  </a:lnTo>
                  <a:lnTo>
                    <a:pt x="446" y="3"/>
                  </a:lnTo>
                  <a:lnTo>
                    <a:pt x="435" y="6"/>
                  </a:lnTo>
                  <a:lnTo>
                    <a:pt x="423" y="10"/>
                  </a:lnTo>
                  <a:lnTo>
                    <a:pt x="413" y="16"/>
                  </a:lnTo>
                  <a:lnTo>
                    <a:pt x="402" y="22"/>
                  </a:lnTo>
                  <a:lnTo>
                    <a:pt x="392" y="30"/>
                  </a:lnTo>
                  <a:lnTo>
                    <a:pt x="382" y="38"/>
                  </a:lnTo>
                  <a:lnTo>
                    <a:pt x="372" y="47"/>
                  </a:lnTo>
                  <a:lnTo>
                    <a:pt x="366" y="46"/>
                  </a:lnTo>
                  <a:lnTo>
                    <a:pt x="358" y="46"/>
                  </a:lnTo>
                  <a:lnTo>
                    <a:pt x="351" y="46"/>
                  </a:lnTo>
                  <a:lnTo>
                    <a:pt x="343" y="46"/>
                  </a:lnTo>
                  <a:lnTo>
                    <a:pt x="323" y="50"/>
                  </a:lnTo>
                  <a:lnTo>
                    <a:pt x="303" y="56"/>
                  </a:lnTo>
                  <a:lnTo>
                    <a:pt x="286" y="66"/>
                  </a:lnTo>
                  <a:lnTo>
                    <a:pt x="269" y="77"/>
                  </a:lnTo>
                  <a:lnTo>
                    <a:pt x="253" y="92"/>
                  </a:lnTo>
                  <a:lnTo>
                    <a:pt x="239" y="107"/>
                  </a:lnTo>
                  <a:lnTo>
                    <a:pt x="226" y="123"/>
                  </a:lnTo>
                  <a:lnTo>
                    <a:pt x="215" y="141"/>
                  </a:lnTo>
                  <a:lnTo>
                    <a:pt x="192" y="145"/>
                  </a:lnTo>
                  <a:lnTo>
                    <a:pt x="169" y="151"/>
                  </a:lnTo>
                  <a:lnTo>
                    <a:pt x="145" y="159"/>
                  </a:lnTo>
                  <a:lnTo>
                    <a:pt x="126" y="169"/>
                  </a:lnTo>
                  <a:lnTo>
                    <a:pt x="107" y="181"/>
                  </a:lnTo>
                  <a:lnTo>
                    <a:pt x="91" y="195"/>
                  </a:lnTo>
                  <a:lnTo>
                    <a:pt x="80" y="210"/>
                  </a:lnTo>
                  <a:lnTo>
                    <a:pt x="72" y="227"/>
                  </a:lnTo>
                  <a:lnTo>
                    <a:pt x="68" y="248"/>
                  </a:lnTo>
                  <a:lnTo>
                    <a:pt x="72" y="267"/>
                  </a:lnTo>
                  <a:lnTo>
                    <a:pt x="80" y="287"/>
                  </a:lnTo>
                  <a:lnTo>
                    <a:pt x="95" y="305"/>
                  </a:lnTo>
                  <a:lnTo>
                    <a:pt x="87" y="311"/>
                  </a:lnTo>
                  <a:lnTo>
                    <a:pt x="80" y="318"/>
                  </a:lnTo>
                  <a:lnTo>
                    <a:pt x="73" y="325"/>
                  </a:lnTo>
                  <a:lnTo>
                    <a:pt x="67" y="332"/>
                  </a:lnTo>
                  <a:lnTo>
                    <a:pt x="63" y="340"/>
                  </a:lnTo>
                  <a:lnTo>
                    <a:pt x="58" y="347"/>
                  </a:lnTo>
                  <a:lnTo>
                    <a:pt x="54" y="355"/>
                  </a:lnTo>
                  <a:lnTo>
                    <a:pt x="51" y="363"/>
                  </a:lnTo>
                  <a:lnTo>
                    <a:pt x="49" y="371"/>
                  </a:lnTo>
                  <a:lnTo>
                    <a:pt x="48" y="380"/>
                  </a:lnTo>
                  <a:lnTo>
                    <a:pt x="48" y="388"/>
                  </a:lnTo>
                  <a:lnTo>
                    <a:pt x="48" y="396"/>
                  </a:lnTo>
                  <a:lnTo>
                    <a:pt x="39" y="401"/>
                  </a:lnTo>
                  <a:lnTo>
                    <a:pt x="33" y="406"/>
                  </a:lnTo>
                  <a:lnTo>
                    <a:pt x="26" y="410"/>
                  </a:lnTo>
                  <a:lnTo>
                    <a:pt x="20" y="416"/>
                  </a:lnTo>
                  <a:lnTo>
                    <a:pt x="14" y="422"/>
                  </a:lnTo>
                  <a:lnTo>
                    <a:pt x="10" y="428"/>
                  </a:lnTo>
                  <a:lnTo>
                    <a:pt x="6" y="434"/>
                  </a:lnTo>
                  <a:lnTo>
                    <a:pt x="3" y="441"/>
                  </a:lnTo>
                  <a:lnTo>
                    <a:pt x="0" y="454"/>
                  </a:lnTo>
                  <a:lnTo>
                    <a:pt x="0" y="467"/>
                  </a:lnTo>
                  <a:lnTo>
                    <a:pt x="3" y="479"/>
                  </a:lnTo>
                  <a:lnTo>
                    <a:pt x="8" y="493"/>
                  </a:lnTo>
                  <a:lnTo>
                    <a:pt x="15" y="506"/>
                  </a:lnTo>
                  <a:lnTo>
                    <a:pt x="26" y="519"/>
                  </a:lnTo>
                  <a:lnTo>
                    <a:pt x="38" y="531"/>
                  </a:lnTo>
                  <a:lnTo>
                    <a:pt x="52" y="543"/>
                  </a:lnTo>
                  <a:lnTo>
                    <a:pt x="57" y="567"/>
                  </a:lnTo>
                  <a:lnTo>
                    <a:pt x="66" y="592"/>
                  </a:lnTo>
                  <a:lnTo>
                    <a:pt x="81" y="618"/>
                  </a:lnTo>
                  <a:lnTo>
                    <a:pt x="101" y="642"/>
                  </a:lnTo>
                  <a:lnTo>
                    <a:pt x="124" y="666"/>
                  </a:lnTo>
                  <a:lnTo>
                    <a:pt x="150" y="688"/>
                  </a:lnTo>
                  <a:lnTo>
                    <a:pt x="180" y="708"/>
                  </a:lnTo>
                  <a:lnTo>
                    <a:pt x="213" y="725"/>
                  </a:lnTo>
                  <a:lnTo>
                    <a:pt x="220" y="750"/>
                  </a:lnTo>
                  <a:lnTo>
                    <a:pt x="233" y="776"/>
                  </a:lnTo>
                  <a:lnTo>
                    <a:pt x="248" y="801"/>
                  </a:lnTo>
                  <a:lnTo>
                    <a:pt x="268" y="824"/>
                  </a:lnTo>
                  <a:lnTo>
                    <a:pt x="291" y="847"/>
                  </a:lnTo>
                  <a:lnTo>
                    <a:pt x="316" y="869"/>
                  </a:lnTo>
                  <a:lnTo>
                    <a:pt x="345" y="887"/>
                  </a:lnTo>
                  <a:lnTo>
                    <a:pt x="375" y="903"/>
                  </a:lnTo>
                  <a:lnTo>
                    <a:pt x="405" y="916"/>
                  </a:lnTo>
                  <a:lnTo>
                    <a:pt x="434" y="924"/>
                  </a:lnTo>
                  <a:lnTo>
                    <a:pt x="460" y="926"/>
                  </a:lnTo>
                  <a:lnTo>
                    <a:pt x="485" y="925"/>
                  </a:lnTo>
                  <a:lnTo>
                    <a:pt x="508" y="921"/>
                  </a:lnTo>
                  <a:lnTo>
                    <a:pt x="528" y="910"/>
                  </a:lnTo>
                  <a:lnTo>
                    <a:pt x="545" y="897"/>
                  </a:lnTo>
                  <a:lnTo>
                    <a:pt x="558" y="878"/>
                  </a:lnTo>
                  <a:lnTo>
                    <a:pt x="573" y="879"/>
                  </a:lnTo>
                  <a:lnTo>
                    <a:pt x="587" y="879"/>
                  </a:lnTo>
                  <a:lnTo>
                    <a:pt x="600" y="877"/>
                  </a:lnTo>
                  <a:lnTo>
                    <a:pt x="611" y="873"/>
                  </a:lnTo>
                  <a:lnTo>
                    <a:pt x="623" y="868"/>
                  </a:lnTo>
                  <a:lnTo>
                    <a:pt x="632" y="861"/>
                  </a:lnTo>
                  <a:lnTo>
                    <a:pt x="640" y="853"/>
                  </a:lnTo>
                  <a:lnTo>
                    <a:pt x="647" y="842"/>
                  </a:lnTo>
                  <a:lnTo>
                    <a:pt x="651" y="844"/>
                  </a:lnTo>
                  <a:lnTo>
                    <a:pt x="656" y="844"/>
                  </a:lnTo>
                  <a:lnTo>
                    <a:pt x="659" y="845"/>
                  </a:lnTo>
                  <a:lnTo>
                    <a:pt x="664" y="845"/>
                  </a:lnTo>
                  <a:lnTo>
                    <a:pt x="669" y="845"/>
                  </a:lnTo>
                  <a:lnTo>
                    <a:pt x="673" y="844"/>
                  </a:lnTo>
                  <a:lnTo>
                    <a:pt x="678" y="844"/>
                  </a:lnTo>
                  <a:lnTo>
                    <a:pt x="682" y="842"/>
                  </a:lnTo>
                  <a:lnTo>
                    <a:pt x="689" y="853"/>
                  </a:lnTo>
                  <a:lnTo>
                    <a:pt x="699" y="861"/>
                  </a:lnTo>
                  <a:lnTo>
                    <a:pt x="708" y="868"/>
                  </a:lnTo>
                  <a:lnTo>
                    <a:pt x="719" y="873"/>
                  </a:lnTo>
                  <a:lnTo>
                    <a:pt x="731" y="877"/>
                  </a:lnTo>
                  <a:lnTo>
                    <a:pt x="744" y="879"/>
                  </a:lnTo>
                  <a:lnTo>
                    <a:pt x="757" y="879"/>
                  </a:lnTo>
                  <a:lnTo>
                    <a:pt x="772" y="878"/>
                  </a:lnTo>
                  <a:lnTo>
                    <a:pt x="785" y="897"/>
                  </a:lnTo>
                  <a:lnTo>
                    <a:pt x="802" y="910"/>
                  </a:lnTo>
                  <a:lnTo>
                    <a:pt x="822" y="921"/>
                  </a:lnTo>
                  <a:lnTo>
                    <a:pt x="845" y="925"/>
                  </a:lnTo>
                  <a:lnTo>
                    <a:pt x="869" y="926"/>
                  </a:lnTo>
                  <a:lnTo>
                    <a:pt x="896" y="924"/>
                  </a:lnTo>
                  <a:lnTo>
                    <a:pt x="924" y="916"/>
                  </a:lnTo>
                  <a:lnTo>
                    <a:pt x="954" y="903"/>
                  </a:lnTo>
                  <a:lnTo>
                    <a:pt x="986" y="887"/>
                  </a:lnTo>
                  <a:lnTo>
                    <a:pt x="1013" y="869"/>
                  </a:lnTo>
                  <a:lnTo>
                    <a:pt x="1039" y="847"/>
                  </a:lnTo>
                  <a:lnTo>
                    <a:pt x="1062" y="824"/>
                  </a:lnTo>
                  <a:lnTo>
                    <a:pt x="1081" y="801"/>
                  </a:lnTo>
                  <a:lnTo>
                    <a:pt x="1097" y="776"/>
                  </a:lnTo>
                  <a:lnTo>
                    <a:pt x="1109" y="750"/>
                  </a:lnTo>
                  <a:lnTo>
                    <a:pt x="1116" y="725"/>
                  </a:lnTo>
                  <a:lnTo>
                    <a:pt x="1149" y="708"/>
                  </a:lnTo>
                  <a:lnTo>
                    <a:pt x="1179" y="688"/>
                  </a:lnTo>
                  <a:lnTo>
                    <a:pt x="1206" y="666"/>
                  </a:lnTo>
                  <a:lnTo>
                    <a:pt x="1229" y="642"/>
                  </a:lnTo>
                  <a:lnTo>
                    <a:pt x="1248" y="618"/>
                  </a:lnTo>
                  <a:lnTo>
                    <a:pt x="1263" y="592"/>
                  </a:lnTo>
                  <a:lnTo>
                    <a:pt x="1272" y="567"/>
                  </a:lnTo>
                  <a:lnTo>
                    <a:pt x="1277" y="543"/>
                  </a:lnTo>
                  <a:lnTo>
                    <a:pt x="1292" y="531"/>
                  </a:lnTo>
                  <a:lnTo>
                    <a:pt x="1304" y="519"/>
                  </a:lnTo>
                  <a:lnTo>
                    <a:pt x="1314" y="506"/>
                  </a:lnTo>
                  <a:lnTo>
                    <a:pt x="1322" y="493"/>
                  </a:lnTo>
                  <a:lnTo>
                    <a:pt x="1327" y="479"/>
                  </a:lnTo>
                  <a:lnTo>
                    <a:pt x="1330" y="467"/>
                  </a:lnTo>
                  <a:lnTo>
                    <a:pt x="1330" y="454"/>
                  </a:lnTo>
                  <a:lnTo>
                    <a:pt x="1327" y="4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0" name="Freeform 4"/>
            <p:cNvSpPr>
              <a:spLocks/>
            </p:cNvSpPr>
            <p:nvPr/>
          </p:nvSpPr>
          <p:spPr bwMode="auto">
            <a:xfrm>
              <a:off x="2009" y="2658"/>
              <a:ext cx="732" cy="1497"/>
            </a:xfrm>
            <a:custGeom>
              <a:avLst/>
              <a:gdLst>
                <a:gd name="T0" fmla="*/ 550 w 565"/>
                <a:gd name="T1" fmla="*/ 497 h 814"/>
                <a:gd name="T2" fmla="*/ 565 w 565"/>
                <a:gd name="T3" fmla="*/ 404 h 814"/>
                <a:gd name="T4" fmla="*/ 524 w 565"/>
                <a:gd name="T5" fmla="*/ 333 h 814"/>
                <a:gd name="T6" fmla="*/ 470 w 565"/>
                <a:gd name="T7" fmla="*/ 338 h 814"/>
                <a:gd name="T8" fmla="*/ 406 w 565"/>
                <a:gd name="T9" fmla="*/ 298 h 814"/>
                <a:gd name="T10" fmla="*/ 449 w 565"/>
                <a:gd name="T11" fmla="*/ 305 h 814"/>
                <a:gd name="T12" fmla="*/ 520 w 565"/>
                <a:gd name="T13" fmla="*/ 292 h 814"/>
                <a:gd name="T14" fmla="*/ 524 w 565"/>
                <a:gd name="T15" fmla="*/ 168 h 814"/>
                <a:gd name="T16" fmla="*/ 466 w 565"/>
                <a:gd name="T17" fmla="*/ 173 h 814"/>
                <a:gd name="T18" fmla="*/ 398 w 565"/>
                <a:gd name="T19" fmla="*/ 235 h 814"/>
                <a:gd name="T20" fmla="*/ 441 w 565"/>
                <a:gd name="T21" fmla="*/ 146 h 814"/>
                <a:gd name="T22" fmla="*/ 526 w 565"/>
                <a:gd name="T23" fmla="*/ 108 h 814"/>
                <a:gd name="T24" fmla="*/ 541 w 565"/>
                <a:gd name="T25" fmla="*/ 65 h 814"/>
                <a:gd name="T26" fmla="*/ 512 w 565"/>
                <a:gd name="T27" fmla="*/ 20 h 814"/>
                <a:gd name="T28" fmla="*/ 441 w 565"/>
                <a:gd name="T29" fmla="*/ 27 h 814"/>
                <a:gd name="T30" fmla="*/ 401 w 565"/>
                <a:gd name="T31" fmla="*/ 0 h 814"/>
                <a:gd name="T32" fmla="*/ 349 w 565"/>
                <a:gd name="T33" fmla="*/ 20 h 814"/>
                <a:gd name="T34" fmla="*/ 343 w 565"/>
                <a:gd name="T35" fmla="*/ 111 h 814"/>
                <a:gd name="T36" fmla="*/ 248 w 565"/>
                <a:gd name="T37" fmla="*/ 153 h 814"/>
                <a:gd name="T38" fmla="*/ 228 w 565"/>
                <a:gd name="T39" fmla="*/ 139 h 814"/>
                <a:gd name="T40" fmla="*/ 326 w 565"/>
                <a:gd name="T41" fmla="*/ 83 h 814"/>
                <a:gd name="T42" fmla="*/ 284 w 565"/>
                <a:gd name="T43" fmla="*/ 40 h 814"/>
                <a:gd name="T44" fmla="*/ 202 w 565"/>
                <a:gd name="T45" fmla="*/ 78 h 814"/>
                <a:gd name="T46" fmla="*/ 113 w 565"/>
                <a:gd name="T47" fmla="*/ 129 h 814"/>
                <a:gd name="T48" fmla="*/ 62 w 565"/>
                <a:gd name="T49" fmla="*/ 195 h 814"/>
                <a:gd name="T50" fmla="*/ 93 w 565"/>
                <a:gd name="T51" fmla="*/ 237 h 814"/>
                <a:gd name="T52" fmla="*/ 143 w 565"/>
                <a:gd name="T53" fmla="*/ 249 h 814"/>
                <a:gd name="T54" fmla="*/ 272 w 565"/>
                <a:gd name="T55" fmla="*/ 203 h 814"/>
                <a:gd name="T56" fmla="*/ 341 w 565"/>
                <a:gd name="T57" fmla="*/ 237 h 814"/>
                <a:gd name="T58" fmla="*/ 338 w 565"/>
                <a:gd name="T59" fmla="*/ 236 h 814"/>
                <a:gd name="T60" fmla="*/ 257 w 565"/>
                <a:gd name="T61" fmla="*/ 247 h 814"/>
                <a:gd name="T62" fmla="*/ 115 w 565"/>
                <a:gd name="T63" fmla="*/ 290 h 814"/>
                <a:gd name="T64" fmla="*/ 70 w 565"/>
                <a:gd name="T65" fmla="*/ 286 h 814"/>
                <a:gd name="T66" fmla="*/ 47 w 565"/>
                <a:gd name="T67" fmla="*/ 355 h 814"/>
                <a:gd name="T68" fmla="*/ 0 w 565"/>
                <a:gd name="T69" fmla="*/ 414 h 814"/>
                <a:gd name="T70" fmla="*/ 38 w 565"/>
                <a:gd name="T71" fmla="*/ 468 h 814"/>
                <a:gd name="T72" fmla="*/ 97 w 565"/>
                <a:gd name="T73" fmla="*/ 490 h 814"/>
                <a:gd name="T74" fmla="*/ 191 w 565"/>
                <a:gd name="T75" fmla="*/ 462 h 814"/>
                <a:gd name="T76" fmla="*/ 201 w 565"/>
                <a:gd name="T77" fmla="*/ 474 h 814"/>
                <a:gd name="T78" fmla="*/ 86 w 565"/>
                <a:gd name="T79" fmla="*/ 512 h 814"/>
                <a:gd name="T80" fmla="*/ 58 w 565"/>
                <a:gd name="T81" fmla="*/ 521 h 814"/>
                <a:gd name="T82" fmla="*/ 166 w 565"/>
                <a:gd name="T83" fmla="*/ 627 h 814"/>
                <a:gd name="T84" fmla="*/ 233 w 565"/>
                <a:gd name="T85" fmla="*/ 596 h 814"/>
                <a:gd name="T86" fmla="*/ 343 w 565"/>
                <a:gd name="T87" fmla="*/ 675 h 814"/>
                <a:gd name="T88" fmla="*/ 299 w 565"/>
                <a:gd name="T89" fmla="*/ 650 h 814"/>
                <a:gd name="T90" fmla="*/ 214 w 565"/>
                <a:gd name="T91" fmla="*/ 668 h 814"/>
                <a:gd name="T92" fmla="*/ 300 w 565"/>
                <a:gd name="T93" fmla="*/ 788 h 814"/>
                <a:gd name="T94" fmla="*/ 421 w 565"/>
                <a:gd name="T95" fmla="*/ 802 h 814"/>
                <a:gd name="T96" fmla="*/ 392 w 565"/>
                <a:gd name="T97" fmla="*/ 740 h 814"/>
                <a:gd name="T98" fmla="*/ 421 w 565"/>
                <a:gd name="T99" fmla="*/ 648 h 814"/>
                <a:gd name="T100" fmla="*/ 451 w 565"/>
                <a:gd name="T101" fmla="*/ 660 h 814"/>
                <a:gd name="T102" fmla="*/ 423 w 565"/>
                <a:gd name="T103" fmla="*/ 723 h 814"/>
                <a:gd name="T104" fmla="*/ 506 w 565"/>
                <a:gd name="T105" fmla="*/ 763 h 814"/>
                <a:gd name="T106" fmla="*/ 538 w 565"/>
                <a:gd name="T107" fmla="*/ 724 h 814"/>
                <a:gd name="T108" fmla="*/ 537 w 565"/>
                <a:gd name="T109" fmla="*/ 652 h 814"/>
                <a:gd name="T110" fmla="*/ 554 w 565"/>
                <a:gd name="T111" fmla="*/ 56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814"/>
                <a:gd name="T170" fmla="*/ 565 w 565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814">
                  <a:moveTo>
                    <a:pt x="543" y="551"/>
                  </a:moveTo>
                  <a:lnTo>
                    <a:pt x="545" y="551"/>
                  </a:lnTo>
                  <a:lnTo>
                    <a:pt x="551" y="547"/>
                  </a:lnTo>
                  <a:lnTo>
                    <a:pt x="555" y="538"/>
                  </a:lnTo>
                  <a:lnTo>
                    <a:pt x="558" y="522"/>
                  </a:lnTo>
                  <a:lnTo>
                    <a:pt x="555" y="508"/>
                  </a:lnTo>
                  <a:lnTo>
                    <a:pt x="550" y="497"/>
                  </a:lnTo>
                  <a:lnTo>
                    <a:pt x="542" y="487"/>
                  </a:lnTo>
                  <a:lnTo>
                    <a:pt x="534" y="482"/>
                  </a:lnTo>
                  <a:lnTo>
                    <a:pt x="534" y="475"/>
                  </a:lnTo>
                  <a:lnTo>
                    <a:pt x="542" y="468"/>
                  </a:lnTo>
                  <a:lnTo>
                    <a:pt x="551" y="455"/>
                  </a:lnTo>
                  <a:lnTo>
                    <a:pt x="559" y="434"/>
                  </a:lnTo>
                  <a:lnTo>
                    <a:pt x="565" y="404"/>
                  </a:lnTo>
                  <a:lnTo>
                    <a:pt x="565" y="365"/>
                  </a:lnTo>
                  <a:lnTo>
                    <a:pt x="555" y="343"/>
                  </a:lnTo>
                  <a:lnTo>
                    <a:pt x="544" y="333"/>
                  </a:lnTo>
                  <a:lnTo>
                    <a:pt x="539" y="331"/>
                  </a:lnTo>
                  <a:lnTo>
                    <a:pt x="532" y="330"/>
                  </a:lnTo>
                  <a:lnTo>
                    <a:pt x="529" y="332"/>
                  </a:lnTo>
                  <a:lnTo>
                    <a:pt x="524" y="333"/>
                  </a:lnTo>
                  <a:lnTo>
                    <a:pt x="521" y="335"/>
                  </a:lnTo>
                  <a:lnTo>
                    <a:pt x="515" y="337"/>
                  </a:lnTo>
                  <a:lnTo>
                    <a:pt x="511" y="338"/>
                  </a:lnTo>
                  <a:lnTo>
                    <a:pt x="505" y="339"/>
                  </a:lnTo>
                  <a:lnTo>
                    <a:pt x="498" y="340"/>
                  </a:lnTo>
                  <a:lnTo>
                    <a:pt x="491" y="340"/>
                  </a:lnTo>
                  <a:lnTo>
                    <a:pt x="470" y="338"/>
                  </a:lnTo>
                  <a:lnTo>
                    <a:pt x="453" y="333"/>
                  </a:lnTo>
                  <a:lnTo>
                    <a:pt x="438" y="326"/>
                  </a:lnTo>
                  <a:lnTo>
                    <a:pt x="426" y="319"/>
                  </a:lnTo>
                  <a:lnTo>
                    <a:pt x="417" y="311"/>
                  </a:lnTo>
                  <a:lnTo>
                    <a:pt x="410" y="304"/>
                  </a:lnTo>
                  <a:lnTo>
                    <a:pt x="407" y="301"/>
                  </a:lnTo>
                  <a:lnTo>
                    <a:pt x="406" y="298"/>
                  </a:lnTo>
                  <a:lnTo>
                    <a:pt x="408" y="300"/>
                  </a:lnTo>
                  <a:lnTo>
                    <a:pt x="411" y="300"/>
                  </a:lnTo>
                  <a:lnTo>
                    <a:pt x="417" y="301"/>
                  </a:lnTo>
                  <a:lnTo>
                    <a:pt x="425" y="302"/>
                  </a:lnTo>
                  <a:lnTo>
                    <a:pt x="436" y="304"/>
                  </a:lnTo>
                  <a:lnTo>
                    <a:pt x="449" y="305"/>
                  </a:lnTo>
                  <a:lnTo>
                    <a:pt x="468" y="308"/>
                  </a:lnTo>
                  <a:lnTo>
                    <a:pt x="478" y="309"/>
                  </a:lnTo>
                  <a:lnTo>
                    <a:pt x="489" y="308"/>
                  </a:lnTo>
                  <a:lnTo>
                    <a:pt x="497" y="305"/>
                  </a:lnTo>
                  <a:lnTo>
                    <a:pt x="505" y="302"/>
                  </a:lnTo>
                  <a:lnTo>
                    <a:pt x="513" y="297"/>
                  </a:lnTo>
                  <a:lnTo>
                    <a:pt x="520" y="292"/>
                  </a:lnTo>
                  <a:lnTo>
                    <a:pt x="526" y="284"/>
                  </a:lnTo>
                  <a:lnTo>
                    <a:pt x="531" y="273"/>
                  </a:lnTo>
                  <a:lnTo>
                    <a:pt x="537" y="244"/>
                  </a:lnTo>
                  <a:lnTo>
                    <a:pt x="536" y="209"/>
                  </a:lnTo>
                  <a:lnTo>
                    <a:pt x="532" y="180"/>
                  </a:lnTo>
                  <a:lnTo>
                    <a:pt x="530" y="167"/>
                  </a:lnTo>
                  <a:lnTo>
                    <a:pt x="524" y="168"/>
                  </a:lnTo>
                  <a:lnTo>
                    <a:pt x="517" y="168"/>
                  </a:lnTo>
                  <a:lnTo>
                    <a:pt x="511" y="169"/>
                  </a:lnTo>
                  <a:lnTo>
                    <a:pt x="504" y="169"/>
                  </a:lnTo>
                  <a:lnTo>
                    <a:pt x="494" y="171"/>
                  </a:lnTo>
                  <a:lnTo>
                    <a:pt x="486" y="171"/>
                  </a:lnTo>
                  <a:lnTo>
                    <a:pt x="476" y="172"/>
                  </a:lnTo>
                  <a:lnTo>
                    <a:pt x="466" y="173"/>
                  </a:lnTo>
                  <a:lnTo>
                    <a:pt x="448" y="176"/>
                  </a:lnTo>
                  <a:lnTo>
                    <a:pt x="434" y="184"/>
                  </a:lnTo>
                  <a:lnTo>
                    <a:pt x="423" y="195"/>
                  </a:lnTo>
                  <a:lnTo>
                    <a:pt x="413" y="206"/>
                  </a:lnTo>
                  <a:lnTo>
                    <a:pt x="406" y="218"/>
                  </a:lnTo>
                  <a:lnTo>
                    <a:pt x="400" y="228"/>
                  </a:lnTo>
                  <a:lnTo>
                    <a:pt x="398" y="235"/>
                  </a:lnTo>
                  <a:lnTo>
                    <a:pt x="396" y="237"/>
                  </a:lnTo>
                  <a:lnTo>
                    <a:pt x="398" y="233"/>
                  </a:lnTo>
                  <a:lnTo>
                    <a:pt x="401" y="221"/>
                  </a:lnTo>
                  <a:lnTo>
                    <a:pt x="407" y="204"/>
                  </a:lnTo>
                  <a:lnTo>
                    <a:pt x="415" y="184"/>
                  </a:lnTo>
                  <a:lnTo>
                    <a:pt x="426" y="165"/>
                  </a:lnTo>
                  <a:lnTo>
                    <a:pt x="441" y="146"/>
                  </a:lnTo>
                  <a:lnTo>
                    <a:pt x="459" y="134"/>
                  </a:lnTo>
                  <a:lnTo>
                    <a:pt x="481" y="127"/>
                  </a:lnTo>
                  <a:lnTo>
                    <a:pt x="492" y="126"/>
                  </a:lnTo>
                  <a:lnTo>
                    <a:pt x="501" y="122"/>
                  </a:lnTo>
                  <a:lnTo>
                    <a:pt x="511" y="119"/>
                  </a:lnTo>
                  <a:lnTo>
                    <a:pt x="519" y="114"/>
                  </a:lnTo>
                  <a:lnTo>
                    <a:pt x="526" y="108"/>
                  </a:lnTo>
                  <a:lnTo>
                    <a:pt x="532" y="103"/>
                  </a:lnTo>
                  <a:lnTo>
                    <a:pt x="537" y="97"/>
                  </a:lnTo>
                  <a:lnTo>
                    <a:pt x="542" y="91"/>
                  </a:lnTo>
                  <a:lnTo>
                    <a:pt x="541" y="84"/>
                  </a:lnTo>
                  <a:lnTo>
                    <a:pt x="541" y="77"/>
                  </a:lnTo>
                  <a:lnTo>
                    <a:pt x="541" y="70"/>
                  </a:lnTo>
                  <a:lnTo>
                    <a:pt x="541" y="65"/>
                  </a:lnTo>
                  <a:lnTo>
                    <a:pt x="541" y="55"/>
                  </a:lnTo>
                  <a:lnTo>
                    <a:pt x="538" y="46"/>
                  </a:lnTo>
                  <a:lnTo>
                    <a:pt x="535" y="38"/>
                  </a:lnTo>
                  <a:lnTo>
                    <a:pt x="530" y="31"/>
                  </a:lnTo>
                  <a:lnTo>
                    <a:pt x="524" y="25"/>
                  </a:lnTo>
                  <a:lnTo>
                    <a:pt x="519" y="22"/>
                  </a:lnTo>
                  <a:lnTo>
                    <a:pt x="512" y="20"/>
                  </a:lnTo>
                  <a:lnTo>
                    <a:pt x="504" y="18"/>
                  </a:lnTo>
                  <a:lnTo>
                    <a:pt x="494" y="20"/>
                  </a:lnTo>
                  <a:lnTo>
                    <a:pt x="487" y="23"/>
                  </a:lnTo>
                  <a:lnTo>
                    <a:pt x="482" y="27"/>
                  </a:lnTo>
                  <a:lnTo>
                    <a:pt x="477" y="31"/>
                  </a:lnTo>
                  <a:lnTo>
                    <a:pt x="454" y="52"/>
                  </a:lnTo>
                  <a:lnTo>
                    <a:pt x="441" y="27"/>
                  </a:lnTo>
                  <a:lnTo>
                    <a:pt x="437" y="20"/>
                  </a:lnTo>
                  <a:lnTo>
                    <a:pt x="432" y="15"/>
                  </a:lnTo>
                  <a:lnTo>
                    <a:pt x="428" y="9"/>
                  </a:lnTo>
                  <a:lnTo>
                    <a:pt x="421" y="6"/>
                  </a:lnTo>
                  <a:lnTo>
                    <a:pt x="415" y="3"/>
                  </a:lnTo>
                  <a:lnTo>
                    <a:pt x="408" y="1"/>
                  </a:lnTo>
                  <a:lnTo>
                    <a:pt x="401" y="0"/>
                  </a:lnTo>
                  <a:lnTo>
                    <a:pt x="393" y="0"/>
                  </a:lnTo>
                  <a:lnTo>
                    <a:pt x="385" y="1"/>
                  </a:lnTo>
                  <a:lnTo>
                    <a:pt x="378" y="3"/>
                  </a:lnTo>
                  <a:lnTo>
                    <a:pt x="370" y="6"/>
                  </a:lnTo>
                  <a:lnTo>
                    <a:pt x="363" y="9"/>
                  </a:lnTo>
                  <a:lnTo>
                    <a:pt x="356" y="14"/>
                  </a:lnTo>
                  <a:lnTo>
                    <a:pt x="349" y="20"/>
                  </a:lnTo>
                  <a:lnTo>
                    <a:pt x="343" y="25"/>
                  </a:lnTo>
                  <a:lnTo>
                    <a:pt x="338" y="32"/>
                  </a:lnTo>
                  <a:lnTo>
                    <a:pt x="345" y="45"/>
                  </a:lnTo>
                  <a:lnTo>
                    <a:pt x="348" y="60"/>
                  </a:lnTo>
                  <a:lnTo>
                    <a:pt x="349" y="76"/>
                  </a:lnTo>
                  <a:lnTo>
                    <a:pt x="348" y="93"/>
                  </a:lnTo>
                  <a:lnTo>
                    <a:pt x="343" y="111"/>
                  </a:lnTo>
                  <a:lnTo>
                    <a:pt x="337" y="126"/>
                  </a:lnTo>
                  <a:lnTo>
                    <a:pt x="327" y="138"/>
                  </a:lnTo>
                  <a:lnTo>
                    <a:pt x="316" y="148"/>
                  </a:lnTo>
                  <a:lnTo>
                    <a:pt x="297" y="156"/>
                  </a:lnTo>
                  <a:lnTo>
                    <a:pt x="279" y="158"/>
                  </a:lnTo>
                  <a:lnTo>
                    <a:pt x="262" y="157"/>
                  </a:lnTo>
                  <a:lnTo>
                    <a:pt x="248" y="153"/>
                  </a:lnTo>
                  <a:lnTo>
                    <a:pt x="235" y="150"/>
                  </a:lnTo>
                  <a:lnTo>
                    <a:pt x="225" y="144"/>
                  </a:lnTo>
                  <a:lnTo>
                    <a:pt x="219" y="141"/>
                  </a:lnTo>
                  <a:lnTo>
                    <a:pt x="217" y="139"/>
                  </a:lnTo>
                  <a:lnTo>
                    <a:pt x="218" y="139"/>
                  </a:lnTo>
                  <a:lnTo>
                    <a:pt x="221" y="139"/>
                  </a:lnTo>
                  <a:lnTo>
                    <a:pt x="228" y="139"/>
                  </a:lnTo>
                  <a:lnTo>
                    <a:pt x="236" y="138"/>
                  </a:lnTo>
                  <a:lnTo>
                    <a:pt x="248" y="135"/>
                  </a:lnTo>
                  <a:lnTo>
                    <a:pt x="262" y="130"/>
                  </a:lnTo>
                  <a:lnTo>
                    <a:pt x="279" y="123"/>
                  </a:lnTo>
                  <a:lnTo>
                    <a:pt x="299" y="113"/>
                  </a:lnTo>
                  <a:lnTo>
                    <a:pt x="317" y="98"/>
                  </a:lnTo>
                  <a:lnTo>
                    <a:pt x="326" y="83"/>
                  </a:lnTo>
                  <a:lnTo>
                    <a:pt x="327" y="68"/>
                  </a:lnTo>
                  <a:lnTo>
                    <a:pt x="324" y="53"/>
                  </a:lnTo>
                  <a:lnTo>
                    <a:pt x="305" y="45"/>
                  </a:lnTo>
                  <a:lnTo>
                    <a:pt x="299" y="43"/>
                  </a:lnTo>
                  <a:lnTo>
                    <a:pt x="290" y="42"/>
                  </a:lnTo>
                  <a:lnTo>
                    <a:pt x="284" y="40"/>
                  </a:lnTo>
                  <a:lnTo>
                    <a:pt x="275" y="40"/>
                  </a:lnTo>
                  <a:lnTo>
                    <a:pt x="262" y="42"/>
                  </a:lnTo>
                  <a:lnTo>
                    <a:pt x="248" y="46"/>
                  </a:lnTo>
                  <a:lnTo>
                    <a:pt x="235" y="52"/>
                  </a:lnTo>
                  <a:lnTo>
                    <a:pt x="222" y="59"/>
                  </a:lnTo>
                  <a:lnTo>
                    <a:pt x="211" y="68"/>
                  </a:lnTo>
                  <a:lnTo>
                    <a:pt x="202" y="78"/>
                  </a:lnTo>
                  <a:lnTo>
                    <a:pt x="192" y="89"/>
                  </a:lnTo>
                  <a:lnTo>
                    <a:pt x="187" y="101"/>
                  </a:lnTo>
                  <a:lnTo>
                    <a:pt x="180" y="120"/>
                  </a:lnTo>
                  <a:lnTo>
                    <a:pt x="158" y="119"/>
                  </a:lnTo>
                  <a:lnTo>
                    <a:pt x="143" y="120"/>
                  </a:lnTo>
                  <a:lnTo>
                    <a:pt x="127" y="123"/>
                  </a:lnTo>
                  <a:lnTo>
                    <a:pt x="113" y="129"/>
                  </a:lnTo>
                  <a:lnTo>
                    <a:pt x="99" y="136"/>
                  </a:lnTo>
                  <a:lnTo>
                    <a:pt x="88" y="145"/>
                  </a:lnTo>
                  <a:lnTo>
                    <a:pt x="77" y="154"/>
                  </a:lnTo>
                  <a:lnTo>
                    <a:pt x="69" y="166"/>
                  </a:lnTo>
                  <a:lnTo>
                    <a:pt x="65" y="177"/>
                  </a:lnTo>
                  <a:lnTo>
                    <a:pt x="62" y="186"/>
                  </a:lnTo>
                  <a:lnTo>
                    <a:pt x="62" y="195"/>
                  </a:lnTo>
                  <a:lnTo>
                    <a:pt x="65" y="203"/>
                  </a:lnTo>
                  <a:lnTo>
                    <a:pt x="67" y="211"/>
                  </a:lnTo>
                  <a:lnTo>
                    <a:pt x="72" y="218"/>
                  </a:lnTo>
                  <a:lnTo>
                    <a:pt x="77" y="225"/>
                  </a:lnTo>
                  <a:lnTo>
                    <a:pt x="84" y="232"/>
                  </a:lnTo>
                  <a:lnTo>
                    <a:pt x="92" y="237"/>
                  </a:lnTo>
                  <a:lnTo>
                    <a:pt x="93" y="237"/>
                  </a:lnTo>
                  <a:lnTo>
                    <a:pt x="99" y="240"/>
                  </a:lnTo>
                  <a:lnTo>
                    <a:pt x="105" y="242"/>
                  </a:lnTo>
                  <a:lnTo>
                    <a:pt x="111" y="244"/>
                  </a:lnTo>
                  <a:lnTo>
                    <a:pt x="118" y="245"/>
                  </a:lnTo>
                  <a:lnTo>
                    <a:pt x="126" y="247"/>
                  </a:lnTo>
                  <a:lnTo>
                    <a:pt x="134" y="248"/>
                  </a:lnTo>
                  <a:lnTo>
                    <a:pt x="143" y="249"/>
                  </a:lnTo>
                  <a:lnTo>
                    <a:pt x="152" y="249"/>
                  </a:lnTo>
                  <a:lnTo>
                    <a:pt x="180" y="245"/>
                  </a:lnTo>
                  <a:lnTo>
                    <a:pt x="203" y="239"/>
                  </a:lnTo>
                  <a:lnTo>
                    <a:pt x="224" y="229"/>
                  </a:lnTo>
                  <a:lnTo>
                    <a:pt x="242" y="220"/>
                  </a:lnTo>
                  <a:lnTo>
                    <a:pt x="258" y="210"/>
                  </a:lnTo>
                  <a:lnTo>
                    <a:pt x="272" y="203"/>
                  </a:lnTo>
                  <a:lnTo>
                    <a:pt x="287" y="198"/>
                  </a:lnTo>
                  <a:lnTo>
                    <a:pt x="301" y="198"/>
                  </a:lnTo>
                  <a:lnTo>
                    <a:pt x="313" y="203"/>
                  </a:lnTo>
                  <a:lnTo>
                    <a:pt x="324" y="210"/>
                  </a:lnTo>
                  <a:lnTo>
                    <a:pt x="332" y="219"/>
                  </a:lnTo>
                  <a:lnTo>
                    <a:pt x="337" y="228"/>
                  </a:lnTo>
                  <a:lnTo>
                    <a:pt x="341" y="237"/>
                  </a:lnTo>
                  <a:lnTo>
                    <a:pt x="343" y="245"/>
                  </a:lnTo>
                  <a:lnTo>
                    <a:pt x="345" y="250"/>
                  </a:lnTo>
                  <a:lnTo>
                    <a:pt x="345" y="252"/>
                  </a:lnTo>
                  <a:lnTo>
                    <a:pt x="345" y="251"/>
                  </a:lnTo>
                  <a:lnTo>
                    <a:pt x="343" y="247"/>
                  </a:lnTo>
                  <a:lnTo>
                    <a:pt x="341" y="242"/>
                  </a:lnTo>
                  <a:lnTo>
                    <a:pt x="338" y="236"/>
                  </a:lnTo>
                  <a:lnTo>
                    <a:pt x="332" y="229"/>
                  </a:lnTo>
                  <a:lnTo>
                    <a:pt x="325" y="225"/>
                  </a:lnTo>
                  <a:lnTo>
                    <a:pt x="316" y="221"/>
                  </a:lnTo>
                  <a:lnTo>
                    <a:pt x="304" y="220"/>
                  </a:lnTo>
                  <a:lnTo>
                    <a:pt x="290" y="224"/>
                  </a:lnTo>
                  <a:lnTo>
                    <a:pt x="274" y="233"/>
                  </a:lnTo>
                  <a:lnTo>
                    <a:pt x="257" y="247"/>
                  </a:lnTo>
                  <a:lnTo>
                    <a:pt x="236" y="260"/>
                  </a:lnTo>
                  <a:lnTo>
                    <a:pt x="214" y="274"/>
                  </a:lnTo>
                  <a:lnTo>
                    <a:pt x="189" y="286"/>
                  </a:lnTo>
                  <a:lnTo>
                    <a:pt x="161" y="293"/>
                  </a:lnTo>
                  <a:lnTo>
                    <a:pt x="131" y="293"/>
                  </a:lnTo>
                  <a:lnTo>
                    <a:pt x="122" y="292"/>
                  </a:lnTo>
                  <a:lnTo>
                    <a:pt x="115" y="290"/>
                  </a:lnTo>
                  <a:lnTo>
                    <a:pt x="107" y="289"/>
                  </a:lnTo>
                  <a:lnTo>
                    <a:pt x="100" y="287"/>
                  </a:lnTo>
                  <a:lnTo>
                    <a:pt x="95" y="285"/>
                  </a:lnTo>
                  <a:lnTo>
                    <a:pt x="89" y="282"/>
                  </a:lnTo>
                  <a:lnTo>
                    <a:pt x="84" y="280"/>
                  </a:lnTo>
                  <a:lnTo>
                    <a:pt x="80" y="278"/>
                  </a:lnTo>
                  <a:lnTo>
                    <a:pt x="70" y="286"/>
                  </a:lnTo>
                  <a:lnTo>
                    <a:pt x="62" y="294"/>
                  </a:lnTo>
                  <a:lnTo>
                    <a:pt x="55" y="303"/>
                  </a:lnTo>
                  <a:lnTo>
                    <a:pt x="50" y="312"/>
                  </a:lnTo>
                  <a:lnTo>
                    <a:pt x="46" y="323"/>
                  </a:lnTo>
                  <a:lnTo>
                    <a:pt x="45" y="333"/>
                  </a:lnTo>
                  <a:lnTo>
                    <a:pt x="45" y="345"/>
                  </a:lnTo>
                  <a:lnTo>
                    <a:pt x="47" y="355"/>
                  </a:lnTo>
                  <a:lnTo>
                    <a:pt x="51" y="369"/>
                  </a:lnTo>
                  <a:lnTo>
                    <a:pt x="35" y="375"/>
                  </a:lnTo>
                  <a:lnTo>
                    <a:pt x="23" y="380"/>
                  </a:lnTo>
                  <a:lnTo>
                    <a:pt x="13" y="387"/>
                  </a:lnTo>
                  <a:lnTo>
                    <a:pt x="6" y="396"/>
                  </a:lnTo>
                  <a:lnTo>
                    <a:pt x="1" y="406"/>
                  </a:lnTo>
                  <a:lnTo>
                    <a:pt x="0" y="414"/>
                  </a:lnTo>
                  <a:lnTo>
                    <a:pt x="0" y="422"/>
                  </a:lnTo>
                  <a:lnTo>
                    <a:pt x="2" y="430"/>
                  </a:lnTo>
                  <a:lnTo>
                    <a:pt x="7" y="438"/>
                  </a:lnTo>
                  <a:lnTo>
                    <a:pt x="13" y="447"/>
                  </a:lnTo>
                  <a:lnTo>
                    <a:pt x="20" y="454"/>
                  </a:lnTo>
                  <a:lnTo>
                    <a:pt x="28" y="461"/>
                  </a:lnTo>
                  <a:lnTo>
                    <a:pt x="38" y="468"/>
                  </a:lnTo>
                  <a:lnTo>
                    <a:pt x="54" y="477"/>
                  </a:lnTo>
                  <a:lnTo>
                    <a:pt x="54" y="478"/>
                  </a:lnTo>
                  <a:lnTo>
                    <a:pt x="62" y="482"/>
                  </a:lnTo>
                  <a:lnTo>
                    <a:pt x="70" y="484"/>
                  </a:lnTo>
                  <a:lnTo>
                    <a:pt x="80" y="486"/>
                  </a:lnTo>
                  <a:lnTo>
                    <a:pt x="88" y="487"/>
                  </a:lnTo>
                  <a:lnTo>
                    <a:pt x="97" y="490"/>
                  </a:lnTo>
                  <a:lnTo>
                    <a:pt x="106" y="490"/>
                  </a:lnTo>
                  <a:lnTo>
                    <a:pt x="114" y="489"/>
                  </a:lnTo>
                  <a:lnTo>
                    <a:pt x="123" y="487"/>
                  </a:lnTo>
                  <a:lnTo>
                    <a:pt x="144" y="482"/>
                  </a:lnTo>
                  <a:lnTo>
                    <a:pt x="163" y="475"/>
                  </a:lnTo>
                  <a:lnTo>
                    <a:pt x="178" y="469"/>
                  </a:lnTo>
                  <a:lnTo>
                    <a:pt x="191" y="462"/>
                  </a:lnTo>
                  <a:lnTo>
                    <a:pt x="202" y="456"/>
                  </a:lnTo>
                  <a:lnTo>
                    <a:pt x="210" y="452"/>
                  </a:lnTo>
                  <a:lnTo>
                    <a:pt x="214" y="449"/>
                  </a:lnTo>
                  <a:lnTo>
                    <a:pt x="216" y="448"/>
                  </a:lnTo>
                  <a:lnTo>
                    <a:pt x="214" y="452"/>
                  </a:lnTo>
                  <a:lnTo>
                    <a:pt x="209" y="461"/>
                  </a:lnTo>
                  <a:lnTo>
                    <a:pt x="201" y="474"/>
                  </a:lnTo>
                  <a:lnTo>
                    <a:pt x="188" y="487"/>
                  </a:lnTo>
                  <a:lnTo>
                    <a:pt x="172" y="501"/>
                  </a:lnTo>
                  <a:lnTo>
                    <a:pt x="152" y="511"/>
                  </a:lnTo>
                  <a:lnTo>
                    <a:pt x="128" y="516"/>
                  </a:lnTo>
                  <a:lnTo>
                    <a:pt x="99" y="514"/>
                  </a:lnTo>
                  <a:lnTo>
                    <a:pt x="92" y="513"/>
                  </a:lnTo>
                  <a:lnTo>
                    <a:pt x="86" y="512"/>
                  </a:lnTo>
                  <a:lnTo>
                    <a:pt x="80" y="511"/>
                  </a:lnTo>
                  <a:lnTo>
                    <a:pt x="74" y="508"/>
                  </a:lnTo>
                  <a:lnTo>
                    <a:pt x="69" y="507"/>
                  </a:lnTo>
                  <a:lnTo>
                    <a:pt x="63" y="506"/>
                  </a:lnTo>
                  <a:lnTo>
                    <a:pt x="59" y="505"/>
                  </a:lnTo>
                  <a:lnTo>
                    <a:pt x="54" y="504"/>
                  </a:lnTo>
                  <a:lnTo>
                    <a:pt x="58" y="521"/>
                  </a:lnTo>
                  <a:lnTo>
                    <a:pt x="66" y="539"/>
                  </a:lnTo>
                  <a:lnTo>
                    <a:pt x="76" y="557"/>
                  </a:lnTo>
                  <a:lnTo>
                    <a:pt x="90" y="573"/>
                  </a:lnTo>
                  <a:lnTo>
                    <a:pt x="105" y="589"/>
                  </a:lnTo>
                  <a:lnTo>
                    <a:pt x="123" y="603"/>
                  </a:lnTo>
                  <a:lnTo>
                    <a:pt x="144" y="615"/>
                  </a:lnTo>
                  <a:lnTo>
                    <a:pt x="166" y="627"/>
                  </a:lnTo>
                  <a:lnTo>
                    <a:pt x="173" y="617"/>
                  </a:lnTo>
                  <a:lnTo>
                    <a:pt x="181" y="608"/>
                  </a:lnTo>
                  <a:lnTo>
                    <a:pt x="188" y="603"/>
                  </a:lnTo>
                  <a:lnTo>
                    <a:pt x="197" y="598"/>
                  </a:lnTo>
                  <a:lnTo>
                    <a:pt x="207" y="596"/>
                  </a:lnTo>
                  <a:lnTo>
                    <a:pt x="219" y="595"/>
                  </a:lnTo>
                  <a:lnTo>
                    <a:pt x="233" y="596"/>
                  </a:lnTo>
                  <a:lnTo>
                    <a:pt x="249" y="598"/>
                  </a:lnTo>
                  <a:lnTo>
                    <a:pt x="274" y="605"/>
                  </a:lnTo>
                  <a:lnTo>
                    <a:pt x="296" y="618"/>
                  </a:lnTo>
                  <a:lnTo>
                    <a:pt x="313" y="632"/>
                  </a:lnTo>
                  <a:lnTo>
                    <a:pt x="327" y="648"/>
                  </a:lnTo>
                  <a:lnTo>
                    <a:pt x="337" y="663"/>
                  </a:lnTo>
                  <a:lnTo>
                    <a:pt x="343" y="675"/>
                  </a:lnTo>
                  <a:lnTo>
                    <a:pt x="348" y="683"/>
                  </a:lnTo>
                  <a:lnTo>
                    <a:pt x="349" y="687"/>
                  </a:lnTo>
                  <a:lnTo>
                    <a:pt x="347" y="685"/>
                  </a:lnTo>
                  <a:lnTo>
                    <a:pt x="340" y="678"/>
                  </a:lnTo>
                  <a:lnTo>
                    <a:pt x="328" y="670"/>
                  </a:lnTo>
                  <a:lnTo>
                    <a:pt x="315" y="659"/>
                  </a:lnTo>
                  <a:lnTo>
                    <a:pt x="299" y="650"/>
                  </a:lnTo>
                  <a:lnTo>
                    <a:pt x="281" y="643"/>
                  </a:lnTo>
                  <a:lnTo>
                    <a:pt x="262" y="638"/>
                  </a:lnTo>
                  <a:lnTo>
                    <a:pt x="243" y="638"/>
                  </a:lnTo>
                  <a:lnTo>
                    <a:pt x="229" y="644"/>
                  </a:lnTo>
                  <a:lnTo>
                    <a:pt x="220" y="655"/>
                  </a:lnTo>
                  <a:lnTo>
                    <a:pt x="216" y="664"/>
                  </a:lnTo>
                  <a:lnTo>
                    <a:pt x="214" y="668"/>
                  </a:lnTo>
                  <a:lnTo>
                    <a:pt x="217" y="687"/>
                  </a:lnTo>
                  <a:lnTo>
                    <a:pt x="224" y="705"/>
                  </a:lnTo>
                  <a:lnTo>
                    <a:pt x="233" y="724"/>
                  </a:lnTo>
                  <a:lnTo>
                    <a:pt x="246" y="742"/>
                  </a:lnTo>
                  <a:lnTo>
                    <a:pt x="262" y="758"/>
                  </a:lnTo>
                  <a:lnTo>
                    <a:pt x="280" y="774"/>
                  </a:lnTo>
                  <a:lnTo>
                    <a:pt x="300" y="788"/>
                  </a:lnTo>
                  <a:lnTo>
                    <a:pt x="322" y="800"/>
                  </a:lnTo>
                  <a:lnTo>
                    <a:pt x="341" y="807"/>
                  </a:lnTo>
                  <a:lnTo>
                    <a:pt x="360" y="811"/>
                  </a:lnTo>
                  <a:lnTo>
                    <a:pt x="377" y="814"/>
                  </a:lnTo>
                  <a:lnTo>
                    <a:pt x="393" y="812"/>
                  </a:lnTo>
                  <a:lnTo>
                    <a:pt x="408" y="809"/>
                  </a:lnTo>
                  <a:lnTo>
                    <a:pt x="421" y="802"/>
                  </a:lnTo>
                  <a:lnTo>
                    <a:pt x="432" y="793"/>
                  </a:lnTo>
                  <a:lnTo>
                    <a:pt x="441" y="781"/>
                  </a:lnTo>
                  <a:lnTo>
                    <a:pt x="431" y="776"/>
                  </a:lnTo>
                  <a:lnTo>
                    <a:pt x="421" y="769"/>
                  </a:lnTo>
                  <a:lnTo>
                    <a:pt x="410" y="761"/>
                  </a:lnTo>
                  <a:lnTo>
                    <a:pt x="401" y="751"/>
                  </a:lnTo>
                  <a:lnTo>
                    <a:pt x="392" y="740"/>
                  </a:lnTo>
                  <a:lnTo>
                    <a:pt x="385" y="726"/>
                  </a:lnTo>
                  <a:lnTo>
                    <a:pt x="380" y="711"/>
                  </a:lnTo>
                  <a:lnTo>
                    <a:pt x="378" y="694"/>
                  </a:lnTo>
                  <a:lnTo>
                    <a:pt x="381" y="670"/>
                  </a:lnTo>
                  <a:lnTo>
                    <a:pt x="391" y="655"/>
                  </a:lnTo>
                  <a:lnTo>
                    <a:pt x="405" y="649"/>
                  </a:lnTo>
                  <a:lnTo>
                    <a:pt x="421" y="648"/>
                  </a:lnTo>
                  <a:lnTo>
                    <a:pt x="437" y="650"/>
                  </a:lnTo>
                  <a:lnTo>
                    <a:pt x="451" y="655"/>
                  </a:lnTo>
                  <a:lnTo>
                    <a:pt x="461" y="658"/>
                  </a:lnTo>
                  <a:lnTo>
                    <a:pt x="464" y="660"/>
                  </a:lnTo>
                  <a:lnTo>
                    <a:pt x="462" y="660"/>
                  </a:lnTo>
                  <a:lnTo>
                    <a:pt x="458" y="659"/>
                  </a:lnTo>
                  <a:lnTo>
                    <a:pt x="451" y="660"/>
                  </a:lnTo>
                  <a:lnTo>
                    <a:pt x="441" y="661"/>
                  </a:lnTo>
                  <a:lnTo>
                    <a:pt x="433" y="665"/>
                  </a:lnTo>
                  <a:lnTo>
                    <a:pt x="425" y="672"/>
                  </a:lnTo>
                  <a:lnTo>
                    <a:pt x="420" y="681"/>
                  </a:lnTo>
                  <a:lnTo>
                    <a:pt x="416" y="695"/>
                  </a:lnTo>
                  <a:lnTo>
                    <a:pt x="417" y="710"/>
                  </a:lnTo>
                  <a:lnTo>
                    <a:pt x="423" y="723"/>
                  </a:lnTo>
                  <a:lnTo>
                    <a:pt x="431" y="733"/>
                  </a:lnTo>
                  <a:lnTo>
                    <a:pt x="443" y="742"/>
                  </a:lnTo>
                  <a:lnTo>
                    <a:pt x="456" y="750"/>
                  </a:lnTo>
                  <a:lnTo>
                    <a:pt x="470" y="756"/>
                  </a:lnTo>
                  <a:lnTo>
                    <a:pt x="484" y="761"/>
                  </a:lnTo>
                  <a:lnTo>
                    <a:pt x="498" y="764"/>
                  </a:lnTo>
                  <a:lnTo>
                    <a:pt x="506" y="763"/>
                  </a:lnTo>
                  <a:lnTo>
                    <a:pt x="514" y="761"/>
                  </a:lnTo>
                  <a:lnTo>
                    <a:pt x="521" y="757"/>
                  </a:lnTo>
                  <a:lnTo>
                    <a:pt x="527" y="753"/>
                  </a:lnTo>
                  <a:lnTo>
                    <a:pt x="531" y="747"/>
                  </a:lnTo>
                  <a:lnTo>
                    <a:pt x="535" y="740"/>
                  </a:lnTo>
                  <a:lnTo>
                    <a:pt x="537" y="732"/>
                  </a:lnTo>
                  <a:lnTo>
                    <a:pt x="538" y="724"/>
                  </a:lnTo>
                  <a:lnTo>
                    <a:pt x="537" y="679"/>
                  </a:lnTo>
                  <a:lnTo>
                    <a:pt x="527" y="674"/>
                  </a:lnTo>
                  <a:lnTo>
                    <a:pt x="522" y="671"/>
                  </a:lnTo>
                  <a:lnTo>
                    <a:pt x="522" y="667"/>
                  </a:lnTo>
                  <a:lnTo>
                    <a:pt x="524" y="663"/>
                  </a:lnTo>
                  <a:lnTo>
                    <a:pt x="530" y="658"/>
                  </a:lnTo>
                  <a:lnTo>
                    <a:pt x="537" y="652"/>
                  </a:lnTo>
                  <a:lnTo>
                    <a:pt x="545" y="644"/>
                  </a:lnTo>
                  <a:lnTo>
                    <a:pt x="554" y="634"/>
                  </a:lnTo>
                  <a:lnTo>
                    <a:pt x="562" y="618"/>
                  </a:lnTo>
                  <a:lnTo>
                    <a:pt x="565" y="603"/>
                  </a:lnTo>
                  <a:lnTo>
                    <a:pt x="564" y="589"/>
                  </a:lnTo>
                  <a:lnTo>
                    <a:pt x="559" y="576"/>
                  </a:lnTo>
                  <a:lnTo>
                    <a:pt x="554" y="566"/>
                  </a:lnTo>
                  <a:lnTo>
                    <a:pt x="549" y="558"/>
                  </a:lnTo>
                  <a:lnTo>
                    <a:pt x="544" y="553"/>
                  </a:lnTo>
                  <a:lnTo>
                    <a:pt x="543" y="551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1" name="Freeform 5"/>
            <p:cNvSpPr>
              <a:spLocks/>
            </p:cNvSpPr>
            <p:nvPr/>
          </p:nvSpPr>
          <p:spPr bwMode="auto">
            <a:xfrm>
              <a:off x="2847" y="2658"/>
              <a:ext cx="732" cy="1497"/>
            </a:xfrm>
            <a:custGeom>
              <a:avLst/>
              <a:gdLst>
                <a:gd name="T0" fmla="*/ 14 w 564"/>
                <a:gd name="T1" fmla="*/ 497 h 814"/>
                <a:gd name="T2" fmla="*/ 0 w 564"/>
                <a:gd name="T3" fmla="*/ 404 h 814"/>
                <a:gd name="T4" fmla="*/ 40 w 564"/>
                <a:gd name="T5" fmla="*/ 333 h 814"/>
                <a:gd name="T6" fmla="*/ 94 w 564"/>
                <a:gd name="T7" fmla="*/ 338 h 814"/>
                <a:gd name="T8" fmla="*/ 159 w 564"/>
                <a:gd name="T9" fmla="*/ 298 h 814"/>
                <a:gd name="T10" fmla="*/ 115 w 564"/>
                <a:gd name="T11" fmla="*/ 305 h 814"/>
                <a:gd name="T12" fmla="*/ 46 w 564"/>
                <a:gd name="T13" fmla="*/ 292 h 814"/>
                <a:gd name="T14" fmla="*/ 40 w 564"/>
                <a:gd name="T15" fmla="*/ 168 h 814"/>
                <a:gd name="T16" fmla="*/ 100 w 564"/>
                <a:gd name="T17" fmla="*/ 173 h 814"/>
                <a:gd name="T18" fmla="*/ 167 w 564"/>
                <a:gd name="T19" fmla="*/ 235 h 814"/>
                <a:gd name="T20" fmla="*/ 124 w 564"/>
                <a:gd name="T21" fmla="*/ 146 h 814"/>
                <a:gd name="T22" fmla="*/ 39 w 564"/>
                <a:gd name="T23" fmla="*/ 108 h 814"/>
                <a:gd name="T24" fmla="*/ 24 w 564"/>
                <a:gd name="T25" fmla="*/ 65 h 814"/>
                <a:gd name="T26" fmla="*/ 54 w 564"/>
                <a:gd name="T27" fmla="*/ 20 h 814"/>
                <a:gd name="T28" fmla="*/ 124 w 564"/>
                <a:gd name="T29" fmla="*/ 27 h 814"/>
                <a:gd name="T30" fmla="*/ 164 w 564"/>
                <a:gd name="T31" fmla="*/ 0 h 814"/>
                <a:gd name="T32" fmla="*/ 215 w 564"/>
                <a:gd name="T33" fmla="*/ 20 h 814"/>
                <a:gd name="T34" fmla="*/ 221 w 564"/>
                <a:gd name="T35" fmla="*/ 111 h 814"/>
                <a:gd name="T36" fmla="*/ 318 w 564"/>
                <a:gd name="T37" fmla="*/ 153 h 814"/>
                <a:gd name="T38" fmla="*/ 337 w 564"/>
                <a:gd name="T39" fmla="*/ 139 h 814"/>
                <a:gd name="T40" fmla="*/ 238 w 564"/>
                <a:gd name="T41" fmla="*/ 83 h 814"/>
                <a:gd name="T42" fmla="*/ 281 w 564"/>
                <a:gd name="T43" fmla="*/ 40 h 814"/>
                <a:gd name="T44" fmla="*/ 364 w 564"/>
                <a:gd name="T45" fmla="*/ 78 h 814"/>
                <a:gd name="T46" fmla="*/ 451 w 564"/>
                <a:gd name="T47" fmla="*/ 129 h 814"/>
                <a:gd name="T48" fmla="*/ 502 w 564"/>
                <a:gd name="T49" fmla="*/ 195 h 814"/>
                <a:gd name="T50" fmla="*/ 471 w 564"/>
                <a:gd name="T51" fmla="*/ 237 h 814"/>
                <a:gd name="T52" fmla="*/ 422 w 564"/>
                <a:gd name="T53" fmla="*/ 249 h 814"/>
                <a:gd name="T54" fmla="*/ 292 w 564"/>
                <a:gd name="T55" fmla="*/ 203 h 814"/>
                <a:gd name="T56" fmla="*/ 224 w 564"/>
                <a:gd name="T57" fmla="*/ 237 h 814"/>
                <a:gd name="T58" fmla="*/ 227 w 564"/>
                <a:gd name="T59" fmla="*/ 236 h 814"/>
                <a:gd name="T60" fmla="*/ 308 w 564"/>
                <a:gd name="T61" fmla="*/ 247 h 814"/>
                <a:gd name="T62" fmla="*/ 449 w 564"/>
                <a:gd name="T63" fmla="*/ 290 h 814"/>
                <a:gd name="T64" fmla="*/ 494 w 564"/>
                <a:gd name="T65" fmla="*/ 286 h 814"/>
                <a:gd name="T66" fmla="*/ 517 w 564"/>
                <a:gd name="T67" fmla="*/ 355 h 814"/>
                <a:gd name="T68" fmla="*/ 564 w 564"/>
                <a:gd name="T69" fmla="*/ 414 h 814"/>
                <a:gd name="T70" fmla="*/ 527 w 564"/>
                <a:gd name="T71" fmla="*/ 468 h 814"/>
                <a:gd name="T72" fmla="*/ 469 w 564"/>
                <a:gd name="T73" fmla="*/ 490 h 814"/>
                <a:gd name="T74" fmla="*/ 373 w 564"/>
                <a:gd name="T75" fmla="*/ 462 h 814"/>
                <a:gd name="T76" fmla="*/ 364 w 564"/>
                <a:gd name="T77" fmla="*/ 474 h 814"/>
                <a:gd name="T78" fmla="*/ 479 w 564"/>
                <a:gd name="T79" fmla="*/ 512 h 814"/>
                <a:gd name="T80" fmla="*/ 507 w 564"/>
                <a:gd name="T81" fmla="*/ 521 h 814"/>
                <a:gd name="T82" fmla="*/ 398 w 564"/>
                <a:gd name="T83" fmla="*/ 627 h 814"/>
                <a:gd name="T84" fmla="*/ 331 w 564"/>
                <a:gd name="T85" fmla="*/ 596 h 814"/>
                <a:gd name="T86" fmla="*/ 221 w 564"/>
                <a:gd name="T87" fmla="*/ 675 h 814"/>
                <a:gd name="T88" fmla="*/ 266 w 564"/>
                <a:gd name="T89" fmla="*/ 650 h 814"/>
                <a:gd name="T90" fmla="*/ 350 w 564"/>
                <a:gd name="T91" fmla="*/ 668 h 814"/>
                <a:gd name="T92" fmla="*/ 265 w 564"/>
                <a:gd name="T93" fmla="*/ 788 h 814"/>
                <a:gd name="T94" fmla="*/ 144 w 564"/>
                <a:gd name="T95" fmla="*/ 802 h 814"/>
                <a:gd name="T96" fmla="*/ 172 w 564"/>
                <a:gd name="T97" fmla="*/ 740 h 814"/>
                <a:gd name="T98" fmla="*/ 144 w 564"/>
                <a:gd name="T99" fmla="*/ 648 h 814"/>
                <a:gd name="T100" fmla="*/ 114 w 564"/>
                <a:gd name="T101" fmla="*/ 660 h 814"/>
                <a:gd name="T102" fmla="*/ 141 w 564"/>
                <a:gd name="T103" fmla="*/ 723 h 814"/>
                <a:gd name="T104" fmla="*/ 58 w 564"/>
                <a:gd name="T105" fmla="*/ 763 h 814"/>
                <a:gd name="T106" fmla="*/ 26 w 564"/>
                <a:gd name="T107" fmla="*/ 724 h 814"/>
                <a:gd name="T108" fmla="*/ 27 w 564"/>
                <a:gd name="T109" fmla="*/ 652 h 814"/>
                <a:gd name="T110" fmla="*/ 11 w 564"/>
                <a:gd name="T111" fmla="*/ 566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814"/>
                <a:gd name="T170" fmla="*/ 564 w 564"/>
                <a:gd name="T171" fmla="*/ 814 h 8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814">
                  <a:moveTo>
                    <a:pt x="23" y="551"/>
                  </a:moveTo>
                  <a:lnTo>
                    <a:pt x="20" y="551"/>
                  </a:lnTo>
                  <a:lnTo>
                    <a:pt x="14" y="547"/>
                  </a:lnTo>
                  <a:lnTo>
                    <a:pt x="10" y="538"/>
                  </a:lnTo>
                  <a:lnTo>
                    <a:pt x="6" y="522"/>
                  </a:lnTo>
                  <a:lnTo>
                    <a:pt x="9" y="508"/>
                  </a:lnTo>
                  <a:lnTo>
                    <a:pt x="14" y="497"/>
                  </a:lnTo>
                  <a:lnTo>
                    <a:pt x="23" y="487"/>
                  </a:lnTo>
                  <a:lnTo>
                    <a:pt x="31" y="482"/>
                  </a:lnTo>
                  <a:lnTo>
                    <a:pt x="31" y="475"/>
                  </a:lnTo>
                  <a:lnTo>
                    <a:pt x="24" y="468"/>
                  </a:lnTo>
                  <a:lnTo>
                    <a:pt x="14" y="455"/>
                  </a:lnTo>
                  <a:lnTo>
                    <a:pt x="6" y="434"/>
                  </a:lnTo>
                  <a:lnTo>
                    <a:pt x="0" y="404"/>
                  </a:lnTo>
                  <a:lnTo>
                    <a:pt x="0" y="365"/>
                  </a:lnTo>
                  <a:lnTo>
                    <a:pt x="9" y="343"/>
                  </a:lnTo>
                  <a:lnTo>
                    <a:pt x="20" y="333"/>
                  </a:lnTo>
                  <a:lnTo>
                    <a:pt x="25" y="331"/>
                  </a:lnTo>
                  <a:lnTo>
                    <a:pt x="33" y="330"/>
                  </a:lnTo>
                  <a:lnTo>
                    <a:pt x="36" y="332"/>
                  </a:lnTo>
                  <a:lnTo>
                    <a:pt x="40" y="333"/>
                  </a:lnTo>
                  <a:lnTo>
                    <a:pt x="44" y="335"/>
                  </a:lnTo>
                  <a:lnTo>
                    <a:pt x="49" y="337"/>
                  </a:lnTo>
                  <a:lnTo>
                    <a:pt x="54" y="338"/>
                  </a:lnTo>
                  <a:lnTo>
                    <a:pt x="59" y="339"/>
                  </a:lnTo>
                  <a:lnTo>
                    <a:pt x="66" y="340"/>
                  </a:lnTo>
                  <a:lnTo>
                    <a:pt x="73" y="340"/>
                  </a:lnTo>
                  <a:lnTo>
                    <a:pt x="94" y="338"/>
                  </a:lnTo>
                  <a:lnTo>
                    <a:pt x="111" y="333"/>
                  </a:lnTo>
                  <a:lnTo>
                    <a:pt x="126" y="326"/>
                  </a:lnTo>
                  <a:lnTo>
                    <a:pt x="138" y="319"/>
                  </a:lnTo>
                  <a:lnTo>
                    <a:pt x="147" y="311"/>
                  </a:lnTo>
                  <a:lnTo>
                    <a:pt x="154" y="304"/>
                  </a:lnTo>
                  <a:lnTo>
                    <a:pt x="157" y="301"/>
                  </a:lnTo>
                  <a:lnTo>
                    <a:pt x="159" y="298"/>
                  </a:lnTo>
                  <a:lnTo>
                    <a:pt x="156" y="300"/>
                  </a:lnTo>
                  <a:lnTo>
                    <a:pt x="153" y="300"/>
                  </a:lnTo>
                  <a:lnTo>
                    <a:pt x="147" y="301"/>
                  </a:lnTo>
                  <a:lnTo>
                    <a:pt x="139" y="302"/>
                  </a:lnTo>
                  <a:lnTo>
                    <a:pt x="129" y="304"/>
                  </a:lnTo>
                  <a:lnTo>
                    <a:pt x="115" y="305"/>
                  </a:lnTo>
                  <a:lnTo>
                    <a:pt x="96" y="308"/>
                  </a:lnTo>
                  <a:lnTo>
                    <a:pt x="86" y="309"/>
                  </a:lnTo>
                  <a:lnTo>
                    <a:pt x="76" y="308"/>
                  </a:lnTo>
                  <a:lnTo>
                    <a:pt x="68" y="305"/>
                  </a:lnTo>
                  <a:lnTo>
                    <a:pt x="59" y="302"/>
                  </a:lnTo>
                  <a:lnTo>
                    <a:pt x="53" y="297"/>
                  </a:lnTo>
                  <a:lnTo>
                    <a:pt x="46" y="292"/>
                  </a:lnTo>
                  <a:lnTo>
                    <a:pt x="39" y="284"/>
                  </a:lnTo>
                  <a:lnTo>
                    <a:pt x="33" y="273"/>
                  </a:lnTo>
                  <a:lnTo>
                    <a:pt x="27" y="244"/>
                  </a:lnTo>
                  <a:lnTo>
                    <a:pt x="28" y="209"/>
                  </a:lnTo>
                  <a:lnTo>
                    <a:pt x="32" y="180"/>
                  </a:lnTo>
                  <a:lnTo>
                    <a:pt x="34" y="167"/>
                  </a:lnTo>
                  <a:lnTo>
                    <a:pt x="40" y="168"/>
                  </a:lnTo>
                  <a:lnTo>
                    <a:pt x="47" y="168"/>
                  </a:lnTo>
                  <a:lnTo>
                    <a:pt x="54" y="169"/>
                  </a:lnTo>
                  <a:lnTo>
                    <a:pt x="62" y="169"/>
                  </a:lnTo>
                  <a:lnTo>
                    <a:pt x="70" y="171"/>
                  </a:lnTo>
                  <a:lnTo>
                    <a:pt x="79" y="171"/>
                  </a:lnTo>
                  <a:lnTo>
                    <a:pt x="88" y="172"/>
                  </a:lnTo>
                  <a:lnTo>
                    <a:pt x="100" y="173"/>
                  </a:lnTo>
                  <a:lnTo>
                    <a:pt x="117" y="176"/>
                  </a:lnTo>
                  <a:lnTo>
                    <a:pt x="131" y="184"/>
                  </a:lnTo>
                  <a:lnTo>
                    <a:pt x="142" y="195"/>
                  </a:lnTo>
                  <a:lnTo>
                    <a:pt x="152" y="206"/>
                  </a:lnTo>
                  <a:lnTo>
                    <a:pt x="159" y="218"/>
                  </a:lnTo>
                  <a:lnTo>
                    <a:pt x="164" y="228"/>
                  </a:lnTo>
                  <a:lnTo>
                    <a:pt x="167" y="235"/>
                  </a:lnTo>
                  <a:lnTo>
                    <a:pt x="168" y="237"/>
                  </a:lnTo>
                  <a:lnTo>
                    <a:pt x="167" y="233"/>
                  </a:lnTo>
                  <a:lnTo>
                    <a:pt x="163" y="221"/>
                  </a:lnTo>
                  <a:lnTo>
                    <a:pt x="157" y="204"/>
                  </a:lnTo>
                  <a:lnTo>
                    <a:pt x="149" y="184"/>
                  </a:lnTo>
                  <a:lnTo>
                    <a:pt x="138" y="165"/>
                  </a:lnTo>
                  <a:lnTo>
                    <a:pt x="124" y="146"/>
                  </a:lnTo>
                  <a:lnTo>
                    <a:pt x="106" y="134"/>
                  </a:lnTo>
                  <a:lnTo>
                    <a:pt x="85" y="127"/>
                  </a:lnTo>
                  <a:lnTo>
                    <a:pt x="73" y="126"/>
                  </a:lnTo>
                  <a:lnTo>
                    <a:pt x="63" y="122"/>
                  </a:lnTo>
                  <a:lnTo>
                    <a:pt x="54" y="119"/>
                  </a:lnTo>
                  <a:lnTo>
                    <a:pt x="46" y="114"/>
                  </a:lnTo>
                  <a:lnTo>
                    <a:pt x="39" y="108"/>
                  </a:lnTo>
                  <a:lnTo>
                    <a:pt x="33" y="103"/>
                  </a:lnTo>
                  <a:lnTo>
                    <a:pt x="27" y="97"/>
                  </a:lnTo>
                  <a:lnTo>
                    <a:pt x="23" y="91"/>
                  </a:lnTo>
                  <a:lnTo>
                    <a:pt x="24" y="84"/>
                  </a:lnTo>
                  <a:lnTo>
                    <a:pt x="24" y="77"/>
                  </a:lnTo>
                  <a:lnTo>
                    <a:pt x="24" y="70"/>
                  </a:lnTo>
                  <a:lnTo>
                    <a:pt x="24" y="65"/>
                  </a:lnTo>
                  <a:lnTo>
                    <a:pt x="24" y="55"/>
                  </a:lnTo>
                  <a:lnTo>
                    <a:pt x="26" y="46"/>
                  </a:lnTo>
                  <a:lnTo>
                    <a:pt x="29" y="38"/>
                  </a:lnTo>
                  <a:lnTo>
                    <a:pt x="34" y="31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20"/>
                  </a:lnTo>
                  <a:lnTo>
                    <a:pt x="62" y="18"/>
                  </a:lnTo>
                  <a:lnTo>
                    <a:pt x="70" y="20"/>
                  </a:lnTo>
                  <a:lnTo>
                    <a:pt x="77" y="23"/>
                  </a:lnTo>
                  <a:lnTo>
                    <a:pt x="82" y="27"/>
                  </a:lnTo>
                  <a:lnTo>
                    <a:pt x="87" y="31"/>
                  </a:lnTo>
                  <a:lnTo>
                    <a:pt x="110" y="52"/>
                  </a:lnTo>
                  <a:lnTo>
                    <a:pt x="124" y="27"/>
                  </a:lnTo>
                  <a:lnTo>
                    <a:pt x="127" y="20"/>
                  </a:lnTo>
                  <a:lnTo>
                    <a:pt x="132" y="15"/>
                  </a:lnTo>
                  <a:lnTo>
                    <a:pt x="138" y="9"/>
                  </a:lnTo>
                  <a:lnTo>
                    <a:pt x="144" y="6"/>
                  </a:lnTo>
                  <a:lnTo>
                    <a:pt x="150" y="3"/>
                  </a:lnTo>
                  <a:lnTo>
                    <a:pt x="157" y="1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9" y="1"/>
                  </a:lnTo>
                  <a:lnTo>
                    <a:pt x="186" y="3"/>
                  </a:lnTo>
                  <a:lnTo>
                    <a:pt x="194" y="6"/>
                  </a:lnTo>
                  <a:lnTo>
                    <a:pt x="201" y="9"/>
                  </a:lnTo>
                  <a:lnTo>
                    <a:pt x="208" y="14"/>
                  </a:lnTo>
                  <a:lnTo>
                    <a:pt x="215" y="20"/>
                  </a:lnTo>
                  <a:lnTo>
                    <a:pt x="221" y="25"/>
                  </a:lnTo>
                  <a:lnTo>
                    <a:pt x="227" y="32"/>
                  </a:lnTo>
                  <a:lnTo>
                    <a:pt x="220" y="45"/>
                  </a:lnTo>
                  <a:lnTo>
                    <a:pt x="216" y="60"/>
                  </a:lnTo>
                  <a:lnTo>
                    <a:pt x="215" y="76"/>
                  </a:lnTo>
                  <a:lnTo>
                    <a:pt x="217" y="93"/>
                  </a:lnTo>
                  <a:lnTo>
                    <a:pt x="221" y="111"/>
                  </a:lnTo>
                  <a:lnTo>
                    <a:pt x="228" y="126"/>
                  </a:lnTo>
                  <a:lnTo>
                    <a:pt x="237" y="138"/>
                  </a:lnTo>
                  <a:lnTo>
                    <a:pt x="248" y="148"/>
                  </a:lnTo>
                  <a:lnTo>
                    <a:pt x="267" y="156"/>
                  </a:lnTo>
                  <a:lnTo>
                    <a:pt x="285" y="158"/>
                  </a:lnTo>
                  <a:lnTo>
                    <a:pt x="303" y="157"/>
                  </a:lnTo>
                  <a:lnTo>
                    <a:pt x="318" y="153"/>
                  </a:lnTo>
                  <a:lnTo>
                    <a:pt x="330" y="150"/>
                  </a:lnTo>
                  <a:lnTo>
                    <a:pt x="341" y="144"/>
                  </a:lnTo>
                  <a:lnTo>
                    <a:pt x="346" y="141"/>
                  </a:lnTo>
                  <a:lnTo>
                    <a:pt x="349" y="139"/>
                  </a:lnTo>
                  <a:lnTo>
                    <a:pt x="348" y="139"/>
                  </a:lnTo>
                  <a:lnTo>
                    <a:pt x="344" y="139"/>
                  </a:lnTo>
                  <a:lnTo>
                    <a:pt x="337" y="139"/>
                  </a:lnTo>
                  <a:lnTo>
                    <a:pt x="328" y="138"/>
                  </a:lnTo>
                  <a:lnTo>
                    <a:pt x="316" y="135"/>
                  </a:lnTo>
                  <a:lnTo>
                    <a:pt x="303" y="130"/>
                  </a:lnTo>
                  <a:lnTo>
                    <a:pt x="285" y="123"/>
                  </a:lnTo>
                  <a:lnTo>
                    <a:pt x="266" y="113"/>
                  </a:lnTo>
                  <a:lnTo>
                    <a:pt x="247" y="98"/>
                  </a:lnTo>
                  <a:lnTo>
                    <a:pt x="238" y="83"/>
                  </a:lnTo>
                  <a:lnTo>
                    <a:pt x="237" y="68"/>
                  </a:lnTo>
                  <a:lnTo>
                    <a:pt x="242" y="53"/>
                  </a:lnTo>
                  <a:lnTo>
                    <a:pt x="260" y="45"/>
                  </a:lnTo>
                  <a:lnTo>
                    <a:pt x="267" y="43"/>
                  </a:lnTo>
                  <a:lnTo>
                    <a:pt x="274" y="42"/>
                  </a:lnTo>
                  <a:lnTo>
                    <a:pt x="281" y="40"/>
                  </a:lnTo>
                  <a:lnTo>
                    <a:pt x="289" y="40"/>
                  </a:lnTo>
                  <a:lnTo>
                    <a:pt x="303" y="42"/>
                  </a:lnTo>
                  <a:lnTo>
                    <a:pt x="316" y="46"/>
                  </a:lnTo>
                  <a:lnTo>
                    <a:pt x="330" y="52"/>
                  </a:lnTo>
                  <a:lnTo>
                    <a:pt x="342" y="59"/>
                  </a:lnTo>
                  <a:lnTo>
                    <a:pt x="353" y="68"/>
                  </a:lnTo>
                  <a:lnTo>
                    <a:pt x="364" y="78"/>
                  </a:lnTo>
                  <a:lnTo>
                    <a:pt x="372" y="89"/>
                  </a:lnTo>
                  <a:lnTo>
                    <a:pt x="377" y="101"/>
                  </a:lnTo>
                  <a:lnTo>
                    <a:pt x="386" y="120"/>
                  </a:lnTo>
                  <a:lnTo>
                    <a:pt x="406" y="119"/>
                  </a:lnTo>
                  <a:lnTo>
                    <a:pt x="421" y="120"/>
                  </a:lnTo>
                  <a:lnTo>
                    <a:pt x="437" y="123"/>
                  </a:lnTo>
                  <a:lnTo>
                    <a:pt x="451" y="129"/>
                  </a:lnTo>
                  <a:lnTo>
                    <a:pt x="465" y="136"/>
                  </a:lnTo>
                  <a:lnTo>
                    <a:pt x="477" y="145"/>
                  </a:lnTo>
                  <a:lnTo>
                    <a:pt x="487" y="154"/>
                  </a:lnTo>
                  <a:lnTo>
                    <a:pt x="495" y="166"/>
                  </a:lnTo>
                  <a:lnTo>
                    <a:pt x="500" y="177"/>
                  </a:lnTo>
                  <a:lnTo>
                    <a:pt x="502" y="186"/>
                  </a:lnTo>
                  <a:lnTo>
                    <a:pt x="502" y="195"/>
                  </a:lnTo>
                  <a:lnTo>
                    <a:pt x="501" y="203"/>
                  </a:lnTo>
                  <a:lnTo>
                    <a:pt x="497" y="211"/>
                  </a:lnTo>
                  <a:lnTo>
                    <a:pt x="493" y="218"/>
                  </a:lnTo>
                  <a:lnTo>
                    <a:pt x="487" y="225"/>
                  </a:lnTo>
                  <a:lnTo>
                    <a:pt x="480" y="232"/>
                  </a:lnTo>
                  <a:lnTo>
                    <a:pt x="472" y="237"/>
                  </a:lnTo>
                  <a:lnTo>
                    <a:pt x="471" y="237"/>
                  </a:lnTo>
                  <a:lnTo>
                    <a:pt x="465" y="240"/>
                  </a:lnTo>
                  <a:lnTo>
                    <a:pt x="459" y="242"/>
                  </a:lnTo>
                  <a:lnTo>
                    <a:pt x="454" y="244"/>
                  </a:lnTo>
                  <a:lnTo>
                    <a:pt x="447" y="245"/>
                  </a:lnTo>
                  <a:lnTo>
                    <a:pt x="439" y="247"/>
                  </a:lnTo>
                  <a:lnTo>
                    <a:pt x="430" y="248"/>
                  </a:lnTo>
                  <a:lnTo>
                    <a:pt x="422" y="249"/>
                  </a:lnTo>
                  <a:lnTo>
                    <a:pt x="413" y="249"/>
                  </a:lnTo>
                  <a:lnTo>
                    <a:pt x="386" y="245"/>
                  </a:lnTo>
                  <a:lnTo>
                    <a:pt x="361" y="239"/>
                  </a:lnTo>
                  <a:lnTo>
                    <a:pt x="341" y="229"/>
                  </a:lnTo>
                  <a:lnTo>
                    <a:pt x="323" y="220"/>
                  </a:lnTo>
                  <a:lnTo>
                    <a:pt x="307" y="210"/>
                  </a:lnTo>
                  <a:lnTo>
                    <a:pt x="292" y="203"/>
                  </a:lnTo>
                  <a:lnTo>
                    <a:pt x="278" y="198"/>
                  </a:lnTo>
                  <a:lnTo>
                    <a:pt x="265" y="198"/>
                  </a:lnTo>
                  <a:lnTo>
                    <a:pt x="252" y="203"/>
                  </a:lnTo>
                  <a:lnTo>
                    <a:pt x="242" y="210"/>
                  </a:lnTo>
                  <a:lnTo>
                    <a:pt x="233" y="219"/>
                  </a:lnTo>
                  <a:lnTo>
                    <a:pt x="228" y="228"/>
                  </a:lnTo>
                  <a:lnTo>
                    <a:pt x="224" y="237"/>
                  </a:lnTo>
                  <a:lnTo>
                    <a:pt x="221" y="245"/>
                  </a:lnTo>
                  <a:lnTo>
                    <a:pt x="220" y="250"/>
                  </a:lnTo>
                  <a:lnTo>
                    <a:pt x="220" y="252"/>
                  </a:lnTo>
                  <a:lnTo>
                    <a:pt x="220" y="251"/>
                  </a:lnTo>
                  <a:lnTo>
                    <a:pt x="221" y="247"/>
                  </a:lnTo>
                  <a:lnTo>
                    <a:pt x="223" y="242"/>
                  </a:lnTo>
                  <a:lnTo>
                    <a:pt x="227" y="236"/>
                  </a:lnTo>
                  <a:lnTo>
                    <a:pt x="232" y="229"/>
                  </a:lnTo>
                  <a:lnTo>
                    <a:pt x="239" y="225"/>
                  </a:lnTo>
                  <a:lnTo>
                    <a:pt x="248" y="221"/>
                  </a:lnTo>
                  <a:lnTo>
                    <a:pt x="260" y="220"/>
                  </a:lnTo>
                  <a:lnTo>
                    <a:pt x="274" y="224"/>
                  </a:lnTo>
                  <a:lnTo>
                    <a:pt x="290" y="233"/>
                  </a:lnTo>
                  <a:lnTo>
                    <a:pt x="308" y="247"/>
                  </a:lnTo>
                  <a:lnTo>
                    <a:pt x="328" y="260"/>
                  </a:lnTo>
                  <a:lnTo>
                    <a:pt x="351" y="274"/>
                  </a:lnTo>
                  <a:lnTo>
                    <a:pt x="375" y="286"/>
                  </a:lnTo>
                  <a:lnTo>
                    <a:pt x="403" y="293"/>
                  </a:lnTo>
                  <a:lnTo>
                    <a:pt x="433" y="293"/>
                  </a:lnTo>
                  <a:lnTo>
                    <a:pt x="442" y="292"/>
                  </a:lnTo>
                  <a:lnTo>
                    <a:pt x="449" y="290"/>
                  </a:lnTo>
                  <a:lnTo>
                    <a:pt x="457" y="289"/>
                  </a:lnTo>
                  <a:lnTo>
                    <a:pt x="464" y="287"/>
                  </a:lnTo>
                  <a:lnTo>
                    <a:pt x="470" y="285"/>
                  </a:lnTo>
                  <a:lnTo>
                    <a:pt x="475" y="282"/>
                  </a:lnTo>
                  <a:lnTo>
                    <a:pt x="480" y="280"/>
                  </a:lnTo>
                  <a:lnTo>
                    <a:pt x="485" y="278"/>
                  </a:lnTo>
                  <a:lnTo>
                    <a:pt x="494" y="286"/>
                  </a:lnTo>
                  <a:lnTo>
                    <a:pt x="502" y="294"/>
                  </a:lnTo>
                  <a:lnTo>
                    <a:pt x="509" y="303"/>
                  </a:lnTo>
                  <a:lnTo>
                    <a:pt x="515" y="312"/>
                  </a:lnTo>
                  <a:lnTo>
                    <a:pt x="518" y="323"/>
                  </a:lnTo>
                  <a:lnTo>
                    <a:pt x="519" y="333"/>
                  </a:lnTo>
                  <a:lnTo>
                    <a:pt x="519" y="345"/>
                  </a:lnTo>
                  <a:lnTo>
                    <a:pt x="517" y="355"/>
                  </a:lnTo>
                  <a:lnTo>
                    <a:pt x="513" y="369"/>
                  </a:lnTo>
                  <a:lnTo>
                    <a:pt x="530" y="375"/>
                  </a:lnTo>
                  <a:lnTo>
                    <a:pt x="541" y="380"/>
                  </a:lnTo>
                  <a:lnTo>
                    <a:pt x="551" y="387"/>
                  </a:lnTo>
                  <a:lnTo>
                    <a:pt x="558" y="396"/>
                  </a:lnTo>
                  <a:lnTo>
                    <a:pt x="563" y="406"/>
                  </a:lnTo>
                  <a:lnTo>
                    <a:pt x="564" y="414"/>
                  </a:lnTo>
                  <a:lnTo>
                    <a:pt x="564" y="422"/>
                  </a:lnTo>
                  <a:lnTo>
                    <a:pt x="562" y="430"/>
                  </a:lnTo>
                  <a:lnTo>
                    <a:pt x="558" y="438"/>
                  </a:lnTo>
                  <a:lnTo>
                    <a:pt x="553" y="447"/>
                  </a:lnTo>
                  <a:lnTo>
                    <a:pt x="546" y="454"/>
                  </a:lnTo>
                  <a:lnTo>
                    <a:pt x="537" y="461"/>
                  </a:lnTo>
                  <a:lnTo>
                    <a:pt x="527" y="468"/>
                  </a:lnTo>
                  <a:lnTo>
                    <a:pt x="511" y="477"/>
                  </a:lnTo>
                  <a:lnTo>
                    <a:pt x="511" y="478"/>
                  </a:lnTo>
                  <a:lnTo>
                    <a:pt x="503" y="482"/>
                  </a:lnTo>
                  <a:lnTo>
                    <a:pt x="494" y="484"/>
                  </a:lnTo>
                  <a:lnTo>
                    <a:pt x="486" y="486"/>
                  </a:lnTo>
                  <a:lnTo>
                    <a:pt x="477" y="487"/>
                  </a:lnTo>
                  <a:lnTo>
                    <a:pt x="469" y="490"/>
                  </a:lnTo>
                  <a:lnTo>
                    <a:pt x="459" y="490"/>
                  </a:lnTo>
                  <a:lnTo>
                    <a:pt x="450" y="489"/>
                  </a:lnTo>
                  <a:lnTo>
                    <a:pt x="441" y="487"/>
                  </a:lnTo>
                  <a:lnTo>
                    <a:pt x="420" y="482"/>
                  </a:lnTo>
                  <a:lnTo>
                    <a:pt x="402" y="475"/>
                  </a:lnTo>
                  <a:lnTo>
                    <a:pt x="387" y="469"/>
                  </a:lnTo>
                  <a:lnTo>
                    <a:pt x="373" y="462"/>
                  </a:lnTo>
                  <a:lnTo>
                    <a:pt x="363" y="456"/>
                  </a:lnTo>
                  <a:lnTo>
                    <a:pt x="354" y="452"/>
                  </a:lnTo>
                  <a:lnTo>
                    <a:pt x="350" y="449"/>
                  </a:lnTo>
                  <a:lnTo>
                    <a:pt x="349" y="448"/>
                  </a:lnTo>
                  <a:lnTo>
                    <a:pt x="350" y="452"/>
                  </a:lnTo>
                  <a:lnTo>
                    <a:pt x="356" y="461"/>
                  </a:lnTo>
                  <a:lnTo>
                    <a:pt x="364" y="474"/>
                  </a:lnTo>
                  <a:lnTo>
                    <a:pt x="376" y="487"/>
                  </a:lnTo>
                  <a:lnTo>
                    <a:pt x="392" y="501"/>
                  </a:lnTo>
                  <a:lnTo>
                    <a:pt x="412" y="511"/>
                  </a:lnTo>
                  <a:lnTo>
                    <a:pt x="436" y="516"/>
                  </a:lnTo>
                  <a:lnTo>
                    <a:pt x="465" y="514"/>
                  </a:lnTo>
                  <a:lnTo>
                    <a:pt x="472" y="513"/>
                  </a:lnTo>
                  <a:lnTo>
                    <a:pt x="479" y="512"/>
                  </a:lnTo>
                  <a:lnTo>
                    <a:pt x="485" y="511"/>
                  </a:lnTo>
                  <a:lnTo>
                    <a:pt x="490" y="508"/>
                  </a:lnTo>
                  <a:lnTo>
                    <a:pt x="496" y="507"/>
                  </a:lnTo>
                  <a:lnTo>
                    <a:pt x="501" y="506"/>
                  </a:lnTo>
                  <a:lnTo>
                    <a:pt x="505" y="505"/>
                  </a:lnTo>
                  <a:lnTo>
                    <a:pt x="510" y="504"/>
                  </a:lnTo>
                  <a:lnTo>
                    <a:pt x="507" y="521"/>
                  </a:lnTo>
                  <a:lnTo>
                    <a:pt x="498" y="539"/>
                  </a:lnTo>
                  <a:lnTo>
                    <a:pt x="488" y="557"/>
                  </a:lnTo>
                  <a:lnTo>
                    <a:pt x="475" y="573"/>
                  </a:lnTo>
                  <a:lnTo>
                    <a:pt x="459" y="589"/>
                  </a:lnTo>
                  <a:lnTo>
                    <a:pt x="441" y="603"/>
                  </a:lnTo>
                  <a:lnTo>
                    <a:pt x="420" y="615"/>
                  </a:lnTo>
                  <a:lnTo>
                    <a:pt x="398" y="627"/>
                  </a:lnTo>
                  <a:lnTo>
                    <a:pt x="391" y="617"/>
                  </a:lnTo>
                  <a:lnTo>
                    <a:pt x="383" y="608"/>
                  </a:lnTo>
                  <a:lnTo>
                    <a:pt x="376" y="603"/>
                  </a:lnTo>
                  <a:lnTo>
                    <a:pt x="367" y="598"/>
                  </a:lnTo>
                  <a:lnTo>
                    <a:pt x="357" y="596"/>
                  </a:lnTo>
                  <a:lnTo>
                    <a:pt x="345" y="595"/>
                  </a:lnTo>
                  <a:lnTo>
                    <a:pt x="331" y="596"/>
                  </a:lnTo>
                  <a:lnTo>
                    <a:pt x="315" y="598"/>
                  </a:lnTo>
                  <a:lnTo>
                    <a:pt x="290" y="605"/>
                  </a:lnTo>
                  <a:lnTo>
                    <a:pt x="268" y="618"/>
                  </a:lnTo>
                  <a:lnTo>
                    <a:pt x="251" y="632"/>
                  </a:lnTo>
                  <a:lnTo>
                    <a:pt x="238" y="648"/>
                  </a:lnTo>
                  <a:lnTo>
                    <a:pt x="228" y="663"/>
                  </a:lnTo>
                  <a:lnTo>
                    <a:pt x="221" y="675"/>
                  </a:lnTo>
                  <a:lnTo>
                    <a:pt x="216" y="683"/>
                  </a:lnTo>
                  <a:lnTo>
                    <a:pt x="215" y="687"/>
                  </a:lnTo>
                  <a:lnTo>
                    <a:pt x="217" y="685"/>
                  </a:lnTo>
                  <a:lnTo>
                    <a:pt x="224" y="678"/>
                  </a:lnTo>
                  <a:lnTo>
                    <a:pt x="236" y="670"/>
                  </a:lnTo>
                  <a:lnTo>
                    <a:pt x="250" y="659"/>
                  </a:lnTo>
                  <a:lnTo>
                    <a:pt x="266" y="650"/>
                  </a:lnTo>
                  <a:lnTo>
                    <a:pt x="284" y="643"/>
                  </a:lnTo>
                  <a:lnTo>
                    <a:pt x="303" y="638"/>
                  </a:lnTo>
                  <a:lnTo>
                    <a:pt x="322" y="638"/>
                  </a:lnTo>
                  <a:lnTo>
                    <a:pt x="336" y="644"/>
                  </a:lnTo>
                  <a:lnTo>
                    <a:pt x="344" y="655"/>
                  </a:lnTo>
                  <a:lnTo>
                    <a:pt x="349" y="664"/>
                  </a:lnTo>
                  <a:lnTo>
                    <a:pt x="350" y="668"/>
                  </a:lnTo>
                  <a:lnTo>
                    <a:pt x="348" y="687"/>
                  </a:lnTo>
                  <a:lnTo>
                    <a:pt x="342" y="705"/>
                  </a:lnTo>
                  <a:lnTo>
                    <a:pt x="331" y="724"/>
                  </a:lnTo>
                  <a:lnTo>
                    <a:pt x="319" y="742"/>
                  </a:lnTo>
                  <a:lnTo>
                    <a:pt x="303" y="758"/>
                  </a:lnTo>
                  <a:lnTo>
                    <a:pt x="285" y="774"/>
                  </a:lnTo>
                  <a:lnTo>
                    <a:pt x="265" y="788"/>
                  </a:lnTo>
                  <a:lnTo>
                    <a:pt x="243" y="800"/>
                  </a:lnTo>
                  <a:lnTo>
                    <a:pt x="223" y="807"/>
                  </a:lnTo>
                  <a:lnTo>
                    <a:pt x="205" y="811"/>
                  </a:lnTo>
                  <a:lnTo>
                    <a:pt x="187" y="814"/>
                  </a:lnTo>
                  <a:lnTo>
                    <a:pt x="171" y="812"/>
                  </a:lnTo>
                  <a:lnTo>
                    <a:pt x="156" y="809"/>
                  </a:lnTo>
                  <a:lnTo>
                    <a:pt x="144" y="802"/>
                  </a:lnTo>
                  <a:lnTo>
                    <a:pt x="132" y="793"/>
                  </a:lnTo>
                  <a:lnTo>
                    <a:pt x="124" y="781"/>
                  </a:lnTo>
                  <a:lnTo>
                    <a:pt x="134" y="776"/>
                  </a:lnTo>
                  <a:lnTo>
                    <a:pt x="145" y="769"/>
                  </a:lnTo>
                  <a:lnTo>
                    <a:pt x="154" y="761"/>
                  </a:lnTo>
                  <a:lnTo>
                    <a:pt x="164" y="751"/>
                  </a:lnTo>
                  <a:lnTo>
                    <a:pt x="172" y="740"/>
                  </a:lnTo>
                  <a:lnTo>
                    <a:pt x="179" y="726"/>
                  </a:lnTo>
                  <a:lnTo>
                    <a:pt x="184" y="711"/>
                  </a:lnTo>
                  <a:lnTo>
                    <a:pt x="186" y="694"/>
                  </a:lnTo>
                  <a:lnTo>
                    <a:pt x="183" y="670"/>
                  </a:lnTo>
                  <a:lnTo>
                    <a:pt x="174" y="655"/>
                  </a:lnTo>
                  <a:lnTo>
                    <a:pt x="160" y="649"/>
                  </a:lnTo>
                  <a:lnTo>
                    <a:pt x="144" y="648"/>
                  </a:lnTo>
                  <a:lnTo>
                    <a:pt x="127" y="650"/>
                  </a:lnTo>
                  <a:lnTo>
                    <a:pt x="114" y="655"/>
                  </a:lnTo>
                  <a:lnTo>
                    <a:pt x="103" y="658"/>
                  </a:lnTo>
                  <a:lnTo>
                    <a:pt x="100" y="660"/>
                  </a:lnTo>
                  <a:lnTo>
                    <a:pt x="102" y="660"/>
                  </a:lnTo>
                  <a:lnTo>
                    <a:pt x="107" y="659"/>
                  </a:lnTo>
                  <a:lnTo>
                    <a:pt x="114" y="660"/>
                  </a:lnTo>
                  <a:lnTo>
                    <a:pt x="123" y="661"/>
                  </a:lnTo>
                  <a:lnTo>
                    <a:pt x="131" y="665"/>
                  </a:lnTo>
                  <a:lnTo>
                    <a:pt x="139" y="672"/>
                  </a:lnTo>
                  <a:lnTo>
                    <a:pt x="145" y="681"/>
                  </a:lnTo>
                  <a:lnTo>
                    <a:pt x="148" y="695"/>
                  </a:lnTo>
                  <a:lnTo>
                    <a:pt x="147" y="710"/>
                  </a:lnTo>
                  <a:lnTo>
                    <a:pt x="141" y="723"/>
                  </a:lnTo>
                  <a:lnTo>
                    <a:pt x="133" y="733"/>
                  </a:lnTo>
                  <a:lnTo>
                    <a:pt x="122" y="742"/>
                  </a:lnTo>
                  <a:lnTo>
                    <a:pt x="108" y="750"/>
                  </a:lnTo>
                  <a:lnTo>
                    <a:pt x="94" y="756"/>
                  </a:lnTo>
                  <a:lnTo>
                    <a:pt x="80" y="761"/>
                  </a:lnTo>
                  <a:lnTo>
                    <a:pt x="66" y="764"/>
                  </a:lnTo>
                  <a:lnTo>
                    <a:pt x="58" y="763"/>
                  </a:lnTo>
                  <a:lnTo>
                    <a:pt x="50" y="761"/>
                  </a:lnTo>
                  <a:lnTo>
                    <a:pt x="43" y="757"/>
                  </a:lnTo>
                  <a:lnTo>
                    <a:pt x="38" y="753"/>
                  </a:lnTo>
                  <a:lnTo>
                    <a:pt x="33" y="747"/>
                  </a:lnTo>
                  <a:lnTo>
                    <a:pt x="29" y="740"/>
                  </a:lnTo>
                  <a:lnTo>
                    <a:pt x="27" y="732"/>
                  </a:lnTo>
                  <a:lnTo>
                    <a:pt x="26" y="724"/>
                  </a:lnTo>
                  <a:lnTo>
                    <a:pt x="27" y="679"/>
                  </a:lnTo>
                  <a:lnTo>
                    <a:pt x="38" y="674"/>
                  </a:lnTo>
                  <a:lnTo>
                    <a:pt x="42" y="671"/>
                  </a:lnTo>
                  <a:lnTo>
                    <a:pt x="42" y="667"/>
                  </a:lnTo>
                  <a:lnTo>
                    <a:pt x="40" y="663"/>
                  </a:lnTo>
                  <a:lnTo>
                    <a:pt x="34" y="658"/>
                  </a:lnTo>
                  <a:lnTo>
                    <a:pt x="27" y="652"/>
                  </a:lnTo>
                  <a:lnTo>
                    <a:pt x="19" y="644"/>
                  </a:lnTo>
                  <a:lnTo>
                    <a:pt x="11" y="634"/>
                  </a:lnTo>
                  <a:lnTo>
                    <a:pt x="3" y="618"/>
                  </a:lnTo>
                  <a:lnTo>
                    <a:pt x="1" y="603"/>
                  </a:lnTo>
                  <a:lnTo>
                    <a:pt x="2" y="589"/>
                  </a:lnTo>
                  <a:lnTo>
                    <a:pt x="5" y="576"/>
                  </a:lnTo>
                  <a:lnTo>
                    <a:pt x="11" y="566"/>
                  </a:lnTo>
                  <a:lnTo>
                    <a:pt x="17" y="558"/>
                  </a:lnTo>
                  <a:lnTo>
                    <a:pt x="21" y="553"/>
                  </a:lnTo>
                  <a:lnTo>
                    <a:pt x="23" y="551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2" name="Freeform 6"/>
            <p:cNvSpPr>
              <a:spLocks/>
            </p:cNvSpPr>
            <p:nvPr/>
          </p:nvSpPr>
          <p:spPr bwMode="auto">
            <a:xfrm>
              <a:off x="2079" y="3446"/>
              <a:ext cx="662" cy="709"/>
            </a:xfrm>
            <a:custGeom>
              <a:avLst/>
              <a:gdLst>
                <a:gd name="T0" fmla="*/ 369 w 511"/>
                <a:gd name="T1" fmla="*/ 295 h 386"/>
                <a:gd name="T2" fmla="*/ 402 w 511"/>
                <a:gd name="T3" fmla="*/ 322 h 386"/>
                <a:gd name="T4" fmla="*/ 444 w 511"/>
                <a:gd name="T5" fmla="*/ 336 h 386"/>
                <a:gd name="T6" fmla="*/ 467 w 511"/>
                <a:gd name="T7" fmla="*/ 329 h 386"/>
                <a:gd name="T8" fmla="*/ 481 w 511"/>
                <a:gd name="T9" fmla="*/ 312 h 386"/>
                <a:gd name="T10" fmla="*/ 483 w 511"/>
                <a:gd name="T11" fmla="*/ 251 h 386"/>
                <a:gd name="T12" fmla="*/ 468 w 511"/>
                <a:gd name="T13" fmla="*/ 239 h 386"/>
                <a:gd name="T14" fmla="*/ 483 w 511"/>
                <a:gd name="T15" fmla="*/ 224 h 386"/>
                <a:gd name="T16" fmla="*/ 508 w 511"/>
                <a:gd name="T17" fmla="*/ 190 h 386"/>
                <a:gd name="T18" fmla="*/ 505 w 511"/>
                <a:gd name="T19" fmla="*/ 148 h 386"/>
                <a:gd name="T20" fmla="*/ 490 w 511"/>
                <a:gd name="T21" fmla="*/ 125 h 386"/>
                <a:gd name="T22" fmla="*/ 497 w 511"/>
                <a:gd name="T23" fmla="*/ 119 h 386"/>
                <a:gd name="T24" fmla="*/ 501 w 511"/>
                <a:gd name="T25" fmla="*/ 80 h 386"/>
                <a:gd name="T26" fmla="*/ 480 w 511"/>
                <a:gd name="T27" fmla="*/ 54 h 386"/>
                <a:gd name="T28" fmla="*/ 492 w 511"/>
                <a:gd name="T29" fmla="*/ 34 h 386"/>
                <a:gd name="T30" fmla="*/ 503 w 511"/>
                <a:gd name="T31" fmla="*/ 6 h 386"/>
                <a:gd name="T32" fmla="*/ 491 w 511"/>
                <a:gd name="T33" fmla="*/ 15 h 386"/>
                <a:gd name="T34" fmla="*/ 459 w 511"/>
                <a:gd name="T35" fmla="*/ 35 h 386"/>
                <a:gd name="T36" fmla="*/ 453 w 511"/>
                <a:gd name="T37" fmla="*/ 33 h 386"/>
                <a:gd name="T38" fmla="*/ 453 w 511"/>
                <a:gd name="T39" fmla="*/ 34 h 386"/>
                <a:gd name="T40" fmla="*/ 431 w 511"/>
                <a:gd name="T41" fmla="*/ 71 h 386"/>
                <a:gd name="T42" fmla="*/ 389 w 511"/>
                <a:gd name="T43" fmla="*/ 106 h 386"/>
                <a:gd name="T44" fmla="*/ 346 w 511"/>
                <a:gd name="T45" fmla="*/ 93 h 386"/>
                <a:gd name="T46" fmla="*/ 338 w 511"/>
                <a:gd name="T47" fmla="*/ 54 h 386"/>
                <a:gd name="T48" fmla="*/ 341 w 511"/>
                <a:gd name="T49" fmla="*/ 31 h 386"/>
                <a:gd name="T50" fmla="*/ 329 w 511"/>
                <a:gd name="T51" fmla="*/ 43 h 386"/>
                <a:gd name="T52" fmla="*/ 291 w 511"/>
                <a:gd name="T53" fmla="*/ 64 h 386"/>
                <a:gd name="T54" fmla="*/ 228 w 511"/>
                <a:gd name="T55" fmla="*/ 63 h 386"/>
                <a:gd name="T56" fmla="*/ 201 w 511"/>
                <a:gd name="T57" fmla="*/ 31 h 386"/>
                <a:gd name="T58" fmla="*/ 201 w 511"/>
                <a:gd name="T59" fmla="*/ 2 h 386"/>
                <a:gd name="T60" fmla="*/ 200 w 511"/>
                <a:gd name="T61" fmla="*/ 3 h 386"/>
                <a:gd name="T62" fmla="*/ 187 w 511"/>
                <a:gd name="T63" fmla="*/ 15 h 386"/>
                <a:gd name="T64" fmla="*/ 157 w 511"/>
                <a:gd name="T65" fmla="*/ 30 h 386"/>
                <a:gd name="T66" fmla="*/ 134 w 511"/>
                <a:gd name="T67" fmla="*/ 61 h 386"/>
                <a:gd name="T68" fmla="*/ 88 w 511"/>
                <a:gd name="T69" fmla="*/ 86 h 386"/>
                <a:gd name="T70" fmla="*/ 38 w 511"/>
                <a:gd name="T71" fmla="*/ 85 h 386"/>
                <a:gd name="T72" fmla="*/ 20 w 511"/>
                <a:gd name="T73" fmla="*/ 80 h 386"/>
                <a:gd name="T74" fmla="*/ 5 w 511"/>
                <a:gd name="T75" fmla="*/ 77 h 386"/>
                <a:gd name="T76" fmla="*/ 12 w 511"/>
                <a:gd name="T77" fmla="*/ 111 h 386"/>
                <a:gd name="T78" fmla="*/ 51 w 511"/>
                <a:gd name="T79" fmla="*/ 161 h 386"/>
                <a:gd name="T80" fmla="*/ 112 w 511"/>
                <a:gd name="T81" fmla="*/ 199 h 386"/>
                <a:gd name="T82" fmla="*/ 134 w 511"/>
                <a:gd name="T83" fmla="*/ 175 h 386"/>
                <a:gd name="T84" fmla="*/ 165 w 511"/>
                <a:gd name="T85" fmla="*/ 167 h 386"/>
                <a:gd name="T86" fmla="*/ 220 w 511"/>
                <a:gd name="T87" fmla="*/ 177 h 386"/>
                <a:gd name="T88" fmla="*/ 273 w 511"/>
                <a:gd name="T89" fmla="*/ 220 h 386"/>
                <a:gd name="T90" fmla="*/ 294 w 511"/>
                <a:gd name="T91" fmla="*/ 255 h 386"/>
                <a:gd name="T92" fmla="*/ 286 w 511"/>
                <a:gd name="T93" fmla="*/ 250 h 386"/>
                <a:gd name="T94" fmla="*/ 245 w 511"/>
                <a:gd name="T95" fmla="*/ 222 h 386"/>
                <a:gd name="T96" fmla="*/ 189 w 511"/>
                <a:gd name="T97" fmla="*/ 210 h 386"/>
                <a:gd name="T98" fmla="*/ 162 w 511"/>
                <a:gd name="T99" fmla="*/ 236 h 386"/>
                <a:gd name="T100" fmla="*/ 170 w 511"/>
                <a:gd name="T101" fmla="*/ 277 h 386"/>
                <a:gd name="T102" fmla="*/ 208 w 511"/>
                <a:gd name="T103" fmla="*/ 330 h 386"/>
                <a:gd name="T104" fmla="*/ 268 w 511"/>
                <a:gd name="T105" fmla="*/ 372 h 386"/>
                <a:gd name="T106" fmla="*/ 323 w 511"/>
                <a:gd name="T107" fmla="*/ 386 h 386"/>
                <a:gd name="T108" fmla="*/ 367 w 511"/>
                <a:gd name="T109" fmla="*/ 374 h 386"/>
                <a:gd name="T110" fmla="*/ 377 w 511"/>
                <a:gd name="T111" fmla="*/ 348 h 386"/>
                <a:gd name="T112" fmla="*/ 347 w 511"/>
                <a:gd name="T113" fmla="*/ 323 h 386"/>
                <a:gd name="T114" fmla="*/ 326 w 511"/>
                <a:gd name="T115" fmla="*/ 283 h 386"/>
                <a:gd name="T116" fmla="*/ 337 w 511"/>
                <a:gd name="T117" fmla="*/ 227 h 386"/>
                <a:gd name="T118" fmla="*/ 383 w 511"/>
                <a:gd name="T119" fmla="*/ 222 h 386"/>
                <a:gd name="T120" fmla="*/ 410 w 511"/>
                <a:gd name="T121" fmla="*/ 232 h 386"/>
                <a:gd name="T122" fmla="*/ 397 w 511"/>
                <a:gd name="T123" fmla="*/ 232 h 386"/>
                <a:gd name="T124" fmla="*/ 371 w 511"/>
                <a:gd name="T125" fmla="*/ 244 h 3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1"/>
                <a:gd name="T190" fmla="*/ 0 h 386"/>
                <a:gd name="T191" fmla="*/ 511 w 511"/>
                <a:gd name="T192" fmla="*/ 386 h 3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1" h="386">
                  <a:moveTo>
                    <a:pt x="362" y="267"/>
                  </a:moveTo>
                  <a:lnTo>
                    <a:pt x="363" y="282"/>
                  </a:lnTo>
                  <a:lnTo>
                    <a:pt x="369" y="295"/>
                  </a:lnTo>
                  <a:lnTo>
                    <a:pt x="377" y="305"/>
                  </a:lnTo>
                  <a:lnTo>
                    <a:pt x="389" y="314"/>
                  </a:lnTo>
                  <a:lnTo>
                    <a:pt x="402" y="322"/>
                  </a:lnTo>
                  <a:lnTo>
                    <a:pt x="416" y="328"/>
                  </a:lnTo>
                  <a:lnTo>
                    <a:pt x="430" y="333"/>
                  </a:lnTo>
                  <a:lnTo>
                    <a:pt x="444" y="336"/>
                  </a:lnTo>
                  <a:lnTo>
                    <a:pt x="452" y="335"/>
                  </a:lnTo>
                  <a:lnTo>
                    <a:pt x="460" y="333"/>
                  </a:lnTo>
                  <a:lnTo>
                    <a:pt x="467" y="329"/>
                  </a:lnTo>
                  <a:lnTo>
                    <a:pt x="473" y="325"/>
                  </a:lnTo>
                  <a:lnTo>
                    <a:pt x="477" y="319"/>
                  </a:lnTo>
                  <a:lnTo>
                    <a:pt x="481" y="312"/>
                  </a:lnTo>
                  <a:lnTo>
                    <a:pt x="483" y="304"/>
                  </a:lnTo>
                  <a:lnTo>
                    <a:pt x="484" y="296"/>
                  </a:lnTo>
                  <a:lnTo>
                    <a:pt x="483" y="251"/>
                  </a:lnTo>
                  <a:lnTo>
                    <a:pt x="473" y="246"/>
                  </a:lnTo>
                  <a:lnTo>
                    <a:pt x="468" y="243"/>
                  </a:lnTo>
                  <a:lnTo>
                    <a:pt x="468" y="239"/>
                  </a:lnTo>
                  <a:lnTo>
                    <a:pt x="470" y="235"/>
                  </a:lnTo>
                  <a:lnTo>
                    <a:pt x="476" y="230"/>
                  </a:lnTo>
                  <a:lnTo>
                    <a:pt x="483" y="224"/>
                  </a:lnTo>
                  <a:lnTo>
                    <a:pt x="491" y="216"/>
                  </a:lnTo>
                  <a:lnTo>
                    <a:pt x="500" y="206"/>
                  </a:lnTo>
                  <a:lnTo>
                    <a:pt x="508" y="190"/>
                  </a:lnTo>
                  <a:lnTo>
                    <a:pt x="511" y="175"/>
                  </a:lnTo>
                  <a:lnTo>
                    <a:pt x="510" y="161"/>
                  </a:lnTo>
                  <a:lnTo>
                    <a:pt x="505" y="148"/>
                  </a:lnTo>
                  <a:lnTo>
                    <a:pt x="500" y="138"/>
                  </a:lnTo>
                  <a:lnTo>
                    <a:pt x="495" y="130"/>
                  </a:lnTo>
                  <a:lnTo>
                    <a:pt x="490" y="125"/>
                  </a:lnTo>
                  <a:lnTo>
                    <a:pt x="489" y="123"/>
                  </a:lnTo>
                  <a:lnTo>
                    <a:pt x="491" y="123"/>
                  </a:lnTo>
                  <a:lnTo>
                    <a:pt x="497" y="119"/>
                  </a:lnTo>
                  <a:lnTo>
                    <a:pt x="501" y="110"/>
                  </a:lnTo>
                  <a:lnTo>
                    <a:pt x="504" y="94"/>
                  </a:lnTo>
                  <a:lnTo>
                    <a:pt x="501" y="80"/>
                  </a:lnTo>
                  <a:lnTo>
                    <a:pt x="496" y="69"/>
                  </a:lnTo>
                  <a:lnTo>
                    <a:pt x="488" y="59"/>
                  </a:lnTo>
                  <a:lnTo>
                    <a:pt x="480" y="54"/>
                  </a:lnTo>
                  <a:lnTo>
                    <a:pt x="480" y="47"/>
                  </a:lnTo>
                  <a:lnTo>
                    <a:pt x="485" y="42"/>
                  </a:lnTo>
                  <a:lnTo>
                    <a:pt x="492" y="34"/>
                  </a:lnTo>
                  <a:lnTo>
                    <a:pt x="499" y="21"/>
                  </a:lnTo>
                  <a:lnTo>
                    <a:pt x="505" y="4"/>
                  </a:lnTo>
                  <a:lnTo>
                    <a:pt x="503" y="6"/>
                  </a:lnTo>
                  <a:lnTo>
                    <a:pt x="499" y="9"/>
                  </a:lnTo>
                  <a:lnTo>
                    <a:pt x="496" y="12"/>
                  </a:lnTo>
                  <a:lnTo>
                    <a:pt x="491" y="15"/>
                  </a:lnTo>
                  <a:lnTo>
                    <a:pt x="476" y="25"/>
                  </a:lnTo>
                  <a:lnTo>
                    <a:pt x="466" y="32"/>
                  </a:lnTo>
                  <a:lnTo>
                    <a:pt x="459" y="35"/>
                  </a:lnTo>
                  <a:lnTo>
                    <a:pt x="455" y="35"/>
                  </a:lnTo>
                  <a:lnTo>
                    <a:pt x="454" y="34"/>
                  </a:lnTo>
                  <a:lnTo>
                    <a:pt x="453" y="33"/>
                  </a:lnTo>
                  <a:lnTo>
                    <a:pt x="454" y="32"/>
                  </a:lnTo>
                  <a:lnTo>
                    <a:pt x="454" y="31"/>
                  </a:lnTo>
                  <a:lnTo>
                    <a:pt x="453" y="34"/>
                  </a:lnTo>
                  <a:lnTo>
                    <a:pt x="448" y="43"/>
                  </a:lnTo>
                  <a:lnTo>
                    <a:pt x="442" y="56"/>
                  </a:lnTo>
                  <a:lnTo>
                    <a:pt x="431" y="71"/>
                  </a:lnTo>
                  <a:lnTo>
                    <a:pt x="420" y="85"/>
                  </a:lnTo>
                  <a:lnTo>
                    <a:pt x="405" y="97"/>
                  </a:lnTo>
                  <a:lnTo>
                    <a:pt x="389" y="106"/>
                  </a:lnTo>
                  <a:lnTo>
                    <a:pt x="371" y="107"/>
                  </a:lnTo>
                  <a:lnTo>
                    <a:pt x="356" y="102"/>
                  </a:lnTo>
                  <a:lnTo>
                    <a:pt x="346" y="93"/>
                  </a:lnTo>
                  <a:lnTo>
                    <a:pt x="340" y="80"/>
                  </a:lnTo>
                  <a:lnTo>
                    <a:pt x="338" y="66"/>
                  </a:lnTo>
                  <a:lnTo>
                    <a:pt x="338" y="54"/>
                  </a:lnTo>
                  <a:lnTo>
                    <a:pt x="339" y="42"/>
                  </a:lnTo>
                  <a:lnTo>
                    <a:pt x="340" y="34"/>
                  </a:lnTo>
                  <a:lnTo>
                    <a:pt x="341" y="31"/>
                  </a:lnTo>
                  <a:lnTo>
                    <a:pt x="340" y="33"/>
                  </a:lnTo>
                  <a:lnTo>
                    <a:pt x="336" y="38"/>
                  </a:lnTo>
                  <a:lnTo>
                    <a:pt x="329" y="43"/>
                  </a:lnTo>
                  <a:lnTo>
                    <a:pt x="319" y="51"/>
                  </a:lnTo>
                  <a:lnTo>
                    <a:pt x="307" y="58"/>
                  </a:lnTo>
                  <a:lnTo>
                    <a:pt x="291" y="64"/>
                  </a:lnTo>
                  <a:lnTo>
                    <a:pt x="272" y="68"/>
                  </a:lnTo>
                  <a:lnTo>
                    <a:pt x="249" y="68"/>
                  </a:lnTo>
                  <a:lnTo>
                    <a:pt x="228" y="63"/>
                  </a:lnTo>
                  <a:lnTo>
                    <a:pt x="215" y="54"/>
                  </a:lnTo>
                  <a:lnTo>
                    <a:pt x="205" y="43"/>
                  </a:lnTo>
                  <a:lnTo>
                    <a:pt x="201" y="31"/>
                  </a:lnTo>
                  <a:lnTo>
                    <a:pt x="200" y="19"/>
                  </a:lnTo>
                  <a:lnTo>
                    <a:pt x="200" y="9"/>
                  </a:lnTo>
                  <a:lnTo>
                    <a:pt x="201" y="2"/>
                  </a:lnTo>
                  <a:lnTo>
                    <a:pt x="201" y="0"/>
                  </a:lnTo>
                  <a:lnTo>
                    <a:pt x="201" y="1"/>
                  </a:lnTo>
                  <a:lnTo>
                    <a:pt x="200" y="3"/>
                  </a:lnTo>
                  <a:lnTo>
                    <a:pt x="196" y="5"/>
                  </a:lnTo>
                  <a:lnTo>
                    <a:pt x="193" y="10"/>
                  </a:lnTo>
                  <a:lnTo>
                    <a:pt x="187" y="15"/>
                  </a:lnTo>
                  <a:lnTo>
                    <a:pt x="179" y="19"/>
                  </a:lnTo>
                  <a:lnTo>
                    <a:pt x="170" y="25"/>
                  </a:lnTo>
                  <a:lnTo>
                    <a:pt x="157" y="30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4" y="61"/>
                  </a:lnTo>
                  <a:lnTo>
                    <a:pt x="121" y="71"/>
                  </a:lnTo>
                  <a:lnTo>
                    <a:pt x="106" y="79"/>
                  </a:lnTo>
                  <a:lnTo>
                    <a:pt x="88" y="86"/>
                  </a:lnTo>
                  <a:lnTo>
                    <a:pt x="68" y="88"/>
                  </a:lnTo>
                  <a:lnTo>
                    <a:pt x="45" y="86"/>
                  </a:lnTo>
                  <a:lnTo>
                    <a:pt x="38" y="85"/>
                  </a:lnTo>
                  <a:lnTo>
                    <a:pt x="32" y="84"/>
                  </a:lnTo>
                  <a:lnTo>
                    <a:pt x="26" y="83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9" y="78"/>
                  </a:lnTo>
                  <a:lnTo>
                    <a:pt x="5" y="77"/>
                  </a:lnTo>
                  <a:lnTo>
                    <a:pt x="0" y="76"/>
                  </a:lnTo>
                  <a:lnTo>
                    <a:pt x="4" y="93"/>
                  </a:lnTo>
                  <a:lnTo>
                    <a:pt x="12" y="111"/>
                  </a:lnTo>
                  <a:lnTo>
                    <a:pt x="22" y="129"/>
                  </a:lnTo>
                  <a:lnTo>
                    <a:pt x="36" y="145"/>
                  </a:lnTo>
                  <a:lnTo>
                    <a:pt x="51" y="161"/>
                  </a:lnTo>
                  <a:lnTo>
                    <a:pt x="69" y="175"/>
                  </a:lnTo>
                  <a:lnTo>
                    <a:pt x="90" y="187"/>
                  </a:lnTo>
                  <a:lnTo>
                    <a:pt x="112" y="199"/>
                  </a:lnTo>
                  <a:lnTo>
                    <a:pt x="119" y="189"/>
                  </a:lnTo>
                  <a:lnTo>
                    <a:pt x="127" y="180"/>
                  </a:lnTo>
                  <a:lnTo>
                    <a:pt x="134" y="175"/>
                  </a:lnTo>
                  <a:lnTo>
                    <a:pt x="143" y="170"/>
                  </a:lnTo>
                  <a:lnTo>
                    <a:pt x="153" y="168"/>
                  </a:lnTo>
                  <a:lnTo>
                    <a:pt x="165" y="167"/>
                  </a:lnTo>
                  <a:lnTo>
                    <a:pt x="179" y="168"/>
                  </a:lnTo>
                  <a:lnTo>
                    <a:pt x="195" y="170"/>
                  </a:lnTo>
                  <a:lnTo>
                    <a:pt x="220" y="177"/>
                  </a:lnTo>
                  <a:lnTo>
                    <a:pt x="242" y="190"/>
                  </a:lnTo>
                  <a:lnTo>
                    <a:pt x="259" y="204"/>
                  </a:lnTo>
                  <a:lnTo>
                    <a:pt x="273" y="220"/>
                  </a:lnTo>
                  <a:lnTo>
                    <a:pt x="283" y="235"/>
                  </a:lnTo>
                  <a:lnTo>
                    <a:pt x="289" y="247"/>
                  </a:lnTo>
                  <a:lnTo>
                    <a:pt x="294" y="255"/>
                  </a:lnTo>
                  <a:lnTo>
                    <a:pt x="295" y="259"/>
                  </a:lnTo>
                  <a:lnTo>
                    <a:pt x="293" y="257"/>
                  </a:lnTo>
                  <a:lnTo>
                    <a:pt x="286" y="250"/>
                  </a:lnTo>
                  <a:lnTo>
                    <a:pt x="274" y="242"/>
                  </a:lnTo>
                  <a:lnTo>
                    <a:pt x="261" y="231"/>
                  </a:lnTo>
                  <a:lnTo>
                    <a:pt x="245" y="222"/>
                  </a:lnTo>
                  <a:lnTo>
                    <a:pt x="227" y="215"/>
                  </a:lnTo>
                  <a:lnTo>
                    <a:pt x="208" y="210"/>
                  </a:lnTo>
                  <a:lnTo>
                    <a:pt x="189" y="210"/>
                  </a:lnTo>
                  <a:lnTo>
                    <a:pt x="175" y="216"/>
                  </a:lnTo>
                  <a:lnTo>
                    <a:pt x="166" y="227"/>
                  </a:lnTo>
                  <a:lnTo>
                    <a:pt x="162" y="236"/>
                  </a:lnTo>
                  <a:lnTo>
                    <a:pt x="160" y="240"/>
                  </a:lnTo>
                  <a:lnTo>
                    <a:pt x="163" y="259"/>
                  </a:lnTo>
                  <a:lnTo>
                    <a:pt x="170" y="277"/>
                  </a:lnTo>
                  <a:lnTo>
                    <a:pt x="179" y="296"/>
                  </a:lnTo>
                  <a:lnTo>
                    <a:pt x="192" y="314"/>
                  </a:lnTo>
                  <a:lnTo>
                    <a:pt x="208" y="330"/>
                  </a:lnTo>
                  <a:lnTo>
                    <a:pt x="226" y="346"/>
                  </a:lnTo>
                  <a:lnTo>
                    <a:pt x="246" y="360"/>
                  </a:lnTo>
                  <a:lnTo>
                    <a:pt x="268" y="372"/>
                  </a:lnTo>
                  <a:lnTo>
                    <a:pt x="287" y="379"/>
                  </a:lnTo>
                  <a:lnTo>
                    <a:pt x="306" y="383"/>
                  </a:lnTo>
                  <a:lnTo>
                    <a:pt x="323" y="386"/>
                  </a:lnTo>
                  <a:lnTo>
                    <a:pt x="339" y="384"/>
                  </a:lnTo>
                  <a:lnTo>
                    <a:pt x="354" y="381"/>
                  </a:lnTo>
                  <a:lnTo>
                    <a:pt x="367" y="374"/>
                  </a:lnTo>
                  <a:lnTo>
                    <a:pt x="378" y="365"/>
                  </a:lnTo>
                  <a:lnTo>
                    <a:pt x="387" y="353"/>
                  </a:lnTo>
                  <a:lnTo>
                    <a:pt x="377" y="348"/>
                  </a:lnTo>
                  <a:lnTo>
                    <a:pt x="367" y="341"/>
                  </a:lnTo>
                  <a:lnTo>
                    <a:pt x="356" y="333"/>
                  </a:lnTo>
                  <a:lnTo>
                    <a:pt x="347" y="323"/>
                  </a:lnTo>
                  <a:lnTo>
                    <a:pt x="338" y="312"/>
                  </a:lnTo>
                  <a:lnTo>
                    <a:pt x="331" y="298"/>
                  </a:lnTo>
                  <a:lnTo>
                    <a:pt x="326" y="283"/>
                  </a:lnTo>
                  <a:lnTo>
                    <a:pt x="324" y="266"/>
                  </a:lnTo>
                  <a:lnTo>
                    <a:pt x="327" y="242"/>
                  </a:lnTo>
                  <a:lnTo>
                    <a:pt x="337" y="227"/>
                  </a:lnTo>
                  <a:lnTo>
                    <a:pt x="351" y="221"/>
                  </a:lnTo>
                  <a:lnTo>
                    <a:pt x="367" y="220"/>
                  </a:lnTo>
                  <a:lnTo>
                    <a:pt x="383" y="222"/>
                  </a:lnTo>
                  <a:lnTo>
                    <a:pt x="397" y="227"/>
                  </a:lnTo>
                  <a:lnTo>
                    <a:pt x="407" y="230"/>
                  </a:lnTo>
                  <a:lnTo>
                    <a:pt x="410" y="232"/>
                  </a:lnTo>
                  <a:lnTo>
                    <a:pt x="408" y="232"/>
                  </a:lnTo>
                  <a:lnTo>
                    <a:pt x="404" y="231"/>
                  </a:lnTo>
                  <a:lnTo>
                    <a:pt x="397" y="232"/>
                  </a:lnTo>
                  <a:lnTo>
                    <a:pt x="387" y="233"/>
                  </a:lnTo>
                  <a:lnTo>
                    <a:pt x="379" y="237"/>
                  </a:lnTo>
                  <a:lnTo>
                    <a:pt x="371" y="244"/>
                  </a:lnTo>
                  <a:lnTo>
                    <a:pt x="366" y="253"/>
                  </a:lnTo>
                  <a:lnTo>
                    <a:pt x="362" y="267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3" name="Freeform 7"/>
            <p:cNvSpPr>
              <a:spLocks/>
            </p:cNvSpPr>
            <p:nvPr/>
          </p:nvSpPr>
          <p:spPr bwMode="auto">
            <a:xfrm>
              <a:off x="2847" y="3446"/>
              <a:ext cx="662" cy="709"/>
            </a:xfrm>
            <a:custGeom>
              <a:avLst/>
              <a:gdLst>
                <a:gd name="T0" fmla="*/ 140 w 509"/>
                <a:gd name="T1" fmla="*/ 295 h 386"/>
                <a:gd name="T2" fmla="*/ 107 w 509"/>
                <a:gd name="T3" fmla="*/ 322 h 386"/>
                <a:gd name="T4" fmla="*/ 65 w 509"/>
                <a:gd name="T5" fmla="*/ 336 h 386"/>
                <a:gd name="T6" fmla="*/ 42 w 509"/>
                <a:gd name="T7" fmla="*/ 329 h 386"/>
                <a:gd name="T8" fmla="*/ 28 w 509"/>
                <a:gd name="T9" fmla="*/ 312 h 386"/>
                <a:gd name="T10" fmla="*/ 26 w 509"/>
                <a:gd name="T11" fmla="*/ 251 h 386"/>
                <a:gd name="T12" fmla="*/ 41 w 509"/>
                <a:gd name="T13" fmla="*/ 239 h 386"/>
                <a:gd name="T14" fmla="*/ 26 w 509"/>
                <a:gd name="T15" fmla="*/ 224 h 386"/>
                <a:gd name="T16" fmla="*/ 2 w 509"/>
                <a:gd name="T17" fmla="*/ 190 h 386"/>
                <a:gd name="T18" fmla="*/ 4 w 509"/>
                <a:gd name="T19" fmla="*/ 148 h 386"/>
                <a:gd name="T20" fmla="*/ 20 w 509"/>
                <a:gd name="T21" fmla="*/ 125 h 386"/>
                <a:gd name="T22" fmla="*/ 13 w 509"/>
                <a:gd name="T23" fmla="*/ 119 h 386"/>
                <a:gd name="T24" fmla="*/ 8 w 509"/>
                <a:gd name="T25" fmla="*/ 80 h 386"/>
                <a:gd name="T26" fmla="*/ 30 w 509"/>
                <a:gd name="T27" fmla="*/ 54 h 386"/>
                <a:gd name="T28" fmla="*/ 17 w 509"/>
                <a:gd name="T29" fmla="*/ 34 h 386"/>
                <a:gd name="T30" fmla="*/ 8 w 509"/>
                <a:gd name="T31" fmla="*/ 6 h 386"/>
                <a:gd name="T32" fmla="*/ 18 w 509"/>
                <a:gd name="T33" fmla="*/ 15 h 386"/>
                <a:gd name="T34" fmla="*/ 50 w 509"/>
                <a:gd name="T35" fmla="*/ 35 h 386"/>
                <a:gd name="T36" fmla="*/ 56 w 509"/>
                <a:gd name="T37" fmla="*/ 33 h 386"/>
                <a:gd name="T38" fmla="*/ 56 w 509"/>
                <a:gd name="T39" fmla="*/ 34 h 386"/>
                <a:gd name="T40" fmla="*/ 78 w 509"/>
                <a:gd name="T41" fmla="*/ 71 h 386"/>
                <a:gd name="T42" fmla="*/ 121 w 509"/>
                <a:gd name="T43" fmla="*/ 106 h 386"/>
                <a:gd name="T44" fmla="*/ 163 w 509"/>
                <a:gd name="T45" fmla="*/ 93 h 386"/>
                <a:gd name="T46" fmla="*/ 171 w 509"/>
                <a:gd name="T47" fmla="*/ 54 h 386"/>
                <a:gd name="T48" fmla="*/ 168 w 509"/>
                <a:gd name="T49" fmla="*/ 31 h 386"/>
                <a:gd name="T50" fmla="*/ 181 w 509"/>
                <a:gd name="T51" fmla="*/ 43 h 386"/>
                <a:gd name="T52" fmla="*/ 219 w 509"/>
                <a:gd name="T53" fmla="*/ 64 h 386"/>
                <a:gd name="T54" fmla="*/ 281 w 509"/>
                <a:gd name="T55" fmla="*/ 63 h 386"/>
                <a:gd name="T56" fmla="*/ 308 w 509"/>
                <a:gd name="T57" fmla="*/ 31 h 386"/>
                <a:gd name="T58" fmla="*/ 308 w 509"/>
                <a:gd name="T59" fmla="*/ 2 h 386"/>
                <a:gd name="T60" fmla="*/ 311 w 509"/>
                <a:gd name="T61" fmla="*/ 3 h 386"/>
                <a:gd name="T62" fmla="*/ 322 w 509"/>
                <a:gd name="T63" fmla="*/ 15 h 386"/>
                <a:gd name="T64" fmla="*/ 352 w 509"/>
                <a:gd name="T65" fmla="*/ 30 h 386"/>
                <a:gd name="T66" fmla="*/ 376 w 509"/>
                <a:gd name="T67" fmla="*/ 61 h 386"/>
                <a:gd name="T68" fmla="*/ 421 w 509"/>
                <a:gd name="T69" fmla="*/ 86 h 386"/>
                <a:gd name="T70" fmla="*/ 471 w 509"/>
                <a:gd name="T71" fmla="*/ 85 h 386"/>
                <a:gd name="T72" fmla="*/ 489 w 509"/>
                <a:gd name="T73" fmla="*/ 80 h 386"/>
                <a:gd name="T74" fmla="*/ 504 w 509"/>
                <a:gd name="T75" fmla="*/ 77 h 386"/>
                <a:gd name="T76" fmla="*/ 497 w 509"/>
                <a:gd name="T77" fmla="*/ 111 h 386"/>
                <a:gd name="T78" fmla="*/ 458 w 509"/>
                <a:gd name="T79" fmla="*/ 161 h 386"/>
                <a:gd name="T80" fmla="*/ 397 w 509"/>
                <a:gd name="T81" fmla="*/ 199 h 386"/>
                <a:gd name="T82" fmla="*/ 375 w 509"/>
                <a:gd name="T83" fmla="*/ 175 h 386"/>
                <a:gd name="T84" fmla="*/ 344 w 509"/>
                <a:gd name="T85" fmla="*/ 167 h 386"/>
                <a:gd name="T86" fmla="*/ 289 w 509"/>
                <a:gd name="T87" fmla="*/ 177 h 386"/>
                <a:gd name="T88" fmla="*/ 237 w 509"/>
                <a:gd name="T89" fmla="*/ 220 h 386"/>
                <a:gd name="T90" fmla="*/ 215 w 509"/>
                <a:gd name="T91" fmla="*/ 255 h 386"/>
                <a:gd name="T92" fmla="*/ 223 w 509"/>
                <a:gd name="T93" fmla="*/ 250 h 386"/>
                <a:gd name="T94" fmla="*/ 265 w 509"/>
                <a:gd name="T95" fmla="*/ 222 h 386"/>
                <a:gd name="T96" fmla="*/ 321 w 509"/>
                <a:gd name="T97" fmla="*/ 210 h 386"/>
                <a:gd name="T98" fmla="*/ 348 w 509"/>
                <a:gd name="T99" fmla="*/ 236 h 386"/>
                <a:gd name="T100" fmla="*/ 341 w 509"/>
                <a:gd name="T101" fmla="*/ 277 h 386"/>
                <a:gd name="T102" fmla="*/ 302 w 509"/>
                <a:gd name="T103" fmla="*/ 330 h 386"/>
                <a:gd name="T104" fmla="*/ 242 w 509"/>
                <a:gd name="T105" fmla="*/ 372 h 386"/>
                <a:gd name="T106" fmla="*/ 186 w 509"/>
                <a:gd name="T107" fmla="*/ 386 h 386"/>
                <a:gd name="T108" fmla="*/ 143 w 509"/>
                <a:gd name="T109" fmla="*/ 374 h 386"/>
                <a:gd name="T110" fmla="*/ 133 w 509"/>
                <a:gd name="T111" fmla="*/ 348 h 386"/>
                <a:gd name="T112" fmla="*/ 163 w 509"/>
                <a:gd name="T113" fmla="*/ 323 h 386"/>
                <a:gd name="T114" fmla="*/ 183 w 509"/>
                <a:gd name="T115" fmla="*/ 283 h 386"/>
                <a:gd name="T116" fmla="*/ 173 w 509"/>
                <a:gd name="T117" fmla="*/ 227 h 386"/>
                <a:gd name="T118" fmla="*/ 126 w 509"/>
                <a:gd name="T119" fmla="*/ 222 h 386"/>
                <a:gd name="T120" fmla="*/ 99 w 509"/>
                <a:gd name="T121" fmla="*/ 232 h 386"/>
                <a:gd name="T122" fmla="*/ 113 w 509"/>
                <a:gd name="T123" fmla="*/ 232 h 386"/>
                <a:gd name="T124" fmla="*/ 138 w 509"/>
                <a:gd name="T125" fmla="*/ 244 h 3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9"/>
                <a:gd name="T190" fmla="*/ 0 h 386"/>
                <a:gd name="T191" fmla="*/ 509 w 509"/>
                <a:gd name="T192" fmla="*/ 386 h 3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9" h="386">
                  <a:moveTo>
                    <a:pt x="147" y="267"/>
                  </a:moveTo>
                  <a:lnTo>
                    <a:pt x="146" y="282"/>
                  </a:lnTo>
                  <a:lnTo>
                    <a:pt x="140" y="295"/>
                  </a:lnTo>
                  <a:lnTo>
                    <a:pt x="132" y="305"/>
                  </a:lnTo>
                  <a:lnTo>
                    <a:pt x="121" y="314"/>
                  </a:lnTo>
                  <a:lnTo>
                    <a:pt x="107" y="322"/>
                  </a:lnTo>
                  <a:lnTo>
                    <a:pt x="93" y="328"/>
                  </a:lnTo>
                  <a:lnTo>
                    <a:pt x="79" y="333"/>
                  </a:lnTo>
                  <a:lnTo>
                    <a:pt x="65" y="336"/>
                  </a:lnTo>
                  <a:lnTo>
                    <a:pt x="57" y="335"/>
                  </a:lnTo>
                  <a:lnTo>
                    <a:pt x="49" y="333"/>
                  </a:lnTo>
                  <a:lnTo>
                    <a:pt x="42" y="329"/>
                  </a:lnTo>
                  <a:lnTo>
                    <a:pt x="37" y="325"/>
                  </a:lnTo>
                  <a:lnTo>
                    <a:pt x="32" y="319"/>
                  </a:lnTo>
                  <a:lnTo>
                    <a:pt x="28" y="312"/>
                  </a:lnTo>
                  <a:lnTo>
                    <a:pt x="26" y="304"/>
                  </a:lnTo>
                  <a:lnTo>
                    <a:pt x="25" y="296"/>
                  </a:lnTo>
                  <a:lnTo>
                    <a:pt x="26" y="251"/>
                  </a:lnTo>
                  <a:lnTo>
                    <a:pt x="37" y="246"/>
                  </a:lnTo>
                  <a:lnTo>
                    <a:pt x="41" y="243"/>
                  </a:lnTo>
                  <a:lnTo>
                    <a:pt x="41" y="239"/>
                  </a:lnTo>
                  <a:lnTo>
                    <a:pt x="39" y="235"/>
                  </a:lnTo>
                  <a:lnTo>
                    <a:pt x="33" y="230"/>
                  </a:lnTo>
                  <a:lnTo>
                    <a:pt x="26" y="224"/>
                  </a:lnTo>
                  <a:lnTo>
                    <a:pt x="18" y="216"/>
                  </a:lnTo>
                  <a:lnTo>
                    <a:pt x="10" y="206"/>
                  </a:lnTo>
                  <a:lnTo>
                    <a:pt x="2" y="190"/>
                  </a:lnTo>
                  <a:lnTo>
                    <a:pt x="0" y="175"/>
                  </a:lnTo>
                  <a:lnTo>
                    <a:pt x="1" y="161"/>
                  </a:lnTo>
                  <a:lnTo>
                    <a:pt x="4" y="148"/>
                  </a:lnTo>
                  <a:lnTo>
                    <a:pt x="10" y="138"/>
                  </a:lnTo>
                  <a:lnTo>
                    <a:pt x="16" y="130"/>
                  </a:lnTo>
                  <a:lnTo>
                    <a:pt x="20" y="125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3" y="119"/>
                  </a:lnTo>
                  <a:lnTo>
                    <a:pt x="9" y="110"/>
                  </a:lnTo>
                  <a:lnTo>
                    <a:pt x="5" y="94"/>
                  </a:lnTo>
                  <a:lnTo>
                    <a:pt x="8" y="80"/>
                  </a:lnTo>
                  <a:lnTo>
                    <a:pt x="13" y="69"/>
                  </a:lnTo>
                  <a:lnTo>
                    <a:pt x="22" y="59"/>
                  </a:lnTo>
                  <a:lnTo>
                    <a:pt x="30" y="54"/>
                  </a:lnTo>
                  <a:lnTo>
                    <a:pt x="30" y="47"/>
                  </a:lnTo>
                  <a:lnTo>
                    <a:pt x="24" y="42"/>
                  </a:lnTo>
                  <a:lnTo>
                    <a:pt x="17" y="34"/>
                  </a:lnTo>
                  <a:lnTo>
                    <a:pt x="11" y="21"/>
                  </a:lnTo>
                  <a:lnTo>
                    <a:pt x="4" y="4"/>
                  </a:lnTo>
                  <a:lnTo>
                    <a:pt x="8" y="6"/>
                  </a:lnTo>
                  <a:lnTo>
                    <a:pt x="11" y="9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33" y="25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54" y="35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5" y="32"/>
                  </a:lnTo>
                  <a:lnTo>
                    <a:pt x="55" y="31"/>
                  </a:lnTo>
                  <a:lnTo>
                    <a:pt x="56" y="34"/>
                  </a:lnTo>
                  <a:lnTo>
                    <a:pt x="61" y="43"/>
                  </a:lnTo>
                  <a:lnTo>
                    <a:pt x="68" y="56"/>
                  </a:lnTo>
                  <a:lnTo>
                    <a:pt x="78" y="71"/>
                  </a:lnTo>
                  <a:lnTo>
                    <a:pt x="90" y="85"/>
                  </a:lnTo>
                  <a:lnTo>
                    <a:pt x="105" y="97"/>
                  </a:lnTo>
                  <a:lnTo>
                    <a:pt x="121" y="106"/>
                  </a:lnTo>
                  <a:lnTo>
                    <a:pt x="138" y="107"/>
                  </a:lnTo>
                  <a:lnTo>
                    <a:pt x="153" y="102"/>
                  </a:lnTo>
                  <a:lnTo>
                    <a:pt x="163" y="93"/>
                  </a:lnTo>
                  <a:lnTo>
                    <a:pt x="169" y="80"/>
                  </a:lnTo>
                  <a:lnTo>
                    <a:pt x="171" y="66"/>
                  </a:lnTo>
                  <a:lnTo>
                    <a:pt x="171" y="54"/>
                  </a:lnTo>
                  <a:lnTo>
                    <a:pt x="170" y="42"/>
                  </a:lnTo>
                  <a:lnTo>
                    <a:pt x="169" y="34"/>
                  </a:lnTo>
                  <a:lnTo>
                    <a:pt x="168" y="31"/>
                  </a:lnTo>
                  <a:lnTo>
                    <a:pt x="169" y="33"/>
                  </a:lnTo>
                  <a:lnTo>
                    <a:pt x="174" y="38"/>
                  </a:lnTo>
                  <a:lnTo>
                    <a:pt x="181" y="43"/>
                  </a:lnTo>
                  <a:lnTo>
                    <a:pt x="190" y="51"/>
                  </a:lnTo>
                  <a:lnTo>
                    <a:pt x="202" y="58"/>
                  </a:lnTo>
                  <a:lnTo>
                    <a:pt x="219" y="64"/>
                  </a:lnTo>
                  <a:lnTo>
                    <a:pt x="237" y="68"/>
                  </a:lnTo>
                  <a:lnTo>
                    <a:pt x="260" y="68"/>
                  </a:lnTo>
                  <a:lnTo>
                    <a:pt x="281" y="63"/>
                  </a:lnTo>
                  <a:lnTo>
                    <a:pt x="295" y="54"/>
                  </a:lnTo>
                  <a:lnTo>
                    <a:pt x="304" y="43"/>
                  </a:lnTo>
                  <a:lnTo>
                    <a:pt x="308" y="31"/>
                  </a:lnTo>
                  <a:lnTo>
                    <a:pt x="310" y="19"/>
                  </a:lnTo>
                  <a:lnTo>
                    <a:pt x="310" y="9"/>
                  </a:lnTo>
                  <a:lnTo>
                    <a:pt x="308" y="2"/>
                  </a:lnTo>
                  <a:lnTo>
                    <a:pt x="308" y="0"/>
                  </a:lnTo>
                  <a:lnTo>
                    <a:pt x="308" y="1"/>
                  </a:lnTo>
                  <a:lnTo>
                    <a:pt x="311" y="3"/>
                  </a:lnTo>
                  <a:lnTo>
                    <a:pt x="313" y="5"/>
                  </a:lnTo>
                  <a:lnTo>
                    <a:pt x="317" y="10"/>
                  </a:lnTo>
                  <a:lnTo>
                    <a:pt x="322" y="15"/>
                  </a:lnTo>
                  <a:lnTo>
                    <a:pt x="330" y="19"/>
                  </a:lnTo>
                  <a:lnTo>
                    <a:pt x="340" y="25"/>
                  </a:lnTo>
                  <a:lnTo>
                    <a:pt x="352" y="30"/>
                  </a:lnTo>
                  <a:lnTo>
                    <a:pt x="358" y="39"/>
                  </a:lnTo>
                  <a:lnTo>
                    <a:pt x="366" y="49"/>
                  </a:lnTo>
                  <a:lnTo>
                    <a:pt x="376" y="61"/>
                  </a:lnTo>
                  <a:lnTo>
                    <a:pt x="389" y="71"/>
                  </a:lnTo>
                  <a:lnTo>
                    <a:pt x="404" y="79"/>
                  </a:lnTo>
                  <a:lnTo>
                    <a:pt x="421" y="86"/>
                  </a:lnTo>
                  <a:lnTo>
                    <a:pt x="441" y="88"/>
                  </a:lnTo>
                  <a:lnTo>
                    <a:pt x="464" y="86"/>
                  </a:lnTo>
                  <a:lnTo>
                    <a:pt x="471" y="85"/>
                  </a:lnTo>
                  <a:lnTo>
                    <a:pt x="478" y="84"/>
                  </a:lnTo>
                  <a:lnTo>
                    <a:pt x="484" y="83"/>
                  </a:lnTo>
                  <a:lnTo>
                    <a:pt x="489" y="80"/>
                  </a:lnTo>
                  <a:lnTo>
                    <a:pt x="495" y="79"/>
                  </a:lnTo>
                  <a:lnTo>
                    <a:pt x="500" y="78"/>
                  </a:lnTo>
                  <a:lnTo>
                    <a:pt x="504" y="77"/>
                  </a:lnTo>
                  <a:lnTo>
                    <a:pt x="509" y="76"/>
                  </a:lnTo>
                  <a:lnTo>
                    <a:pt x="506" y="93"/>
                  </a:lnTo>
                  <a:lnTo>
                    <a:pt x="497" y="111"/>
                  </a:lnTo>
                  <a:lnTo>
                    <a:pt x="487" y="129"/>
                  </a:lnTo>
                  <a:lnTo>
                    <a:pt x="474" y="145"/>
                  </a:lnTo>
                  <a:lnTo>
                    <a:pt x="458" y="161"/>
                  </a:lnTo>
                  <a:lnTo>
                    <a:pt x="440" y="175"/>
                  </a:lnTo>
                  <a:lnTo>
                    <a:pt x="419" y="187"/>
                  </a:lnTo>
                  <a:lnTo>
                    <a:pt x="397" y="199"/>
                  </a:lnTo>
                  <a:lnTo>
                    <a:pt x="390" y="189"/>
                  </a:lnTo>
                  <a:lnTo>
                    <a:pt x="382" y="180"/>
                  </a:lnTo>
                  <a:lnTo>
                    <a:pt x="375" y="175"/>
                  </a:lnTo>
                  <a:lnTo>
                    <a:pt x="366" y="170"/>
                  </a:lnTo>
                  <a:lnTo>
                    <a:pt x="356" y="168"/>
                  </a:lnTo>
                  <a:lnTo>
                    <a:pt x="344" y="167"/>
                  </a:lnTo>
                  <a:lnTo>
                    <a:pt x="330" y="168"/>
                  </a:lnTo>
                  <a:lnTo>
                    <a:pt x="314" y="170"/>
                  </a:lnTo>
                  <a:lnTo>
                    <a:pt x="289" y="177"/>
                  </a:lnTo>
                  <a:lnTo>
                    <a:pt x="267" y="190"/>
                  </a:lnTo>
                  <a:lnTo>
                    <a:pt x="250" y="204"/>
                  </a:lnTo>
                  <a:lnTo>
                    <a:pt x="237" y="220"/>
                  </a:lnTo>
                  <a:lnTo>
                    <a:pt x="227" y="235"/>
                  </a:lnTo>
                  <a:lnTo>
                    <a:pt x="220" y="247"/>
                  </a:lnTo>
                  <a:lnTo>
                    <a:pt x="215" y="255"/>
                  </a:lnTo>
                  <a:lnTo>
                    <a:pt x="214" y="259"/>
                  </a:lnTo>
                  <a:lnTo>
                    <a:pt x="216" y="257"/>
                  </a:lnTo>
                  <a:lnTo>
                    <a:pt x="223" y="250"/>
                  </a:lnTo>
                  <a:lnTo>
                    <a:pt x="235" y="242"/>
                  </a:lnTo>
                  <a:lnTo>
                    <a:pt x="249" y="231"/>
                  </a:lnTo>
                  <a:lnTo>
                    <a:pt x="265" y="222"/>
                  </a:lnTo>
                  <a:lnTo>
                    <a:pt x="283" y="215"/>
                  </a:lnTo>
                  <a:lnTo>
                    <a:pt x="302" y="210"/>
                  </a:lnTo>
                  <a:lnTo>
                    <a:pt x="321" y="210"/>
                  </a:lnTo>
                  <a:lnTo>
                    <a:pt x="335" y="216"/>
                  </a:lnTo>
                  <a:lnTo>
                    <a:pt x="343" y="227"/>
                  </a:lnTo>
                  <a:lnTo>
                    <a:pt x="348" y="236"/>
                  </a:lnTo>
                  <a:lnTo>
                    <a:pt x="349" y="240"/>
                  </a:lnTo>
                  <a:lnTo>
                    <a:pt x="347" y="259"/>
                  </a:lnTo>
                  <a:lnTo>
                    <a:pt x="341" y="277"/>
                  </a:lnTo>
                  <a:lnTo>
                    <a:pt x="330" y="296"/>
                  </a:lnTo>
                  <a:lnTo>
                    <a:pt x="318" y="314"/>
                  </a:lnTo>
                  <a:lnTo>
                    <a:pt x="302" y="330"/>
                  </a:lnTo>
                  <a:lnTo>
                    <a:pt x="284" y="346"/>
                  </a:lnTo>
                  <a:lnTo>
                    <a:pt x="264" y="360"/>
                  </a:lnTo>
                  <a:lnTo>
                    <a:pt x="242" y="372"/>
                  </a:lnTo>
                  <a:lnTo>
                    <a:pt x="222" y="379"/>
                  </a:lnTo>
                  <a:lnTo>
                    <a:pt x="204" y="383"/>
                  </a:lnTo>
                  <a:lnTo>
                    <a:pt x="186" y="386"/>
                  </a:lnTo>
                  <a:lnTo>
                    <a:pt x="170" y="384"/>
                  </a:lnTo>
                  <a:lnTo>
                    <a:pt x="155" y="381"/>
                  </a:lnTo>
                  <a:lnTo>
                    <a:pt x="143" y="374"/>
                  </a:lnTo>
                  <a:lnTo>
                    <a:pt x="131" y="365"/>
                  </a:lnTo>
                  <a:lnTo>
                    <a:pt x="123" y="353"/>
                  </a:lnTo>
                  <a:lnTo>
                    <a:pt x="133" y="348"/>
                  </a:lnTo>
                  <a:lnTo>
                    <a:pt x="144" y="341"/>
                  </a:lnTo>
                  <a:lnTo>
                    <a:pt x="153" y="333"/>
                  </a:lnTo>
                  <a:lnTo>
                    <a:pt x="163" y="323"/>
                  </a:lnTo>
                  <a:lnTo>
                    <a:pt x="171" y="312"/>
                  </a:lnTo>
                  <a:lnTo>
                    <a:pt x="178" y="298"/>
                  </a:lnTo>
                  <a:lnTo>
                    <a:pt x="183" y="283"/>
                  </a:lnTo>
                  <a:lnTo>
                    <a:pt x="185" y="266"/>
                  </a:lnTo>
                  <a:lnTo>
                    <a:pt x="182" y="242"/>
                  </a:lnTo>
                  <a:lnTo>
                    <a:pt x="173" y="227"/>
                  </a:lnTo>
                  <a:lnTo>
                    <a:pt x="159" y="221"/>
                  </a:lnTo>
                  <a:lnTo>
                    <a:pt x="143" y="220"/>
                  </a:lnTo>
                  <a:lnTo>
                    <a:pt x="126" y="222"/>
                  </a:lnTo>
                  <a:lnTo>
                    <a:pt x="113" y="227"/>
                  </a:lnTo>
                  <a:lnTo>
                    <a:pt x="102" y="230"/>
                  </a:lnTo>
                  <a:lnTo>
                    <a:pt x="99" y="232"/>
                  </a:lnTo>
                  <a:lnTo>
                    <a:pt x="101" y="232"/>
                  </a:lnTo>
                  <a:lnTo>
                    <a:pt x="106" y="231"/>
                  </a:lnTo>
                  <a:lnTo>
                    <a:pt x="113" y="232"/>
                  </a:lnTo>
                  <a:lnTo>
                    <a:pt x="122" y="233"/>
                  </a:lnTo>
                  <a:lnTo>
                    <a:pt x="130" y="237"/>
                  </a:lnTo>
                  <a:lnTo>
                    <a:pt x="138" y="244"/>
                  </a:lnTo>
                  <a:lnTo>
                    <a:pt x="144" y="253"/>
                  </a:lnTo>
                  <a:lnTo>
                    <a:pt x="147" y="267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4" name="Freeform 8"/>
            <p:cNvSpPr>
              <a:spLocks/>
            </p:cNvSpPr>
            <p:nvPr/>
          </p:nvSpPr>
          <p:spPr bwMode="auto">
            <a:xfrm>
              <a:off x="2185" y="3196"/>
              <a:ext cx="403" cy="319"/>
            </a:xfrm>
            <a:custGeom>
              <a:avLst/>
              <a:gdLst>
                <a:gd name="T0" fmla="*/ 310 w 310"/>
                <a:gd name="T1" fmla="*/ 168 h 173"/>
                <a:gd name="T2" fmla="*/ 309 w 310"/>
                <a:gd name="T3" fmla="*/ 139 h 173"/>
                <a:gd name="T4" fmla="*/ 300 w 310"/>
                <a:gd name="T5" fmla="*/ 98 h 173"/>
                <a:gd name="T6" fmla="*/ 278 w 310"/>
                <a:gd name="T7" fmla="*/ 62 h 173"/>
                <a:gd name="T8" fmla="*/ 239 w 310"/>
                <a:gd name="T9" fmla="*/ 50 h 173"/>
                <a:gd name="T10" fmla="*/ 202 w 310"/>
                <a:gd name="T11" fmla="*/ 62 h 173"/>
                <a:gd name="T12" fmla="*/ 166 w 310"/>
                <a:gd name="T13" fmla="*/ 79 h 173"/>
                <a:gd name="T14" fmla="*/ 131 w 310"/>
                <a:gd name="T15" fmla="*/ 90 h 173"/>
                <a:gd name="T16" fmla="*/ 104 w 310"/>
                <a:gd name="T17" fmla="*/ 83 h 173"/>
                <a:gd name="T18" fmla="*/ 86 w 310"/>
                <a:gd name="T19" fmla="*/ 76 h 173"/>
                <a:gd name="T20" fmla="*/ 99 w 310"/>
                <a:gd name="T21" fmla="*/ 68 h 173"/>
                <a:gd name="T22" fmla="*/ 122 w 310"/>
                <a:gd name="T23" fmla="*/ 47 h 173"/>
                <a:gd name="T24" fmla="*/ 130 w 310"/>
                <a:gd name="T25" fmla="*/ 22 h 173"/>
                <a:gd name="T26" fmla="*/ 130 w 310"/>
                <a:gd name="T27" fmla="*/ 3 h 173"/>
                <a:gd name="T28" fmla="*/ 129 w 310"/>
                <a:gd name="T29" fmla="*/ 2 h 173"/>
                <a:gd name="T30" fmla="*/ 123 w 310"/>
                <a:gd name="T31" fmla="*/ 15 h 173"/>
                <a:gd name="T32" fmla="*/ 110 w 310"/>
                <a:gd name="T33" fmla="*/ 31 h 173"/>
                <a:gd name="T34" fmla="*/ 86 w 310"/>
                <a:gd name="T35" fmla="*/ 42 h 173"/>
                <a:gd name="T36" fmla="*/ 54 w 310"/>
                <a:gd name="T37" fmla="*/ 40 h 173"/>
                <a:gd name="T38" fmla="*/ 28 w 310"/>
                <a:gd name="T39" fmla="*/ 33 h 173"/>
                <a:gd name="T40" fmla="*/ 10 w 310"/>
                <a:gd name="T41" fmla="*/ 27 h 173"/>
                <a:gd name="T42" fmla="*/ 1 w 310"/>
                <a:gd name="T43" fmla="*/ 24 h 173"/>
                <a:gd name="T44" fmla="*/ 0 w 310"/>
                <a:gd name="T45" fmla="*/ 25 h 173"/>
                <a:gd name="T46" fmla="*/ 5 w 310"/>
                <a:gd name="T47" fmla="*/ 35 h 173"/>
                <a:gd name="T48" fmla="*/ 15 w 310"/>
                <a:gd name="T49" fmla="*/ 50 h 173"/>
                <a:gd name="T50" fmla="*/ 36 w 310"/>
                <a:gd name="T51" fmla="*/ 65 h 173"/>
                <a:gd name="T52" fmla="*/ 53 w 310"/>
                <a:gd name="T53" fmla="*/ 76 h 173"/>
                <a:gd name="T54" fmla="*/ 61 w 310"/>
                <a:gd name="T55" fmla="*/ 87 h 173"/>
                <a:gd name="T56" fmla="*/ 76 w 310"/>
                <a:gd name="T57" fmla="*/ 99 h 173"/>
                <a:gd name="T58" fmla="*/ 100 w 310"/>
                <a:gd name="T59" fmla="*/ 110 h 173"/>
                <a:gd name="T60" fmla="*/ 142 w 310"/>
                <a:gd name="T61" fmla="*/ 118 h 173"/>
                <a:gd name="T62" fmla="*/ 181 w 310"/>
                <a:gd name="T63" fmla="*/ 111 h 173"/>
                <a:gd name="T64" fmla="*/ 210 w 310"/>
                <a:gd name="T65" fmla="*/ 95 h 173"/>
                <a:gd name="T66" fmla="*/ 235 w 310"/>
                <a:gd name="T67" fmla="*/ 85 h 173"/>
                <a:gd name="T68" fmla="*/ 263 w 310"/>
                <a:gd name="T69" fmla="*/ 91 h 173"/>
                <a:gd name="T70" fmla="*/ 285 w 310"/>
                <a:gd name="T71" fmla="*/ 116 h 173"/>
                <a:gd name="T72" fmla="*/ 301 w 310"/>
                <a:gd name="T73" fmla="*/ 147 h 173"/>
                <a:gd name="T74" fmla="*/ 309 w 310"/>
                <a:gd name="T75" fmla="*/ 169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0"/>
                <a:gd name="T115" fmla="*/ 0 h 173"/>
                <a:gd name="T116" fmla="*/ 310 w 310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0" h="173">
                  <a:moveTo>
                    <a:pt x="310" y="173"/>
                  </a:moveTo>
                  <a:lnTo>
                    <a:pt x="310" y="168"/>
                  </a:lnTo>
                  <a:lnTo>
                    <a:pt x="310" y="156"/>
                  </a:lnTo>
                  <a:lnTo>
                    <a:pt x="309" y="139"/>
                  </a:lnTo>
                  <a:lnTo>
                    <a:pt x="305" y="118"/>
                  </a:lnTo>
                  <a:lnTo>
                    <a:pt x="300" y="98"/>
                  </a:lnTo>
                  <a:lnTo>
                    <a:pt x="290" y="78"/>
                  </a:lnTo>
                  <a:lnTo>
                    <a:pt x="278" y="62"/>
                  </a:lnTo>
                  <a:lnTo>
                    <a:pt x="259" y="53"/>
                  </a:lnTo>
                  <a:lnTo>
                    <a:pt x="239" y="50"/>
                  </a:lnTo>
                  <a:lnTo>
                    <a:pt x="220" y="54"/>
                  </a:lnTo>
                  <a:lnTo>
                    <a:pt x="202" y="62"/>
                  </a:lnTo>
                  <a:lnTo>
                    <a:pt x="183" y="71"/>
                  </a:lnTo>
                  <a:lnTo>
                    <a:pt x="166" y="79"/>
                  </a:lnTo>
                  <a:lnTo>
                    <a:pt x="149" y="86"/>
                  </a:lnTo>
                  <a:lnTo>
                    <a:pt x="131" y="90"/>
                  </a:lnTo>
                  <a:lnTo>
                    <a:pt x="113" y="86"/>
                  </a:lnTo>
                  <a:lnTo>
                    <a:pt x="104" y="83"/>
                  </a:lnTo>
                  <a:lnTo>
                    <a:pt x="95" y="79"/>
                  </a:lnTo>
                  <a:lnTo>
                    <a:pt x="86" y="76"/>
                  </a:lnTo>
                  <a:lnTo>
                    <a:pt x="80" y="72"/>
                  </a:lnTo>
                  <a:lnTo>
                    <a:pt x="99" y="68"/>
                  </a:lnTo>
                  <a:lnTo>
                    <a:pt x="113" y="58"/>
                  </a:lnTo>
                  <a:lnTo>
                    <a:pt x="122" y="47"/>
                  </a:lnTo>
                  <a:lnTo>
                    <a:pt x="128" y="34"/>
                  </a:lnTo>
                  <a:lnTo>
                    <a:pt x="130" y="22"/>
                  </a:lnTo>
                  <a:lnTo>
                    <a:pt x="131" y="10"/>
                  </a:lnTo>
                  <a:lnTo>
                    <a:pt x="130" y="3"/>
                  </a:lnTo>
                  <a:lnTo>
                    <a:pt x="130" y="0"/>
                  </a:lnTo>
                  <a:lnTo>
                    <a:pt x="129" y="2"/>
                  </a:lnTo>
                  <a:lnTo>
                    <a:pt x="128" y="7"/>
                  </a:lnTo>
                  <a:lnTo>
                    <a:pt x="123" y="15"/>
                  </a:lnTo>
                  <a:lnTo>
                    <a:pt x="118" y="23"/>
                  </a:lnTo>
                  <a:lnTo>
                    <a:pt x="110" y="31"/>
                  </a:lnTo>
                  <a:lnTo>
                    <a:pt x="99" y="38"/>
                  </a:lnTo>
                  <a:lnTo>
                    <a:pt x="86" y="42"/>
                  </a:lnTo>
                  <a:lnTo>
                    <a:pt x="70" y="42"/>
                  </a:lnTo>
                  <a:lnTo>
                    <a:pt x="54" y="40"/>
                  </a:lnTo>
                  <a:lnTo>
                    <a:pt x="40" y="37"/>
                  </a:lnTo>
                  <a:lnTo>
                    <a:pt x="28" y="33"/>
                  </a:lnTo>
                  <a:lnTo>
                    <a:pt x="18" y="31"/>
                  </a:lnTo>
                  <a:lnTo>
                    <a:pt x="10" y="27"/>
                  </a:lnTo>
                  <a:lnTo>
                    <a:pt x="5" y="26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5" y="35"/>
                  </a:lnTo>
                  <a:lnTo>
                    <a:pt x="8" y="44"/>
                  </a:lnTo>
                  <a:lnTo>
                    <a:pt x="15" y="50"/>
                  </a:lnTo>
                  <a:lnTo>
                    <a:pt x="24" y="58"/>
                  </a:lnTo>
                  <a:lnTo>
                    <a:pt x="36" y="65"/>
                  </a:lnTo>
                  <a:lnTo>
                    <a:pt x="51" y="70"/>
                  </a:lnTo>
                  <a:lnTo>
                    <a:pt x="53" y="76"/>
                  </a:lnTo>
                  <a:lnTo>
                    <a:pt x="56" y="82"/>
                  </a:lnTo>
                  <a:lnTo>
                    <a:pt x="61" y="87"/>
                  </a:lnTo>
                  <a:lnTo>
                    <a:pt x="68" y="93"/>
                  </a:lnTo>
                  <a:lnTo>
                    <a:pt x="76" y="99"/>
                  </a:lnTo>
                  <a:lnTo>
                    <a:pt x="88" y="105"/>
                  </a:lnTo>
                  <a:lnTo>
                    <a:pt x="100" y="110"/>
                  </a:lnTo>
                  <a:lnTo>
                    <a:pt x="116" y="115"/>
                  </a:lnTo>
                  <a:lnTo>
                    <a:pt x="142" y="118"/>
                  </a:lnTo>
                  <a:lnTo>
                    <a:pt x="164" y="117"/>
                  </a:lnTo>
                  <a:lnTo>
                    <a:pt x="181" y="111"/>
                  </a:lnTo>
                  <a:lnTo>
                    <a:pt x="197" y="103"/>
                  </a:lnTo>
                  <a:lnTo>
                    <a:pt x="210" y="95"/>
                  </a:lnTo>
                  <a:lnTo>
                    <a:pt x="222" y="88"/>
                  </a:lnTo>
                  <a:lnTo>
                    <a:pt x="235" y="85"/>
                  </a:lnTo>
                  <a:lnTo>
                    <a:pt x="249" y="85"/>
                  </a:lnTo>
                  <a:lnTo>
                    <a:pt x="263" y="91"/>
                  </a:lnTo>
                  <a:lnTo>
                    <a:pt x="274" y="102"/>
                  </a:lnTo>
                  <a:lnTo>
                    <a:pt x="285" y="116"/>
                  </a:lnTo>
                  <a:lnTo>
                    <a:pt x="294" y="132"/>
                  </a:lnTo>
                  <a:lnTo>
                    <a:pt x="301" y="147"/>
                  </a:lnTo>
                  <a:lnTo>
                    <a:pt x="305" y="160"/>
                  </a:lnTo>
                  <a:lnTo>
                    <a:pt x="309" y="169"/>
                  </a:lnTo>
                  <a:lnTo>
                    <a:pt x="31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5" name="Freeform 9"/>
            <p:cNvSpPr>
              <a:spLocks/>
            </p:cNvSpPr>
            <p:nvPr/>
          </p:nvSpPr>
          <p:spPr bwMode="auto">
            <a:xfrm>
              <a:off x="2317" y="3582"/>
              <a:ext cx="309" cy="243"/>
            </a:xfrm>
            <a:custGeom>
              <a:avLst/>
              <a:gdLst>
                <a:gd name="T0" fmla="*/ 168 w 238"/>
                <a:gd name="T1" fmla="*/ 89 h 132"/>
                <a:gd name="T2" fmla="*/ 153 w 238"/>
                <a:gd name="T3" fmla="*/ 81 h 132"/>
                <a:gd name="T4" fmla="*/ 142 w 238"/>
                <a:gd name="T5" fmla="*/ 73 h 132"/>
                <a:gd name="T6" fmla="*/ 133 w 238"/>
                <a:gd name="T7" fmla="*/ 65 h 132"/>
                <a:gd name="T8" fmla="*/ 141 w 238"/>
                <a:gd name="T9" fmla="*/ 44 h 132"/>
                <a:gd name="T10" fmla="*/ 138 w 238"/>
                <a:gd name="T11" fmla="*/ 7 h 132"/>
                <a:gd name="T12" fmla="*/ 134 w 238"/>
                <a:gd name="T13" fmla="*/ 3 h 132"/>
                <a:gd name="T14" fmla="*/ 130 w 238"/>
                <a:gd name="T15" fmla="*/ 17 h 132"/>
                <a:gd name="T16" fmla="*/ 116 w 238"/>
                <a:gd name="T17" fmla="*/ 34 h 132"/>
                <a:gd name="T18" fmla="*/ 92 w 238"/>
                <a:gd name="T19" fmla="*/ 44 h 132"/>
                <a:gd name="T20" fmla="*/ 58 w 238"/>
                <a:gd name="T21" fmla="*/ 36 h 132"/>
                <a:gd name="T22" fmla="*/ 30 w 238"/>
                <a:gd name="T23" fmla="*/ 27 h 132"/>
                <a:gd name="T24" fmla="*/ 11 w 238"/>
                <a:gd name="T25" fmla="*/ 19 h 132"/>
                <a:gd name="T26" fmla="*/ 1 w 238"/>
                <a:gd name="T27" fmla="*/ 14 h 132"/>
                <a:gd name="T28" fmla="*/ 1 w 238"/>
                <a:gd name="T29" fmla="*/ 15 h 132"/>
                <a:gd name="T30" fmla="*/ 7 w 238"/>
                <a:gd name="T31" fmla="*/ 32 h 132"/>
                <a:gd name="T32" fmla="*/ 25 w 238"/>
                <a:gd name="T33" fmla="*/ 55 h 132"/>
                <a:gd name="T34" fmla="*/ 57 w 238"/>
                <a:gd name="T35" fmla="*/ 73 h 132"/>
                <a:gd name="T36" fmla="*/ 88 w 238"/>
                <a:gd name="T37" fmla="*/ 78 h 132"/>
                <a:gd name="T38" fmla="*/ 101 w 238"/>
                <a:gd name="T39" fmla="*/ 78 h 132"/>
                <a:gd name="T40" fmla="*/ 109 w 238"/>
                <a:gd name="T41" fmla="*/ 83 h 132"/>
                <a:gd name="T42" fmla="*/ 122 w 238"/>
                <a:gd name="T43" fmla="*/ 101 h 132"/>
                <a:gd name="T44" fmla="*/ 140 w 238"/>
                <a:gd name="T45" fmla="*/ 117 h 132"/>
                <a:gd name="T46" fmla="*/ 168 w 238"/>
                <a:gd name="T47" fmla="*/ 128 h 132"/>
                <a:gd name="T48" fmla="*/ 207 w 238"/>
                <a:gd name="T49" fmla="*/ 130 h 132"/>
                <a:gd name="T50" fmla="*/ 232 w 238"/>
                <a:gd name="T51" fmla="*/ 108 h 132"/>
                <a:gd name="T52" fmla="*/ 238 w 238"/>
                <a:gd name="T53" fmla="*/ 75 h 132"/>
                <a:gd name="T54" fmla="*/ 237 w 238"/>
                <a:gd name="T55" fmla="*/ 51 h 132"/>
                <a:gd name="T56" fmla="*/ 236 w 238"/>
                <a:gd name="T57" fmla="*/ 50 h 132"/>
                <a:gd name="T58" fmla="*/ 230 w 238"/>
                <a:gd name="T59" fmla="*/ 66 h 132"/>
                <a:gd name="T60" fmla="*/ 217 w 238"/>
                <a:gd name="T61" fmla="*/ 85 h 132"/>
                <a:gd name="T62" fmla="*/ 194 w 238"/>
                <a:gd name="T63" fmla="*/ 95 h 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8"/>
                <a:gd name="T97" fmla="*/ 0 h 132"/>
                <a:gd name="T98" fmla="*/ 238 w 238"/>
                <a:gd name="T99" fmla="*/ 132 h 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8" h="132">
                  <a:moveTo>
                    <a:pt x="177" y="93"/>
                  </a:moveTo>
                  <a:lnTo>
                    <a:pt x="168" y="89"/>
                  </a:lnTo>
                  <a:lnTo>
                    <a:pt x="160" y="86"/>
                  </a:lnTo>
                  <a:lnTo>
                    <a:pt x="153" y="81"/>
                  </a:lnTo>
                  <a:lnTo>
                    <a:pt x="147" y="77"/>
                  </a:lnTo>
                  <a:lnTo>
                    <a:pt x="142" y="73"/>
                  </a:lnTo>
                  <a:lnTo>
                    <a:pt x="138" y="68"/>
                  </a:lnTo>
                  <a:lnTo>
                    <a:pt x="133" y="65"/>
                  </a:lnTo>
                  <a:lnTo>
                    <a:pt x="129" y="63"/>
                  </a:lnTo>
                  <a:lnTo>
                    <a:pt x="141" y="44"/>
                  </a:lnTo>
                  <a:lnTo>
                    <a:pt x="142" y="23"/>
                  </a:lnTo>
                  <a:lnTo>
                    <a:pt x="138" y="7"/>
                  </a:lnTo>
                  <a:lnTo>
                    <a:pt x="136" y="0"/>
                  </a:lnTo>
                  <a:lnTo>
                    <a:pt x="134" y="3"/>
                  </a:lnTo>
                  <a:lnTo>
                    <a:pt x="133" y="9"/>
                  </a:lnTo>
                  <a:lnTo>
                    <a:pt x="130" y="17"/>
                  </a:lnTo>
                  <a:lnTo>
                    <a:pt x="124" y="26"/>
                  </a:lnTo>
                  <a:lnTo>
                    <a:pt x="116" y="34"/>
                  </a:lnTo>
                  <a:lnTo>
                    <a:pt x="106" y="41"/>
                  </a:lnTo>
                  <a:lnTo>
                    <a:pt x="92" y="44"/>
                  </a:lnTo>
                  <a:lnTo>
                    <a:pt x="76" y="42"/>
                  </a:lnTo>
                  <a:lnTo>
                    <a:pt x="58" y="36"/>
                  </a:lnTo>
                  <a:lnTo>
                    <a:pt x="43" y="32"/>
                  </a:lnTo>
                  <a:lnTo>
                    <a:pt x="30" y="27"/>
                  </a:lnTo>
                  <a:lnTo>
                    <a:pt x="19" y="22"/>
                  </a:lnTo>
                  <a:lnTo>
                    <a:pt x="11" y="19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3" y="22"/>
                  </a:lnTo>
                  <a:lnTo>
                    <a:pt x="7" y="32"/>
                  </a:lnTo>
                  <a:lnTo>
                    <a:pt x="15" y="43"/>
                  </a:lnTo>
                  <a:lnTo>
                    <a:pt x="25" y="55"/>
                  </a:lnTo>
                  <a:lnTo>
                    <a:pt x="39" y="65"/>
                  </a:lnTo>
                  <a:lnTo>
                    <a:pt x="57" y="73"/>
                  </a:lnTo>
                  <a:lnTo>
                    <a:pt x="81" y="78"/>
                  </a:lnTo>
                  <a:lnTo>
                    <a:pt x="88" y="78"/>
                  </a:lnTo>
                  <a:lnTo>
                    <a:pt x="95" y="78"/>
                  </a:lnTo>
                  <a:lnTo>
                    <a:pt x="101" y="78"/>
                  </a:lnTo>
                  <a:lnTo>
                    <a:pt x="106" y="77"/>
                  </a:lnTo>
                  <a:lnTo>
                    <a:pt x="109" y="83"/>
                  </a:lnTo>
                  <a:lnTo>
                    <a:pt x="115" y="93"/>
                  </a:lnTo>
                  <a:lnTo>
                    <a:pt x="122" y="101"/>
                  </a:lnTo>
                  <a:lnTo>
                    <a:pt x="130" y="109"/>
                  </a:lnTo>
                  <a:lnTo>
                    <a:pt x="140" y="117"/>
                  </a:lnTo>
                  <a:lnTo>
                    <a:pt x="153" y="124"/>
                  </a:lnTo>
                  <a:lnTo>
                    <a:pt x="168" y="128"/>
                  </a:lnTo>
                  <a:lnTo>
                    <a:pt x="185" y="132"/>
                  </a:lnTo>
                  <a:lnTo>
                    <a:pt x="207" y="130"/>
                  </a:lnTo>
                  <a:lnTo>
                    <a:pt x="223" y="121"/>
                  </a:lnTo>
                  <a:lnTo>
                    <a:pt x="232" y="108"/>
                  </a:lnTo>
                  <a:lnTo>
                    <a:pt x="237" y="91"/>
                  </a:lnTo>
                  <a:lnTo>
                    <a:pt x="238" y="75"/>
                  </a:lnTo>
                  <a:lnTo>
                    <a:pt x="238" y="62"/>
                  </a:lnTo>
                  <a:lnTo>
                    <a:pt x="237" y="51"/>
                  </a:lnTo>
                  <a:lnTo>
                    <a:pt x="236" y="48"/>
                  </a:lnTo>
                  <a:lnTo>
                    <a:pt x="236" y="50"/>
                  </a:lnTo>
                  <a:lnTo>
                    <a:pt x="234" y="57"/>
                  </a:lnTo>
                  <a:lnTo>
                    <a:pt x="230" y="66"/>
                  </a:lnTo>
                  <a:lnTo>
                    <a:pt x="225" y="75"/>
                  </a:lnTo>
                  <a:lnTo>
                    <a:pt x="217" y="85"/>
                  </a:lnTo>
                  <a:lnTo>
                    <a:pt x="207" y="91"/>
                  </a:lnTo>
                  <a:lnTo>
                    <a:pt x="194" y="95"/>
                  </a:lnTo>
                  <a:lnTo>
                    <a:pt x="177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6" name="Freeform 10"/>
            <p:cNvSpPr>
              <a:spLocks/>
            </p:cNvSpPr>
            <p:nvPr/>
          </p:nvSpPr>
          <p:spPr bwMode="auto">
            <a:xfrm>
              <a:off x="3003" y="3196"/>
              <a:ext cx="400" cy="319"/>
            </a:xfrm>
            <a:custGeom>
              <a:avLst/>
              <a:gdLst>
                <a:gd name="T0" fmla="*/ 0 w 309"/>
                <a:gd name="T1" fmla="*/ 168 h 173"/>
                <a:gd name="T2" fmla="*/ 2 w 309"/>
                <a:gd name="T3" fmla="*/ 139 h 173"/>
                <a:gd name="T4" fmla="*/ 10 w 309"/>
                <a:gd name="T5" fmla="*/ 98 h 173"/>
                <a:gd name="T6" fmla="*/ 31 w 309"/>
                <a:gd name="T7" fmla="*/ 62 h 173"/>
                <a:gd name="T8" fmla="*/ 71 w 309"/>
                <a:gd name="T9" fmla="*/ 50 h 173"/>
                <a:gd name="T10" fmla="*/ 108 w 309"/>
                <a:gd name="T11" fmla="*/ 62 h 173"/>
                <a:gd name="T12" fmla="*/ 143 w 309"/>
                <a:gd name="T13" fmla="*/ 79 h 173"/>
                <a:gd name="T14" fmla="*/ 178 w 309"/>
                <a:gd name="T15" fmla="*/ 90 h 173"/>
                <a:gd name="T16" fmla="*/ 205 w 309"/>
                <a:gd name="T17" fmla="*/ 83 h 173"/>
                <a:gd name="T18" fmla="*/ 223 w 309"/>
                <a:gd name="T19" fmla="*/ 76 h 173"/>
                <a:gd name="T20" fmla="*/ 210 w 309"/>
                <a:gd name="T21" fmla="*/ 68 h 173"/>
                <a:gd name="T22" fmla="*/ 187 w 309"/>
                <a:gd name="T23" fmla="*/ 47 h 173"/>
                <a:gd name="T24" fmla="*/ 179 w 309"/>
                <a:gd name="T25" fmla="*/ 22 h 173"/>
                <a:gd name="T26" fmla="*/ 179 w 309"/>
                <a:gd name="T27" fmla="*/ 3 h 173"/>
                <a:gd name="T28" fmla="*/ 180 w 309"/>
                <a:gd name="T29" fmla="*/ 2 h 173"/>
                <a:gd name="T30" fmla="*/ 186 w 309"/>
                <a:gd name="T31" fmla="*/ 15 h 173"/>
                <a:gd name="T32" fmla="*/ 200 w 309"/>
                <a:gd name="T33" fmla="*/ 31 h 173"/>
                <a:gd name="T34" fmla="*/ 223 w 309"/>
                <a:gd name="T35" fmla="*/ 42 h 173"/>
                <a:gd name="T36" fmla="*/ 255 w 309"/>
                <a:gd name="T37" fmla="*/ 40 h 173"/>
                <a:gd name="T38" fmla="*/ 282 w 309"/>
                <a:gd name="T39" fmla="*/ 33 h 173"/>
                <a:gd name="T40" fmla="*/ 299 w 309"/>
                <a:gd name="T41" fmla="*/ 27 h 173"/>
                <a:gd name="T42" fmla="*/ 308 w 309"/>
                <a:gd name="T43" fmla="*/ 24 h 173"/>
                <a:gd name="T44" fmla="*/ 309 w 309"/>
                <a:gd name="T45" fmla="*/ 25 h 173"/>
                <a:gd name="T46" fmla="*/ 305 w 309"/>
                <a:gd name="T47" fmla="*/ 35 h 173"/>
                <a:gd name="T48" fmla="*/ 294 w 309"/>
                <a:gd name="T49" fmla="*/ 50 h 173"/>
                <a:gd name="T50" fmla="*/ 273 w 309"/>
                <a:gd name="T51" fmla="*/ 65 h 173"/>
                <a:gd name="T52" fmla="*/ 256 w 309"/>
                <a:gd name="T53" fmla="*/ 76 h 173"/>
                <a:gd name="T54" fmla="*/ 248 w 309"/>
                <a:gd name="T55" fmla="*/ 87 h 173"/>
                <a:gd name="T56" fmla="*/ 233 w 309"/>
                <a:gd name="T57" fmla="*/ 99 h 173"/>
                <a:gd name="T58" fmla="*/ 209 w 309"/>
                <a:gd name="T59" fmla="*/ 110 h 173"/>
                <a:gd name="T60" fmla="*/ 167 w 309"/>
                <a:gd name="T61" fmla="*/ 118 h 173"/>
                <a:gd name="T62" fmla="*/ 128 w 309"/>
                <a:gd name="T63" fmla="*/ 111 h 173"/>
                <a:gd name="T64" fmla="*/ 99 w 309"/>
                <a:gd name="T65" fmla="*/ 95 h 173"/>
                <a:gd name="T66" fmla="*/ 75 w 309"/>
                <a:gd name="T67" fmla="*/ 85 h 173"/>
                <a:gd name="T68" fmla="*/ 48 w 309"/>
                <a:gd name="T69" fmla="*/ 91 h 173"/>
                <a:gd name="T70" fmla="*/ 25 w 309"/>
                <a:gd name="T71" fmla="*/ 116 h 173"/>
                <a:gd name="T72" fmla="*/ 10 w 309"/>
                <a:gd name="T73" fmla="*/ 147 h 173"/>
                <a:gd name="T74" fmla="*/ 2 w 309"/>
                <a:gd name="T75" fmla="*/ 169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9"/>
                <a:gd name="T115" fmla="*/ 0 h 173"/>
                <a:gd name="T116" fmla="*/ 309 w 309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9" h="173">
                  <a:moveTo>
                    <a:pt x="0" y="173"/>
                  </a:moveTo>
                  <a:lnTo>
                    <a:pt x="0" y="168"/>
                  </a:lnTo>
                  <a:lnTo>
                    <a:pt x="0" y="156"/>
                  </a:lnTo>
                  <a:lnTo>
                    <a:pt x="2" y="139"/>
                  </a:lnTo>
                  <a:lnTo>
                    <a:pt x="5" y="118"/>
                  </a:lnTo>
                  <a:lnTo>
                    <a:pt x="10" y="98"/>
                  </a:lnTo>
                  <a:lnTo>
                    <a:pt x="19" y="78"/>
                  </a:lnTo>
                  <a:lnTo>
                    <a:pt x="31" y="62"/>
                  </a:lnTo>
                  <a:lnTo>
                    <a:pt x="50" y="53"/>
                  </a:lnTo>
                  <a:lnTo>
                    <a:pt x="71" y="50"/>
                  </a:lnTo>
                  <a:lnTo>
                    <a:pt x="89" y="54"/>
                  </a:lnTo>
                  <a:lnTo>
                    <a:pt x="108" y="62"/>
                  </a:lnTo>
                  <a:lnTo>
                    <a:pt x="126" y="71"/>
                  </a:lnTo>
                  <a:lnTo>
                    <a:pt x="143" y="79"/>
                  </a:lnTo>
                  <a:lnTo>
                    <a:pt x="161" y="86"/>
                  </a:lnTo>
                  <a:lnTo>
                    <a:pt x="178" y="90"/>
                  </a:lnTo>
                  <a:lnTo>
                    <a:pt x="196" y="86"/>
                  </a:lnTo>
                  <a:lnTo>
                    <a:pt x="205" y="83"/>
                  </a:lnTo>
                  <a:lnTo>
                    <a:pt x="215" y="79"/>
                  </a:lnTo>
                  <a:lnTo>
                    <a:pt x="223" y="76"/>
                  </a:lnTo>
                  <a:lnTo>
                    <a:pt x="230" y="72"/>
                  </a:lnTo>
                  <a:lnTo>
                    <a:pt x="210" y="68"/>
                  </a:lnTo>
                  <a:lnTo>
                    <a:pt x="196" y="58"/>
                  </a:lnTo>
                  <a:lnTo>
                    <a:pt x="187" y="47"/>
                  </a:lnTo>
                  <a:lnTo>
                    <a:pt x="181" y="34"/>
                  </a:lnTo>
                  <a:lnTo>
                    <a:pt x="179" y="22"/>
                  </a:lnTo>
                  <a:lnTo>
                    <a:pt x="178" y="10"/>
                  </a:lnTo>
                  <a:lnTo>
                    <a:pt x="179" y="3"/>
                  </a:lnTo>
                  <a:lnTo>
                    <a:pt x="179" y="0"/>
                  </a:lnTo>
                  <a:lnTo>
                    <a:pt x="180" y="2"/>
                  </a:lnTo>
                  <a:lnTo>
                    <a:pt x="182" y="7"/>
                  </a:lnTo>
                  <a:lnTo>
                    <a:pt x="186" y="15"/>
                  </a:lnTo>
                  <a:lnTo>
                    <a:pt x="192" y="23"/>
                  </a:lnTo>
                  <a:lnTo>
                    <a:pt x="200" y="31"/>
                  </a:lnTo>
                  <a:lnTo>
                    <a:pt x="210" y="38"/>
                  </a:lnTo>
                  <a:lnTo>
                    <a:pt x="223" y="42"/>
                  </a:lnTo>
                  <a:lnTo>
                    <a:pt x="239" y="42"/>
                  </a:lnTo>
                  <a:lnTo>
                    <a:pt x="255" y="40"/>
                  </a:lnTo>
                  <a:lnTo>
                    <a:pt x="269" y="37"/>
                  </a:lnTo>
                  <a:lnTo>
                    <a:pt x="282" y="33"/>
                  </a:lnTo>
                  <a:lnTo>
                    <a:pt x="292" y="31"/>
                  </a:lnTo>
                  <a:lnTo>
                    <a:pt x="299" y="27"/>
                  </a:lnTo>
                  <a:lnTo>
                    <a:pt x="305" y="26"/>
                  </a:lnTo>
                  <a:lnTo>
                    <a:pt x="308" y="24"/>
                  </a:lnTo>
                  <a:lnTo>
                    <a:pt x="309" y="24"/>
                  </a:lnTo>
                  <a:lnTo>
                    <a:pt x="309" y="25"/>
                  </a:lnTo>
                  <a:lnTo>
                    <a:pt x="308" y="30"/>
                  </a:lnTo>
                  <a:lnTo>
                    <a:pt x="305" y="35"/>
                  </a:lnTo>
                  <a:lnTo>
                    <a:pt x="301" y="44"/>
                  </a:lnTo>
                  <a:lnTo>
                    <a:pt x="294" y="50"/>
                  </a:lnTo>
                  <a:lnTo>
                    <a:pt x="285" y="58"/>
                  </a:lnTo>
                  <a:lnTo>
                    <a:pt x="273" y="65"/>
                  </a:lnTo>
                  <a:lnTo>
                    <a:pt x="258" y="70"/>
                  </a:lnTo>
                  <a:lnTo>
                    <a:pt x="256" y="76"/>
                  </a:lnTo>
                  <a:lnTo>
                    <a:pt x="253" y="82"/>
                  </a:lnTo>
                  <a:lnTo>
                    <a:pt x="248" y="87"/>
                  </a:lnTo>
                  <a:lnTo>
                    <a:pt x="241" y="93"/>
                  </a:lnTo>
                  <a:lnTo>
                    <a:pt x="233" y="99"/>
                  </a:lnTo>
                  <a:lnTo>
                    <a:pt x="222" y="105"/>
                  </a:lnTo>
                  <a:lnTo>
                    <a:pt x="209" y="110"/>
                  </a:lnTo>
                  <a:lnTo>
                    <a:pt x="193" y="115"/>
                  </a:lnTo>
                  <a:lnTo>
                    <a:pt x="167" y="118"/>
                  </a:lnTo>
                  <a:lnTo>
                    <a:pt x="146" y="117"/>
                  </a:lnTo>
                  <a:lnTo>
                    <a:pt x="128" y="111"/>
                  </a:lnTo>
                  <a:lnTo>
                    <a:pt x="113" y="103"/>
                  </a:lnTo>
                  <a:lnTo>
                    <a:pt x="99" y="95"/>
                  </a:lnTo>
                  <a:lnTo>
                    <a:pt x="87" y="88"/>
                  </a:lnTo>
                  <a:lnTo>
                    <a:pt x="75" y="85"/>
                  </a:lnTo>
                  <a:lnTo>
                    <a:pt x="61" y="85"/>
                  </a:lnTo>
                  <a:lnTo>
                    <a:pt x="48" y="91"/>
                  </a:lnTo>
                  <a:lnTo>
                    <a:pt x="35" y="102"/>
                  </a:lnTo>
                  <a:lnTo>
                    <a:pt x="25" y="116"/>
                  </a:lnTo>
                  <a:lnTo>
                    <a:pt x="16" y="132"/>
                  </a:lnTo>
                  <a:lnTo>
                    <a:pt x="10" y="147"/>
                  </a:lnTo>
                  <a:lnTo>
                    <a:pt x="5" y="160"/>
                  </a:lnTo>
                  <a:lnTo>
                    <a:pt x="2" y="16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317" name="Freeform 11"/>
            <p:cNvSpPr>
              <a:spLocks/>
            </p:cNvSpPr>
            <p:nvPr/>
          </p:nvSpPr>
          <p:spPr bwMode="auto">
            <a:xfrm>
              <a:off x="2962" y="3582"/>
              <a:ext cx="309" cy="243"/>
            </a:xfrm>
            <a:custGeom>
              <a:avLst/>
              <a:gdLst>
                <a:gd name="T0" fmla="*/ 70 w 239"/>
                <a:gd name="T1" fmla="*/ 89 h 132"/>
                <a:gd name="T2" fmla="*/ 85 w 239"/>
                <a:gd name="T3" fmla="*/ 81 h 132"/>
                <a:gd name="T4" fmla="*/ 96 w 239"/>
                <a:gd name="T5" fmla="*/ 73 h 132"/>
                <a:gd name="T6" fmla="*/ 105 w 239"/>
                <a:gd name="T7" fmla="*/ 65 h 132"/>
                <a:gd name="T8" fmla="*/ 97 w 239"/>
                <a:gd name="T9" fmla="*/ 44 h 132"/>
                <a:gd name="T10" fmla="*/ 100 w 239"/>
                <a:gd name="T11" fmla="*/ 7 h 132"/>
                <a:gd name="T12" fmla="*/ 104 w 239"/>
                <a:gd name="T13" fmla="*/ 3 h 132"/>
                <a:gd name="T14" fmla="*/ 108 w 239"/>
                <a:gd name="T15" fmla="*/ 17 h 132"/>
                <a:gd name="T16" fmla="*/ 122 w 239"/>
                <a:gd name="T17" fmla="*/ 34 h 132"/>
                <a:gd name="T18" fmla="*/ 146 w 239"/>
                <a:gd name="T19" fmla="*/ 44 h 132"/>
                <a:gd name="T20" fmla="*/ 181 w 239"/>
                <a:gd name="T21" fmla="*/ 36 h 132"/>
                <a:gd name="T22" fmla="*/ 209 w 239"/>
                <a:gd name="T23" fmla="*/ 27 h 132"/>
                <a:gd name="T24" fmla="*/ 228 w 239"/>
                <a:gd name="T25" fmla="*/ 19 h 132"/>
                <a:gd name="T26" fmla="*/ 237 w 239"/>
                <a:gd name="T27" fmla="*/ 14 h 132"/>
                <a:gd name="T28" fmla="*/ 237 w 239"/>
                <a:gd name="T29" fmla="*/ 15 h 132"/>
                <a:gd name="T30" fmla="*/ 232 w 239"/>
                <a:gd name="T31" fmla="*/ 32 h 132"/>
                <a:gd name="T32" fmla="*/ 213 w 239"/>
                <a:gd name="T33" fmla="*/ 55 h 132"/>
                <a:gd name="T34" fmla="*/ 181 w 239"/>
                <a:gd name="T35" fmla="*/ 73 h 132"/>
                <a:gd name="T36" fmla="*/ 150 w 239"/>
                <a:gd name="T37" fmla="*/ 78 h 132"/>
                <a:gd name="T38" fmla="*/ 138 w 239"/>
                <a:gd name="T39" fmla="*/ 78 h 132"/>
                <a:gd name="T40" fmla="*/ 129 w 239"/>
                <a:gd name="T41" fmla="*/ 83 h 132"/>
                <a:gd name="T42" fmla="*/ 116 w 239"/>
                <a:gd name="T43" fmla="*/ 101 h 132"/>
                <a:gd name="T44" fmla="*/ 98 w 239"/>
                <a:gd name="T45" fmla="*/ 117 h 132"/>
                <a:gd name="T46" fmla="*/ 70 w 239"/>
                <a:gd name="T47" fmla="*/ 128 h 132"/>
                <a:gd name="T48" fmla="*/ 31 w 239"/>
                <a:gd name="T49" fmla="*/ 130 h 132"/>
                <a:gd name="T50" fmla="*/ 6 w 239"/>
                <a:gd name="T51" fmla="*/ 108 h 132"/>
                <a:gd name="T52" fmla="*/ 0 w 239"/>
                <a:gd name="T53" fmla="*/ 75 h 132"/>
                <a:gd name="T54" fmla="*/ 1 w 239"/>
                <a:gd name="T55" fmla="*/ 51 h 132"/>
                <a:gd name="T56" fmla="*/ 2 w 239"/>
                <a:gd name="T57" fmla="*/ 50 h 132"/>
                <a:gd name="T58" fmla="*/ 8 w 239"/>
                <a:gd name="T59" fmla="*/ 66 h 132"/>
                <a:gd name="T60" fmla="*/ 21 w 239"/>
                <a:gd name="T61" fmla="*/ 85 h 132"/>
                <a:gd name="T62" fmla="*/ 44 w 239"/>
                <a:gd name="T63" fmla="*/ 95 h 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9"/>
                <a:gd name="T97" fmla="*/ 0 h 132"/>
                <a:gd name="T98" fmla="*/ 239 w 239"/>
                <a:gd name="T99" fmla="*/ 132 h 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9" h="132">
                  <a:moveTo>
                    <a:pt x="61" y="93"/>
                  </a:moveTo>
                  <a:lnTo>
                    <a:pt x="70" y="89"/>
                  </a:lnTo>
                  <a:lnTo>
                    <a:pt x="78" y="86"/>
                  </a:lnTo>
                  <a:lnTo>
                    <a:pt x="85" y="81"/>
                  </a:lnTo>
                  <a:lnTo>
                    <a:pt x="91" y="77"/>
                  </a:lnTo>
                  <a:lnTo>
                    <a:pt x="96" y="73"/>
                  </a:lnTo>
                  <a:lnTo>
                    <a:pt x="100" y="68"/>
                  </a:lnTo>
                  <a:lnTo>
                    <a:pt x="105" y="65"/>
                  </a:lnTo>
                  <a:lnTo>
                    <a:pt x="110" y="63"/>
                  </a:lnTo>
                  <a:lnTo>
                    <a:pt x="97" y="44"/>
                  </a:lnTo>
                  <a:lnTo>
                    <a:pt x="96" y="23"/>
                  </a:lnTo>
                  <a:lnTo>
                    <a:pt x="100" y="7"/>
                  </a:lnTo>
                  <a:lnTo>
                    <a:pt x="103" y="0"/>
                  </a:lnTo>
                  <a:lnTo>
                    <a:pt x="104" y="3"/>
                  </a:lnTo>
                  <a:lnTo>
                    <a:pt x="105" y="9"/>
                  </a:lnTo>
                  <a:lnTo>
                    <a:pt x="108" y="17"/>
                  </a:lnTo>
                  <a:lnTo>
                    <a:pt x="114" y="26"/>
                  </a:lnTo>
                  <a:lnTo>
                    <a:pt x="122" y="34"/>
                  </a:lnTo>
                  <a:lnTo>
                    <a:pt x="134" y="41"/>
                  </a:lnTo>
                  <a:lnTo>
                    <a:pt x="146" y="44"/>
                  </a:lnTo>
                  <a:lnTo>
                    <a:pt x="164" y="42"/>
                  </a:lnTo>
                  <a:lnTo>
                    <a:pt x="181" y="36"/>
                  </a:lnTo>
                  <a:lnTo>
                    <a:pt x="196" y="32"/>
                  </a:lnTo>
                  <a:lnTo>
                    <a:pt x="209" y="27"/>
                  </a:lnTo>
                  <a:lnTo>
                    <a:pt x="219" y="22"/>
                  </a:lnTo>
                  <a:lnTo>
                    <a:pt x="228" y="19"/>
                  </a:lnTo>
                  <a:lnTo>
                    <a:pt x="234" y="15"/>
                  </a:lnTo>
                  <a:lnTo>
                    <a:pt x="237" y="14"/>
                  </a:lnTo>
                  <a:lnTo>
                    <a:pt x="239" y="13"/>
                  </a:lnTo>
                  <a:lnTo>
                    <a:pt x="237" y="15"/>
                  </a:lnTo>
                  <a:lnTo>
                    <a:pt x="235" y="22"/>
                  </a:lnTo>
                  <a:lnTo>
                    <a:pt x="232" y="32"/>
                  </a:lnTo>
                  <a:lnTo>
                    <a:pt x="224" y="43"/>
                  </a:lnTo>
                  <a:lnTo>
                    <a:pt x="213" y="55"/>
                  </a:lnTo>
                  <a:lnTo>
                    <a:pt x="199" y="65"/>
                  </a:lnTo>
                  <a:lnTo>
                    <a:pt x="181" y="73"/>
                  </a:lnTo>
                  <a:lnTo>
                    <a:pt x="157" y="78"/>
                  </a:lnTo>
                  <a:lnTo>
                    <a:pt x="150" y="78"/>
                  </a:lnTo>
                  <a:lnTo>
                    <a:pt x="143" y="78"/>
                  </a:lnTo>
                  <a:lnTo>
                    <a:pt x="138" y="78"/>
                  </a:lnTo>
                  <a:lnTo>
                    <a:pt x="133" y="77"/>
                  </a:lnTo>
                  <a:lnTo>
                    <a:pt x="129" y="83"/>
                  </a:lnTo>
                  <a:lnTo>
                    <a:pt x="123" y="93"/>
                  </a:lnTo>
                  <a:lnTo>
                    <a:pt x="116" y="101"/>
                  </a:lnTo>
                  <a:lnTo>
                    <a:pt x="108" y="109"/>
                  </a:lnTo>
                  <a:lnTo>
                    <a:pt x="98" y="117"/>
                  </a:lnTo>
                  <a:lnTo>
                    <a:pt x="85" y="124"/>
                  </a:lnTo>
                  <a:lnTo>
                    <a:pt x="70" y="128"/>
                  </a:lnTo>
                  <a:lnTo>
                    <a:pt x="53" y="132"/>
                  </a:lnTo>
                  <a:lnTo>
                    <a:pt x="31" y="130"/>
                  </a:lnTo>
                  <a:lnTo>
                    <a:pt x="15" y="121"/>
                  </a:lnTo>
                  <a:lnTo>
                    <a:pt x="6" y="108"/>
                  </a:lnTo>
                  <a:lnTo>
                    <a:pt x="1" y="91"/>
                  </a:lnTo>
                  <a:lnTo>
                    <a:pt x="0" y="75"/>
                  </a:lnTo>
                  <a:lnTo>
                    <a:pt x="0" y="62"/>
                  </a:lnTo>
                  <a:lnTo>
                    <a:pt x="1" y="51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8" y="66"/>
                  </a:lnTo>
                  <a:lnTo>
                    <a:pt x="13" y="75"/>
                  </a:lnTo>
                  <a:lnTo>
                    <a:pt x="21" y="85"/>
                  </a:lnTo>
                  <a:lnTo>
                    <a:pt x="31" y="91"/>
                  </a:lnTo>
                  <a:lnTo>
                    <a:pt x="44" y="95"/>
                  </a:lnTo>
                  <a:lnTo>
                    <a:pt x="61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299" name="Text Box 12"/>
          <p:cNvSpPr txBox="1">
            <a:spLocks noChangeArrowheads="1"/>
          </p:cNvSpPr>
          <p:nvPr/>
        </p:nvSpPr>
        <p:spPr bwMode="auto">
          <a:xfrm>
            <a:off x="480484" y="2659064"/>
            <a:ext cx="5712883" cy="13234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eaLnBrk="0" hangingPunct="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/>
              <a:t>речь</a:t>
            </a:r>
          </a:p>
          <a:p>
            <a:pPr marL="355600" indent="-355600" eaLnBrk="0" hangingPunct="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/>
              <a:t>чтение, письмо</a:t>
            </a:r>
          </a:p>
          <a:p>
            <a:pPr marL="355600" indent="-355600" eaLnBrk="0" hangingPunct="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/>
              <a:t>вербальные память  и мышление</a:t>
            </a:r>
          </a:p>
          <a:p>
            <a:pPr marL="355600" indent="-355600" eaLnBrk="0" hangingPunct="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/>
              <a:t>прогнозирование будущих состояний</a:t>
            </a:r>
          </a:p>
        </p:txBody>
      </p:sp>
      <p:sp>
        <p:nvSpPr>
          <p:cNvPr id="55300" name="Rectangle 13"/>
          <p:cNvSpPr>
            <a:spLocks noChangeArrowheads="1"/>
          </p:cNvSpPr>
          <p:nvPr/>
        </p:nvSpPr>
        <p:spPr bwMode="auto">
          <a:xfrm>
            <a:off x="46567" y="1304926"/>
            <a:ext cx="412961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400"/>
              <a:t>левое полушарие у правшей</a:t>
            </a:r>
          </a:p>
        </p:txBody>
      </p:sp>
      <p:sp>
        <p:nvSpPr>
          <p:cNvPr id="55301" name="AutoShape 14"/>
          <p:cNvSpPr>
            <a:spLocks noChangeArrowheads="1"/>
          </p:cNvSpPr>
          <p:nvPr/>
        </p:nvSpPr>
        <p:spPr bwMode="auto">
          <a:xfrm>
            <a:off x="1775884" y="4724401"/>
            <a:ext cx="793749" cy="873125"/>
          </a:xfrm>
          <a:prstGeom prst="downArrow">
            <a:avLst>
              <a:gd name="adj1" fmla="val 50000"/>
              <a:gd name="adj2" fmla="val 36667"/>
            </a:avLst>
          </a:prstGeom>
          <a:solidFill>
            <a:srgbClr val="CC99FF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2" name="Text Box 15"/>
          <p:cNvSpPr txBox="1">
            <a:spLocks noChangeArrowheads="1"/>
          </p:cNvSpPr>
          <p:nvPr/>
        </p:nvSpPr>
        <p:spPr bwMode="auto">
          <a:xfrm>
            <a:off x="609600" y="5562601"/>
            <a:ext cx="4260851" cy="8331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400"/>
              <a:t>ни речи, ни памяти, что дальше?</a:t>
            </a:r>
          </a:p>
        </p:txBody>
      </p:sp>
      <p:sp>
        <p:nvSpPr>
          <p:cNvPr id="55303" name="Text Box 16"/>
          <p:cNvSpPr txBox="1">
            <a:spLocks noChangeArrowheads="1"/>
          </p:cNvSpPr>
          <p:nvPr/>
        </p:nvSpPr>
        <p:spPr bwMode="auto">
          <a:xfrm>
            <a:off x="6699251" y="2617789"/>
            <a:ext cx="5278967" cy="16312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eaLnBrk="0" hangingPunct="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/>
              <a:t>творчество (музыкальный слух)</a:t>
            </a:r>
          </a:p>
          <a:p>
            <a:pPr marL="355600" indent="-355600" eaLnBrk="0" hangingPunct="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/>
              <a:t>ориентация</a:t>
            </a:r>
          </a:p>
          <a:p>
            <a:pPr marL="355600" indent="-355600" eaLnBrk="0" hangingPunct="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/>
              <a:t>невербальная память</a:t>
            </a:r>
          </a:p>
          <a:p>
            <a:pPr marL="355600" indent="-355600" eaLnBrk="0" hangingPunct="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/>
              <a:t>критичность</a:t>
            </a:r>
          </a:p>
          <a:p>
            <a:pPr marL="355600" indent="-355600" eaLnBrk="0" hangingPunct="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000"/>
              <a:t>взаимодействие с опытом и событиями</a:t>
            </a:r>
          </a:p>
        </p:txBody>
      </p:sp>
      <p:sp>
        <p:nvSpPr>
          <p:cNvPr id="55304" name="Rectangle 17"/>
          <p:cNvSpPr>
            <a:spLocks noChangeArrowheads="1"/>
          </p:cNvSpPr>
          <p:nvPr/>
        </p:nvSpPr>
        <p:spPr bwMode="auto">
          <a:xfrm>
            <a:off x="7133168" y="1247775"/>
            <a:ext cx="4282017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Verdana" pitchFamily="34" charset="0"/>
              </a:rPr>
              <a:t>правое полушарие у правшей</a:t>
            </a:r>
          </a:p>
        </p:txBody>
      </p:sp>
      <p:sp>
        <p:nvSpPr>
          <p:cNvPr id="55305" name="AutoShape 18"/>
          <p:cNvSpPr>
            <a:spLocks noChangeArrowheads="1"/>
          </p:cNvSpPr>
          <p:nvPr/>
        </p:nvSpPr>
        <p:spPr bwMode="auto">
          <a:xfrm>
            <a:off x="9012767" y="4848226"/>
            <a:ext cx="793751" cy="828675"/>
          </a:xfrm>
          <a:prstGeom prst="downArrow">
            <a:avLst>
              <a:gd name="adj1" fmla="val 50000"/>
              <a:gd name="adj2" fmla="val 34800"/>
            </a:avLst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6" name="Text Box 19"/>
          <p:cNvSpPr txBox="1">
            <a:spLocks noChangeArrowheads="1"/>
          </p:cNvSpPr>
          <p:nvPr/>
        </p:nvSpPr>
        <p:spPr bwMode="auto">
          <a:xfrm>
            <a:off x="7251700" y="5527675"/>
            <a:ext cx="4260851" cy="8331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400"/>
              <a:t>музыкальный слух нужен вне реанимации</a:t>
            </a:r>
          </a:p>
        </p:txBody>
      </p:sp>
      <p:sp>
        <p:nvSpPr>
          <p:cNvPr id="55307" name="Text Box 20"/>
          <p:cNvSpPr txBox="1">
            <a:spLocks noChangeArrowheads="1"/>
          </p:cNvSpPr>
          <p:nvPr/>
        </p:nvSpPr>
        <p:spPr bwMode="auto">
          <a:xfrm>
            <a:off x="0" y="14288"/>
            <a:ext cx="12192000" cy="956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2800">
                <a:solidFill>
                  <a:srgbClr val="990000"/>
                </a:solidFill>
              </a:rPr>
              <a:t>Межполушарная асимметрия и </a:t>
            </a:r>
          </a:p>
          <a:p>
            <a:r>
              <a:rPr lang="ru-RU" sz="2800">
                <a:solidFill>
                  <a:srgbClr val="990000"/>
                </a:solidFill>
              </a:rPr>
              <a:t>возникновение депрессии</a:t>
            </a:r>
          </a:p>
        </p:txBody>
      </p:sp>
      <p:pic>
        <p:nvPicPr>
          <p:cNvPr id="55308" name="Picture 21" descr="MM90028275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768" y="5197476"/>
            <a:ext cx="202141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1191328335_david_ho_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3149600" cy="28956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5954184" y="1150938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latin typeface="Times New Roman" pitchFamily="18" charset="0"/>
              </a:rPr>
              <a:t>.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0972800" cy="11398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A50021"/>
                </a:solidFill>
              </a:rPr>
              <a:t>Соматоформное болевое расстройство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149600" y="2022475"/>
            <a:ext cx="8839200" cy="4530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600" smtClean="0"/>
              <a:t>    Основным патологическим проявлением  заболевания является боль, неизменная по локализации и интенсивности (тяжелая и длительная), без выраженной неврологической и психовегетативной симптоматики.</a:t>
            </a:r>
          </a:p>
          <a:p>
            <a:pPr algn="ctr" eaLnBrk="1" hangingPunct="1">
              <a:buFontTx/>
              <a:buNone/>
            </a:pPr>
            <a:r>
              <a:rPr lang="ru-RU" sz="2600" smtClean="0"/>
              <a:t> Боль нельзя объяснить никакими известными соматическими заболеваниями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5954184" y="1150938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latin typeface="Times New Roman" pitchFamily="18" charset="0"/>
              </a:rPr>
              <a:t>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812800" y="152401"/>
            <a:ext cx="10972800" cy="11398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A50021"/>
                </a:solidFill>
              </a:rPr>
              <a:t>Соматоформное болевое расстройство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59200" y="16764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200" dirty="0" smtClean="0"/>
              <a:t>Боль анатомически располагается в одном или более участках тела и является доминирующей в клинической картине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200" dirty="0" smtClean="0"/>
              <a:t>Боль возникает при состояниях </a:t>
            </a:r>
            <a:r>
              <a:rPr lang="ru-RU" sz="2200" dirty="0" err="1" smtClean="0"/>
              <a:t>дистресса</a:t>
            </a:r>
            <a:r>
              <a:rPr lang="ru-RU" sz="2200" dirty="0" smtClean="0"/>
              <a:t> или нарушений в социальной или других важных сферах функционирования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200" dirty="0" smtClean="0"/>
              <a:t>Психологические факторы играют основную и решающую роль в возникновении, усилении и поддержке боли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200" dirty="0" smtClean="0"/>
              <a:t>Симптом или дефицит не являются симуляцией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200" dirty="0" smtClean="0"/>
              <a:t>Наличие боли обеспечивает усиление поддержки и внимания со </a:t>
            </a:r>
            <a:r>
              <a:rPr lang="ru-RU" sz="2200" dirty="0" smtClean="0"/>
              <a:t>стороны </a:t>
            </a:r>
            <a:r>
              <a:rPr lang="ru-RU" sz="2200" dirty="0" smtClean="0"/>
              <a:t>родственников и медицинского персонала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endParaRPr lang="ru-RU" sz="2200" dirty="0" smtClean="0"/>
          </a:p>
          <a:p>
            <a:pPr eaLnBrk="1" hangingPunct="1">
              <a:lnSpc>
                <a:spcPct val="90000"/>
              </a:lnSpc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</p:txBody>
      </p:sp>
      <p:pic>
        <p:nvPicPr>
          <p:cNvPr id="96261" name="Picture 5" descr="1191328335_david_ho_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2209800"/>
            <a:ext cx="3149600" cy="28956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1"/>
            <a:ext cx="10972800" cy="11398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A50021"/>
                </a:solidFill>
              </a:rPr>
              <a:t>Соматоформное болевое расстройство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70400" y="1793875"/>
            <a:ext cx="7416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500" smtClean="0"/>
              <a:t>ВОЗРАСТ: от детского до пожилого,  но в основном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500" smtClean="0"/>
              <a:t>    </a:t>
            </a:r>
            <a:r>
              <a:rPr lang="ru-RU" sz="2500" smtClean="0"/>
              <a:t>это наиболее трудоспособный возраст от30 до 40 лет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sz="250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500" smtClean="0"/>
              <a:t>ПОЛ:  диагноз соматоформного расстройства ставится</a:t>
            </a:r>
            <a:r>
              <a:rPr lang="en-US" sz="2500" smtClean="0"/>
              <a:t> </a:t>
            </a:r>
            <a:r>
              <a:rPr lang="ru-RU" sz="2500" smtClean="0"/>
              <a:t>в 2 раза чаще у женщин, чем у мужчин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sz="250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2500" smtClean="0"/>
              <a:t>СОЦИО-ДЕМОГРАФИЧЕСКАЯ ПРЕДСТАВЛЕННОСТЬ: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500" smtClean="0"/>
              <a:t> </a:t>
            </a:r>
            <a:r>
              <a:rPr lang="en-US" sz="2500" smtClean="0"/>
              <a:t>  </a:t>
            </a:r>
            <a:r>
              <a:rPr lang="ru-RU" sz="2500" smtClean="0"/>
              <a:t>наиболее часто  встречается в средней социальной  группе</a:t>
            </a:r>
            <a:r>
              <a:rPr lang="ru-RU" sz="26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2600" smtClean="0"/>
          </a:p>
        </p:txBody>
      </p:sp>
      <p:pic>
        <p:nvPicPr>
          <p:cNvPr id="97284" name="Picture 4" descr="1191328335_david_ho_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362200"/>
            <a:ext cx="3149600" cy="28956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-143934" y="1700214"/>
            <a:ext cx="3497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FFFF00"/>
                </a:solidFill>
              </a:rPr>
              <a:t>. </a:t>
            </a:r>
          </a:p>
          <a:p>
            <a:endParaRPr lang="ru-RU" sz="2600" b="1">
              <a:solidFill>
                <a:srgbClr val="FFFF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1"/>
            <a:ext cx="10972800" cy="11398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A50021"/>
                </a:solidFill>
              </a:rPr>
              <a:t>Соматоформное болевое расстройство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46276"/>
            <a:ext cx="7213600" cy="45307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Для соматоформного расстройства характерны</a:t>
            </a:r>
            <a:r>
              <a:rPr lang="en-US" sz="2200" smtClean="0"/>
              <a:t> </a:t>
            </a:r>
            <a:r>
              <a:rPr lang="ru-RU" sz="2200" smtClean="0"/>
              <a:t>своеобразная реакция на диагностические вмешательства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        и симптоматическую терапию: </a:t>
            </a:r>
          </a:p>
          <a:p>
            <a:pPr eaLnBrk="1" hangingPunct="1">
              <a:lnSpc>
                <a:spcPct val="80000"/>
              </a:lnSpc>
            </a:pPr>
            <a:endParaRPr lang="ru-RU" sz="2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  1. парадоксальное облегчение от </a:t>
            </a:r>
            <a:r>
              <a:rPr lang="en-US" sz="2200" smtClean="0"/>
              <a:t>  </a:t>
            </a:r>
            <a:r>
              <a:rPr lang="ru-RU" sz="2200" smtClean="0"/>
              <a:t>диагностических манипуляций;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  2.</a:t>
            </a:r>
            <a:r>
              <a:rPr lang="en-US" sz="2200" smtClean="0"/>
              <a:t> </a:t>
            </a:r>
            <a:r>
              <a:rPr lang="ru-RU" sz="2200" smtClean="0"/>
              <a:t>тенденция к смене ведущего соматического синдрома (от обострения к обострению, а иногда и в рамках одной фазы);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  3. нестойкость полученного терапевтического эффекта;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      склонность к идиосинкразическим реакциям</a:t>
            </a:r>
          </a:p>
        </p:txBody>
      </p:sp>
      <p:pic>
        <p:nvPicPr>
          <p:cNvPr id="98309" name="Picture 5" descr="1191328335_david_ho_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362200"/>
            <a:ext cx="3149600" cy="28956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Картинка 1 из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2565401"/>
            <a:ext cx="2753784" cy="324167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790951" y="2217738"/>
            <a:ext cx="5465792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       </a:t>
            </a:r>
            <a:r>
              <a:rPr lang="ru-RU" sz="2800"/>
              <a:t>Клинические проявления</a:t>
            </a:r>
            <a:endParaRPr lang="ru-RU" sz="2500"/>
          </a:p>
          <a:p>
            <a:pPr marL="457200" indent="-457200"/>
            <a:endParaRPr lang="ru-RU" sz="2500"/>
          </a:p>
          <a:p>
            <a:pPr marL="457200" indent="-45720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500"/>
              <a:t>частые повторные госпитализации 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None/>
            </a:pPr>
            <a:r>
              <a:rPr lang="ru-RU" sz="2500"/>
              <a:t>     (больные обычно поступают в 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None/>
            </a:pPr>
            <a:r>
              <a:rPr lang="ru-RU" sz="2500"/>
              <a:t>     стационары в состоянии, 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None/>
            </a:pPr>
            <a:r>
              <a:rPr lang="ru-RU" sz="2500"/>
              <a:t>     требующим ургентной помощи);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500"/>
              <a:t>патологическая лживость 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None/>
            </a:pPr>
            <a:r>
              <a:rPr lang="ru-RU" sz="2500"/>
              <a:t>    (псевдология, фантастика) 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Char char="q"/>
            </a:pPr>
            <a:r>
              <a:rPr lang="ru-RU" sz="2500"/>
              <a:t>искусственно вызываемые или </a:t>
            </a:r>
          </a:p>
          <a:p>
            <a:pPr marL="457200" indent="-457200">
              <a:buClr>
                <a:srgbClr val="990000"/>
              </a:buClr>
              <a:buFont typeface="Wingdings" pitchFamily="2" charset="2"/>
              <a:buNone/>
            </a:pPr>
            <a:r>
              <a:rPr lang="ru-RU" sz="2500"/>
              <a:t>    симулируемые симптомы.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990000"/>
                </a:solidFill>
              </a:rPr>
              <a:t>Синдром Мюнхаузена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>
          <a:xfrm>
            <a:off x="334433" y="0"/>
            <a:ext cx="10972800" cy="1143000"/>
          </a:xfrm>
        </p:spPr>
        <p:txBody>
          <a:bodyPr/>
          <a:lstStyle/>
          <a:p>
            <a:pPr algn="l" eaLnBrk="1" hangingPunct="1"/>
            <a:r>
              <a:rPr lang="ru-RU" sz="4000" smtClean="0">
                <a:solidFill>
                  <a:srgbClr val="990000"/>
                </a:solidFill>
              </a:rPr>
              <a:t>Критерии истерической</a:t>
            </a:r>
            <a:br>
              <a:rPr lang="ru-RU" sz="4000" smtClean="0">
                <a:solidFill>
                  <a:srgbClr val="990000"/>
                </a:solidFill>
              </a:rPr>
            </a:br>
            <a:r>
              <a:rPr lang="ru-RU" sz="4000" smtClean="0">
                <a:solidFill>
                  <a:srgbClr val="990000"/>
                </a:solidFill>
              </a:rPr>
              <a:t>боли</a:t>
            </a: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3375"/>
            <a:ext cx="12192000" cy="63627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1.</a:t>
            </a:r>
            <a:r>
              <a:rPr lang="ru-RU" sz="2000" b="1" smtClean="0">
                <a:solidFill>
                  <a:schemeClr val="bg1"/>
                </a:solidFill>
              </a:rPr>
              <a:t> </a:t>
            </a:r>
            <a:r>
              <a:rPr lang="ru-RU" sz="2000" smtClean="0"/>
              <a:t>Высокая интенсивность боли по ВАШ -  как фоновой ( 7-9 б.)   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   так и приступообразной ( 9-10 б.)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2. Множественная локализация боли (голова, спина, живот,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   конечности и др.)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3. Диссоциация  высокой интенсивности боли  и степени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   дискомфорта, который  больной  испытывает: 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600" i="1" smtClean="0"/>
              <a:t>                           - при интенсивной боли отсутствует беспокойство 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600" i="1" smtClean="0"/>
              <a:t>                           - длительная интенсивная боль не  сопровождается  ни         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600" i="1" smtClean="0"/>
              <a:t>                             расстройствами  сна и аппетита, ни потерей веса, ни нарушениями  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600" i="1" smtClean="0"/>
              <a:t>                            обычной  деятельности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4. Наличие  ФНС (в момент исследования или в анамнезе)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5. Временная и пространственная связь боли с   ФНС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       6. Признаки социальной инвалидизации: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smtClean="0"/>
              <a:t>                            - частые обращения к врачу и вызовы скорой помощи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smtClean="0"/>
              <a:t>                             - частые и регулярные госпитализации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smtClean="0"/>
              <a:t>                             -  группа инвалидности или демонстрация «героической позы»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smtClean="0"/>
              <a:t>                             - связь  дебюта боли с травмой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smtClean="0"/>
              <a:t>                             - невозможность выполнения домашних и профессиональных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i="1" smtClean="0"/>
              <a:t>                               обязанностей из-за боли.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bg1"/>
                </a:solidFill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Долгий </a:t>
            </a:r>
            <a:r>
              <a:rPr lang="ru-RU" altLang="ru-RU" sz="3200" dirty="0" err="1" smtClean="0"/>
              <a:t>ковид</a:t>
            </a:r>
            <a:r>
              <a:rPr lang="ru-RU" altLang="ru-RU" sz="3200" dirty="0" smtClean="0"/>
              <a:t> (</a:t>
            </a:r>
            <a:r>
              <a:rPr lang="ru-RU" altLang="ru-RU" sz="3200" dirty="0" err="1" smtClean="0"/>
              <a:t>лонг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ковид</a:t>
            </a:r>
            <a:r>
              <a:rPr lang="ru-RU" altLang="ru-RU" sz="3200" dirty="0" smtClean="0"/>
              <a:t>) </a:t>
            </a:r>
            <a:r>
              <a:rPr lang="en-US" altLang="ru-RU" sz="3200" dirty="0" smtClean="0"/>
              <a:t> PAST-post – acute </a:t>
            </a:r>
            <a:r>
              <a:rPr lang="en-US" altLang="ru-RU" sz="3200" dirty="0" err="1" smtClean="0"/>
              <a:t>sequelae</a:t>
            </a:r>
            <a:r>
              <a:rPr lang="en-US" altLang="ru-RU" sz="3200" dirty="0" smtClean="0"/>
              <a:t> of SARS-COV-2 infection</a:t>
            </a:r>
            <a:r>
              <a:rPr lang="ru-RU" altLang="ru-RU" sz="3200" dirty="0" smtClean="0"/>
              <a:t> от 2 до 9 месяцев</a:t>
            </a:r>
          </a:p>
        </p:txBody>
      </p:sp>
      <p:sp>
        <p:nvSpPr>
          <p:cNvPr id="759811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11179175" cy="5083175"/>
          </a:xfrm>
        </p:spPr>
        <p:txBody>
          <a:bodyPr/>
          <a:lstStyle/>
          <a:p>
            <a:r>
              <a:rPr lang="ru-RU" altLang="ru-RU" sz="1800" b="1" dirty="0" smtClean="0"/>
              <a:t>Наиболее частыми сопутствующими заболеваниями были</a:t>
            </a:r>
            <a:r>
              <a:rPr lang="ru-RU" altLang="ru-RU" sz="1800" dirty="0" smtClean="0"/>
              <a:t>:</a:t>
            </a:r>
          </a:p>
          <a:p>
            <a:r>
              <a:rPr lang="ru-RU" altLang="ru-RU" sz="1800" dirty="0" smtClean="0">
                <a:solidFill>
                  <a:srgbClr val="FF0000"/>
                </a:solidFill>
              </a:rPr>
              <a:t>Депрессия</a:t>
            </a:r>
            <a:r>
              <a:rPr lang="en-US" altLang="ru-RU" sz="1800" dirty="0" smtClean="0">
                <a:solidFill>
                  <a:srgbClr val="FF0000"/>
                </a:solidFill>
              </a:rPr>
              <a:t>/</a:t>
            </a:r>
            <a:r>
              <a:rPr lang="ru-RU" altLang="ru-RU" sz="1800" dirty="0" smtClean="0">
                <a:solidFill>
                  <a:srgbClr val="FF0000"/>
                </a:solidFill>
              </a:rPr>
              <a:t> тревожность -42% </a:t>
            </a:r>
          </a:p>
          <a:p>
            <a:r>
              <a:rPr lang="ru-RU" altLang="ru-RU" sz="1800" dirty="0" smtClean="0"/>
              <a:t>Аутоиммунные заболевания – 16%</a:t>
            </a:r>
          </a:p>
          <a:p>
            <a:r>
              <a:rPr lang="ru-RU" altLang="ru-RU" sz="1800" b="1" dirty="0" smtClean="0"/>
              <a:t>Неврологические  симптомы:</a:t>
            </a:r>
          </a:p>
          <a:p>
            <a:r>
              <a:rPr lang="ru-RU" altLang="ru-RU" sz="1800" dirty="0" smtClean="0"/>
              <a:t>Туман в голове – 81%</a:t>
            </a:r>
          </a:p>
          <a:p>
            <a:r>
              <a:rPr lang="ru-RU" altLang="ru-RU" sz="1800" dirty="0" smtClean="0"/>
              <a:t>Головная боль – 68%</a:t>
            </a:r>
          </a:p>
          <a:p>
            <a:r>
              <a:rPr lang="ru-RU" altLang="ru-RU" sz="1800" dirty="0" smtClean="0"/>
              <a:t>Онемение</a:t>
            </a:r>
            <a:r>
              <a:rPr lang="en-US" altLang="ru-RU" sz="1800" dirty="0" smtClean="0"/>
              <a:t>/</a:t>
            </a:r>
            <a:r>
              <a:rPr lang="ru-RU" altLang="ru-RU" sz="1800" dirty="0" smtClean="0"/>
              <a:t>покалывание -60%</a:t>
            </a:r>
          </a:p>
          <a:p>
            <a:r>
              <a:rPr lang="ru-RU" altLang="ru-RU" sz="1800" dirty="0" err="1" smtClean="0"/>
              <a:t>Дисгевзия</a:t>
            </a:r>
            <a:r>
              <a:rPr lang="ru-RU" altLang="ru-RU" sz="1800" dirty="0" smtClean="0"/>
              <a:t> – 59%</a:t>
            </a:r>
          </a:p>
          <a:p>
            <a:r>
              <a:rPr lang="ru-RU" altLang="ru-RU" sz="1800" dirty="0" smtClean="0"/>
              <a:t>Аносмия – 55%</a:t>
            </a:r>
          </a:p>
          <a:p>
            <a:r>
              <a:rPr lang="ru-RU" altLang="ru-RU" sz="1800" dirty="0" smtClean="0"/>
              <a:t>Миалгии – 55%</a:t>
            </a:r>
          </a:p>
          <a:p>
            <a:r>
              <a:rPr lang="ru-RU" altLang="ru-RU" sz="1800" dirty="0" smtClean="0"/>
              <a:t>Головокружение – 47%</a:t>
            </a:r>
          </a:p>
          <a:p>
            <a:r>
              <a:rPr lang="ru-RU" altLang="ru-RU" sz="1800" dirty="0" smtClean="0"/>
              <a:t>Боль – 43%</a:t>
            </a:r>
          </a:p>
          <a:p>
            <a:r>
              <a:rPr lang="ru-RU" altLang="ru-RU" sz="1800" dirty="0" smtClean="0"/>
              <a:t>Затуманенное зрение – 30%</a:t>
            </a:r>
          </a:p>
          <a:p>
            <a:r>
              <a:rPr lang="ru-RU" altLang="ru-RU" sz="1800" dirty="0" smtClean="0"/>
              <a:t>Шум в ушах – 29%</a:t>
            </a:r>
          </a:p>
          <a:p>
            <a:r>
              <a:rPr lang="ru-RU" altLang="ru-RU" sz="1800" dirty="0" smtClean="0">
                <a:solidFill>
                  <a:srgbClr val="FF0000"/>
                </a:solidFill>
              </a:rPr>
              <a:t>Нарушение когнитивных функций – 30%</a:t>
            </a:r>
          </a:p>
          <a:p>
            <a:pPr algn="r"/>
            <a:r>
              <a:rPr lang="ru-RU" altLang="ru-RU" sz="1800" dirty="0" smtClean="0"/>
              <a:t>Журн. </a:t>
            </a:r>
            <a:r>
              <a:rPr lang="en-US" altLang="ru-RU" sz="1800" dirty="0" err="1" smtClean="0"/>
              <a:t>Annalis</a:t>
            </a:r>
            <a:r>
              <a:rPr lang="en-US" altLang="ru-RU" sz="1800" dirty="0" smtClean="0"/>
              <a:t> </a:t>
            </a:r>
            <a:r>
              <a:rPr lang="en-US" altLang="ru-RU" sz="1800" dirty="0" err="1" smtClean="0"/>
              <a:t>jf</a:t>
            </a:r>
            <a:r>
              <a:rPr lang="en-US" altLang="ru-RU" sz="1800" dirty="0" smtClean="0"/>
              <a:t> Clinical and translational Neurology</a:t>
            </a:r>
            <a:endParaRPr lang="ru-RU" altLang="ru-RU" sz="1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Картинка 619 из 50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461434" y="3763963"/>
            <a:ext cx="870796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600" b="1">
                <a:solidFill>
                  <a:srgbClr val="0000CC"/>
                </a:solidFill>
                <a:latin typeface="Times New Roman" pitchFamily="18" charset="0"/>
              </a:rPr>
              <a:t>Трудность локализации боли</a:t>
            </a:r>
          </a:p>
          <a:p>
            <a:pPr marL="457200" indent="-457200">
              <a:buFontTx/>
              <a:buAutoNum type="arabicPeriod"/>
            </a:pPr>
            <a:r>
              <a:rPr lang="ru-RU" sz="2600" b="1">
                <a:solidFill>
                  <a:srgbClr val="0000CC"/>
                </a:solidFill>
                <a:latin typeface="Times New Roman" pitchFamily="18" charset="0"/>
              </a:rPr>
              <a:t>Жалобы на боль постоянны</a:t>
            </a:r>
          </a:p>
          <a:p>
            <a:pPr marL="457200" indent="-457200">
              <a:buFontTx/>
              <a:buAutoNum type="arabicPeriod"/>
            </a:pPr>
            <a:r>
              <a:rPr lang="ru-RU" sz="2600" b="1">
                <a:solidFill>
                  <a:srgbClr val="0000CC"/>
                </a:solidFill>
                <a:latin typeface="Times New Roman" pitchFamily="18" charset="0"/>
              </a:rPr>
              <a:t>Боль тесно связана с изменением настроения</a:t>
            </a:r>
          </a:p>
          <a:p>
            <a:pPr marL="457200" indent="-457200">
              <a:buFontTx/>
              <a:buAutoNum type="arabicPeriod"/>
            </a:pPr>
            <a:r>
              <a:rPr lang="ru-RU" sz="2600" b="1">
                <a:solidFill>
                  <a:srgbClr val="0000CC"/>
                </a:solidFill>
                <a:latin typeface="Times New Roman" pitchFamily="18" charset="0"/>
              </a:rPr>
              <a:t>Трудности в качественной оценке при описании боли</a:t>
            </a:r>
          </a:p>
          <a:p>
            <a:pPr marL="457200" indent="-457200">
              <a:buFontTx/>
              <a:buAutoNum type="arabicPeriod"/>
            </a:pPr>
            <a:r>
              <a:rPr lang="ru-RU" sz="2600" b="1">
                <a:solidFill>
                  <a:srgbClr val="0000CC"/>
                </a:solidFill>
                <a:latin typeface="Times New Roman" pitchFamily="18" charset="0"/>
              </a:rPr>
              <a:t>Привлечение внимания к боли усиливает ее остроту</a:t>
            </a:r>
          </a:p>
          <a:p>
            <a:pPr marL="457200" indent="-457200"/>
            <a:r>
              <a:rPr lang="ru-RU" sz="2600" b="1">
                <a:solidFill>
                  <a:srgbClr val="0000CC"/>
                </a:solidFill>
                <a:latin typeface="Times New Roman" pitchFamily="18" charset="0"/>
              </a:rPr>
              <a:t>     и продолжительность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348317" y="1371600"/>
            <a:ext cx="72503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Отличия психогенной боли и органической</a:t>
            </a:r>
          </a:p>
          <a:p>
            <a:pPr algn="ctr"/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(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Trethwan, 1988)</a:t>
            </a:r>
          </a:p>
          <a:p>
            <a:pPr algn="ctr"/>
            <a:endParaRPr lang="ru-RU" sz="24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567267" y="152401"/>
            <a:ext cx="11176000" cy="6889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4000" b="1" kern="10">
                <a:ln w="1587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 конверсионная боль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5" name="Объект 2"/>
          <p:cNvSpPr>
            <a:spLocks noGrp="1"/>
          </p:cNvSpPr>
          <p:nvPr>
            <p:ph idx="1"/>
          </p:nvPr>
        </p:nvSpPr>
        <p:spPr>
          <a:xfrm>
            <a:off x="476435" y="685800"/>
            <a:ext cx="10972800" cy="4525963"/>
          </a:xfrm>
        </p:spPr>
        <p:txBody>
          <a:bodyPr/>
          <a:lstStyle/>
          <a:p>
            <a:r>
              <a:rPr lang="ru-RU" sz="2800" dirty="0" smtClean="0"/>
              <a:t>Задействованы пост – инфекционные аутоиммунные механизмы</a:t>
            </a:r>
          </a:p>
          <a:p>
            <a:r>
              <a:rPr lang="ru-RU" sz="2800" dirty="0" smtClean="0"/>
              <a:t>Преимущественно женщины рассеянный склероз и </a:t>
            </a:r>
            <a:r>
              <a:rPr lang="ru-RU" sz="2800" dirty="0" err="1" smtClean="0"/>
              <a:t>ревматоидный</a:t>
            </a:r>
            <a:r>
              <a:rPr lang="ru-RU" sz="2800" dirty="0" smtClean="0"/>
              <a:t> артрит</a:t>
            </a:r>
          </a:p>
          <a:p>
            <a:r>
              <a:rPr lang="ru-RU" sz="2800" dirty="0" smtClean="0"/>
              <a:t>Нейропсихиатрическая уязвимость</a:t>
            </a:r>
          </a:p>
          <a:p>
            <a:r>
              <a:rPr lang="ru-RU" sz="2800" dirty="0" err="1" smtClean="0"/>
              <a:t>Эндотелиит</a:t>
            </a:r>
            <a:r>
              <a:rPr lang="ru-RU" sz="2800" dirty="0" smtClean="0"/>
              <a:t> сосудов мозга</a:t>
            </a:r>
          </a:p>
          <a:p>
            <a:r>
              <a:rPr lang="ru-RU" sz="2800" dirty="0" err="1" smtClean="0"/>
              <a:t>Микроваскулопатия</a:t>
            </a:r>
            <a:endParaRPr lang="ru-RU" sz="2800" dirty="0" smtClean="0"/>
          </a:p>
          <a:p>
            <a:r>
              <a:rPr lang="ru-RU" sz="2800" dirty="0" smtClean="0"/>
              <a:t>Нейротрофическая блокада</a:t>
            </a:r>
          </a:p>
          <a:p>
            <a:r>
              <a:rPr lang="ru-RU" sz="2800" dirty="0" smtClean="0"/>
              <a:t>Поражение клеток головного мозга преимущественно </a:t>
            </a:r>
            <a:r>
              <a:rPr lang="ru-RU" sz="2800" dirty="0" err="1" smtClean="0"/>
              <a:t>астроциты</a:t>
            </a:r>
            <a:r>
              <a:rPr lang="ru-RU" sz="2800" dirty="0" smtClean="0"/>
              <a:t>, отвечающие за долговременную память</a:t>
            </a:r>
          </a:p>
          <a:p>
            <a:r>
              <a:rPr lang="ru-RU" sz="2800" dirty="0" smtClean="0"/>
              <a:t>Психосоматическая составляющая связанная со стрессом и страхом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Клинический  анализ  крови</a:t>
            </a:r>
          </a:p>
          <a:p>
            <a:r>
              <a:rPr lang="ru-RU" dirty="0" smtClean="0"/>
              <a:t>СРБ</a:t>
            </a:r>
          </a:p>
          <a:p>
            <a:r>
              <a:rPr lang="ru-RU" dirty="0" err="1" smtClean="0"/>
              <a:t>Ферритин</a:t>
            </a:r>
            <a:endParaRPr lang="ru-RU" dirty="0" smtClean="0"/>
          </a:p>
          <a:p>
            <a:r>
              <a:rPr lang="ru-RU" dirty="0" err="1" smtClean="0"/>
              <a:t>Коагулограмма</a:t>
            </a:r>
            <a:endParaRPr lang="ru-RU" dirty="0" smtClean="0"/>
          </a:p>
          <a:p>
            <a:r>
              <a:rPr lang="ru-RU" dirty="0" smtClean="0"/>
              <a:t>Состояние миокарда</a:t>
            </a:r>
          </a:p>
          <a:p>
            <a:r>
              <a:rPr lang="ru-RU" dirty="0" smtClean="0"/>
              <a:t>Показатели функции  печени и почек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19596" y="291613"/>
            <a:ext cx="11514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/>
              <a:t>Долгий </a:t>
            </a:r>
            <a:r>
              <a:rPr lang="ru-RU" altLang="ru-RU" sz="3200" dirty="0" err="1" smtClean="0"/>
              <a:t>ковид</a:t>
            </a:r>
            <a:r>
              <a:rPr lang="ru-RU" altLang="ru-RU" sz="3200" dirty="0" smtClean="0"/>
              <a:t> (</a:t>
            </a:r>
            <a:r>
              <a:rPr lang="ru-RU" altLang="ru-RU" sz="3200" dirty="0" err="1" smtClean="0"/>
              <a:t>лонг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ковид</a:t>
            </a:r>
            <a:r>
              <a:rPr lang="ru-RU" altLang="ru-RU" sz="3200" dirty="0" smtClean="0"/>
              <a:t>) </a:t>
            </a:r>
            <a:r>
              <a:rPr lang="en-US" altLang="ru-RU" sz="3200" dirty="0" smtClean="0"/>
              <a:t> PAST-post – acute </a:t>
            </a:r>
            <a:r>
              <a:rPr lang="en-US" altLang="ru-RU" sz="3200" dirty="0" err="1" smtClean="0"/>
              <a:t>sequelae</a:t>
            </a:r>
            <a:r>
              <a:rPr lang="en-US" altLang="ru-RU" sz="3200" dirty="0" smtClean="0"/>
              <a:t> of SARS-COV-2 infection</a:t>
            </a:r>
            <a:r>
              <a:rPr lang="ru-RU" altLang="ru-RU" sz="3200" dirty="0" smtClean="0"/>
              <a:t> от 2 до 9 месяцев -  базовое  обследование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Прогноз для восстановления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62883" name="Объект 2"/>
          <p:cNvSpPr>
            <a:spLocks noGrp="1"/>
          </p:cNvSpPr>
          <p:nvPr>
            <p:ph idx="1"/>
          </p:nvPr>
        </p:nvSpPr>
        <p:spPr>
          <a:xfrm>
            <a:off x="698377" y="1381202"/>
            <a:ext cx="9795029" cy="3585854"/>
          </a:xfrm>
        </p:spPr>
        <p:txBody>
          <a:bodyPr/>
          <a:lstStyle/>
          <a:p>
            <a:r>
              <a:rPr lang="ru-RU" dirty="0" err="1" smtClean="0"/>
              <a:t>лактат</a:t>
            </a:r>
            <a:r>
              <a:rPr lang="ru-RU" dirty="0" smtClean="0"/>
              <a:t> – </a:t>
            </a:r>
            <a:r>
              <a:rPr lang="ru-RU" dirty="0" err="1" smtClean="0"/>
              <a:t>макер</a:t>
            </a:r>
            <a:endParaRPr lang="ru-RU" dirty="0" smtClean="0"/>
          </a:p>
          <a:p>
            <a:r>
              <a:rPr lang="ru-RU" dirty="0" smtClean="0"/>
              <a:t>уровень витамина </a:t>
            </a:r>
            <a:r>
              <a:rPr lang="ru-RU" dirty="0" err="1" smtClean="0"/>
              <a:t>д</a:t>
            </a:r>
            <a:endParaRPr lang="ru-RU" dirty="0" smtClean="0"/>
          </a:p>
          <a:p>
            <a:r>
              <a:rPr lang="ru-RU" dirty="0" smtClean="0"/>
              <a:t>количество антител, включая нейтрализующие антитела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BF87945-A001-489F-9D9B-7D9435F0B9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02C143F-F5D1-4F34-AEEA-C0396085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Когнитивные  нарушения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24D5490F-B50C-40AF-8D59-3E3C21E2F8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9" r="-1602"/>
          <a:stretch/>
        </p:blipFill>
        <p:spPr>
          <a:xfrm>
            <a:off x="352425" y="2516777"/>
            <a:ext cx="7448549" cy="366018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34768B-8E2D-4FE1-B98E-C384F2BC0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dirty="0" err="1"/>
              <a:t>Появляется</a:t>
            </a:r>
            <a:r>
              <a:rPr lang="en-US" sz="1500" dirty="0"/>
              <a:t> </a:t>
            </a:r>
            <a:r>
              <a:rPr lang="en-US" sz="1500" dirty="0" err="1"/>
              <a:t>все</a:t>
            </a:r>
            <a:r>
              <a:rPr lang="en-US" sz="1500" dirty="0"/>
              <a:t> </a:t>
            </a:r>
            <a:r>
              <a:rPr lang="en-US" sz="1500" dirty="0" err="1"/>
              <a:t>больше</a:t>
            </a:r>
            <a:r>
              <a:rPr lang="en-US" sz="1500" dirty="0"/>
              <a:t> </a:t>
            </a:r>
            <a:r>
              <a:rPr lang="en-US" sz="1500" dirty="0" err="1"/>
              <a:t>доказательств</a:t>
            </a:r>
            <a:r>
              <a:rPr lang="en-US" sz="1500" dirty="0"/>
              <a:t> </a:t>
            </a:r>
            <a:r>
              <a:rPr lang="en-US" sz="1500" dirty="0" err="1"/>
              <a:t>того</a:t>
            </a:r>
            <a:r>
              <a:rPr lang="en-US" sz="1500" dirty="0"/>
              <a:t>, </a:t>
            </a:r>
            <a:r>
              <a:rPr lang="en-US" sz="1500" dirty="0" err="1"/>
              <a:t>что</a:t>
            </a:r>
            <a:r>
              <a:rPr lang="en-US" sz="1500" dirty="0"/>
              <a:t> </a:t>
            </a:r>
            <a:r>
              <a:rPr lang="en-US" sz="1500" dirty="0" err="1"/>
              <a:t>факторы</a:t>
            </a:r>
            <a:r>
              <a:rPr lang="en-US" sz="1500" dirty="0"/>
              <a:t> </a:t>
            </a:r>
            <a:r>
              <a:rPr lang="en-US" sz="1500" dirty="0" err="1"/>
              <a:t>риска</a:t>
            </a:r>
            <a:r>
              <a:rPr lang="en-US" sz="1500" dirty="0"/>
              <a:t>, </a:t>
            </a:r>
            <a:r>
              <a:rPr lang="en-US" sz="1500" dirty="0" err="1"/>
              <a:t>патология</a:t>
            </a:r>
            <a:r>
              <a:rPr lang="en-US" sz="1500" dirty="0"/>
              <a:t> и </a:t>
            </a:r>
            <a:r>
              <a:rPr lang="en-US" sz="1500" dirty="0" err="1"/>
              <a:t>курс</a:t>
            </a:r>
            <a:r>
              <a:rPr lang="en-US" sz="1500" dirty="0"/>
              <a:t> </a:t>
            </a:r>
            <a:r>
              <a:rPr lang="en-US" sz="1500" dirty="0" err="1"/>
              <a:t>лечения</a:t>
            </a:r>
            <a:r>
              <a:rPr lang="en-US" sz="1500" dirty="0"/>
              <a:t> COVID-19 </a:t>
            </a:r>
            <a:r>
              <a:rPr lang="en-US" sz="1500" dirty="0" err="1"/>
              <a:t>пациента</a:t>
            </a:r>
            <a:r>
              <a:rPr lang="en-US" sz="1500" dirty="0"/>
              <a:t> </a:t>
            </a:r>
            <a:r>
              <a:rPr lang="en-US" sz="1500" dirty="0" err="1"/>
              <a:t>могут</a:t>
            </a:r>
            <a:r>
              <a:rPr lang="en-US" sz="1500" dirty="0"/>
              <a:t> </a:t>
            </a:r>
            <a:r>
              <a:rPr lang="en-US" sz="1500" dirty="0" err="1"/>
              <a:t>независимо</a:t>
            </a:r>
            <a:r>
              <a:rPr lang="en-US" sz="1500" dirty="0"/>
              <a:t> и </a:t>
            </a:r>
            <a:r>
              <a:rPr lang="en-US" sz="1500" dirty="0" err="1" smtClean="0"/>
              <a:t>синергически</a:t>
            </a:r>
            <a:r>
              <a:rPr lang="en-US" sz="1500" dirty="0" smtClean="0"/>
              <a:t> </a:t>
            </a:r>
            <a:r>
              <a:rPr lang="en-US" sz="1500" dirty="0" err="1"/>
              <a:t>способствовать</a:t>
            </a:r>
            <a:r>
              <a:rPr lang="en-US" sz="1500" dirty="0"/>
              <a:t> </a:t>
            </a:r>
            <a:r>
              <a:rPr lang="en-US" sz="1500" dirty="0" err="1"/>
              <a:t>развитию</a:t>
            </a:r>
            <a:r>
              <a:rPr lang="en-US" sz="1500" dirty="0"/>
              <a:t> </a:t>
            </a:r>
            <a:r>
              <a:rPr lang="en-US" sz="1500" dirty="0" err="1"/>
              <a:t>долгосрочного</a:t>
            </a:r>
            <a:r>
              <a:rPr lang="en-US" sz="1500" dirty="0"/>
              <a:t> </a:t>
            </a:r>
            <a:r>
              <a:rPr lang="en-US" sz="1500" dirty="0" err="1"/>
              <a:t>когнитивного</a:t>
            </a:r>
            <a:r>
              <a:rPr lang="en-US" sz="1500" dirty="0"/>
              <a:t> и </a:t>
            </a:r>
            <a:r>
              <a:rPr lang="en-US" sz="1500" dirty="0" err="1"/>
              <a:t>функционального</a:t>
            </a:r>
            <a:r>
              <a:rPr lang="en-US" sz="1500" dirty="0"/>
              <a:t> </a:t>
            </a:r>
            <a:r>
              <a:rPr lang="en-US" sz="1500" dirty="0" err="1"/>
              <a:t>снижения</a:t>
            </a:r>
            <a:r>
              <a:rPr lang="en-US" sz="1500" dirty="0"/>
              <a:t>. </a:t>
            </a:r>
            <a:r>
              <a:rPr lang="en-US" sz="1500" dirty="0" err="1"/>
              <a:t>Помимо</a:t>
            </a:r>
            <a:r>
              <a:rPr lang="en-US" sz="1500" dirty="0"/>
              <a:t> </a:t>
            </a:r>
            <a:r>
              <a:rPr lang="en-US" sz="1500" dirty="0" err="1"/>
              <a:t>плохих</a:t>
            </a:r>
            <a:r>
              <a:rPr lang="en-US" sz="1500" dirty="0"/>
              <a:t> </a:t>
            </a:r>
            <a:r>
              <a:rPr lang="en-US" sz="1500" dirty="0" err="1"/>
              <a:t>результатов</a:t>
            </a:r>
            <a:r>
              <a:rPr lang="en-US" sz="1500" dirty="0"/>
              <a:t> </a:t>
            </a:r>
            <a:r>
              <a:rPr lang="en-US" sz="1500" dirty="0" err="1"/>
              <a:t>для</a:t>
            </a:r>
            <a:r>
              <a:rPr lang="en-US" sz="1500" dirty="0"/>
              <a:t> </a:t>
            </a:r>
            <a:r>
              <a:rPr lang="en-US" sz="1500" dirty="0" err="1"/>
              <a:t>пациентов</a:t>
            </a:r>
            <a:r>
              <a:rPr lang="en-US" sz="1500" dirty="0"/>
              <a:t>, </a:t>
            </a:r>
            <a:r>
              <a:rPr lang="en-US" sz="1500" dirty="0" err="1"/>
              <a:t>сильное</a:t>
            </a:r>
            <a:r>
              <a:rPr lang="en-US" sz="1500" dirty="0"/>
              <a:t> </a:t>
            </a:r>
            <a:r>
              <a:rPr lang="en-US" sz="1500" dirty="0" err="1"/>
              <a:t>возбуждение</a:t>
            </a:r>
            <a:r>
              <a:rPr lang="en-US" sz="1500" dirty="0"/>
              <a:t>, </a:t>
            </a:r>
            <a:r>
              <a:rPr lang="en-US" sz="1500" dirty="0" err="1"/>
              <a:t>связанное</a:t>
            </a:r>
            <a:r>
              <a:rPr lang="en-US" sz="1500" dirty="0"/>
              <a:t> с </a:t>
            </a:r>
            <a:r>
              <a:rPr lang="en-US" sz="1500" dirty="0" err="1"/>
              <a:t>делирием</a:t>
            </a:r>
            <a:r>
              <a:rPr lang="ru-RU" sz="1500" dirty="0"/>
              <a:t>,</a:t>
            </a:r>
            <a:r>
              <a:rPr lang="en-US" sz="1500" dirty="0"/>
              <a:t> у </a:t>
            </a:r>
            <a:r>
              <a:rPr lang="en-US" sz="1500" dirty="0" err="1"/>
              <a:t>многих</a:t>
            </a:r>
            <a:r>
              <a:rPr lang="en-US" sz="1500" dirty="0"/>
              <a:t> </a:t>
            </a:r>
            <a:r>
              <a:rPr lang="en-US" sz="1500" dirty="0" err="1"/>
              <a:t>пациентов</a:t>
            </a:r>
            <a:r>
              <a:rPr lang="en-US" sz="1500" dirty="0"/>
              <a:t> с COVID-19 в </a:t>
            </a:r>
            <a:r>
              <a:rPr lang="en-US" sz="1500" dirty="0" err="1"/>
              <a:t>отделении</a:t>
            </a:r>
            <a:r>
              <a:rPr lang="en-US" sz="1500" dirty="0"/>
              <a:t> </a:t>
            </a:r>
            <a:r>
              <a:rPr lang="en-US" sz="1500" dirty="0" err="1"/>
              <a:t>интенсивной</a:t>
            </a:r>
            <a:r>
              <a:rPr lang="en-US" sz="1500" dirty="0"/>
              <a:t> </a:t>
            </a:r>
            <a:r>
              <a:rPr lang="en-US" sz="1500" dirty="0" err="1"/>
              <a:t>терапии</a:t>
            </a:r>
            <a:r>
              <a:rPr lang="en-US" sz="1500" dirty="0"/>
              <a:t>, </a:t>
            </a:r>
            <a:r>
              <a:rPr lang="en-US" sz="1500" dirty="0" err="1"/>
              <a:t>создает</a:t>
            </a:r>
            <a:r>
              <a:rPr lang="en-US" sz="1500" dirty="0"/>
              <a:t> </a:t>
            </a:r>
            <a:r>
              <a:rPr lang="en-US" sz="1500" dirty="0" err="1"/>
              <a:t>трудности</a:t>
            </a:r>
            <a:r>
              <a:rPr lang="en-US" sz="1500" dirty="0"/>
              <a:t> </a:t>
            </a:r>
            <a:r>
              <a:rPr lang="en-US" sz="1500" dirty="0" err="1"/>
              <a:t>для</a:t>
            </a:r>
            <a:r>
              <a:rPr lang="en-US" sz="1500" dirty="0"/>
              <a:t> </a:t>
            </a:r>
            <a:r>
              <a:rPr lang="en-US" sz="1500" dirty="0" err="1"/>
              <a:t>персонала</a:t>
            </a:r>
            <a:r>
              <a:rPr lang="en-US" sz="1500" dirty="0"/>
              <a:t> и </a:t>
            </a:r>
            <a:r>
              <a:rPr lang="en-US" sz="1500" dirty="0" err="1"/>
              <a:t>усугубляет</a:t>
            </a:r>
            <a:r>
              <a:rPr lang="en-US" sz="1500" dirty="0"/>
              <a:t> </a:t>
            </a:r>
            <a:r>
              <a:rPr lang="en-US" sz="1500" dirty="0" err="1"/>
              <a:t>стресс</a:t>
            </a:r>
            <a:r>
              <a:rPr lang="en-US" sz="1500" dirty="0"/>
              <a:t>, </a:t>
            </a:r>
            <a:r>
              <a:rPr lang="en-US" sz="1500" dirty="0" err="1"/>
              <a:t>связанный</a:t>
            </a:r>
            <a:r>
              <a:rPr lang="en-US" sz="1500" dirty="0"/>
              <a:t> с </a:t>
            </a:r>
            <a:r>
              <a:rPr lang="en-US" sz="1500" dirty="0" err="1"/>
              <a:t>уходом</a:t>
            </a:r>
            <a:r>
              <a:rPr lang="en-US" sz="1500" dirty="0"/>
              <a:t> </a:t>
            </a:r>
            <a:r>
              <a:rPr lang="en-US" sz="1500" dirty="0" err="1"/>
              <a:t>за</a:t>
            </a:r>
            <a:r>
              <a:rPr lang="en-US" sz="1500" dirty="0"/>
              <a:t> </a:t>
            </a:r>
            <a:r>
              <a:rPr lang="en-US" sz="1500" dirty="0" err="1"/>
              <a:t>этими</a:t>
            </a:r>
            <a:r>
              <a:rPr lang="en-US" sz="1500" dirty="0"/>
              <a:t> </a:t>
            </a:r>
            <a:r>
              <a:rPr lang="en-US" sz="1500" dirty="0" err="1"/>
              <a:t>крайне</a:t>
            </a:r>
            <a:r>
              <a:rPr lang="en-US" sz="1500" dirty="0"/>
              <a:t> </a:t>
            </a:r>
            <a:r>
              <a:rPr lang="ru-RU" sz="1500" dirty="0"/>
              <a:t>тяжелыми</a:t>
            </a:r>
            <a:r>
              <a:rPr lang="en-US" sz="1500" dirty="0"/>
              <a:t> </a:t>
            </a:r>
            <a:r>
              <a:rPr lang="en-US" sz="1500" dirty="0" err="1"/>
              <a:t>пациентами</a:t>
            </a:r>
            <a:r>
              <a:rPr lang="en-US" sz="15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6718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7FFD28-545C-4C88-A2E7-152FB234C9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D20E7E-D8C6-49C6-BAA0-31B154DF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600">
                <a:solidFill>
                  <a:srgbClr val="FFFFFF"/>
                </a:solidFill>
              </a:rPr>
              <a:t>Когнитивные нарушения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00634D-6A34-4B81-A0E5-800C2479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49"/>
          </a:xfrm>
        </p:spPr>
        <p:txBody>
          <a:bodyPr>
            <a:normAutofit/>
          </a:bodyPr>
          <a:lstStyle/>
          <a:p>
            <a:r>
              <a:rPr lang="ru-RU" sz="2600" dirty="0"/>
              <a:t>Одно из долгосрочных последствий COVID-19, которое становится все более очевидным, - это его влияние на когнитивные функции даже у пациентов с легкими симптомами. Треть пациентов с COVID-19 сообщают о неврологических симптомах, и были отдельные случаи «делирия COVID-19», проявляющегося в виде параноидальных галлюцинаций, спутанности сознания и возбуждения у более чем 20% госпитализированных пациентов. Исследователи из Великобритании в своем небольшом исследовании сообщают о возникновении делирия у 42% пациентов с COVID-19.</a:t>
            </a:r>
          </a:p>
        </p:txBody>
      </p:sp>
    </p:spTree>
    <p:extLst>
      <p:ext uri="{BB962C8B-B14F-4D97-AF65-F5344CB8AC3E}">
        <p14:creationId xmlns="" xmlns:p14="http://schemas.microsoft.com/office/powerpoint/2010/main" val="31146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неврологические симптомы</a:t>
            </a:r>
          </a:p>
        </p:txBody>
      </p:sp>
      <p:sp>
        <p:nvSpPr>
          <p:cNvPr id="7639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утомляемость-85%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Депрессия или тревожность – 47%</a:t>
            </a:r>
          </a:p>
          <a:p>
            <a:r>
              <a:rPr lang="ru-RU" dirty="0" smtClean="0"/>
              <a:t>Одышка – 46%</a:t>
            </a:r>
          </a:p>
          <a:p>
            <a:r>
              <a:rPr lang="ru-RU" dirty="0" smtClean="0"/>
              <a:t>Боль в грудной клетке – 37%</a:t>
            </a:r>
          </a:p>
          <a:p>
            <a:r>
              <a:rPr lang="ru-RU" dirty="0" err="1" smtClean="0"/>
              <a:t>Бессоница</a:t>
            </a:r>
            <a:r>
              <a:rPr lang="ru-RU" dirty="0" smtClean="0"/>
              <a:t> – 33%</a:t>
            </a:r>
          </a:p>
          <a:p>
            <a:r>
              <a:rPr lang="ru-RU" dirty="0" smtClean="0"/>
              <a:t>Вариабельность ЧСС и АД – 30%</a:t>
            </a:r>
          </a:p>
          <a:p>
            <a:r>
              <a:rPr lang="ru-RU" dirty="0" smtClean="0"/>
              <a:t>Жалобы со стороны ЖКТ - 295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1451</Words>
  <Application>Microsoft Office PowerPoint</Application>
  <PresentationFormat>Произвольный</PresentationFormat>
  <Paragraphs>271</Paragraphs>
  <Slides>30</Slides>
  <Notes>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1_Тема Office</vt:lpstr>
      <vt:lpstr>Неврологические осложнения при COVID-19</vt:lpstr>
      <vt:lpstr>Слайд 2</vt:lpstr>
      <vt:lpstr>Долгий ковид (лонг ковид)  PAST-post – acute sequelae of SARS-COV-2 infection от 2 до 9 месяцев</vt:lpstr>
      <vt:lpstr>Слайд 4</vt:lpstr>
      <vt:lpstr>Слайд 5</vt:lpstr>
      <vt:lpstr>        Прогноз для восстановления         </vt:lpstr>
      <vt:lpstr>Когнитивные  нарушения</vt:lpstr>
      <vt:lpstr>Когнитивные нарушения</vt:lpstr>
      <vt:lpstr>Не неврологические симптомы</vt:lpstr>
      <vt:lpstr>Депрессию необходимо  лечить!!!</vt:lpstr>
      <vt:lpstr>Слайд 11</vt:lpstr>
      <vt:lpstr>Депрессия и сон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Соматоформное болевое расстройство</vt:lpstr>
      <vt:lpstr>Соматоформное болевое расстройство</vt:lpstr>
      <vt:lpstr>Соматоформное болевое расстройство</vt:lpstr>
      <vt:lpstr>Соматоформное болевое расстройство</vt:lpstr>
      <vt:lpstr>Синдром Мюнхаузена</vt:lpstr>
      <vt:lpstr>Критерии истерической боли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Елена</cp:lastModifiedBy>
  <cp:revision>97</cp:revision>
  <dcterms:created xsi:type="dcterms:W3CDTF">2021-01-13T16:42:12Z</dcterms:created>
  <dcterms:modified xsi:type="dcterms:W3CDTF">2022-12-04T18:13:19Z</dcterms:modified>
</cp:coreProperties>
</file>