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5" r:id="rId4"/>
    <p:sldId id="326" r:id="rId5"/>
    <p:sldId id="327" r:id="rId6"/>
    <p:sldId id="258" r:id="rId7"/>
    <p:sldId id="259" r:id="rId8"/>
    <p:sldId id="260" r:id="rId9"/>
    <p:sldId id="279" r:id="rId10"/>
    <p:sldId id="261" r:id="rId11"/>
    <p:sldId id="262" r:id="rId12"/>
    <p:sldId id="263" r:id="rId13"/>
    <p:sldId id="264" r:id="rId14"/>
    <p:sldId id="265" r:id="rId15"/>
    <p:sldId id="281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3" r:id="rId27"/>
    <p:sldId id="284" r:id="rId28"/>
    <p:sldId id="285" r:id="rId29"/>
    <p:sldId id="286" r:id="rId30"/>
    <p:sldId id="288" r:id="rId31"/>
    <p:sldId id="290" r:id="rId32"/>
    <p:sldId id="292" r:id="rId33"/>
    <p:sldId id="294" r:id="rId34"/>
    <p:sldId id="305" r:id="rId35"/>
    <p:sldId id="332" r:id="rId36"/>
    <p:sldId id="306" r:id="rId37"/>
    <p:sldId id="333" r:id="rId38"/>
    <p:sldId id="334" r:id="rId39"/>
    <p:sldId id="308" r:id="rId40"/>
    <p:sldId id="309" r:id="rId41"/>
    <p:sldId id="311" r:id="rId42"/>
    <p:sldId id="313" r:id="rId43"/>
    <p:sldId id="331" r:id="rId44"/>
    <p:sldId id="316" r:id="rId45"/>
    <p:sldId id="317" r:id="rId46"/>
    <p:sldId id="328" r:id="rId47"/>
    <p:sldId id="318" r:id="rId48"/>
    <p:sldId id="330" r:id="rId49"/>
    <p:sldId id="32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ontology.su/" TargetMode="External"/><Relationship Id="rId2" Type="http://schemas.openxmlformats.org/officeDocument/2006/relationships/hyperlink" Target="http://www.gerontolog.in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000263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</a:rPr>
              <a:t>Концепция современной гериатрии</a:t>
            </a:r>
            <a:endParaRPr lang="ru-RU" sz="35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2281238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д.м.н., проф. А.Н.Ильницкий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ФГБОУ ДПО «Институт повышения квалификации Федерального медико-биологического агентства»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Минск, 16 </a:t>
            </a:r>
            <a:r>
              <a:rPr lang="ru-RU" dirty="0" smtClean="0">
                <a:solidFill>
                  <a:schemeClr val="tx1"/>
                </a:solidFill>
              </a:rPr>
              <a:t>октября 2014 год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/>
                </a:solidFill>
              </a:rPr>
              <a:t>Этиология</a:t>
            </a:r>
            <a:endParaRPr lang="ru-RU" sz="40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фенотип, передающийся генетически (</a:t>
            </a:r>
            <a:r>
              <a:rPr lang="en-US" dirty="0" smtClean="0"/>
              <a:t>Fried</a:t>
            </a:r>
            <a:r>
              <a:rPr lang="ru-RU" dirty="0" smtClean="0"/>
              <a:t>-</a:t>
            </a:r>
            <a:r>
              <a:rPr lang="en-US" dirty="0" smtClean="0"/>
              <a:t>like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совокупность приобретенного дефицита функций на фоне полиморбидности (</a:t>
            </a:r>
            <a:r>
              <a:rPr lang="en-US" dirty="0" smtClean="0"/>
              <a:t>Rockwood</a:t>
            </a:r>
            <a:r>
              <a:rPr lang="ru-RU" dirty="0" smtClean="0"/>
              <a:t>-</a:t>
            </a:r>
            <a:r>
              <a:rPr lang="en-US" dirty="0" smtClean="0"/>
              <a:t>like</a:t>
            </a:r>
            <a:r>
              <a:rPr lang="ru-RU" dirty="0" smtClean="0"/>
              <a:t>).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/>
              <a:t>При этом в странах бывшего СССР чаще встречается так называемый приобретенный синдром старческой астении </a:t>
            </a:r>
            <a:r>
              <a:rPr lang="ru-RU" b="1" dirty="0" smtClean="0"/>
              <a:t>на фоне кумуляции заболеваний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Органы-мишени синдрома старческой астении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u="sng" dirty="0" smtClean="0"/>
              <a:t>костно-мышечная система</a:t>
            </a:r>
            <a:r>
              <a:rPr lang="ru-RU" dirty="0" smtClean="0"/>
              <a:t>: снижается мышечная масса, происходят нарушения мышечной терморегуляции, снижается потребление мышцами кислорода, нарушается иннервация мышечной ткани, ее выносливость.</a:t>
            </a:r>
          </a:p>
          <a:p>
            <a:pPr algn="ctr">
              <a:buNone/>
            </a:pPr>
            <a:r>
              <a:rPr lang="ru-RU" b="1" dirty="0" smtClean="0"/>
              <a:t>САРКОПЕНИЯ</a:t>
            </a:r>
          </a:p>
          <a:p>
            <a:pPr algn="r">
              <a:buNone/>
            </a:pPr>
            <a:r>
              <a:rPr lang="en-US" sz="2500" i="1" dirty="0" smtClean="0"/>
              <a:t>Rockwood K.</a:t>
            </a:r>
            <a:r>
              <a:rPr lang="ru-RU" sz="2500" i="1" dirty="0" smtClean="0"/>
              <a:t>, 2011</a:t>
            </a:r>
            <a:endParaRPr lang="ru-RU" sz="2500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Органы-мишени синдрома старческой астении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- </a:t>
            </a:r>
            <a:r>
              <a:rPr lang="ru-RU" u="sng" dirty="0" smtClean="0"/>
              <a:t>иммунная система</a:t>
            </a:r>
            <a:r>
              <a:rPr lang="ru-RU" dirty="0" smtClean="0"/>
              <a:t>: снижается продукция и содержание иммуноглобулина А, </a:t>
            </a:r>
            <a:r>
              <a:rPr lang="en-US" dirty="0" smtClean="0"/>
              <a:t>G</a:t>
            </a:r>
            <a:r>
              <a:rPr lang="ru-RU" dirty="0" smtClean="0"/>
              <a:t>, интерлейкина 2, активируется продукция провоспалительных цитокинов (интерлейкин 6).</a:t>
            </a:r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/>
              <a:t>ПРОВОСПАЛИТЕЛЬНЫЙ </a:t>
            </a:r>
          </a:p>
          <a:p>
            <a:pPr algn="ctr">
              <a:buNone/>
            </a:pPr>
            <a:r>
              <a:rPr lang="ru-RU" b="1" dirty="0" smtClean="0"/>
              <a:t>ПОЛИМОРБИДНЫЙ СТАТУС</a:t>
            </a:r>
          </a:p>
          <a:p>
            <a:pPr algn="r">
              <a:buNone/>
            </a:pPr>
            <a:r>
              <a:rPr lang="en-US" sz="2500" i="1" dirty="0" smtClean="0"/>
              <a:t>Morley J. E.</a:t>
            </a:r>
            <a:r>
              <a:rPr lang="ru-RU" sz="2500" i="1" dirty="0" smtClean="0"/>
              <a:t> </a:t>
            </a:r>
            <a:r>
              <a:rPr lang="en-US" sz="2500" i="1" dirty="0" smtClean="0"/>
              <a:t>et al., 2001</a:t>
            </a:r>
            <a:endParaRPr lang="ru-RU" sz="2500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Органы-мишени синдрома старческой астении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- </a:t>
            </a:r>
            <a:r>
              <a:rPr lang="ru-RU" u="sng" dirty="0" smtClean="0"/>
              <a:t>нейроэндокринная система</a:t>
            </a:r>
            <a:r>
              <a:rPr lang="ru-RU" dirty="0" smtClean="0"/>
              <a:t>: снижается содержание гормона роста, эстрогена и тестостерона, инсулиноподобного фактора роста – 1, витамина </a:t>
            </a:r>
            <a:r>
              <a:rPr lang="en-US" dirty="0" smtClean="0"/>
              <a:t>D</a:t>
            </a:r>
            <a:r>
              <a:rPr lang="ru-RU" dirty="0" smtClean="0"/>
              <a:t>. Происходит увеличение инсулинорезистентности, повышается симпатический тонус, нарастает стероидная дисрегуляция.</a:t>
            </a:r>
          </a:p>
          <a:p>
            <a:pPr algn="ctr">
              <a:buNone/>
            </a:pPr>
            <a:r>
              <a:rPr lang="ru-RU" b="1" dirty="0" smtClean="0"/>
              <a:t>СНИЖЕНИЕ МЕТАБОЛИЧЕСКОГО ИНДЕКСА</a:t>
            </a:r>
            <a:endParaRPr lang="en-US" b="1" dirty="0" smtClean="0"/>
          </a:p>
          <a:p>
            <a:pPr algn="r">
              <a:buNone/>
            </a:pPr>
            <a:r>
              <a:rPr lang="en-US" sz="2700" i="1" dirty="0" err="1" smtClean="0"/>
              <a:t>Fedarko</a:t>
            </a:r>
            <a:r>
              <a:rPr lang="en-US" sz="2700" i="1" dirty="0" smtClean="0"/>
              <a:t> N.</a:t>
            </a:r>
            <a:r>
              <a:rPr lang="ru-RU" sz="2700" i="1" dirty="0" smtClean="0"/>
              <a:t>, 2011</a:t>
            </a:r>
            <a:endParaRPr lang="ru-RU" sz="2700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 smtClean="0">
                <a:solidFill>
                  <a:schemeClr val="accent3"/>
                </a:solidFill>
              </a:rPr>
              <a:t>Порочные круги формирования синдрома старческой астении: «Хрупкость»</a:t>
            </a:r>
            <a:endParaRPr lang="ru-RU" sz="35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Синдром мальнутриции, саркопения и снижение метаболического индекса и уровня физической активности представляют собой замкнутый патогенетический круг формирования синдрома старческой астении</a:t>
            </a:r>
            <a:r>
              <a:rPr lang="ru-RU" dirty="0" smtClean="0"/>
              <a:t>. При минимальных внешних или внутренних воздействиях к этому кругу присоединяются другие патогенные факторы, что способно в минимальные сроки приводить к ухудшению состояния, инвалидности и смерти.</a:t>
            </a:r>
          </a:p>
          <a:p>
            <a:pPr algn="r">
              <a:buNone/>
            </a:pPr>
            <a:r>
              <a:rPr lang="en-US" sz="2700" i="1" dirty="0" smtClean="0"/>
              <a:t>Espinoza S., Walston, J. D.</a:t>
            </a:r>
            <a:r>
              <a:rPr lang="ru-RU" sz="2700" i="1" dirty="0" smtClean="0"/>
              <a:t>, 2005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РЕЗУЛЬТАТЫ СОБСТВЕННЫХ ИССЛЕДОВАНИЙ В ОБЛАСТИ ПАТОГЕНЕЗА СИНДРОМА СТАРЧЕСКОЙ АСТЕНИИ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Цель исследования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Изучить особенности нейроиммунноэндокринных взаимодействий, оксидативного статуса и изменений клеток (на примере эритроцитов) в континууме старения, то есть в цепи </a:t>
            </a:r>
            <a:r>
              <a:rPr lang="ru-RU" b="1" dirty="0" smtClean="0"/>
              <a:t>«отсутствие старческой астении – старческая преастения – старческая астения»</a:t>
            </a:r>
            <a:endParaRPr lang="ru-RU" b="1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Материал и методы - 1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объем выборки: отсутствие старческой астении </a:t>
            </a:r>
            <a:r>
              <a:rPr lang="en-US" dirty="0" smtClean="0"/>
              <a:t>(n=32</a:t>
            </a:r>
            <a:r>
              <a:rPr lang="ru-RU" dirty="0" smtClean="0"/>
              <a:t>, 78,2</a:t>
            </a:r>
            <a:r>
              <a:rPr lang="ru-RU" u="sng" dirty="0" smtClean="0"/>
              <a:t>+</a:t>
            </a:r>
            <a:r>
              <a:rPr lang="ru-RU" dirty="0" smtClean="0"/>
              <a:t>3,5 лет</a:t>
            </a:r>
            <a:r>
              <a:rPr lang="en-US" dirty="0" smtClean="0"/>
              <a:t>)</a:t>
            </a:r>
            <a:r>
              <a:rPr lang="ru-RU" dirty="0" smtClean="0"/>
              <a:t>, старческая преастения </a:t>
            </a:r>
            <a:r>
              <a:rPr lang="en-US" dirty="0" smtClean="0"/>
              <a:t>(n=3</a:t>
            </a:r>
            <a:r>
              <a:rPr lang="ru-RU" dirty="0" smtClean="0"/>
              <a:t>1, 79,1</a:t>
            </a:r>
            <a:r>
              <a:rPr lang="ru-RU" u="sng" dirty="0" smtClean="0"/>
              <a:t>+</a:t>
            </a:r>
            <a:r>
              <a:rPr lang="ru-RU" dirty="0" smtClean="0"/>
              <a:t>3,7 лет</a:t>
            </a:r>
            <a:r>
              <a:rPr lang="en-US" dirty="0" smtClean="0"/>
              <a:t>)</a:t>
            </a:r>
            <a:r>
              <a:rPr lang="ru-RU" dirty="0" smtClean="0"/>
              <a:t>, умеренная старческая астения </a:t>
            </a:r>
            <a:r>
              <a:rPr lang="en-US" dirty="0" smtClean="0"/>
              <a:t>(n=3</a:t>
            </a:r>
            <a:r>
              <a:rPr lang="ru-RU" dirty="0" smtClean="0"/>
              <a:t>2, 78,7</a:t>
            </a:r>
            <a:r>
              <a:rPr lang="ru-RU" u="sng" dirty="0" smtClean="0"/>
              <a:t>+</a:t>
            </a:r>
            <a:r>
              <a:rPr lang="ru-RU" dirty="0" smtClean="0"/>
              <a:t>3,5 лет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оценка нейроиммунноэндокринологического статуса на биохимических автоанализаторах FP-901 «Lab system» (Франция), «Harizon» (Канада);</a:t>
            </a:r>
          </a:p>
          <a:p>
            <a:r>
              <a:rPr lang="ru-RU" dirty="0" smtClean="0"/>
              <a:t>сканирование эритроцитов методом зондовой микроскопии.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Материал и методы - 2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Компьютерная программа для скрининга старческой астении в системе первичной медико-социальной помощи (Горелик С.Г., 2013);</a:t>
            </a:r>
          </a:p>
          <a:p>
            <a:r>
              <a:rPr lang="ru-RU" dirty="0" smtClean="0"/>
              <a:t>В основе диагностики старческой астении – опросники и шкалы, применяемые в рамках </a:t>
            </a:r>
            <a:r>
              <a:rPr lang="ru-RU" b="1" dirty="0" smtClean="0"/>
              <a:t>специализированного гериатрического осмотра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Динамика эндогенных опиоидов в континууме старения </a:t>
            </a:r>
            <a:r>
              <a:rPr lang="ru-RU" sz="2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(*</a:t>
            </a:r>
            <a:r>
              <a:rPr lang="en-US" sz="2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en-US" sz="2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p&lt;0,05)</a:t>
            </a:r>
            <a:endParaRPr lang="ru-RU" sz="2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1" y="1857363"/>
          <a:ext cx="7000923" cy="3571902"/>
        </p:xfrm>
        <a:graphic>
          <a:graphicData uri="http://schemas.openxmlformats.org/drawingml/2006/table">
            <a:tbl>
              <a:tblPr/>
              <a:tblGrid>
                <a:gridCol w="1695945"/>
                <a:gridCol w="1695946"/>
                <a:gridCol w="1804516"/>
                <a:gridCol w="1804516"/>
              </a:tblGrid>
              <a:tr h="393827">
                <a:tc row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e-BY" sz="1800" b="1" dirty="0">
                          <a:latin typeface="Times New Roman"/>
                          <a:ea typeface="Times New Roman"/>
                          <a:cs typeface="Times New Roman"/>
                        </a:rPr>
                        <a:t>Группы пациентов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5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Отсутствие старческой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астении 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(n=32)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Старческая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преастения</a:t>
                      </a:r>
                      <a:endParaRPr lang="en-US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(n=31)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Старческая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астения</a:t>
                      </a:r>
                      <a:endParaRPr lang="en-US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(n=32)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65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Мет-энкефалин (пг/мл)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be-BY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e-BY" sz="1800" b="1" dirty="0">
                          <a:latin typeface="Times New Roman"/>
                          <a:ea typeface="Times New Roman"/>
                          <a:cs typeface="Times New Roman"/>
                        </a:rPr>
                        <a:t>654,5</a:t>
                      </a:r>
                      <a:r>
                        <a:rPr lang="be-BY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be-BY" sz="1800" b="1" dirty="0">
                          <a:latin typeface="Times New Roman"/>
                          <a:ea typeface="Times New Roman"/>
                          <a:cs typeface="Times New Roman"/>
                        </a:rPr>
                        <a:t>31,5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be-BY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e-BY" sz="1800" b="1" dirty="0">
                          <a:latin typeface="Times New Roman"/>
                          <a:ea typeface="Times New Roman"/>
                          <a:cs typeface="Times New Roman"/>
                        </a:rPr>
                        <a:t>421,7</a:t>
                      </a:r>
                      <a:r>
                        <a:rPr lang="be-BY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be-BY" sz="1800" b="1" dirty="0">
                          <a:latin typeface="Times New Roman"/>
                          <a:ea typeface="Times New Roman"/>
                          <a:cs typeface="Times New Roman"/>
                        </a:rPr>
                        <a:t>27,6*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be-BY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e-BY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356,5</a:t>
                      </a:r>
                      <a:r>
                        <a:rPr lang="be-BY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be-BY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23,3 #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8765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Лейэнкефалин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(пг/мл)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be-BY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e-BY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389,7</a:t>
                      </a:r>
                      <a:r>
                        <a:rPr lang="be-BY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be-BY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31,6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be-BY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e-BY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298,1</a:t>
                      </a:r>
                      <a:r>
                        <a:rPr lang="be-BY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be-BY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26,4</a:t>
                      </a:r>
                      <a:r>
                        <a:rPr lang="be-BY" sz="1800" b="1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be-BY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e-BY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202,4</a:t>
                      </a:r>
                      <a:r>
                        <a:rPr lang="be-BY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be-BY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26,6 #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8765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β-эндорфин 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(пмоль/л)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be-BY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e-BY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r>
                        <a:rPr lang="be-BY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be-BY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be-BY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e-BY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6,4</a:t>
                      </a:r>
                      <a:r>
                        <a:rPr lang="be-BY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be-BY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r>
                        <a:rPr lang="be-BY" sz="1800" b="1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be-BY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e-BY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  <a:r>
                        <a:rPr lang="be-BY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be-BY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r>
                        <a:rPr lang="be-BY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#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i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Динамика провоспалительных цитокинов в континууме старения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ru-RU" sz="2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(*</a:t>
            </a:r>
            <a:r>
              <a:rPr lang="en-US" sz="2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en-US" sz="2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p&lt;0,05)</a:t>
            </a:r>
            <a:endParaRPr lang="ru-RU" sz="2200" dirty="0">
              <a:solidFill>
                <a:schemeClr val="accent3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099" y="1857363"/>
          <a:ext cx="6929489" cy="3797776"/>
        </p:xfrm>
        <a:graphic>
          <a:graphicData uri="http://schemas.openxmlformats.org/drawingml/2006/table">
            <a:tbl>
              <a:tblPr/>
              <a:tblGrid>
                <a:gridCol w="1428761"/>
                <a:gridCol w="1357322"/>
                <a:gridCol w="1285884"/>
                <a:gridCol w="1285884"/>
                <a:gridCol w="1571638"/>
              </a:tblGrid>
              <a:tr h="33678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Состояние пациента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 провоспалительного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статуса (</a:t>
                      </a: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пг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/мл)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IL-1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IL-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IL-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TNF-α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Без старческой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астении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(n=32)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321,2</a:t>
                      </a:r>
                      <a:r>
                        <a:rPr lang="ru-RU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8,6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110,3</a:t>
                      </a:r>
                      <a:r>
                        <a:rPr lang="ru-RU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r>
                        <a:rPr lang="ru-RU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145,1</a:t>
                      </a:r>
                      <a:r>
                        <a:rPr lang="ru-RU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Старческая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преастения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(n=3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351,2</a:t>
                      </a:r>
                      <a:r>
                        <a:rPr lang="ru-RU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123,5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2,1*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0,1*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165,2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2,0*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73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Старческая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астения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(n=32)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367,3</a:t>
                      </a:r>
                      <a:r>
                        <a:rPr lang="ru-RU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7,7#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141,1</a:t>
                      </a:r>
                      <a:r>
                        <a:rPr lang="ru-RU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2,4#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r>
                        <a:rPr lang="ru-RU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0,1#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197,1</a:t>
                      </a:r>
                      <a:r>
                        <a:rPr lang="ru-RU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2,0#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Оксидативный статус 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в континууме старения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ru-RU" sz="2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(*</a:t>
            </a:r>
            <a:r>
              <a:rPr lang="en-US" sz="2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en-US" sz="2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p&lt;0,05)</a:t>
            </a:r>
            <a:endParaRPr lang="ru-RU" sz="2200" dirty="0">
              <a:solidFill>
                <a:schemeClr val="accent3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1" y="1785928"/>
          <a:ext cx="6500860" cy="3369791"/>
        </p:xfrm>
        <a:graphic>
          <a:graphicData uri="http://schemas.openxmlformats.org/drawingml/2006/table">
            <a:tbl>
              <a:tblPr/>
              <a:tblGrid>
                <a:gridCol w="2306995"/>
                <a:gridCol w="1467483"/>
                <a:gridCol w="1363191"/>
                <a:gridCol w="1363191"/>
              </a:tblGrid>
              <a:tr h="4662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Группа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пациентов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 оксидативного статуса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3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МДА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мкмоль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/л)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SH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мкмоль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/л)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SH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МДА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Без старческой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астении 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(n=32)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45,7</a:t>
                      </a:r>
                      <a:r>
                        <a:rPr lang="ru-RU" sz="1800" b="1" u="sng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267,4</a:t>
                      </a:r>
                      <a:r>
                        <a:rPr lang="ru-RU" sz="1800" b="1" u="sng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6,8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Старческая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преастения 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(n=3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56,1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1,1*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231,3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6,8*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0,4*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6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Старческая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астения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(n=32)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62,1</a:t>
                      </a:r>
                      <a:r>
                        <a:rPr lang="ru-RU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1,2#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202,1</a:t>
                      </a:r>
                      <a:r>
                        <a:rPr lang="ru-RU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7,3#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r>
                        <a:rPr lang="ru-RU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0,4#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 smtClean="0">
                <a:solidFill>
                  <a:schemeClr val="accent3"/>
                </a:solidFill>
              </a:rPr>
              <a:t>Изменения эритроцитов в континууме старения (Н.М.Позднякова, 2013)</a:t>
            </a:r>
            <a:endParaRPr lang="ru-RU" sz="35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ru-RU" dirty="0" smtClean="0"/>
              <a:t>возрастание количества эритроцитов с эффектом «спущенного мяча»;</a:t>
            </a:r>
          </a:p>
          <a:p>
            <a:r>
              <a:rPr lang="ru-RU" dirty="0" smtClean="0"/>
              <a:t>повышение сладжированности;</a:t>
            </a:r>
          </a:p>
          <a:p>
            <a:r>
              <a:rPr lang="ru-RU" dirty="0" smtClean="0"/>
              <a:t>увеличение количества неправильных форм эритроцитов;</a:t>
            </a:r>
          </a:p>
          <a:p>
            <a:r>
              <a:rPr lang="ru-RU" dirty="0" smtClean="0"/>
              <a:t>увеличение количества клеток-теней.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Эритроциты людей 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без синдрома старческой астении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Иоанн Арнольдович\Desktop\Вика\Вика норма\tilt_25grad_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Эритроциты людей 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со старческой преастенией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Иоанн Арнольдович\Desktop\Вика\Вика гиперт болезнь\tilt_25grad_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Эритроциты людей 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с синдромом старческой астении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Иоанн Арнольдович\Desktop\Вика\Вика диабет\tilt_25grad_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28680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Фазы развития старческой астении: континуум старения 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I - </a:t>
            </a:r>
            <a:r>
              <a:rPr lang="ru-RU" dirty="0" smtClean="0"/>
              <a:t>полная сохранность здоровья;</a:t>
            </a:r>
            <a:endParaRPr lang="ru-RU" dirty="0"/>
          </a:p>
          <a:p>
            <a:pPr>
              <a:buNone/>
            </a:pPr>
            <a:r>
              <a:rPr lang="en-US" dirty="0" smtClean="0"/>
              <a:t>II - </a:t>
            </a:r>
            <a:r>
              <a:rPr lang="ru-RU" dirty="0" smtClean="0"/>
              <a:t>хорошее здоровье;</a:t>
            </a:r>
            <a:endParaRPr lang="ru-RU" dirty="0"/>
          </a:p>
          <a:p>
            <a:pPr>
              <a:buNone/>
            </a:pPr>
            <a:r>
              <a:rPr lang="en-US" dirty="0" smtClean="0"/>
              <a:t>III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хорошее </a:t>
            </a:r>
            <a:r>
              <a:rPr lang="ru-RU" dirty="0"/>
              <a:t>здоровье при наличии успешно леченных хронических </a:t>
            </a:r>
            <a:r>
              <a:rPr lang="ru-RU" dirty="0" smtClean="0"/>
              <a:t>заболеваний;</a:t>
            </a:r>
            <a:endParaRPr lang="ru-RU" dirty="0"/>
          </a:p>
          <a:p>
            <a:pPr>
              <a:buNone/>
            </a:pPr>
            <a:r>
              <a:rPr lang="en-US" dirty="0" smtClean="0"/>
              <a:t>IV - </a:t>
            </a:r>
            <a:r>
              <a:rPr lang="ru-RU" dirty="0" smtClean="0"/>
              <a:t>состояние здоровья с </a:t>
            </a:r>
            <a:r>
              <a:rPr lang="ru-RU" dirty="0"/>
              <a:t>волнообразным течением заболеваний (старческая </a:t>
            </a:r>
            <a:r>
              <a:rPr lang="ru-RU" dirty="0" smtClean="0"/>
              <a:t>преастения);</a:t>
            </a:r>
            <a:endParaRPr lang="ru-RU" dirty="0"/>
          </a:p>
          <a:p>
            <a:pPr>
              <a:buNone/>
            </a:pPr>
            <a:r>
              <a:rPr lang="en-US" b="1" dirty="0" smtClean="0"/>
              <a:t>V - </a:t>
            </a:r>
            <a:r>
              <a:rPr lang="ru-RU" b="1" dirty="0" smtClean="0"/>
              <a:t>легкая </a:t>
            </a:r>
            <a:r>
              <a:rPr lang="ru-RU" b="1" dirty="0"/>
              <a:t>старческая </a:t>
            </a:r>
            <a:r>
              <a:rPr lang="ru-RU" b="1" dirty="0" smtClean="0"/>
              <a:t>астения;</a:t>
            </a:r>
            <a:endParaRPr lang="ru-RU" b="1" dirty="0"/>
          </a:p>
          <a:p>
            <a:pPr>
              <a:buNone/>
            </a:pPr>
            <a:r>
              <a:rPr lang="en-US" b="1" dirty="0" smtClean="0"/>
              <a:t>VI - </a:t>
            </a:r>
            <a:r>
              <a:rPr lang="ru-RU" b="1" dirty="0" smtClean="0"/>
              <a:t>умеренная </a:t>
            </a:r>
            <a:r>
              <a:rPr lang="ru-RU" b="1" dirty="0"/>
              <a:t>старческая </a:t>
            </a:r>
            <a:r>
              <a:rPr lang="ru-RU" b="1" dirty="0" smtClean="0"/>
              <a:t>астения;</a:t>
            </a:r>
            <a:endParaRPr lang="ru-RU" b="1" dirty="0"/>
          </a:p>
          <a:p>
            <a:pPr>
              <a:buNone/>
            </a:pPr>
            <a:r>
              <a:rPr lang="en-US" b="1" dirty="0" smtClean="0"/>
              <a:t>VII - </a:t>
            </a:r>
            <a:r>
              <a:rPr lang="ru-RU" b="1" dirty="0" smtClean="0"/>
              <a:t>выраженная </a:t>
            </a:r>
            <a:r>
              <a:rPr lang="ru-RU" b="1" dirty="0"/>
              <a:t>старческая </a:t>
            </a:r>
            <a:r>
              <a:rPr lang="ru-RU" b="1" dirty="0" smtClean="0"/>
              <a:t>астения;</a:t>
            </a:r>
            <a:endParaRPr lang="ru-RU" b="1" dirty="0"/>
          </a:p>
          <a:p>
            <a:pPr>
              <a:buNone/>
            </a:pPr>
            <a:r>
              <a:rPr lang="en-US" b="1" dirty="0" smtClean="0"/>
              <a:t>VII</a:t>
            </a:r>
            <a:r>
              <a:rPr lang="ru-RU" b="1" dirty="0" smtClean="0"/>
              <a:t> </a:t>
            </a:r>
            <a:r>
              <a:rPr lang="en-US" b="1" dirty="0" smtClean="0"/>
              <a:t>- </a:t>
            </a:r>
            <a:r>
              <a:rPr lang="ru-RU" b="1" dirty="0" smtClean="0"/>
              <a:t>терминальная стадия</a:t>
            </a:r>
            <a:r>
              <a:rPr lang="en-US" b="1" dirty="0" smtClean="0"/>
              <a:t>.</a:t>
            </a:r>
          </a:p>
          <a:p>
            <a:pPr algn="r">
              <a:buNone/>
            </a:pPr>
            <a:r>
              <a:rPr lang="en-US" sz="2800" i="1" dirty="0" smtClean="0"/>
              <a:t>Fisher A. L. </a:t>
            </a:r>
            <a:r>
              <a:rPr lang="en-US" sz="2900" i="1" dirty="0" smtClean="0"/>
              <a:t>et al., 200</a:t>
            </a:r>
            <a:r>
              <a:rPr lang="ru-RU" sz="2900" i="1" dirty="0" smtClean="0"/>
              <a:t>7</a:t>
            </a:r>
            <a:endParaRPr lang="ru-RU" sz="2900" i="1" dirty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Классификация по степени выраженности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Для диагностики и определения степени тяжести старческой астении часто применяется </a:t>
            </a:r>
            <a:r>
              <a:rPr lang="ru-RU" b="1" dirty="0" smtClean="0"/>
              <a:t>Индекс Синдрома Старческой Астении</a:t>
            </a:r>
            <a:r>
              <a:rPr lang="ru-RU" dirty="0" smtClean="0"/>
              <a:t>. Для его определения необходимо оценить следующие позиции:</a:t>
            </a:r>
          </a:p>
          <a:p>
            <a:r>
              <a:rPr lang="ru-RU" dirty="0" smtClean="0"/>
              <a:t>самооценка пациентом пожилого и старческого возраста уровня собственного здоровья (0 баллов – очень хорошее; 0,25 – очень хорошее; 0,5 – среднее; 0,75 – плохое; 1,0 балл – очень плохое);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Индекс синдрома 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старческой астении - 1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наличие со слов пациента хотя бы одного из следующих заболеваний: артрозы, инсульт в анамнезе, ишемическая болезнь сердца (стенокардия напряжения), сахарный диабет, хроническая обструктивная болезнь легких, бронхиальная астма, тревожно-депрессивный синдром, артериальная гипертензия, катаракта (0 баллов – нет, 1 балл – имеет место);</a:t>
            </a:r>
          </a:p>
          <a:p>
            <a:r>
              <a:rPr lang="ru-RU" dirty="0" smtClean="0"/>
              <a:t>оценка функционального состояния (0 баллов – отсутствие проблем; 0,25 баллов – легкое снижение способностей; 0,5 – умеренное снижение; 0,75 – выраженное; 1 балл – невозможность самостоятельного выполнения перечисленных операций и действий);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Индекс синдрома 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старческой астении - 2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индекс массы тела (0 баллов – индекс массы тела </a:t>
            </a:r>
            <a:r>
              <a:rPr lang="ru-RU" u="sng" dirty="0" smtClean="0"/>
              <a:t>&gt;</a:t>
            </a:r>
            <a:r>
              <a:rPr lang="ru-RU" dirty="0" smtClean="0"/>
              <a:t> 18,5; 1 балл - &lt;18,5);</a:t>
            </a:r>
          </a:p>
          <a:p>
            <a:r>
              <a:rPr lang="ru-RU" dirty="0" smtClean="0"/>
              <a:t>сила мышц при кистевой динамометрической пробе (0 баллов – отсутствие слабости; 1 балл – наличие слабости);</a:t>
            </a:r>
          </a:p>
          <a:p>
            <a:r>
              <a:rPr lang="ru-RU" dirty="0" smtClean="0"/>
              <a:t>способность к быстрой ходьбе (0 баллов – сохранена; 1 балл – не сохранена).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Чем выше индекс, тем в большей степени выражен дефицит функций и, соответственно, увеличена потребность в уходе. В частности, 0 – 2 балла расценивается как отсутствие старческой астении; 2 – 4 балла – умеренно выраженная старческая астения; 4 балла и выше – выраженная старческая астения.</a:t>
            </a:r>
            <a:endParaRPr lang="ru-RU" b="1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Международная ассоциация геронтологии и гериатрии (</a:t>
            </a:r>
            <a:r>
              <a:rPr lang="en-US" b="1" dirty="0" smtClean="0">
                <a:solidFill>
                  <a:schemeClr val="accent3"/>
                </a:solidFill>
              </a:rPr>
              <a:t>IAGG</a:t>
            </a:r>
            <a:r>
              <a:rPr lang="ru-RU" b="1" dirty="0" smtClean="0">
                <a:solidFill>
                  <a:schemeClr val="accent3"/>
                </a:solidFill>
              </a:rPr>
              <a:t>) - 1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основана в 1950 году в Льеже (Бельгия);</a:t>
            </a:r>
          </a:p>
          <a:p>
            <a:r>
              <a:rPr lang="ru-RU" dirty="0" smtClean="0"/>
              <a:t>координирует научные исследования в области геронтологии и гериатрии в мире;</a:t>
            </a:r>
          </a:p>
          <a:p>
            <a:r>
              <a:rPr lang="ru-RU" dirty="0" smtClean="0"/>
              <a:t>способствует унификации в разных странах развития гериатрии как медицинской специальности в национальных системах здравоохранения;</a:t>
            </a:r>
          </a:p>
          <a:p>
            <a:r>
              <a:rPr lang="ru-RU" dirty="0" smtClean="0"/>
              <a:t> имеет представительство в ООН с целью обеспечения прав пожилого населения;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Клиническая картина - 1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нарушения передвижения за счет саркопении и когнитивных нарушений, что затрудняет выполнение человеком своих ежедневных обязанностей;</a:t>
            </a:r>
          </a:p>
          <a:p>
            <a:r>
              <a:rPr lang="ru-RU" dirty="0" smtClean="0"/>
              <a:t>апатия и сниженный фон настроения, нарушения памяти, дефицит деятельности сенсорных систем. Присоединяются также снижение веса и другие проявления синдрома недостаточности питания, хронический болевой синдром, иммунодефицитное состояние со склонностью к развитию повторных инфекций.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Клиническая картина - 2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По мере прогрессирования синдрома старческой астении развиваются полная обездвиженность, когда человек передвигается только в пределах постели, постоянное недержание мочи, повторные делириозные состояния, выраженные изменения статуса питания с метаболическим ацидозом, до минимального уровня снижаются социальные контакты.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Диагностика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применение специализированного гериатрического осмотра;</a:t>
            </a:r>
          </a:p>
          <a:p>
            <a:r>
              <a:rPr lang="ru-RU" dirty="0" smtClean="0"/>
              <a:t>оценка доступности пищи и состояния статуса питания; </a:t>
            </a:r>
          </a:p>
          <a:p>
            <a:r>
              <a:rPr lang="ru-RU" dirty="0" smtClean="0"/>
              <a:t>определение состояния двигательной функции и мышечной силы; </a:t>
            </a:r>
          </a:p>
          <a:p>
            <a:r>
              <a:rPr lang="ru-RU" dirty="0" smtClean="0"/>
              <a:t>оценка степени когнитивного дефицита и тревожно-депрессивного синдрома; </a:t>
            </a:r>
          </a:p>
          <a:p>
            <a:r>
              <a:rPr lang="ru-RU" dirty="0" smtClean="0"/>
              <a:t>применение опросников и шкал, позволяющих оценить состояние самообслуживания. </a:t>
            </a:r>
          </a:p>
          <a:p>
            <a:r>
              <a:rPr lang="ru-RU" dirty="0" smtClean="0"/>
              <a:t>применение лабораторных методов с целью выявления иммунного воспаления и нарушений метаболических параметров.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Специализированный гериатрический осмотр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Мультидисциплинарный диагностический процесс, который направлен на выявление физикальных, функциональных и психосоциальных особенностей людей пожилого и старческого возраста с целью получения возможности разработки комплексного медико-социального плана их ведения, включая лечение и медико-социальную реабилитацию.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Основные опросники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оценка синдрома мальнутриции;</a:t>
            </a:r>
          </a:p>
          <a:p>
            <a:r>
              <a:rPr lang="ru-RU" dirty="0" smtClean="0"/>
              <a:t>оценка походки;</a:t>
            </a:r>
          </a:p>
          <a:p>
            <a:r>
              <a:rPr lang="ru-RU" dirty="0" smtClean="0"/>
              <a:t>оценка морального статуса;</a:t>
            </a:r>
          </a:p>
          <a:p>
            <a:r>
              <a:rPr lang="ru-RU" dirty="0" smtClean="0"/>
              <a:t>шкала Бартела;</a:t>
            </a:r>
          </a:p>
          <a:p>
            <a:r>
              <a:rPr lang="ru-RU" dirty="0" smtClean="0"/>
              <a:t>оценка когнитивного статуса;</a:t>
            </a:r>
          </a:p>
          <a:p>
            <a:r>
              <a:rPr lang="ru-RU" dirty="0" smtClean="0"/>
              <a:t>оценка качества жизни.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1259632" y="620688"/>
            <a:ext cx="7056784" cy="56166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14091" y="2276872"/>
            <a:ext cx="2448272" cy="21608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СГО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3388" y="1124743"/>
            <a:ext cx="2356740" cy="2165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способности к передвижению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активности у пожилых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Tinnetti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1986)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05872" y="3835570"/>
            <a:ext cx="2304256" cy="1579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мальнутриции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nutritional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(MNA</a:t>
            </a:r>
            <a:r>
              <a:rPr lang="ru-RU" i="1" dirty="0"/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1190" y="5013480"/>
            <a:ext cx="2736304" cy="1655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Когнитивные расстройства </a:t>
            </a: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Мини-исследование умственного состояния»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Folstein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Folstein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McHugh P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1975)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860925"/>
            <a:ext cx="2448272" cy="1511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Моральное состояние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Philadelphia geriatric morale scale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Lawton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M.P.,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1975)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343150"/>
            <a:ext cx="2439347" cy="1800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независимости в повседневной жизни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Бартела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Machoney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Barthel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1965)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915816" y="2276872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796136" y="2173803"/>
            <a:ext cx="757252" cy="679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96136" y="3861048"/>
            <a:ext cx="792088" cy="432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4"/>
          </p:cNvCxnSpPr>
          <p:nvPr/>
        </p:nvCxnSpPr>
        <p:spPr>
          <a:xfrm>
            <a:off x="4738227" y="4437720"/>
            <a:ext cx="0" cy="57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915816" y="4028492"/>
            <a:ext cx="752026" cy="409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3097154" y="188640"/>
            <a:ext cx="3060340" cy="17281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тяжести синдрома старческой астении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Прямая со стрелкой 94"/>
          <p:cNvCxnSpPr/>
          <p:nvPr/>
        </p:nvCxnSpPr>
        <p:spPr>
          <a:xfrm>
            <a:off x="6318778" y="904358"/>
            <a:ext cx="287094" cy="1483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8316416" y="3289928"/>
            <a:ext cx="0" cy="3423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>
            <a:off x="6553388" y="5628098"/>
            <a:ext cx="466884" cy="2133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2627784" y="5628098"/>
            <a:ext cx="288032" cy="2133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1259632" y="3289928"/>
            <a:ext cx="0" cy="3423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V="1">
            <a:off x="2627784" y="1052736"/>
            <a:ext cx="279107" cy="1440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1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14734"/>
            <a:ext cx="9144001" cy="175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когнитивных способностей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27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морального состояния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22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Дифференциальная диагностика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хронические воспалительные инфекционные заболевания, например, туберкулез; </a:t>
            </a:r>
          </a:p>
          <a:p>
            <a:r>
              <a:rPr lang="ru-RU" dirty="0" smtClean="0"/>
              <a:t>инфекционный эндокардит;</a:t>
            </a:r>
          </a:p>
          <a:p>
            <a:r>
              <a:rPr lang="ru-RU" dirty="0" smtClean="0"/>
              <a:t>злокачественные новообразования;</a:t>
            </a:r>
          </a:p>
          <a:p>
            <a:r>
              <a:rPr lang="ru-RU" dirty="0" smtClean="0"/>
              <a:t>тяжелый тревожно-депрессивный синдром;</a:t>
            </a:r>
          </a:p>
          <a:p>
            <a:r>
              <a:rPr lang="ru-RU" dirty="0" smtClean="0"/>
              <a:t>патология с нарушением функции щитовидной железы;</a:t>
            </a:r>
          </a:p>
          <a:p>
            <a:r>
              <a:rPr lang="ru-RU" dirty="0" smtClean="0"/>
              <a:t>болезнь Аддисона;</a:t>
            </a:r>
          </a:p>
          <a:p>
            <a:r>
              <a:rPr lang="ru-RU" dirty="0" smtClean="0"/>
              <a:t>прогрессирующая хроническая сердечная и дыхательная недостаточность.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Международная ассоциация геронтологии и гериатрии (</a:t>
            </a:r>
            <a:r>
              <a:rPr lang="en-US" b="1" dirty="0" smtClean="0">
                <a:solidFill>
                  <a:schemeClr val="accent3"/>
                </a:solidFill>
              </a:rPr>
              <a:t>IAGG</a:t>
            </a:r>
            <a:r>
              <a:rPr lang="ru-RU" b="1" dirty="0" smtClean="0">
                <a:solidFill>
                  <a:schemeClr val="accent3"/>
                </a:solidFill>
              </a:rPr>
              <a:t>) - 2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членами являются более 80 национальных геронтологических обществ, руководители которых формируют исполком ассоциации;</a:t>
            </a:r>
          </a:p>
          <a:p>
            <a:r>
              <a:rPr lang="ru-RU" dirty="0" smtClean="0"/>
              <a:t> патронирует студенческие научные работы в области геронтологии и гериатрии;</a:t>
            </a:r>
          </a:p>
          <a:p>
            <a:r>
              <a:rPr lang="ru-RU" dirty="0" smtClean="0"/>
              <a:t>руководит деятельностью Глобальной Сети по Изучению старения (</a:t>
            </a:r>
            <a:r>
              <a:rPr lang="en-US" dirty="0" smtClean="0"/>
              <a:t>GARN)</a:t>
            </a:r>
            <a:r>
              <a:rPr lang="ru-RU" dirty="0" smtClean="0"/>
              <a:t>;</a:t>
            </a:r>
          </a:p>
          <a:p>
            <a:r>
              <a:rPr lang="ru-RU" dirty="0" smtClean="0"/>
              <a:t>имеет объединяющую функцию по развитию геронтологии и гериатрии в глобальном мире.   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ЛЕЧЕНИЕ И ПРОФИЛАКТИКА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Лечение и реабилитация 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при синдроме старческой астении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ts val="3000"/>
              </a:lnSpc>
            </a:pPr>
            <a:r>
              <a:rPr lang="ru-RU" sz="4000" dirty="0" smtClean="0"/>
              <a:t>важно избегать </a:t>
            </a:r>
            <a:r>
              <a:rPr lang="ru-RU" sz="4000" b="1" dirty="0" smtClean="0"/>
              <a:t>полипрагмазии</a:t>
            </a:r>
            <a:r>
              <a:rPr lang="ru-RU" sz="4000" dirty="0" smtClean="0"/>
              <a:t> и высоких доз препаратов;</a:t>
            </a:r>
          </a:p>
          <a:p>
            <a:pPr>
              <a:lnSpc>
                <a:spcPts val="3000"/>
              </a:lnSpc>
            </a:pPr>
            <a:r>
              <a:rPr lang="ru-RU" sz="4000" dirty="0" smtClean="0"/>
              <a:t>при </a:t>
            </a:r>
            <a:r>
              <a:rPr lang="ru-RU" sz="4000" b="1" dirty="0" smtClean="0"/>
              <a:t>нарушении сна</a:t>
            </a:r>
            <a:r>
              <a:rPr lang="ru-RU" sz="4000" dirty="0" smtClean="0"/>
              <a:t>: тразодон или золпидем, гигиенические мероприятия по восстановлению сна;</a:t>
            </a:r>
          </a:p>
          <a:p>
            <a:pPr>
              <a:lnSpc>
                <a:spcPts val="3000"/>
              </a:lnSpc>
            </a:pPr>
            <a:r>
              <a:rPr lang="ru-RU" sz="4000" dirty="0" smtClean="0"/>
              <a:t>при </a:t>
            </a:r>
            <a:r>
              <a:rPr lang="ru-RU" sz="4000" b="1" dirty="0" smtClean="0"/>
              <a:t>тревожно-депрессивном синдроме</a:t>
            </a:r>
            <a:r>
              <a:rPr lang="ru-RU" sz="4000" dirty="0" smtClean="0"/>
              <a:t>: применение ингибиторов обратного захвата серотонина;</a:t>
            </a:r>
          </a:p>
          <a:p>
            <a:pPr>
              <a:lnSpc>
                <a:spcPts val="3000"/>
              </a:lnSpc>
            </a:pPr>
            <a:r>
              <a:rPr lang="ru-RU" sz="4000" dirty="0" smtClean="0"/>
              <a:t>при </a:t>
            </a:r>
            <a:r>
              <a:rPr lang="ru-RU" sz="4000" b="1" dirty="0" smtClean="0"/>
              <a:t>снижении массы тела</a:t>
            </a:r>
            <a:r>
              <a:rPr lang="ru-RU" sz="4000" dirty="0" smtClean="0"/>
              <a:t>: энтеральные питательные смеси;</a:t>
            </a:r>
          </a:p>
          <a:p>
            <a:pPr>
              <a:lnSpc>
                <a:spcPts val="3000"/>
              </a:lnSpc>
            </a:pPr>
            <a:r>
              <a:rPr lang="ru-RU" sz="4000" dirty="0" smtClean="0"/>
              <a:t>необходима </a:t>
            </a:r>
            <a:r>
              <a:rPr lang="ru-RU" sz="4000" b="1" dirty="0" smtClean="0"/>
              <a:t>коррекция дефицита витамина </a:t>
            </a:r>
            <a:r>
              <a:rPr lang="en-US" sz="4000" b="1" dirty="0" smtClean="0"/>
              <a:t>D</a:t>
            </a:r>
            <a:r>
              <a:rPr lang="en-US" sz="4000" dirty="0" smtClean="0"/>
              <a:t> </a:t>
            </a:r>
            <a:r>
              <a:rPr lang="ru-RU" sz="4000" dirty="0" smtClean="0"/>
              <a:t>при его наличии;</a:t>
            </a:r>
          </a:p>
          <a:p>
            <a:pPr>
              <a:lnSpc>
                <a:spcPts val="3000"/>
              </a:lnSpc>
            </a:pPr>
            <a:r>
              <a:rPr lang="ru-RU" sz="4000" b="1" dirty="0" smtClean="0"/>
              <a:t>кинезотерапия</a:t>
            </a:r>
            <a:r>
              <a:rPr lang="ru-RU" sz="4000" dirty="0" smtClean="0"/>
              <a:t> для профилактики падений, увеличения уровня физической активности; эрготерапия.</a:t>
            </a:r>
          </a:p>
          <a:p>
            <a:pPr algn="r">
              <a:buNone/>
            </a:pPr>
            <a:r>
              <a:rPr lang="en-US" i="1" dirty="0" smtClean="0"/>
              <a:t>Shore W.S., </a:t>
            </a:r>
            <a:r>
              <a:rPr lang="en-US" i="1" dirty="0" err="1" smtClean="0"/>
              <a:t>DeLateur</a:t>
            </a:r>
            <a:r>
              <a:rPr lang="en-US" i="1" dirty="0" smtClean="0"/>
              <a:t> B.J.</a:t>
            </a:r>
            <a:r>
              <a:rPr lang="ru-RU" i="1" dirty="0" smtClean="0"/>
              <a:t>, 2007</a:t>
            </a:r>
            <a:endParaRPr lang="ru-RU" i="1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Профилактика синдрома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 старческой астении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en-US" b="1" dirty="0" smtClean="0"/>
              <a:t>FRAILTY</a:t>
            </a:r>
            <a:r>
              <a:rPr lang="ru-RU" dirty="0" smtClean="0"/>
              <a:t>: </a:t>
            </a:r>
            <a:r>
              <a:rPr lang="en-US" b="1" dirty="0" smtClean="0"/>
              <a:t>F</a:t>
            </a:r>
            <a:r>
              <a:rPr lang="ru-RU" dirty="0" smtClean="0"/>
              <a:t> (</a:t>
            </a:r>
            <a:r>
              <a:rPr lang="en-US" dirty="0" smtClean="0"/>
              <a:t>food intake maintenance</a:t>
            </a:r>
            <a:r>
              <a:rPr lang="ru-RU" dirty="0" smtClean="0"/>
              <a:t>) – контроль приема пищи и регуляция рациона; </a:t>
            </a:r>
            <a:r>
              <a:rPr lang="en-US" b="1" dirty="0" smtClean="0"/>
              <a:t>R</a:t>
            </a:r>
            <a:r>
              <a:rPr lang="ru-RU" dirty="0" smtClean="0"/>
              <a:t> (</a:t>
            </a:r>
            <a:r>
              <a:rPr lang="en-US" dirty="0" smtClean="0"/>
              <a:t>resistance exercises</a:t>
            </a:r>
            <a:r>
              <a:rPr lang="ru-RU" dirty="0" smtClean="0"/>
              <a:t>) – физическая активность; </a:t>
            </a:r>
            <a:r>
              <a:rPr lang="en-US" b="1" dirty="0" smtClean="0"/>
              <a:t>A</a:t>
            </a:r>
            <a:r>
              <a:rPr lang="ru-RU" dirty="0" smtClean="0"/>
              <a:t> (</a:t>
            </a:r>
            <a:r>
              <a:rPr lang="en-US" dirty="0" smtClean="0"/>
              <a:t>atherosclerosis prevention</a:t>
            </a:r>
            <a:r>
              <a:rPr lang="ru-RU" dirty="0" smtClean="0"/>
              <a:t>) – профилактика атеросклероза; </a:t>
            </a:r>
            <a:r>
              <a:rPr lang="en-US" b="1" dirty="0" smtClean="0"/>
              <a:t>I</a:t>
            </a:r>
            <a:r>
              <a:rPr lang="ru-RU" dirty="0" smtClean="0"/>
              <a:t> (</a:t>
            </a:r>
            <a:r>
              <a:rPr lang="en-US" dirty="0" smtClean="0"/>
              <a:t>isolation avoidance</a:t>
            </a:r>
            <a:r>
              <a:rPr lang="ru-RU" dirty="0" smtClean="0"/>
              <a:t>) – избегать социальной изоляции; </a:t>
            </a:r>
            <a:r>
              <a:rPr lang="en-US" b="1" dirty="0" smtClean="0"/>
              <a:t>L</a:t>
            </a:r>
            <a:r>
              <a:rPr lang="ru-RU" dirty="0" smtClean="0"/>
              <a:t> (</a:t>
            </a:r>
            <a:r>
              <a:rPr lang="en-US" dirty="0" smtClean="0"/>
              <a:t>limit pain</a:t>
            </a:r>
            <a:r>
              <a:rPr lang="ru-RU" dirty="0" smtClean="0"/>
              <a:t>) – купировать болевой синдром; </a:t>
            </a:r>
            <a:r>
              <a:rPr lang="en-US" b="1" dirty="0" smtClean="0"/>
              <a:t>T</a:t>
            </a:r>
            <a:r>
              <a:rPr lang="ru-RU" dirty="0" smtClean="0"/>
              <a:t> (</a:t>
            </a:r>
            <a:r>
              <a:rPr lang="en-US" dirty="0" smtClean="0"/>
              <a:t>tai</a:t>
            </a:r>
            <a:r>
              <a:rPr lang="ru-RU" dirty="0" smtClean="0"/>
              <a:t>-</a:t>
            </a:r>
            <a:r>
              <a:rPr lang="en-US" dirty="0" smtClean="0"/>
              <a:t>chi or other balance exercises</a:t>
            </a:r>
            <a:r>
              <a:rPr lang="ru-RU" dirty="0" smtClean="0"/>
              <a:t>) – выполнение физических упражнений; </a:t>
            </a:r>
            <a:r>
              <a:rPr lang="en-US" b="1" dirty="0" smtClean="0"/>
              <a:t>Y</a:t>
            </a:r>
            <a:r>
              <a:rPr lang="ru-RU" dirty="0" smtClean="0"/>
              <a:t> (</a:t>
            </a:r>
            <a:r>
              <a:rPr lang="en-US" dirty="0" smtClean="0"/>
              <a:t>yearly functional checking</a:t>
            </a:r>
            <a:r>
              <a:rPr lang="ru-RU" dirty="0" smtClean="0"/>
              <a:t>) – регулярные медицинские осмотры.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ВОПРОСЫ ОРГАНИЗАЦИИ ПОМОЩИ ЛЮДЯМ СТАРШИХ ВОЗРАСТНЫХ ГРУПП В СИСТЕМЕ ПЕРВИЧНОЙ МЕДИКО-САНИТАРНОЙ ПОМОЩИ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Синдром старческой астении: организационный аспект - 1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центральное понятие современной гериатрической службы;</a:t>
            </a:r>
          </a:p>
          <a:p>
            <a:r>
              <a:rPr lang="ru-RU" dirty="0" smtClean="0"/>
              <a:t>приводят около </a:t>
            </a:r>
            <a:r>
              <a:rPr lang="ru-RU" b="1" dirty="0" smtClean="0"/>
              <a:t>65 гериатрических синдромов</a:t>
            </a:r>
            <a:r>
              <a:rPr lang="ru-RU" dirty="0" smtClean="0"/>
              <a:t>, к основным из которых относятся следующие: падения, хронический болевой синдром, дегидратация, пролежни, деменция, депрессия, гипотермия, недержание мочи, нарушения слуха и нарушения зрения и пр. </a:t>
            </a:r>
          </a:p>
          <a:p>
            <a:pPr algn="r">
              <a:buNone/>
            </a:pPr>
            <a:r>
              <a:rPr lang="en-US" sz="2700" i="1" dirty="0" err="1" smtClean="0"/>
              <a:t>E.Topinkova</a:t>
            </a:r>
            <a:r>
              <a:rPr lang="en-US" sz="2700" i="1" dirty="0" smtClean="0"/>
              <a:t>, 2007</a:t>
            </a:r>
            <a:endParaRPr lang="ru-RU" sz="2700" i="1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Синдром старческой астении: организационный аспект - 2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700" dirty="0" smtClean="0"/>
              <a:t>не каждый пациент в возрасте старше 60 лет должен наблюдаться врачом-гериатром;</a:t>
            </a:r>
          </a:p>
          <a:p>
            <a:r>
              <a:rPr lang="ru-RU" sz="2700" dirty="0" smtClean="0"/>
              <a:t>принцип отбора пациентов для оказания специализированной гериатрической помощи – наличие гериатрических синдромов и риск развития/развившаяся старческая астения;</a:t>
            </a:r>
          </a:p>
          <a:p>
            <a:r>
              <a:rPr lang="ru-RU" sz="2700" dirty="0" smtClean="0"/>
              <a:t>на основе опросников и шкал при специализированном гериатрическом осмотре выявляют те синдромы, которые в наибольшей степени ограничивают жизнедеятельность;</a:t>
            </a:r>
          </a:p>
          <a:p>
            <a:endParaRPr lang="ru-RU" sz="2700" dirty="0" smtClean="0"/>
          </a:p>
          <a:p>
            <a:endParaRPr lang="ru-RU" sz="2700" dirty="0" smtClean="0"/>
          </a:p>
          <a:p>
            <a:pPr algn="just"/>
            <a:endParaRPr lang="ru-RU" sz="2700" dirty="0" smtClean="0"/>
          </a:p>
          <a:p>
            <a:pPr algn="r">
              <a:buNone/>
            </a:pPr>
            <a:endParaRPr lang="ru-RU" sz="2700" i="1" dirty="0" smtClean="0"/>
          </a:p>
          <a:p>
            <a:pPr algn="r">
              <a:buNone/>
            </a:pPr>
            <a:endParaRPr lang="ru-RU" sz="2700" i="1" dirty="0" smtClean="0"/>
          </a:p>
          <a:p>
            <a:pPr algn="r">
              <a:buNone/>
            </a:pPr>
            <a:endParaRPr lang="ru-RU" sz="2700" i="1" dirty="0" smtClean="0"/>
          </a:p>
          <a:p>
            <a:pPr algn="r">
              <a:buNone/>
            </a:pPr>
            <a:endParaRPr lang="ru-RU" sz="2700" i="1" dirty="0" smtClean="0"/>
          </a:p>
          <a:p>
            <a:pPr algn="r">
              <a:buNone/>
            </a:pPr>
            <a:endParaRPr lang="ru-RU" sz="2700" i="1" dirty="0" smtClean="0"/>
          </a:p>
          <a:p>
            <a:pPr algn="r">
              <a:buNone/>
            </a:pPr>
            <a:endParaRPr lang="ru-RU" sz="2700" i="1" dirty="0" smtClean="0"/>
          </a:p>
          <a:p>
            <a:pPr algn="r">
              <a:buNone/>
            </a:pPr>
            <a:endParaRPr lang="ru-RU" sz="2700" i="1" dirty="0" smtClean="0"/>
          </a:p>
          <a:p>
            <a:pPr algn="r">
              <a:buNone/>
            </a:pPr>
            <a:endParaRPr lang="ru-RU" sz="2700" i="1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Синдром старческой астении: организационный аспект - 3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цель гериатрической помощи – минимизировать клинические проявления гериатрических синдромов, а также посредством опросников и шкал выявить </a:t>
            </a:r>
            <a:r>
              <a:rPr lang="en-US" dirty="0" smtClean="0"/>
              <a:t>locus minoris </a:t>
            </a:r>
            <a:r>
              <a:rPr lang="ru-RU" dirty="0" smtClean="0"/>
              <a:t>у конкретного пациента и предпринять профилактические меры по предотвращению утяжеления состояния;</a:t>
            </a:r>
          </a:p>
          <a:p>
            <a:r>
              <a:rPr lang="ru-RU" dirty="0" smtClean="0"/>
              <a:t>девиз современной мировой гериатрии – </a:t>
            </a:r>
            <a:r>
              <a:rPr lang="ru-RU" b="1" dirty="0" smtClean="0"/>
              <a:t>сохранение достоинства пациентов старших возрастных групп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Проблемные вопросы в русскоязычном пространстве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1). Нет устоявшейся терминологии;</a:t>
            </a:r>
          </a:p>
          <a:p>
            <a:pPr>
              <a:buNone/>
            </a:pPr>
            <a:r>
              <a:rPr lang="ru-RU" dirty="0" smtClean="0"/>
              <a:t>2). Отсутствие официальной классификации;</a:t>
            </a:r>
          </a:p>
          <a:p>
            <a:pPr>
              <a:buNone/>
            </a:pPr>
            <a:r>
              <a:rPr lang="ru-RU" dirty="0" smtClean="0"/>
              <a:t>3). Гериатрическая служба как специализированный вид медицинской и социальной помощи со своим научным аппаратом (старческая астения, гериатрические синдромы, специализированный гериатрический осмотр) находится на начальном этапе формирования.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5000" b="1" dirty="0" smtClean="0">
                <a:solidFill>
                  <a:schemeClr val="accent3"/>
                </a:solidFill>
                <a:hlinkClick r:id="rId2"/>
              </a:rPr>
              <a:t>www.gerontolog.info</a:t>
            </a:r>
            <a:endParaRPr lang="ru-RU" sz="5000" b="1" dirty="0" smtClean="0"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en-US" sz="5000" b="1" dirty="0" smtClean="0">
                <a:solidFill>
                  <a:schemeClr val="accent3"/>
                </a:solidFill>
                <a:hlinkClick r:id="rId3"/>
              </a:rPr>
              <a:t>www.gerontology.su</a:t>
            </a:r>
            <a:endParaRPr lang="ru-RU" sz="5000" b="1" dirty="0" smtClean="0">
              <a:solidFill>
                <a:schemeClr val="accent3"/>
              </a:solidFill>
            </a:endParaRPr>
          </a:p>
          <a:p>
            <a:pPr algn="ctr">
              <a:buNone/>
            </a:pPr>
            <a:endParaRPr lang="ru-RU" sz="5000" b="1" dirty="0">
              <a:solidFill>
                <a:schemeClr val="accent3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chemeClr val="accent3"/>
                </a:solidFill>
              </a:rPr>
              <a:t>СПАСИБО ЗА ВНИМАНИЕ!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Международная ассоциация геронтологии и гериатрии (</a:t>
            </a:r>
            <a:r>
              <a:rPr lang="en-US" b="1" dirty="0" smtClean="0">
                <a:solidFill>
                  <a:schemeClr val="accent3"/>
                </a:solidFill>
              </a:rPr>
              <a:t>IAGG</a:t>
            </a:r>
            <a:r>
              <a:rPr lang="ru-RU" b="1" dirty="0" smtClean="0">
                <a:solidFill>
                  <a:schemeClr val="accent3"/>
                </a:solidFill>
              </a:rPr>
              <a:t>) - 3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Концепция гериатрической службы:</a:t>
            </a:r>
          </a:p>
          <a:p>
            <a:pPr>
              <a:buFontTx/>
              <a:buChar char="-"/>
            </a:pPr>
            <a:r>
              <a:rPr lang="ru-RU" dirty="0" smtClean="0"/>
              <a:t>не нозологический, а синдромальный подход;</a:t>
            </a:r>
          </a:p>
          <a:p>
            <a:pPr>
              <a:buFontTx/>
              <a:buChar char="-"/>
            </a:pPr>
            <a:r>
              <a:rPr lang="ru-RU" dirty="0" smtClean="0"/>
              <a:t>оказание медико-социальной помощи при гериатрических синдромах;</a:t>
            </a:r>
          </a:p>
          <a:p>
            <a:pPr>
              <a:buFontTx/>
              <a:buChar char="-"/>
            </a:pPr>
            <a:r>
              <a:rPr lang="ru-RU" dirty="0" smtClean="0"/>
              <a:t>подход к процессам старения с точки зрения «континуума старения;</a:t>
            </a:r>
          </a:p>
          <a:p>
            <a:pPr>
              <a:buFontTx/>
              <a:buChar char="-"/>
            </a:pPr>
            <a:r>
              <a:rPr lang="ru-RU" dirty="0" smtClean="0"/>
              <a:t> идеология профилактики синдрома старческой астении (</a:t>
            </a:r>
            <a:r>
              <a:rPr lang="en-US" dirty="0" smtClean="0"/>
              <a:t>frailty). 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Определение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синдрома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старческой астении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Старческая астения (англ. - </a:t>
            </a:r>
            <a:r>
              <a:rPr lang="en-US" dirty="0" smtClean="0"/>
              <a:t>frailty) </a:t>
            </a:r>
            <a:r>
              <a:rPr lang="ru-RU" dirty="0" smtClean="0"/>
              <a:t>– это клинический синдром, включающий в себя: </a:t>
            </a:r>
          </a:p>
          <a:p>
            <a:pPr>
              <a:buNone/>
            </a:pPr>
            <a:r>
              <a:rPr lang="ru-RU" dirty="0" smtClean="0"/>
              <a:t>    1) потерю веса, в том числе на фоне саркопении, </a:t>
            </a:r>
          </a:p>
          <a:p>
            <a:pPr>
              <a:buNone/>
            </a:pPr>
            <a:r>
              <a:rPr lang="ru-RU" dirty="0" smtClean="0"/>
              <a:t>    2) доказанное динамометрически снижение силы кисти, </a:t>
            </a:r>
          </a:p>
          <a:p>
            <a:pPr>
              <a:buNone/>
            </a:pPr>
            <a:r>
              <a:rPr lang="ru-RU" dirty="0" smtClean="0"/>
              <a:t>    3) выраженную слабость и повышенную утомляемость, </a:t>
            </a:r>
          </a:p>
          <a:p>
            <a:pPr>
              <a:buNone/>
            </a:pPr>
            <a:r>
              <a:rPr lang="ru-RU" dirty="0" smtClean="0"/>
              <a:t>    4) снижение скорости передвижения, </a:t>
            </a:r>
          </a:p>
          <a:p>
            <a:pPr>
              <a:buNone/>
            </a:pPr>
            <a:r>
              <a:rPr lang="ru-RU" dirty="0" smtClean="0"/>
              <a:t>    5)значительное снижение физической активности. </a:t>
            </a:r>
          </a:p>
          <a:p>
            <a:pPr algn="r">
              <a:buNone/>
            </a:pPr>
            <a:r>
              <a:rPr lang="en-US" sz="2900" i="1" dirty="0" smtClean="0"/>
              <a:t>Fried L.P. et al</a:t>
            </a:r>
            <a:r>
              <a:rPr lang="ru-RU" sz="2900" i="1" dirty="0" smtClean="0"/>
              <a:t>.</a:t>
            </a:r>
            <a:r>
              <a:rPr lang="en-US" sz="2900" i="1" dirty="0" smtClean="0"/>
              <a:t>, 2001</a:t>
            </a:r>
            <a:endParaRPr lang="ru-RU" sz="2900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Вопросы терминологии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английском языке – </a:t>
            </a:r>
            <a:r>
              <a:rPr lang="en-US" dirty="0" smtClean="0"/>
              <a:t>frailty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 чешском языке – </a:t>
            </a:r>
            <a:r>
              <a:rPr lang="en-US" dirty="0" err="1" smtClean="0"/>
              <a:t>křehost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 белорусском языке – </a:t>
            </a:r>
            <a:r>
              <a:rPr lang="ru-RU" dirty="0" err="1" smtClean="0"/>
              <a:t>кволасць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 русском языке – хрупкость, старческая немощь, старческое одряхление, старческая дряхлость.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Важно придти к согласованному мнению русскоязычного аналога термина.</a:t>
            </a:r>
            <a:endParaRPr lang="ru-RU" b="1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748366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3"/>
                </a:solidFill>
              </a:rPr>
              <a:t>Клиническая эпидемиология - 1</a:t>
            </a:r>
            <a:endParaRPr lang="ru-RU" sz="40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средние значения распространенности синдрома старческой астении после 65 лет в Европе составляют 72,9% (выше – в восточных регионах);</a:t>
            </a:r>
          </a:p>
          <a:p>
            <a:r>
              <a:rPr lang="ru-RU" dirty="0" smtClean="0"/>
              <a:t>при отсутствии адекватных мер лечения и реабилитации преастения переходит в развернутую форму в течение 4 – 5 лет;</a:t>
            </a:r>
          </a:p>
          <a:p>
            <a:r>
              <a:rPr lang="ru-RU" dirty="0" smtClean="0"/>
              <a:t>в России распространенность синдрома старческой астении </a:t>
            </a:r>
            <a:r>
              <a:rPr lang="ru-RU" b="1" dirty="0" smtClean="0"/>
              <a:t>после 65 лет составляет около 45,0%.</a:t>
            </a:r>
          </a:p>
          <a:p>
            <a:pPr algn="r">
              <a:buNone/>
            </a:pPr>
            <a:r>
              <a:rPr lang="ru-RU" sz="2700" i="1" dirty="0" smtClean="0"/>
              <a:t>Прощаев К.И., 2013</a:t>
            </a:r>
            <a:endParaRPr lang="ru-RU" sz="2700" i="1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/>
                </a:solidFill>
              </a:rPr>
              <a:t>Клиническая эпидемиология - 2</a:t>
            </a:r>
            <a:endParaRPr lang="ru-RU" sz="40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США у лиц в возрасте старше 65 лет в среднем распространен у 6,9%;</a:t>
            </a:r>
          </a:p>
          <a:p>
            <a:r>
              <a:rPr lang="ru-RU" dirty="0" smtClean="0"/>
              <a:t>Чаще регистрируется у женщин, что связано с более высокой продолжительностью жизни;</a:t>
            </a:r>
          </a:p>
          <a:p>
            <a:r>
              <a:rPr lang="ru-RU" dirty="0" smtClean="0"/>
              <a:t>В Японии под этим синдромом подразумевают комбинацию из четырех синдромов – падения, недержание мочи, недостаточность питания и депрессия. В таком случае распространенность синдрома старческой астении увеличивается до 33,6% у мужчин и 42,4% у женщин.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2114</Words>
  <PresentationFormat>Экран (4:3)</PresentationFormat>
  <Paragraphs>281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Концепция современной гериатрии</vt:lpstr>
      <vt:lpstr>Слайд 2</vt:lpstr>
      <vt:lpstr>Международная ассоциация геронтологии и гериатрии (IAGG) - 1</vt:lpstr>
      <vt:lpstr>Международная ассоциация геронтологии и гериатрии (IAGG) - 2</vt:lpstr>
      <vt:lpstr>Международная ассоциация геронтологии и гериатрии (IAGG) - 3</vt:lpstr>
      <vt:lpstr>Определение синдрома  старческой астении</vt:lpstr>
      <vt:lpstr>Вопросы терминологии</vt:lpstr>
      <vt:lpstr>Клиническая эпидемиология - 1</vt:lpstr>
      <vt:lpstr>Клиническая эпидемиология - 2</vt:lpstr>
      <vt:lpstr>Этиология</vt:lpstr>
      <vt:lpstr>Органы-мишени синдрома старческой астении</vt:lpstr>
      <vt:lpstr>Органы-мишени синдрома старческой астении</vt:lpstr>
      <vt:lpstr>Органы-мишени синдрома старческой астении</vt:lpstr>
      <vt:lpstr>Порочные круги формирования синдрома старческой астении: «Хрупкость»</vt:lpstr>
      <vt:lpstr>Слайд 15</vt:lpstr>
      <vt:lpstr>Цель исследования</vt:lpstr>
      <vt:lpstr>Материал и методы - 1</vt:lpstr>
      <vt:lpstr>Материал и методы - 2</vt:lpstr>
      <vt:lpstr>Динамика эндогенных опиоидов в континууме старения (*,# p&lt;0,05)</vt:lpstr>
      <vt:lpstr>Динамика провоспалительных цитокинов в континууме старения  (*,# p&lt;0,05)</vt:lpstr>
      <vt:lpstr>Оксидативный статус  в континууме старения (*,# p&lt;0,05)</vt:lpstr>
      <vt:lpstr>Изменения эритроцитов в континууме старения (Н.М.Позднякова, 2013)</vt:lpstr>
      <vt:lpstr>Эритроциты людей  без синдрома старческой астении</vt:lpstr>
      <vt:lpstr>Эритроциты людей  со старческой преастенией</vt:lpstr>
      <vt:lpstr>Эритроциты людей  с синдромом старческой астении</vt:lpstr>
      <vt:lpstr>Фазы развития старческой астении: континуум старения </vt:lpstr>
      <vt:lpstr>Классификация по степени выраженности</vt:lpstr>
      <vt:lpstr>Индекс синдрома  старческой астении - 1</vt:lpstr>
      <vt:lpstr>Индекс синдрома  старческой астении - 2</vt:lpstr>
      <vt:lpstr>Клиническая картина - 1</vt:lpstr>
      <vt:lpstr>Клиническая картина - 2</vt:lpstr>
      <vt:lpstr>Диагностика</vt:lpstr>
      <vt:lpstr>Специализированный гериатрический осмотр</vt:lpstr>
      <vt:lpstr>Основные опросники</vt:lpstr>
      <vt:lpstr>Слайд 35</vt:lpstr>
      <vt:lpstr>Слайд 36</vt:lpstr>
      <vt:lpstr>Слайд 37</vt:lpstr>
      <vt:lpstr>Слайд 38</vt:lpstr>
      <vt:lpstr>Дифференциальная диагностика</vt:lpstr>
      <vt:lpstr>Слайд 40</vt:lpstr>
      <vt:lpstr>Лечение и реабилитация  при синдроме старческой астении</vt:lpstr>
      <vt:lpstr>Профилактика синдрома  старческой астении</vt:lpstr>
      <vt:lpstr>Слайд 43</vt:lpstr>
      <vt:lpstr>Синдром старческой астении: организационный аспект - 1</vt:lpstr>
      <vt:lpstr>Синдром старческой астении: организационный аспект - 2</vt:lpstr>
      <vt:lpstr>Синдром старческой астении: организационный аспект - 3</vt:lpstr>
      <vt:lpstr>Проблемные вопросы в русскоязычном пространстве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старческой астении как концепция современной гериатрии</dc:title>
  <cp:lastModifiedBy>Admin</cp:lastModifiedBy>
  <cp:revision>121</cp:revision>
  <dcterms:modified xsi:type="dcterms:W3CDTF">2014-10-14T15:25:56Z</dcterms:modified>
</cp:coreProperties>
</file>