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92" r:id="rId2"/>
    <p:sldId id="257" r:id="rId3"/>
    <p:sldId id="258" r:id="rId4"/>
    <p:sldId id="276" r:id="rId5"/>
    <p:sldId id="277" r:id="rId6"/>
    <p:sldId id="272" r:id="rId7"/>
    <p:sldId id="278" r:id="rId8"/>
    <p:sldId id="273" r:id="rId9"/>
    <p:sldId id="274" r:id="rId10"/>
    <p:sldId id="275" r:id="rId11"/>
    <p:sldId id="279" r:id="rId12"/>
    <p:sldId id="280" r:id="rId13"/>
    <p:sldId id="281" r:id="rId14"/>
    <p:sldId id="282" r:id="rId15"/>
    <p:sldId id="283" r:id="rId16"/>
    <p:sldId id="293" r:id="rId17"/>
    <p:sldId id="299" r:id="rId18"/>
    <p:sldId id="285" r:id="rId19"/>
    <p:sldId id="286" r:id="rId20"/>
    <p:sldId id="294" r:id="rId21"/>
    <p:sldId id="295" r:id="rId22"/>
    <p:sldId id="296" r:id="rId23"/>
    <p:sldId id="266" r:id="rId24"/>
    <p:sldId id="269" r:id="rId25"/>
    <p:sldId id="297" r:id="rId26"/>
    <p:sldId id="298" r:id="rId27"/>
    <p:sldId id="291" r:id="rId28"/>
  </p:sldIdLst>
  <p:sldSz cx="9145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686" y="-6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CF1C9-770A-44E6-8830-3DF522E624F5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30DFD-FD5B-45F9-88B8-9F8B774F40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270CF-FA0F-49D5-9800-9615AEC6FD32}" type="slidenum">
              <a:rPr lang="ru-RU" smtClean="0">
                <a:latin typeface="Times New Roman" charset="0"/>
              </a:rPr>
              <a:pPr/>
              <a:t>1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2130429"/>
            <a:ext cx="77737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0735" y="274642"/>
            <a:ext cx="274367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06" y="274642"/>
            <a:ext cx="807860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406904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706" y="1600204"/>
            <a:ext cx="5411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3272" y="1600204"/>
            <a:ext cx="5411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4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4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1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3054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1" y="1435103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600204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6356354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EA42-6353-466F-81A9-72ED90FA7E35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6356354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6356354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4D5C-6A78-4FAB-B714-856AEBC0D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4950" y="214313"/>
            <a:ext cx="6549574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0468" y="1293779"/>
            <a:ext cx="8531158" cy="5301573"/>
          </a:xfrm>
        </p:spPr>
        <p:txBody>
          <a:bodyPr>
            <a:normAutofit fontScale="55000" lnSpcReduction="20000"/>
          </a:bodyPr>
          <a:lstStyle/>
          <a:p>
            <a:endParaRPr lang="ru-RU" altLang="ru-RU" dirty="0" smtClean="0">
              <a:solidFill>
                <a:srgbClr val="254061"/>
              </a:solidFill>
            </a:endParaRPr>
          </a:p>
          <a:p>
            <a:r>
              <a:rPr lang="ru-RU" altLang="ru-RU" dirty="0" smtClean="0">
                <a:solidFill>
                  <a:srgbClr val="254061"/>
                </a:solidFill>
              </a:rPr>
              <a:t>кафедра </a:t>
            </a:r>
            <a:r>
              <a:rPr lang="ru-RU" altLang="ru-RU" dirty="0" smtClean="0">
                <a:solidFill>
                  <a:srgbClr val="254061"/>
                </a:solidFill>
              </a:rPr>
              <a:t>неотложных состояний</a:t>
            </a:r>
          </a:p>
          <a:p>
            <a:endParaRPr lang="ru-RU" altLang="ru-RU" b="1" dirty="0" smtClean="0">
              <a:solidFill>
                <a:srgbClr val="89898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5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Что делать с живым тяжелым пациентом? (нас часто учат реанимировать пациентов с остановкой сердца, но редко рассказывают, чем помочь живому в тяжелом состоянии)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58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5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Оксигенотерапия у пациентов на этапе первичной медицинской помощи</a:t>
            </a:r>
          </a:p>
          <a:p>
            <a:endParaRPr lang="ru-RU" altLang="ru-RU" sz="2500" dirty="0" smtClean="0">
              <a:solidFill>
                <a:srgbClr val="376092"/>
              </a:solidFill>
              <a:ea typeface="Cambria" pitchFamily="18" charset="0"/>
              <a:cs typeface="Cambria" pitchFamily="18" charset="0"/>
            </a:endParaRPr>
          </a:p>
          <a:p>
            <a:endParaRPr lang="ru-RU" altLang="ru-RU" sz="2500" dirty="0" smtClean="0">
              <a:solidFill>
                <a:srgbClr val="254061"/>
              </a:solidFill>
              <a:ea typeface="Cambria" pitchFamily="18" charset="0"/>
              <a:cs typeface="Cambria" pitchFamily="18" charset="0"/>
            </a:endParaRPr>
          </a:p>
          <a:p>
            <a:endParaRPr lang="ru-RU" altLang="ru-RU" sz="2500" dirty="0" smtClean="0">
              <a:solidFill>
                <a:srgbClr val="254061"/>
              </a:solidFill>
              <a:ea typeface="Cambria" pitchFamily="18" charset="0"/>
              <a:cs typeface="Cambria" pitchFamily="18" charset="0"/>
            </a:endParaRPr>
          </a:p>
          <a:p>
            <a:r>
              <a:rPr lang="ru-RU" altLang="ru-RU" sz="2500" dirty="0" err="1" smtClean="0">
                <a:solidFill>
                  <a:srgbClr val="254061"/>
                </a:solidFill>
                <a:ea typeface="Cambria" pitchFamily="18" charset="0"/>
                <a:cs typeface="Cambria" pitchFamily="18" charset="0"/>
              </a:rPr>
              <a:t>Будянский</a:t>
            </a:r>
            <a:r>
              <a:rPr lang="ru-RU" altLang="ru-RU" sz="2500" dirty="0" smtClean="0">
                <a:solidFill>
                  <a:srgbClr val="254061"/>
                </a:solidFill>
                <a:ea typeface="Cambria" pitchFamily="18" charset="0"/>
                <a:cs typeface="Cambria" pitchFamily="18" charset="0"/>
              </a:rPr>
              <a:t> Владимир Михайлович</a:t>
            </a:r>
          </a:p>
        </p:txBody>
      </p:sp>
      <p:pic>
        <p:nvPicPr>
          <p:cNvPr id="4100" name="Picture 2" descr="C:\Users\Пользователь\Downloads\Лого АПО ПОЛНЫЙ_горизонтал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5396" y="142875"/>
            <a:ext cx="5072944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B6DAB1-14BE-4745-9FBD-8A4BD003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77594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Артериальная и венозная кровь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3C545EB-2BFA-463A-BB13-C49FC7BA1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836" y="1057140"/>
            <a:ext cx="3855588" cy="4667250"/>
          </a:xfr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30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D91D0E-8950-4AAA-9C50-2C766E59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8245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Даем кислород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BEA433-C28F-48BB-BCA5-EFB2E6C54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040860"/>
            <a:ext cx="8231029" cy="508530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Откуда берем?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Через что даем?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Сколько даем?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Как долго даем?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 помощью показателей насыщения крови кислородом, по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пульсоксиметру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мы можем определить количество кислорода, которое нужно пациенту и длительность использования оксигенотерапии.</a:t>
            </a:r>
          </a:p>
          <a:p>
            <a:pPr marL="0" indent="0">
              <a:buNone/>
            </a:pP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 первичное решение дать или не дать пациенту кислород этот показатель, на мой взгляд, не влияет. Пациенту в острейшем состоянии нужно дать 10-12 литров кислорода в минуту через маску с резервуарам, а потом корректировать его использование по данным пульсоксиметрии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631726-5DBC-428E-A201-2DCE7A64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Отсюда кислород не берём!</a:t>
            </a:r>
            <a:br>
              <a:rPr lang="ru-RU" sz="2800" b="1" dirty="0">
                <a:solidFill>
                  <a:schemeClr val="accent6"/>
                </a:solidFill>
              </a:rPr>
            </a:br>
            <a:r>
              <a:rPr lang="ru-RU" sz="2800" b="1" dirty="0">
                <a:solidFill>
                  <a:schemeClr val="accent6"/>
                </a:solidFill>
              </a:rPr>
              <a:t>Бесполезно!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A3554C2-296F-4D62-AB51-C0B9943CD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735" y="1291922"/>
            <a:ext cx="4040889" cy="527150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Подушка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8F397A64-F2DC-4730-ADC4-56B0A0592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360" y="1912228"/>
            <a:ext cx="3951974" cy="3951288"/>
          </a:xfrm>
          <a:ln>
            <a:solidFill>
              <a:schemeClr val="accent1"/>
            </a:solidFill>
          </a:ln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174A409-BBB0-41C6-9405-1DDB88222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4200" y="1360015"/>
            <a:ext cx="4042477" cy="507696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Баллончик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CFF63D59-2980-4A6B-A742-88155E07BE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9398" y="2043321"/>
            <a:ext cx="2296023" cy="3610092"/>
          </a:xfrm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3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74CA1E-D689-4C6B-BD19-6CD4BB33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63" y="262646"/>
            <a:ext cx="8231029" cy="88035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Берем из концентратора и  баллонов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2E7F04-D3F0-4683-9D7C-4BC9CD25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097" y="1029274"/>
            <a:ext cx="4040889" cy="639762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Концентратор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F05BC19-BDCF-48C5-AB40-6E1BB2B4C8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59" y="1776041"/>
            <a:ext cx="3853175" cy="3951288"/>
          </a:xfrm>
          <a:ln>
            <a:solidFill>
              <a:schemeClr val="accent1"/>
            </a:solidFill>
          </a:ln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B66015-E132-4F87-ACED-C8076A303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5562" y="1009819"/>
            <a:ext cx="4042477" cy="639762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Баллон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C90F8309-6BB7-4BE5-AE75-ACDF9A3C99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855" y="1815881"/>
            <a:ext cx="2743676" cy="3657600"/>
          </a:xfr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04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B17B3-BF47-4AC0-B3CB-EBB46B82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79540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Еще источники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CC43AD-F174-4087-BC20-784575D5A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552" y="1118681"/>
            <a:ext cx="4040889" cy="82273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Централизованная больничная система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92F9843-D185-4BF5-B25E-1A088CF9AB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84" y="2247870"/>
            <a:ext cx="3715395" cy="3299460"/>
          </a:xfrm>
          <a:ln>
            <a:solidFill>
              <a:schemeClr val="accent1"/>
            </a:solidFill>
          </a:ln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E3B3F8-C07B-4476-83CF-0C3C62400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5290" y="1079771"/>
            <a:ext cx="4042477" cy="817124"/>
          </a:xfrm>
        </p:spPr>
        <p:txBody>
          <a:bodyPr>
            <a:noAutofit/>
          </a:bodyPr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Переносные баллоны (это чаще на скорой)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E14ECCBB-3E78-4D19-BE7B-A007B1F92A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2159" y="1990049"/>
            <a:ext cx="2963981" cy="3951288"/>
          </a:xfr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50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09DBACE-087B-4115-A69E-783B0298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88295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Чем даем?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FD5A491C-A032-4B0C-B72C-5DAD2E90F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089498"/>
            <a:ext cx="8231029" cy="503666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Носовые канюли (пациент стабилизирован или его состояние не расценивается, как крайне тяжелое)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Обычная маска (тоже, что и выше, но кислородных канюль недостаточно)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Маска с мешком (почти 100% кислород, экстренная помощь до стабилизации состояния, невозможность обеспечить другими средствами уровень адекватной сатурации)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Маска Вентури (хотим точно знать количество кислорода, который даем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44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09DBACE-087B-4115-A69E-783B0298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88295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Чем даем?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FD5A491C-A032-4B0C-B72C-5DAD2E90F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089498"/>
            <a:ext cx="8231029" cy="4815191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Высокопоточный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( от 20 литров в минуту, специальные канюли, обычно 40-60 литров в минуту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Через мешок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Амбу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– масочная ручная вентиляция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легких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Неинвазивная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вентиляция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Инвазивная вентиляция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44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FF3221-CDB4-4724-A7D5-32FFF49C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8119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+mn-lt"/>
              </a:rPr>
              <a:t>Канюли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95C1472-6D27-471B-B2ED-0A7B02AFC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51" y="1225685"/>
            <a:ext cx="3869012" cy="671209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Можно так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2921ED68-B2E3-49B6-88E6-6EB44F3601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17" y="2135424"/>
            <a:ext cx="2365401" cy="3370431"/>
          </a:xfrm>
          <a:ln>
            <a:solidFill>
              <a:schemeClr val="tx2"/>
            </a:solidFill>
          </a:ln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00DF87D-1076-4EBD-BADC-1C309C0F6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9137" y="1235412"/>
            <a:ext cx="3888066" cy="710119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 можно так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83D7F652-70D9-4D5B-B3AF-62C19DC38D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65" y="2197939"/>
            <a:ext cx="2765337" cy="3398337"/>
          </a:xfrm>
          <a:ln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74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3C974A7A-D094-432D-A20A-5B3C012E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9315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Кислород поступает из «мертвого пространства»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9A28AC94-5534-4752-9B04-D763AD51B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871" y="1172184"/>
            <a:ext cx="4526749" cy="4525963"/>
          </a:xfr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32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17FB71-DF5A-46A3-A1F4-F6D49EF0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Сколько кислорода даем? </a:t>
            </a:r>
            <a:r>
              <a:rPr lang="ru-RU" sz="2800" b="1" dirty="0" smtClean="0">
                <a:solidFill>
                  <a:schemeClr val="accent6"/>
                </a:solidFill>
              </a:rPr>
              <a:t/>
            </a:r>
            <a:br>
              <a:rPr lang="ru-RU" sz="2800" b="1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Канюли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C6157C0-C05D-4935-8E6B-2C4D18B4A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60" y="1336147"/>
            <a:ext cx="8087360" cy="4682620"/>
          </a:xfr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6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7003FC-2B8F-4285-83FB-D3666C1D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Как мы определяем, что состояние пациента тяжелое?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070001-F5C9-40F7-BAFE-7C222457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536970"/>
            <a:ext cx="8231029" cy="4589197"/>
          </a:xfrm>
        </p:spPr>
        <p:txBody>
          <a:bodyPr>
            <a:normAutofit fontScale="85000" lnSpcReduction="10000"/>
          </a:bodyPr>
          <a:lstStyle/>
          <a:p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Кто определяет? </a:t>
            </a:r>
          </a:p>
          <a:p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Как быстро это происходит?</a:t>
            </a:r>
          </a:p>
          <a:p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 каким признакам?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Внешние признаки тяжелого состояния пациента –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«тяжелого» пациента</a:t>
            </a:r>
          </a:p>
          <a:p>
            <a:pPr marL="514350" indent="-514350">
              <a:buAutoNum type="arabicParenR"/>
            </a:pP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Уровень сознания, положение пациента, внешние факторы</a:t>
            </a:r>
          </a:p>
          <a:p>
            <a:pPr marL="514350" indent="-514350">
              <a:buAutoNum type="arabicParenR"/>
            </a:pP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Цвет, влажность кожных покровов, внешний вид</a:t>
            </a:r>
          </a:p>
          <a:p>
            <a:pPr marL="514350" indent="-514350">
              <a:buAutoNum type="arabicParenR"/>
            </a:pP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Одышка, участие вспомогательных мышц в дыхании</a:t>
            </a:r>
          </a:p>
          <a:p>
            <a:pPr marL="514350" indent="-514350">
              <a:buAutoNum type="arabicParenR"/>
            </a:pP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Внешний вид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14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A345EF-E689-49C1-88A9-18A60DEE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7049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+mn-lt"/>
                <a:ea typeface="Cambria" pitchFamily="18" charset="0"/>
              </a:rPr>
              <a:t>Маски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78AF79E-9BDE-4C68-9C96-6E877E2CE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51" y="1078048"/>
            <a:ext cx="3869012" cy="653475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Обычная маска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DD36076E-C8E3-4AAC-A01E-44BC4D0340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3" y="2203518"/>
            <a:ext cx="3566077" cy="3492024"/>
          </a:xfrm>
          <a:ln>
            <a:solidFill>
              <a:schemeClr val="tx2"/>
            </a:solidFill>
          </a:ln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13D4F76-2F1A-422F-8C80-F50620BF5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415" y="1136415"/>
            <a:ext cx="3888066" cy="634020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Маска с мешком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13C1E624-2985-4785-82B9-48D26E508B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31" y="2174336"/>
            <a:ext cx="2208784" cy="3576943"/>
          </a:xfrm>
          <a:ln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229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858AAA-CAC8-4FBA-9866-775EEF0E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967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+mn-lt"/>
              </a:rPr>
              <a:t>Еще маски, еще канюли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BAAB28-1637-4A94-89DE-F8F5DF283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768" y="1175324"/>
            <a:ext cx="3869012" cy="624293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Маски Вентури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FF7251BE-AA0C-4D39-B95F-903743541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8" y="1929137"/>
            <a:ext cx="3869012" cy="3532959"/>
          </a:xfrm>
          <a:ln>
            <a:solidFill>
              <a:schemeClr val="tx2"/>
            </a:solidFill>
          </a:ln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E8B8E3C-766A-4DEC-A0F3-E2AEEA27E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9682" y="1175325"/>
            <a:ext cx="3888066" cy="823912"/>
          </a:xfrm>
        </p:spPr>
        <p:txBody>
          <a:bodyPr/>
          <a:lstStyle/>
          <a:p>
            <a:pPr algn="ctr"/>
            <a:r>
              <a:rPr lang="ru-RU" b="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Высокопоточный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кислород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3FB9C73C-1B99-4237-B86A-F554DC8F8D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20" y="2151275"/>
            <a:ext cx="3888066" cy="2699577"/>
          </a:xfrm>
          <a:ln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341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3467CD-27CB-4682-AB31-89F2E8D9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72" y="379379"/>
            <a:ext cx="7888070" cy="8949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+mn-lt"/>
              </a:rPr>
              <a:t>Неинвазивная вентиляция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42F80B-B83A-4410-BE96-FA240344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61" y="1078048"/>
            <a:ext cx="3869012" cy="585382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Маска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DD1577BD-D77A-4CE4-9AF4-8ED1175A0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61" y="1988458"/>
            <a:ext cx="3605795" cy="3389152"/>
          </a:xfrm>
          <a:ln>
            <a:solidFill>
              <a:schemeClr val="tx2"/>
            </a:solidFill>
          </a:ln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0117662-7A26-4A29-9D81-8D03C2B1D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8592" y="1116959"/>
            <a:ext cx="3888066" cy="604837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Шлем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2B8710DA-D711-410D-9A1B-762A048E49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3" y="2038148"/>
            <a:ext cx="2312389" cy="3684588"/>
          </a:xfrm>
          <a:ln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59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A76E49C-871F-4DC2-9CC3-D4F5BF1D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9607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Гипоксия и гипоксемия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3C5F8A8-4A95-473F-AC9A-A43CBA50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235413"/>
            <a:ext cx="8231029" cy="42023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Зачем давали/даем кислород? Предотвращаем гипоксемию – недостаток кислорода в крови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3 основных причины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работы дыхательной системы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работы сердечно-сосудистой системы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Гемическая гипоксия – мало переносчика кислорода или кровь не отдает кислород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Чаще всего смешанная гипоксия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72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633F9-609B-446B-A649-2A862DFC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8732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Причины гипоксемии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D3A77C-1365-4C38-A1CF-BE59E93E4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118682"/>
            <a:ext cx="8231029" cy="4319080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проходимости дыхательных путей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механики дыхания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Болезни легких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Болезни сердца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Анемия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управления дыханием – дыхательный центр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112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9AD1743-2337-4A8F-B2DC-4A27148D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8119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Примеры</a:t>
            </a:r>
            <a:endParaRPr lang="ru-RU" sz="2800" dirty="0">
              <a:solidFill>
                <a:schemeClr val="accent6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0191C254-1615-416E-A579-3E268A494F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0" y="1608490"/>
            <a:ext cx="3886875" cy="3968484"/>
          </a:xfrm>
          <a:ln w="3175">
            <a:solidFill>
              <a:schemeClr val="tx1"/>
            </a:solidFill>
          </a:ln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E544FA08-06DF-4F90-B4A5-530B47C49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75" y="1775862"/>
            <a:ext cx="4214792" cy="3493971"/>
          </a:xfrm>
          <a:ln w="31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324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A0226F-67F5-4960-82BE-DD4107AA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7"/>
            <a:ext cx="7888070" cy="8119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</a:rPr>
              <a:t>Примеры</a:t>
            </a:r>
            <a:endParaRPr lang="ru-RU" sz="2800" dirty="0">
              <a:solidFill>
                <a:schemeClr val="accent6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840FCB8B-E87C-4B32-B111-A9F458D7DE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93" y="1378153"/>
            <a:ext cx="2887479" cy="4351338"/>
          </a:xfrm>
          <a:ln w="3175">
            <a:solidFill>
              <a:schemeClr val="tx1"/>
            </a:solidFill>
          </a:ln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2479DD60-EA50-4812-A03B-499BB5721F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0" y="1319787"/>
            <a:ext cx="3350173" cy="4351337"/>
          </a:xfrm>
          <a:ln w="31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728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3E6392B-2524-48A6-BD8A-1382E0CE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04281"/>
            <a:ext cx="8231029" cy="7684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Может ли кислород быть вреден?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8220F58-0FD3-4DE8-A2B0-B0C70B4BB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894946"/>
            <a:ext cx="8231029" cy="523122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Да,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но не в первые 5-10 минут у тяжелого пациента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 пациентов с инфарктом миокарда рекомендуется не превышать уровень сатурации более 92-94% с помощью оксигенотерапии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 осторожностью использовать у пациентов с ХОБЛ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Суммируя: у тяжелого пациента даем кислород – 10-12 литров в минуту от баллона или централизованной системы, в течении 5-10 минут после стабилизации состояния пациента, корректируем способ введения по сатурации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 пациента средней тяжести – носовые канюли, 4-5 литров в минуту, с последующей отменой или коррекцией по уровню сатурации.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9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2316A90-1F32-4760-840F-26953F2A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89268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Это скорее всего тяжелые пациенты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B13B958-4E6A-4D53-B150-41B9A79AA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79" y="1009819"/>
            <a:ext cx="4040889" cy="639762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Травма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0DEDFF5-8B14-4884-A79F-84F36B0900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369" y="1878042"/>
            <a:ext cx="4040493" cy="3591644"/>
          </a:xfrm>
          <a:ln>
            <a:solidFill>
              <a:schemeClr val="accent1"/>
            </a:solidFill>
          </a:ln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11459D3B-9134-4622-9309-5E1630AF1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834" y="951454"/>
            <a:ext cx="4042477" cy="639762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Цианоз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3ECDD27A-C5B8-4F3C-BB14-E57F5950D4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084" y="1876255"/>
            <a:ext cx="2420706" cy="2990032"/>
          </a:xfr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50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B365F8-E60C-4908-B838-2800CB265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486" y="3653313"/>
            <a:ext cx="2444616" cy="2172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72CFE4-29F5-4B3E-90C9-06C1B0C6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8051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Подход к тяжелому больному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41C992-5069-4EF0-A507-B43140BDC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031133"/>
            <a:ext cx="8231029" cy="2636196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Определили, что больной тяжелый – «не нужно сразу начинать измерять артериальное давление»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  <a:sym typeface="Wingdings" panose="05000000000000000000" pitchFamily="2" charset="2"/>
              </a:rPr>
              <a:t>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 чего начать?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BC –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 сознании? Дышит? Успокоить (коротко, объяснить). Кислород. Пульсоксиметр. Готовимся ставить вену. Монитор.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98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72CFE4-29F5-4B3E-90C9-06C1B0C6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Отчего мой пациент может умереть в течении первых минут?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41C992-5069-4EF0-A507-B43140BDC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600205"/>
            <a:ext cx="8231029" cy="43336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Остановка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дыхания, тяжелая гипоксия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Массивное кровотечение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сердечного ритма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 тяжелым пациентом обычно работает команда, которая сразу решает несколько задач для предотвращения ухудшения состояния и лечение уже имеющихся осложнений.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Но начинаем с А – пульсоксиметр и оксигенотерапия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65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7F3C325-ED78-406A-BE05-3396C8EB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9"/>
            <a:ext cx="8231029" cy="75649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Пульсоксиметр – это </a:t>
            </a:r>
            <a:r>
              <a:rPr lang="ru-RU" sz="2800" b="1" dirty="0" smtClean="0">
                <a:solidFill>
                  <a:schemeClr val="accent6"/>
                </a:solidFill>
              </a:rPr>
              <a:t>просто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9EDE5C-F918-4339-9F73-CAC8DEDD9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167320"/>
            <a:ext cx="8231029" cy="2859931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Быстрая оценка насыщения (артериальной) крови кислородом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Частота пульса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Пациент с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SpO2- 88%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 пульсом 100/минуту и пациент с сатурацией 78% и пульсом 40 (или 160 в минуту) – это разные пациенты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F54BFA9-26CC-413F-BBBB-DC629BF13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4156" y="3610535"/>
            <a:ext cx="2000597" cy="2401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18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9478A7-3E2E-498C-92E0-8CFAB67D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77594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/>
                </a:solidFill>
                <a:latin typeface="+mn-lt"/>
              </a:rPr>
              <a:t>Промежуточный итог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6E1D41-A713-4BD5-8C24-C8FBD4198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186774"/>
            <a:ext cx="8231029" cy="493939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Увидели, что больной «тяжелый»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Определили, что в сознании и дышит (больной, который кричит, стонет, разговаривает – по определению дышит и имеет кровообращение)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Успокоили: «я такой то/такая-то, сейчас мы Вам поможем»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Пульсоксиметр на палец, начали ингаляцию кислорода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Остановка видимых источников кровотечения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Монитор сердечного ритма, постановка вены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Подчеркну все мероприятия проводятся практически одновременно и занимают секунды (хотя с веной можно и зависнуть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  <a:sym typeface="Wingdings" panose="05000000000000000000" pitchFamily="2" charset="2"/>
              </a:rPr>
              <a:t>)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59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A73F6C-4138-4A52-9DED-951AD7C6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6"/>
                </a:solidFill>
              </a:rPr>
              <a:t>Что показывает пульсоксиметр?</a:t>
            </a:r>
            <a:br>
              <a:rPr lang="ru-RU" sz="3100" b="1" dirty="0">
                <a:solidFill>
                  <a:schemeClr val="accent6"/>
                </a:solidFill>
              </a:rPr>
            </a:br>
            <a:r>
              <a:rPr lang="ru-RU" sz="3100" b="1" dirty="0">
                <a:solidFill>
                  <a:schemeClr val="accent6"/>
                </a:solidFill>
              </a:rPr>
              <a:t>Я сталкиваюсь с тем, что не все это понимают, а это важно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B8BB19-3D56-4216-8C63-7021EFAB6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0" y="1527244"/>
            <a:ext cx="8231029" cy="4562271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1) Проценты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2) Проценты чего?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3) Насыщение кислорода = сатурация кислорода (это одно и тоже)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4) А что это такое?</a:t>
            </a:r>
          </a:p>
          <a:p>
            <a:pPr>
              <a:buNone/>
            </a:pPr>
            <a:endParaRPr lang="ru-RU" sz="31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Это количество гемоглобина связанного с кислородом и выраженное в процентах или количество оксигемоглобина</a:t>
            </a:r>
          </a:p>
          <a:p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Пульсоксиметр показывает процент оксигемоглобина в артериальной крови (точнее оценку его количества в а. крови)</a:t>
            </a:r>
          </a:p>
          <a:p>
            <a:endParaRPr lang="ru-RU" u="sng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42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35720B-EF0F-453C-8813-B63E6290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80" y="274639"/>
            <a:ext cx="8231029" cy="6494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6"/>
                </a:solidFill>
              </a:rPr>
              <a:t/>
            </a:r>
            <a:br>
              <a:rPr lang="ru-RU" sz="3100" b="1" dirty="0" smtClean="0">
                <a:solidFill>
                  <a:schemeClr val="accent6"/>
                </a:solidFill>
              </a:rPr>
            </a:br>
            <a:r>
              <a:rPr lang="ru-RU" sz="3100" b="1" dirty="0" smtClean="0">
                <a:solidFill>
                  <a:schemeClr val="accent6"/>
                </a:solidFill>
              </a:rPr>
              <a:t>Оксигемоглобин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A30BABA-B832-4EFD-9D24-8C2148DEE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5467" y="1096051"/>
            <a:ext cx="3826707" cy="4584800"/>
          </a:xfr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324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948</Words>
  <Application>Microsoft Office PowerPoint</Application>
  <PresentationFormat>Произвольный</PresentationFormat>
  <Paragraphs>148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</vt:lpstr>
      <vt:lpstr>Как мы определяем, что состояние пациента тяжелое?</vt:lpstr>
      <vt:lpstr>Это скорее всего тяжелые пациенты</vt:lpstr>
      <vt:lpstr>Подход к тяжелому больному</vt:lpstr>
      <vt:lpstr>Отчего мой пациент может умереть в течении первых минут?</vt:lpstr>
      <vt:lpstr>Пульсоксиметр – это просто</vt:lpstr>
      <vt:lpstr>Промежуточный итог</vt:lpstr>
      <vt:lpstr>Что показывает пульсоксиметр? Я сталкиваюсь с тем, что не все это понимают, а это важно</vt:lpstr>
      <vt:lpstr> Оксигемоглобин </vt:lpstr>
      <vt:lpstr>Артериальная и венозная кровь</vt:lpstr>
      <vt:lpstr>Даем кислород</vt:lpstr>
      <vt:lpstr>Отсюда кислород не берём! Бесполезно!</vt:lpstr>
      <vt:lpstr>Берем из концентратора и  баллонов</vt:lpstr>
      <vt:lpstr>Еще источники</vt:lpstr>
      <vt:lpstr>Чем даем?</vt:lpstr>
      <vt:lpstr>Чем даем?</vt:lpstr>
      <vt:lpstr>Канюли</vt:lpstr>
      <vt:lpstr>Кислород поступает из «мертвого пространства»</vt:lpstr>
      <vt:lpstr>Сколько кислорода даем?  Канюли</vt:lpstr>
      <vt:lpstr>Маски</vt:lpstr>
      <vt:lpstr>Еще маски, еще канюли</vt:lpstr>
      <vt:lpstr>Неинвазивная вентиляция</vt:lpstr>
      <vt:lpstr>Гипоксия и гипоксемия</vt:lpstr>
      <vt:lpstr>Причины гипоксемии</vt:lpstr>
      <vt:lpstr>Примеры</vt:lpstr>
      <vt:lpstr>Примеры</vt:lpstr>
      <vt:lpstr>Может ли кислород быть вреден?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вебинара</dc:title>
  <dc:creator>Ольга Степанова</dc:creator>
  <cp:lastModifiedBy>Пользователь</cp:lastModifiedBy>
  <cp:revision>14</cp:revision>
  <dcterms:created xsi:type="dcterms:W3CDTF">2021-05-27T10:32:49Z</dcterms:created>
  <dcterms:modified xsi:type="dcterms:W3CDTF">2022-08-30T12:06:32Z</dcterms:modified>
</cp:coreProperties>
</file>