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9" r:id="rId3"/>
    <p:sldId id="300" r:id="rId4"/>
    <p:sldId id="301" r:id="rId5"/>
    <p:sldId id="303" r:id="rId6"/>
    <p:sldId id="654" r:id="rId7"/>
    <p:sldId id="862" r:id="rId8"/>
    <p:sldId id="863" r:id="rId9"/>
    <p:sldId id="864" r:id="rId10"/>
    <p:sldId id="865" r:id="rId11"/>
    <p:sldId id="866" r:id="rId12"/>
    <p:sldId id="867" r:id="rId13"/>
    <p:sldId id="868" r:id="rId14"/>
    <p:sldId id="869" r:id="rId15"/>
    <p:sldId id="870" r:id="rId16"/>
    <p:sldId id="871" r:id="rId17"/>
    <p:sldId id="873" r:id="rId18"/>
    <p:sldId id="874" r:id="rId19"/>
    <p:sldId id="700" r:id="rId20"/>
    <p:sldId id="875" r:id="rId21"/>
    <p:sldId id="876" r:id="rId22"/>
    <p:sldId id="877" r:id="rId23"/>
    <p:sldId id="878" r:id="rId24"/>
    <p:sldId id="879" r:id="rId25"/>
    <p:sldId id="880" r:id="rId26"/>
    <p:sldId id="881" r:id="rId27"/>
    <p:sldId id="882" r:id="rId28"/>
    <p:sldId id="884" r:id="rId29"/>
    <p:sldId id="885" r:id="rId30"/>
    <p:sldId id="886" r:id="rId31"/>
    <p:sldId id="887" r:id="rId32"/>
    <p:sldId id="895" r:id="rId33"/>
    <p:sldId id="888" r:id="rId34"/>
    <p:sldId id="890" r:id="rId35"/>
    <p:sldId id="891" r:id="rId36"/>
    <p:sldId id="892" r:id="rId37"/>
    <p:sldId id="893" r:id="rId38"/>
    <p:sldId id="894" r:id="rId39"/>
    <p:sldId id="896" r:id="rId40"/>
    <p:sldId id="889" r:id="rId4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35" autoAdjust="0"/>
    <p:restoredTop sz="94660"/>
  </p:normalViewPr>
  <p:slideViewPr>
    <p:cSldViewPr snapToGrid="0">
      <p:cViewPr varScale="1">
        <p:scale>
          <a:sx n="85" d="100"/>
          <a:sy n="85" d="100"/>
        </p:scale>
        <p:origin x="73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A7378F-7FBB-219D-5193-DB2DE1E8ED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71DE6A8-2443-1051-5418-F8F3411451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DB2037F-45BD-9C16-5246-1F1735D57E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B633E-266E-4A46-8B48-7583E5A05AB7}" type="datetimeFigureOut">
              <a:rPr lang="ru-RU" smtClean="0"/>
              <a:t>21.03.2023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475E4D5-C951-B3E2-AF6A-97571D49C1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621E365-F957-A80C-319A-580C128D9F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11223-D772-49C5-93CA-1F688720ED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3933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9082710-DFCA-6485-37E3-440940E613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7306C44-6956-0547-0F35-EDA5586AB4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37DF489-D69B-1802-1A5A-7C22BA62DD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B633E-266E-4A46-8B48-7583E5A05AB7}" type="datetimeFigureOut">
              <a:rPr lang="ru-RU" smtClean="0"/>
              <a:t>21.03.2023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3585061-4BC2-6F4C-24EE-D207C1D464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6810DEF-3F95-29F7-D0DF-65351A4B42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11223-D772-49C5-93CA-1F688720ED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6576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D27324B1-C314-2864-F191-8E0BE03580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A378B7C-ACF9-BD5D-74BC-EF4945EA79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3EBEAE5-EDCC-D0A4-0743-55AE205D5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B633E-266E-4A46-8B48-7583E5A05AB7}" type="datetimeFigureOut">
              <a:rPr lang="ru-RU" smtClean="0"/>
              <a:t>21.03.2023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325CE21-FCD9-B5A2-BC61-949D1EEFF7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08AA81C-9994-4B32-C091-079EF007CB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11223-D772-49C5-93CA-1F688720ED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2033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64D334-0943-97B7-B739-634DFB51F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527388C-4B19-D068-25A6-EF1308948A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C14DDBC-56AA-DE92-FBA5-4AB430A2E0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B633E-266E-4A46-8B48-7583E5A05AB7}" type="datetimeFigureOut">
              <a:rPr lang="ru-RU" smtClean="0"/>
              <a:t>21.03.2023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8DA4ED6-99C6-F600-A27C-9751475A2E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6FC593D-79AB-8D59-40CE-91D649955D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11223-D772-49C5-93CA-1F688720ED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9501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B8E014-06BB-8326-ED1C-D5479D00C3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5BE4705-B8CD-9810-F721-739C19740C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67BACA3-6E52-79B3-6446-0643036A5F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B633E-266E-4A46-8B48-7583E5A05AB7}" type="datetimeFigureOut">
              <a:rPr lang="ru-RU" smtClean="0"/>
              <a:t>21.03.2023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5F66808-6B4D-1F11-AA22-4BB713F6B9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70C5DCD-1968-C989-271A-107561C0E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11223-D772-49C5-93CA-1F688720ED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8049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79CBF88-C1BA-1623-EAA7-93FD33E968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2195C09-350D-D88A-68C0-1DBEB4264E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E377748-CA2C-D837-87B0-261830B304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187362D-85FD-ABAF-923E-DFD3A8D7DF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B633E-266E-4A46-8B48-7583E5A05AB7}" type="datetimeFigureOut">
              <a:rPr lang="ru-RU" smtClean="0"/>
              <a:t>21.03.2023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B6E917E-5A63-C589-2D44-6EC796C0BC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184FF25-4640-B627-0F2E-DC0EE9617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11223-D772-49C5-93CA-1F688720ED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6910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D1E133-E811-56B0-44B2-49237BEF60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4ED278B-1585-0185-4C47-39EB065ABD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3246D17-BC60-2775-257F-D0A67EE64C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8E7D6F67-D2B4-C7DB-8164-A82471A53C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D170F8E-276B-4C18-37A9-67D3783AC6B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469258DF-4B76-4771-7A1C-12078B6A9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B633E-266E-4A46-8B48-7583E5A05AB7}" type="datetimeFigureOut">
              <a:rPr lang="ru-RU" smtClean="0"/>
              <a:t>21.03.2023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2B400CE5-A128-F558-9039-36D900B004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79C0507-F9BE-9CED-2D28-C2AE5CE4E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11223-D772-49C5-93CA-1F688720ED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0375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854445-E532-B002-0A75-0B9A419DDA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1ED6E6C9-D0F6-114D-0CF1-154A1D45FD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B633E-266E-4A46-8B48-7583E5A05AB7}" type="datetimeFigureOut">
              <a:rPr lang="ru-RU" smtClean="0"/>
              <a:t>21.03.2023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9B680600-7EB3-8E0F-7ECD-2DA767E1F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4CA6A6D-020E-9BBA-9BEF-9A2DCCADD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11223-D772-49C5-93CA-1F688720ED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413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4E9307EA-B953-B1CE-C1BD-3CC600B74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B633E-266E-4A46-8B48-7583E5A05AB7}" type="datetimeFigureOut">
              <a:rPr lang="ru-RU" smtClean="0"/>
              <a:t>21.03.2023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6754B1FE-767D-105C-D384-581BDBB56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15F8F68-80CD-AF5C-42DB-64E45D2682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11223-D772-49C5-93CA-1F688720ED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108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148C6F-2A1D-0BFE-F721-0C8627BB10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B974D9D-B3D4-97AD-4BCC-BFB65533B2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5FAA19A-560B-B1C1-FBA4-E2BFFD707F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49C175A-CE44-37CB-E2A7-159CA5AE1E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B633E-266E-4A46-8B48-7583E5A05AB7}" type="datetimeFigureOut">
              <a:rPr lang="ru-RU" smtClean="0"/>
              <a:t>21.03.2023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D279091-B64D-9518-E3A2-4EC9E75EF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431E43A-BB55-AD95-C6B6-63652829A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11223-D772-49C5-93CA-1F688720ED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91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71CBB0-21B5-09CE-AFA3-8F84EE8272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97539F52-AF60-7803-A6B8-2D4FB104F7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A296C44-2FA0-B412-6E26-0C17F1CB05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7E6F95C-F21C-50D0-E3F5-18036A8074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B633E-266E-4A46-8B48-7583E5A05AB7}" type="datetimeFigureOut">
              <a:rPr lang="ru-RU" smtClean="0"/>
              <a:t>21.03.2023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F0319E9-44F9-356A-DC3F-5B1E115E5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C90D0C8-712C-BFE0-7FA4-27CA63617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11223-D772-49C5-93CA-1F688720ED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4587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EEC6B1-25C3-459E-1DDE-64246C64F2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6DA9749-7BCF-6B7E-7D20-C065BF643F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D47A5AF-40C6-BAC7-A783-7E2D863AD2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EB633E-266E-4A46-8B48-7583E5A05AB7}" type="datetimeFigureOut">
              <a:rPr lang="ru-RU" smtClean="0"/>
              <a:t>21.03.2023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261D598-ABBE-C3F5-AFC1-9BE3465B0A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21C025E-2848-9911-2510-0C010534B0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311223-D772-49C5-93CA-1F688720ED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037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6819888-BADF-44A0-BED1-E4243E7E0F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909" y="3679296"/>
            <a:ext cx="4188177" cy="235585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ACFEE6-2CCD-4B3E-8A25-BE69C1D970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959556"/>
            <a:ext cx="9144000" cy="271974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r>
              <a:rPr lang="ru-RU" sz="4400" b="1" dirty="0"/>
              <a:t>АКТУАЛЬНЫЕ ПОДХОДЫ К ТЕРАПИИ БИПОЛЯРНОГО АФФЕКТИВНОГО РАССТРОЙСТВА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9630F1D-C43D-42C9-82B9-867B9A125E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29340"/>
            <a:ext cx="9144000" cy="1655762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77500" lnSpcReduction="20000"/>
          </a:bodyPr>
          <a:lstStyle/>
          <a:p>
            <a:pPr algn="r"/>
            <a:r>
              <a:rPr lang="ru-RU" b="1" dirty="0" err="1"/>
              <a:t>Фофанова</a:t>
            </a:r>
            <a:r>
              <a:rPr lang="ru-RU" b="1" dirty="0"/>
              <a:t> Юлия Сергеевна</a:t>
            </a:r>
          </a:p>
          <a:p>
            <a:pPr algn="r"/>
            <a:r>
              <a:rPr lang="ru-RU" dirty="0"/>
              <a:t>Кафедра психиатрии, наркологии</a:t>
            </a:r>
          </a:p>
          <a:p>
            <a:pPr algn="r"/>
            <a:r>
              <a:rPr lang="ru-RU" dirty="0"/>
              <a:t>и психотерапии</a:t>
            </a:r>
          </a:p>
          <a:p>
            <a:pPr algn="r"/>
            <a:r>
              <a:rPr lang="ru-RU" dirty="0"/>
              <a:t>Академии постдипломного образования </a:t>
            </a:r>
          </a:p>
          <a:p>
            <a:pPr algn="r"/>
            <a:r>
              <a:rPr lang="ru-RU" dirty="0"/>
              <a:t>ФМБА</a:t>
            </a:r>
          </a:p>
        </p:txBody>
      </p:sp>
    </p:spTree>
    <p:extLst>
      <p:ext uri="{BB962C8B-B14F-4D97-AF65-F5344CB8AC3E}">
        <p14:creationId xmlns:p14="http://schemas.microsoft.com/office/powerpoint/2010/main" val="32791454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9842FFF-6242-4362-A611-A09C43CAD8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3110" y="0"/>
            <a:ext cx="3168890" cy="1782501"/>
          </a:xfrm>
          <a:prstGeom prst="rect">
            <a:avLst/>
          </a:prstGeom>
        </p:spPr>
      </p:pic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82E34DD1-F1C7-444E-B1A2-12A53E4D49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3377"/>
            <a:ext cx="10515600" cy="1325563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ru-RU" sz="3600" dirty="0"/>
              <a:t>БАР : купирующая терапия мании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CF678C4-1696-55D9-E93A-611C7F942E61}"/>
              </a:ext>
            </a:extLst>
          </p:cNvPr>
          <p:cNvSpPr txBox="1"/>
          <p:nvPr/>
        </p:nvSpPr>
        <p:spPr>
          <a:xfrm>
            <a:off x="970844" y="2035879"/>
            <a:ext cx="10382956" cy="373794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sz="2000" dirty="0"/>
              <a:t>При проведении терапии </a:t>
            </a:r>
            <a:r>
              <a:rPr lang="ru-RU" sz="2000" dirty="0">
                <a:solidFill>
                  <a:srgbClr val="C00000"/>
                </a:solidFill>
              </a:rPr>
              <a:t>солями лития </a:t>
            </a:r>
            <a:r>
              <a:rPr lang="ru-RU" sz="2000" dirty="0"/>
              <a:t>необходим контроль за концентрацией лития в плазме крови. В клинических исследованиях показано, что </a:t>
            </a:r>
            <a:r>
              <a:rPr lang="ru-RU" sz="2000" dirty="0" err="1"/>
              <a:t>антиманиакальный</a:t>
            </a:r>
            <a:r>
              <a:rPr lang="ru-RU" sz="2000" dirty="0"/>
              <a:t> эффект лечения выше при концентрации </a:t>
            </a:r>
            <a:r>
              <a:rPr lang="ru-RU" sz="2000" dirty="0">
                <a:solidFill>
                  <a:srgbClr val="C00000"/>
                </a:solidFill>
              </a:rPr>
              <a:t>0,8-1,0 ммоль/л </a:t>
            </a:r>
            <a:r>
              <a:rPr lang="ru-RU" sz="2000" dirty="0"/>
              <a:t>(уровень доказательности А), которую при титровании дозы следует контролировать 1 раз в неделю.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sz="2000" dirty="0"/>
              <a:t> Неэффективность курса лития может быть зафиксирована только при достижении терапевтического интервала препарата в плазме крови. 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sz="2000" b="1" dirty="0"/>
              <a:t>Эффект солей лития при мании достигается не ранее, чем через 7-10 дней терапии</a:t>
            </a:r>
            <a:r>
              <a:rPr lang="ru-RU" sz="2000" dirty="0"/>
              <a:t>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5901480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9842FFF-6242-4362-A611-A09C43CAD8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3110" y="0"/>
            <a:ext cx="3168890" cy="1782501"/>
          </a:xfrm>
          <a:prstGeom prst="rect">
            <a:avLst/>
          </a:prstGeom>
        </p:spPr>
      </p:pic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82E34DD1-F1C7-444E-B1A2-12A53E4D49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3377"/>
            <a:ext cx="10515600" cy="1325563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ru-RU" sz="3600" dirty="0"/>
              <a:t>БАР : купирующая терапия мании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CF678C4-1696-55D9-E93A-611C7F942E61}"/>
              </a:ext>
            </a:extLst>
          </p:cNvPr>
          <p:cNvSpPr txBox="1"/>
          <p:nvPr/>
        </p:nvSpPr>
        <p:spPr>
          <a:xfrm>
            <a:off x="970844" y="1574215"/>
            <a:ext cx="10382956" cy="466127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000" dirty="0"/>
              <a:t>При тяжелой мании с сильным </a:t>
            </a:r>
            <a:r>
              <a:rPr lang="ru-RU" sz="2000" b="1" dirty="0"/>
              <a:t>психомоторным возбуждением </a:t>
            </a:r>
            <a:r>
              <a:rPr lang="ru-RU" sz="2000" dirty="0"/>
              <a:t>или при мании с </a:t>
            </a:r>
            <a:r>
              <a:rPr lang="ru-RU" sz="2000" b="1" dirty="0"/>
              <a:t>психотическими чертами</a:t>
            </a:r>
            <a:r>
              <a:rPr lang="ru-RU" sz="2000" dirty="0"/>
              <a:t>: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sz="2000" dirty="0"/>
              <a:t>терапию сразу следует начинать с комбинации </a:t>
            </a:r>
            <a:r>
              <a:rPr lang="ru-RU" sz="2000" dirty="0" err="1">
                <a:solidFill>
                  <a:srgbClr val="C00000"/>
                </a:solidFill>
              </a:rPr>
              <a:t>нормотимик+антипсихотик</a:t>
            </a:r>
            <a:r>
              <a:rPr lang="ru-RU" sz="2000" dirty="0">
                <a:solidFill>
                  <a:srgbClr val="C00000"/>
                </a:solidFill>
              </a:rPr>
              <a:t> </a:t>
            </a:r>
            <a:r>
              <a:rPr lang="ru-RU" sz="2000" dirty="0"/>
              <a:t>(антипсихотик второго поколения или галоперидол),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sz="2000" dirty="0"/>
              <a:t>в первые дни предпочтительным является в/м путь введения, 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sz="2000" dirty="0"/>
              <a:t>при отсутствии эффекта следует присоединить бензодиазепины (инъекционные формы </a:t>
            </a:r>
            <a:r>
              <a:rPr lang="ru-RU" sz="2000" dirty="0" err="1"/>
              <a:t>лоразепама</a:t>
            </a:r>
            <a:r>
              <a:rPr lang="ru-RU" sz="2000" dirty="0"/>
              <a:t>, </a:t>
            </a:r>
            <a:r>
              <a:rPr lang="ru-RU" sz="2000" dirty="0" err="1"/>
              <a:t>мидазолама</a:t>
            </a:r>
            <a:r>
              <a:rPr lang="ru-RU" sz="2000" dirty="0"/>
              <a:t>, диазепама, </a:t>
            </a:r>
            <a:r>
              <a:rPr lang="ru-RU" sz="2000" dirty="0" err="1"/>
              <a:t>феназапама</a:t>
            </a:r>
            <a:r>
              <a:rPr lang="ru-RU" sz="2000" dirty="0"/>
              <a:t>) и/или применить седативные нейролептики (хлорпромазин, инъекционный </a:t>
            </a:r>
            <a:r>
              <a:rPr lang="ru-RU" sz="2000" dirty="0" err="1"/>
              <a:t>пролонг</a:t>
            </a:r>
            <a:r>
              <a:rPr lang="ru-RU" sz="2000" dirty="0"/>
              <a:t> </a:t>
            </a:r>
            <a:r>
              <a:rPr lang="ru-RU" sz="2000" dirty="0" err="1"/>
              <a:t>зуклопентиксола</a:t>
            </a:r>
            <a:r>
              <a:rPr lang="ru-RU" sz="2000" dirty="0"/>
              <a:t>, </a:t>
            </a:r>
            <a:r>
              <a:rPr lang="ru-RU" sz="2000" dirty="0" err="1"/>
              <a:t>хлорпротиксен</a:t>
            </a:r>
            <a:r>
              <a:rPr lang="ru-RU" sz="2000" dirty="0"/>
              <a:t>),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sz="2000" dirty="0"/>
              <a:t> предпочтение следует отдавать бензодиазепинам с коротким периодом полувыведения и учитывать возможность угнетения функции дыхания (особенно у диазепама).</a:t>
            </a:r>
          </a:p>
        </p:txBody>
      </p:sp>
    </p:spTree>
    <p:extLst>
      <p:ext uri="{BB962C8B-B14F-4D97-AF65-F5344CB8AC3E}">
        <p14:creationId xmlns:p14="http://schemas.microsoft.com/office/powerpoint/2010/main" val="26407325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9842FFF-6242-4362-A611-A09C43CAD8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3110" y="0"/>
            <a:ext cx="3168890" cy="1782501"/>
          </a:xfrm>
          <a:prstGeom prst="rect">
            <a:avLst/>
          </a:prstGeom>
        </p:spPr>
      </p:pic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82E34DD1-F1C7-444E-B1A2-12A53E4D49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3377"/>
            <a:ext cx="10515600" cy="1325563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ru-RU" sz="3600" dirty="0"/>
              <a:t>БАР : купирующая терапия мании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CF678C4-1696-55D9-E93A-611C7F942E61}"/>
              </a:ext>
            </a:extLst>
          </p:cNvPr>
          <p:cNvSpPr txBox="1"/>
          <p:nvPr/>
        </p:nvSpPr>
        <p:spPr>
          <a:xfrm>
            <a:off x="970844" y="1574215"/>
            <a:ext cx="10382956" cy="466127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sz="2000" dirty="0"/>
              <a:t>В случае недостаточной эффективности возможно присоединение второго </a:t>
            </a:r>
            <a:r>
              <a:rPr lang="ru-RU" sz="2000" dirty="0" err="1"/>
              <a:t>нормотимика</a:t>
            </a:r>
            <a:r>
              <a:rPr lang="ru-RU" sz="2000" dirty="0"/>
              <a:t> (предпочтительно литий и антиконвульсант) в сочетании с антипсихотиками первого или второго поколения. 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sz="2000" dirty="0"/>
              <a:t>На стадии отсутствия эффекта в двух последовательно примененных курсах антипсихотиков назначается </a:t>
            </a:r>
            <a:r>
              <a:rPr lang="ru-RU" sz="2000" dirty="0" err="1"/>
              <a:t>клозапин</a:t>
            </a:r>
            <a:r>
              <a:rPr lang="ru-RU" sz="2000" dirty="0"/>
              <a:t>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sz="2000" dirty="0"/>
              <a:t>Возможна также комбинация двух антипсихотиков второго поколения и антиконвульсанта (топирамат, </a:t>
            </a:r>
            <a:r>
              <a:rPr lang="ru-RU" sz="2000" dirty="0" err="1"/>
              <a:t>ламотриджин</a:t>
            </a:r>
            <a:r>
              <a:rPr lang="ru-RU" sz="2000" dirty="0"/>
              <a:t>). 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sz="2000" dirty="0"/>
              <a:t>При неэффективности лекарственной терапии применяют немедикаментозные методы лечения: ЭСТ или специальные </a:t>
            </a:r>
            <a:r>
              <a:rPr lang="ru-RU" sz="2000" dirty="0" err="1"/>
              <a:t>противорезистентные</a:t>
            </a:r>
            <a:r>
              <a:rPr lang="ru-RU" sz="2000" dirty="0"/>
              <a:t> мероприятия (плазмаферез, иммуномодуляторы, блокаторы кальциевых каналов и др.). </a:t>
            </a:r>
          </a:p>
        </p:txBody>
      </p:sp>
    </p:spTree>
    <p:extLst>
      <p:ext uri="{BB962C8B-B14F-4D97-AF65-F5344CB8AC3E}">
        <p14:creationId xmlns:p14="http://schemas.microsoft.com/office/powerpoint/2010/main" val="1965038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9842FFF-6242-4362-A611-A09C43CAD8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3110" y="0"/>
            <a:ext cx="3168890" cy="1782501"/>
          </a:xfrm>
          <a:prstGeom prst="rect">
            <a:avLst/>
          </a:prstGeom>
        </p:spPr>
      </p:pic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82E34DD1-F1C7-444E-B1A2-12A53E4D49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3377"/>
            <a:ext cx="10515600" cy="1325563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ru-RU" sz="3600" dirty="0"/>
              <a:t>БАР : купирующая терапия мании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CF678C4-1696-55D9-E93A-611C7F942E61}"/>
              </a:ext>
            </a:extLst>
          </p:cNvPr>
          <p:cNvSpPr txBox="1"/>
          <p:nvPr/>
        </p:nvSpPr>
        <p:spPr>
          <a:xfrm>
            <a:off x="970844" y="1805048"/>
            <a:ext cx="10382956" cy="419961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sz="2000" dirty="0"/>
              <a:t>ЭСТ рекомендуют проводить 3 раза в неделю, пока не купируются симптомы мании. Обычно проводят от трех до шести сеансов ЭСТ. Маниакальный синдром считают резистентным, если после 6-10 сеансов ЭСТ симптоматика не купировалась. 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sz="2000" dirty="0"/>
              <a:t>Применение антипсихотиков второго поколения в большинстве случаев предпочтительнее первого за счет их лучшей переносимости (менее выраженные </a:t>
            </a:r>
            <a:r>
              <a:rPr lang="ru-RU" sz="2000" dirty="0" err="1"/>
              <a:t>седация</a:t>
            </a:r>
            <a:r>
              <a:rPr lang="ru-RU" sz="2000" dirty="0"/>
              <a:t>, риск развития ЭПС, риск </a:t>
            </a:r>
            <a:r>
              <a:rPr lang="ru-RU" sz="2000" dirty="0" err="1"/>
              <a:t>гиперпролактинемии</a:t>
            </a:r>
            <a:r>
              <a:rPr lang="ru-RU" sz="2000" dirty="0"/>
              <a:t>, </a:t>
            </a:r>
            <a:r>
              <a:rPr lang="ru-RU" sz="2000" dirty="0" err="1"/>
              <a:t>депрессогенное</a:t>
            </a:r>
            <a:r>
              <a:rPr lang="ru-RU" sz="2000" dirty="0"/>
              <a:t> действие, риск инверсии фазы). К тому же </a:t>
            </a:r>
            <a:r>
              <a:rPr lang="ru-RU" sz="2000" b="1" dirty="0"/>
              <a:t>у больных аффективными расстройствами экстрапирамидные расстройства при применении антипсихотиков первого поколения развиваются в несколько раз чаще</a:t>
            </a:r>
            <a:r>
              <a:rPr lang="ru-RU" sz="2000" dirty="0"/>
              <a:t>, чем у больных шизофренией.</a:t>
            </a:r>
          </a:p>
        </p:txBody>
      </p:sp>
    </p:spTree>
    <p:extLst>
      <p:ext uri="{BB962C8B-B14F-4D97-AF65-F5344CB8AC3E}">
        <p14:creationId xmlns:p14="http://schemas.microsoft.com/office/powerpoint/2010/main" val="29418451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9842FFF-6242-4362-A611-A09C43CAD8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3110" y="0"/>
            <a:ext cx="3168890" cy="1782501"/>
          </a:xfrm>
          <a:prstGeom prst="rect">
            <a:avLst/>
          </a:prstGeom>
        </p:spPr>
      </p:pic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82E34DD1-F1C7-444E-B1A2-12A53E4D49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3377"/>
            <a:ext cx="10515600" cy="1325563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ru-RU" sz="3600" dirty="0"/>
              <a:t>БАР : купирующая терапия мании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CF678C4-1696-55D9-E93A-611C7F942E61}"/>
              </a:ext>
            </a:extLst>
          </p:cNvPr>
          <p:cNvSpPr txBox="1"/>
          <p:nvPr/>
        </p:nvSpPr>
        <p:spPr>
          <a:xfrm>
            <a:off x="970844" y="1112552"/>
            <a:ext cx="10382956" cy="558460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000" b="1" dirty="0"/>
              <a:t>Купирование психомоторного возбуждения</a:t>
            </a:r>
            <a:r>
              <a:rPr lang="ru-RU" sz="2000" dirty="0"/>
              <a:t>: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sz="2000" dirty="0"/>
              <a:t>При мании, в отличие от больных шизофренией, высокий риск агрессии сохраняется в стационаре после госпитализации.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sz="2000" dirty="0"/>
              <a:t>При тяжелых проявлениях агрессии, а также при их высоком риске, необходимо незамедлительно использовать терапевтическую тактику, включающую применение быстрой </a:t>
            </a:r>
            <a:r>
              <a:rPr lang="ru-RU" sz="2000" dirty="0" err="1"/>
              <a:t>транквилизации</a:t>
            </a:r>
            <a:r>
              <a:rPr lang="ru-RU" sz="2000" dirty="0"/>
              <a:t>, фиксации или изоляции. 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sz="2000" dirty="0"/>
              <a:t>Используются две стратегии быстрой </a:t>
            </a:r>
            <a:r>
              <a:rPr lang="ru-RU" sz="2000" dirty="0" err="1"/>
              <a:t>транквилизации</a:t>
            </a:r>
            <a:r>
              <a:rPr lang="ru-RU" sz="2000" dirty="0"/>
              <a:t> – </a:t>
            </a:r>
            <a:r>
              <a:rPr lang="ru-RU" sz="2000" dirty="0" err="1"/>
              <a:t>высокопотентных</a:t>
            </a:r>
            <a:r>
              <a:rPr lang="ru-RU" sz="2000" dirty="0"/>
              <a:t> (</a:t>
            </a:r>
            <a:r>
              <a:rPr lang="ru-RU" sz="2000" dirty="0" err="1"/>
              <a:t>инцизивных</a:t>
            </a:r>
            <a:r>
              <a:rPr lang="ru-RU" sz="2000" dirty="0"/>
              <a:t>) и </a:t>
            </a:r>
            <a:r>
              <a:rPr lang="ru-RU" sz="2000" dirty="0" err="1"/>
              <a:t>низкопотентных</a:t>
            </a:r>
            <a:r>
              <a:rPr lang="ru-RU" sz="2000" dirty="0"/>
              <a:t> (седативных) нейролептиков и две тактики режима дозирования препаратов – в низких и высоких дозах.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sz="2000" dirty="0"/>
              <a:t>В качестве </a:t>
            </a:r>
            <a:r>
              <a:rPr lang="ru-RU" sz="2000" dirty="0" err="1"/>
              <a:t>высокопотентного</a:t>
            </a:r>
            <a:r>
              <a:rPr lang="ru-RU" sz="2000" dirty="0"/>
              <a:t> нейролептика используется галоперидол, а </a:t>
            </a:r>
            <a:r>
              <a:rPr lang="ru-RU" sz="2000" dirty="0" err="1"/>
              <a:t>низкопотентного</a:t>
            </a:r>
            <a:r>
              <a:rPr lang="ru-RU" sz="2000" dirty="0"/>
              <a:t> – хлорпромазин. Наличие психотической симптоматики предопределяет выбор в пользу </a:t>
            </a:r>
            <a:r>
              <a:rPr lang="ru-RU" sz="2000" dirty="0" err="1"/>
              <a:t>высокопотентных</a:t>
            </a:r>
            <a:r>
              <a:rPr lang="ru-RU" sz="2000" dirty="0"/>
              <a:t> нейролептиков.</a:t>
            </a:r>
          </a:p>
        </p:txBody>
      </p:sp>
    </p:spTree>
    <p:extLst>
      <p:ext uri="{BB962C8B-B14F-4D97-AF65-F5344CB8AC3E}">
        <p14:creationId xmlns:p14="http://schemas.microsoft.com/office/powerpoint/2010/main" val="7437862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9842FFF-6242-4362-A611-A09C43CAD8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3110" y="0"/>
            <a:ext cx="3168890" cy="1782501"/>
          </a:xfrm>
          <a:prstGeom prst="rect">
            <a:avLst/>
          </a:prstGeom>
        </p:spPr>
      </p:pic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82E34DD1-F1C7-444E-B1A2-12A53E4D49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3377"/>
            <a:ext cx="10515600" cy="1325563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ru-RU" sz="3600" dirty="0"/>
              <a:t>БАР : купирующая терапия мании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CF678C4-1696-55D9-E93A-611C7F942E61}"/>
              </a:ext>
            </a:extLst>
          </p:cNvPr>
          <p:cNvSpPr txBox="1"/>
          <p:nvPr/>
        </p:nvSpPr>
        <p:spPr>
          <a:xfrm>
            <a:off x="970844" y="1343384"/>
            <a:ext cx="10382956" cy="51229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000" b="1" dirty="0"/>
              <a:t>Купирование психомоторного возбуждения</a:t>
            </a:r>
            <a:r>
              <a:rPr lang="ru-RU" sz="2000" dirty="0"/>
              <a:t>:</a:t>
            </a:r>
          </a:p>
          <a:p>
            <a:pPr algn="just">
              <a:lnSpc>
                <a:spcPct val="150000"/>
              </a:lnSpc>
            </a:pPr>
            <a:r>
              <a:rPr lang="ru-RU" sz="2000" dirty="0"/>
              <a:t>Терапия </a:t>
            </a:r>
            <a:r>
              <a:rPr lang="ru-RU" sz="2000" dirty="0" err="1"/>
              <a:t>высокопотентными</a:t>
            </a:r>
            <a:r>
              <a:rPr lang="ru-RU" sz="2000" dirty="0"/>
              <a:t> (</a:t>
            </a:r>
            <a:r>
              <a:rPr lang="ru-RU" sz="2000" dirty="0" err="1"/>
              <a:t>инцизивными</a:t>
            </a:r>
            <a:r>
              <a:rPr lang="ru-RU" sz="2000" dirty="0"/>
              <a:t>) нейролептиками: 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sz="2000" dirty="0"/>
              <a:t>Низкие дозы галоперидола: 5 мг (1 мл) в/м, интервал от 30мин до 4-8ч. Максимальная суточная доза 15-30 мг.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sz="2000" dirty="0"/>
              <a:t>Высокие дозы галоперидола: 10мг (2мл) в/м интервал от 30мин до 4-8ч. Максимальная суточная доза 45-100 мг.</a:t>
            </a:r>
          </a:p>
          <a:p>
            <a:pPr algn="just">
              <a:lnSpc>
                <a:spcPct val="150000"/>
              </a:lnSpc>
            </a:pPr>
            <a:r>
              <a:rPr lang="ru-RU" sz="2000" dirty="0"/>
              <a:t>Терапия </a:t>
            </a:r>
            <a:r>
              <a:rPr lang="ru-RU" sz="2000" dirty="0" err="1"/>
              <a:t>низкопотентными</a:t>
            </a:r>
            <a:r>
              <a:rPr lang="ru-RU" sz="2000" dirty="0"/>
              <a:t> (седативными) нейролептиками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sz="2000" dirty="0"/>
              <a:t> Тестовая доза хлорпромазина 10-25 мг в/м. Низкие дозы хлорпромазина 25 мг (1 мл) каждые 4 часа. Максимальная суточная доза 150 мг.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sz="2000" dirty="0"/>
              <a:t> Высокие дозы: хлорпромазин 75 мг (3мл) каждые 4 часа.  Максимальная суточная доза 400 мг (не более 3 мл в одном шприце).</a:t>
            </a:r>
          </a:p>
        </p:txBody>
      </p:sp>
    </p:spTree>
    <p:extLst>
      <p:ext uri="{BB962C8B-B14F-4D97-AF65-F5344CB8AC3E}">
        <p14:creationId xmlns:p14="http://schemas.microsoft.com/office/powerpoint/2010/main" val="18086125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9842FFF-6242-4362-A611-A09C43CAD8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3110" y="0"/>
            <a:ext cx="3168890" cy="1782501"/>
          </a:xfrm>
          <a:prstGeom prst="rect">
            <a:avLst/>
          </a:prstGeom>
        </p:spPr>
      </p:pic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82E34DD1-F1C7-444E-B1A2-12A53E4D49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3377"/>
            <a:ext cx="10515600" cy="1325563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ru-RU" sz="3600" dirty="0"/>
              <a:t>БАР : купирующая терапия мании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CF678C4-1696-55D9-E93A-611C7F942E61}"/>
              </a:ext>
            </a:extLst>
          </p:cNvPr>
          <p:cNvSpPr txBox="1"/>
          <p:nvPr/>
        </p:nvSpPr>
        <p:spPr>
          <a:xfrm>
            <a:off x="970844" y="1343383"/>
            <a:ext cx="10382956" cy="51229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000" b="1" dirty="0"/>
              <a:t>Купирование психомоторного возбуждения</a:t>
            </a:r>
            <a:r>
              <a:rPr lang="ru-RU" sz="2000" dirty="0"/>
              <a:t>:</a:t>
            </a:r>
          </a:p>
          <a:p>
            <a:pPr algn="just">
              <a:lnSpc>
                <a:spcPct val="150000"/>
              </a:lnSpc>
            </a:pPr>
            <a:r>
              <a:rPr lang="ru-RU" sz="2000" dirty="0"/>
              <a:t>Терапия бензодиазепинами (</a:t>
            </a:r>
            <a:r>
              <a:rPr lang="ru-RU" sz="2000" dirty="0" err="1"/>
              <a:t>монотерапия</a:t>
            </a:r>
            <a:r>
              <a:rPr lang="ru-RU" sz="2000" dirty="0"/>
              <a:t> или в комбинации с галоперидолом).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sz="2000" dirty="0"/>
              <a:t>Перорально: </a:t>
            </a:r>
            <a:r>
              <a:rPr lang="ru-RU" sz="2000" dirty="0" err="1"/>
              <a:t>Лоразепам</a:t>
            </a:r>
            <a:r>
              <a:rPr lang="ru-RU" sz="2000" dirty="0"/>
              <a:t> 2-4 мг или Диазепам 5-10 мг, повторение дозы через 4-6 часов. Максимальная суточная доза для </a:t>
            </a:r>
            <a:r>
              <a:rPr lang="ru-RU" sz="2000" dirty="0" err="1"/>
              <a:t>лоразепама</a:t>
            </a:r>
            <a:r>
              <a:rPr lang="ru-RU" sz="2000" dirty="0"/>
              <a:t> 10 мг, для </a:t>
            </a:r>
            <a:r>
              <a:rPr lang="ru-RU" sz="2000" dirty="0" err="1"/>
              <a:t>диазепема</a:t>
            </a:r>
            <a:r>
              <a:rPr lang="ru-RU" sz="2000" dirty="0"/>
              <a:t> 60мг.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sz="2000" dirty="0"/>
              <a:t>Парентерально: </a:t>
            </a:r>
            <a:r>
              <a:rPr lang="ru-RU" sz="2000" dirty="0" err="1"/>
              <a:t>Лоразепам</a:t>
            </a:r>
            <a:r>
              <a:rPr lang="ru-RU" sz="2000" dirty="0"/>
              <a:t> 2-4 мг (1-2 мл) в/м или Диазепам 5-10 мг в/м, повторные инъекции через 2 часа. Максимальная суточная доза для </a:t>
            </a:r>
            <a:r>
              <a:rPr lang="ru-RU" sz="2000" dirty="0" err="1"/>
              <a:t>лоразепама</a:t>
            </a:r>
            <a:r>
              <a:rPr lang="ru-RU" sz="2000" dirty="0"/>
              <a:t> 10 мг, для </a:t>
            </a:r>
            <a:r>
              <a:rPr lang="ru-RU" sz="2000" dirty="0" err="1"/>
              <a:t>диазепема</a:t>
            </a:r>
            <a:r>
              <a:rPr lang="ru-RU" sz="2000" dirty="0"/>
              <a:t> 60 мг.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sz="2000" dirty="0"/>
              <a:t>Внутривенное введение: </a:t>
            </a:r>
            <a:r>
              <a:rPr lang="ru-RU" sz="2000" dirty="0" err="1"/>
              <a:t>Лоразепам</a:t>
            </a:r>
            <a:r>
              <a:rPr lang="ru-RU" sz="2000" dirty="0"/>
              <a:t> 2-4 мг (1-2 мл) или Диазепам 5-10 мг в/в медленно со скоростью 2 мг (1 мл) в минуту для </a:t>
            </a:r>
            <a:r>
              <a:rPr lang="ru-RU" sz="2000" dirty="0" err="1"/>
              <a:t>лоразепама</a:t>
            </a:r>
            <a:r>
              <a:rPr lang="ru-RU" sz="2000" dirty="0"/>
              <a:t> и 5 мг в мин для диазепама. При необходимости повторное введение через 10-минутный интервал. Максимальная суточная доза для </a:t>
            </a:r>
            <a:r>
              <a:rPr lang="ru-RU" sz="2000" dirty="0" err="1"/>
              <a:t>лоразепама</a:t>
            </a:r>
            <a:r>
              <a:rPr lang="ru-RU" sz="2000" dirty="0"/>
              <a:t> 10 мг, для </a:t>
            </a:r>
            <a:r>
              <a:rPr lang="ru-RU" sz="2000" dirty="0" err="1"/>
              <a:t>диазепема</a:t>
            </a:r>
            <a:r>
              <a:rPr lang="ru-RU" sz="2000" dirty="0"/>
              <a:t> 60 мг.</a:t>
            </a:r>
          </a:p>
        </p:txBody>
      </p:sp>
    </p:spTree>
    <p:extLst>
      <p:ext uri="{BB962C8B-B14F-4D97-AF65-F5344CB8AC3E}">
        <p14:creationId xmlns:p14="http://schemas.microsoft.com/office/powerpoint/2010/main" val="1793296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9842FFF-6242-4362-A611-A09C43CAD8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3110" y="0"/>
            <a:ext cx="3168890" cy="1782501"/>
          </a:xfrm>
          <a:prstGeom prst="rect">
            <a:avLst/>
          </a:prstGeom>
        </p:spPr>
      </p:pic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82E34DD1-F1C7-444E-B1A2-12A53E4D49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3377"/>
            <a:ext cx="10515600" cy="1325563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ru-RU" sz="3600" dirty="0"/>
              <a:t>БАР : купирующая терапия депрессии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CF678C4-1696-55D9-E93A-611C7F942E61}"/>
              </a:ext>
            </a:extLst>
          </p:cNvPr>
          <p:cNvSpPr txBox="1"/>
          <p:nvPr/>
        </p:nvSpPr>
        <p:spPr>
          <a:xfrm>
            <a:off x="970844" y="1574212"/>
            <a:ext cx="10382956" cy="466127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000" dirty="0"/>
              <a:t>Цель купирующей терапии: </a:t>
            </a:r>
          </a:p>
          <a:p>
            <a:pPr algn="just">
              <a:lnSpc>
                <a:spcPct val="150000"/>
              </a:lnSpc>
            </a:pPr>
            <a:r>
              <a:rPr lang="ru-RU" sz="2000" dirty="0"/>
              <a:t>достижение ремиссии (для более точного психометрического определения ремиссии можно использовать шкалу Гамильтона для оценки депрессий, в соответствии с которой выраженность симптоматики не должна превышать 7 баллов, или шкалу Монтгомери-</a:t>
            </a:r>
            <a:r>
              <a:rPr lang="ru-RU" sz="2000" dirty="0" err="1"/>
              <a:t>Асберг</a:t>
            </a:r>
            <a:r>
              <a:rPr lang="ru-RU" sz="2000" dirty="0"/>
              <a:t>, по которой ремиссия определяется при оценке симптоматики ниже 10 баллов).</a:t>
            </a:r>
          </a:p>
          <a:p>
            <a:pPr algn="just">
              <a:lnSpc>
                <a:spcPct val="150000"/>
              </a:lnSpc>
            </a:pPr>
            <a:endParaRPr lang="ru-RU" sz="2000" dirty="0"/>
          </a:p>
          <a:p>
            <a:pPr algn="just">
              <a:lnSpc>
                <a:spcPct val="150000"/>
              </a:lnSpc>
            </a:pPr>
            <a:r>
              <a:rPr lang="ru-RU" sz="2000" dirty="0"/>
              <a:t>Задачи купирующей терапии: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2000" dirty="0"/>
              <a:t>максимально быстрое купирование симптомов депрессии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2000" dirty="0"/>
              <a:t>предотвращение суицидальных попыток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2000" dirty="0"/>
              <a:t>предотвращение инверсии фазы (развития маниакальной симптоматики) </a:t>
            </a:r>
          </a:p>
        </p:txBody>
      </p:sp>
    </p:spTree>
    <p:extLst>
      <p:ext uri="{BB962C8B-B14F-4D97-AF65-F5344CB8AC3E}">
        <p14:creationId xmlns:p14="http://schemas.microsoft.com/office/powerpoint/2010/main" val="16261431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9842FFF-6242-4362-A611-A09C43CAD8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3110" y="0"/>
            <a:ext cx="3168890" cy="1782501"/>
          </a:xfrm>
          <a:prstGeom prst="rect">
            <a:avLst/>
          </a:prstGeom>
        </p:spPr>
      </p:pic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82E34DD1-F1C7-444E-B1A2-12A53E4D49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3377"/>
            <a:ext cx="10515600" cy="1325563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ru-RU" sz="3600" dirty="0"/>
              <a:t>БАР : купирующая терапия депрессии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7C8FB94-D733-46B6-AFBF-8E508172E9EB}"/>
              </a:ext>
            </a:extLst>
          </p:cNvPr>
          <p:cNvSpPr txBox="1"/>
          <p:nvPr/>
        </p:nvSpPr>
        <p:spPr>
          <a:xfrm>
            <a:off x="0" y="6550223"/>
            <a:ext cx="117404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(</a:t>
            </a:r>
            <a:r>
              <a:rPr lang="en-US" sz="1400" dirty="0"/>
              <a:t>Vieta E., 201</a:t>
            </a:r>
            <a:r>
              <a:rPr lang="ru-RU" sz="1400" dirty="0"/>
              <a:t>5; </a:t>
            </a:r>
            <a:r>
              <a:rPr lang="en-US" sz="1400" dirty="0" err="1"/>
              <a:t>Altshuler</a:t>
            </a:r>
            <a:r>
              <a:rPr lang="en-US" sz="1400" dirty="0"/>
              <a:t> L. et al., 2003</a:t>
            </a:r>
            <a:r>
              <a:rPr lang="ru-RU" sz="1400" dirty="0"/>
              <a:t>; </a:t>
            </a:r>
            <a:r>
              <a:rPr lang="en-US" sz="1400" dirty="0"/>
              <a:t>Popovic D. et al., 2011</a:t>
            </a:r>
            <a:r>
              <a:rPr lang="ru-RU" sz="1400" dirty="0"/>
              <a:t>; Павличенко А.В., 2021)</a:t>
            </a:r>
          </a:p>
        </p:txBody>
      </p:sp>
      <p:graphicFrame>
        <p:nvGraphicFramePr>
          <p:cNvPr id="9" name="Таблица 9">
            <a:extLst>
              <a:ext uri="{FF2B5EF4-FFF2-40B4-BE49-F238E27FC236}">
                <a16:creationId xmlns:a16="http://schemas.microsoft.com/office/drawing/2014/main" id="{06048F1F-7419-4249-A27E-7A9E81EBAC9F}"/>
              </a:ext>
            </a:extLst>
          </p:cNvPr>
          <p:cNvGraphicFramePr>
            <a:graphicFrameLocks noGrp="1"/>
          </p:cNvGraphicFramePr>
          <p:nvPr/>
        </p:nvGraphicFramePr>
        <p:xfrm>
          <a:off x="530576" y="1495262"/>
          <a:ext cx="10823224" cy="4363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5806">
                  <a:extLst>
                    <a:ext uri="{9D8B030D-6E8A-4147-A177-3AD203B41FA5}">
                      <a16:colId xmlns:a16="http://schemas.microsoft.com/office/drawing/2014/main" val="3460439836"/>
                    </a:ext>
                  </a:extLst>
                </a:gridCol>
                <a:gridCol w="2705806">
                  <a:extLst>
                    <a:ext uri="{9D8B030D-6E8A-4147-A177-3AD203B41FA5}">
                      <a16:colId xmlns:a16="http://schemas.microsoft.com/office/drawing/2014/main" val="1155622826"/>
                    </a:ext>
                  </a:extLst>
                </a:gridCol>
                <a:gridCol w="2705806">
                  <a:extLst>
                    <a:ext uri="{9D8B030D-6E8A-4147-A177-3AD203B41FA5}">
                      <a16:colId xmlns:a16="http://schemas.microsoft.com/office/drawing/2014/main" val="954379325"/>
                    </a:ext>
                  </a:extLst>
                </a:gridCol>
                <a:gridCol w="2705806">
                  <a:extLst>
                    <a:ext uri="{9D8B030D-6E8A-4147-A177-3AD203B41FA5}">
                      <a16:colId xmlns:a16="http://schemas.microsoft.com/office/drawing/2014/main" val="335998491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ru-RU" sz="14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Первая линия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Вторая линия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Не рекомендуется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15843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Американская психиатрическая ассоциация (</a:t>
                      </a:r>
                      <a:r>
                        <a:rPr lang="en-US" sz="1400" dirty="0"/>
                        <a:t>APA)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Литий или </a:t>
                      </a:r>
                      <a:r>
                        <a:rPr lang="ru-RU" sz="1400" dirty="0" err="1"/>
                        <a:t>ламотриджин</a:t>
                      </a:r>
                      <a:r>
                        <a:rPr lang="ru-RU" sz="1400" dirty="0"/>
                        <a:t> или </a:t>
                      </a:r>
                      <a:r>
                        <a:rPr lang="ru-RU" sz="1400" dirty="0" err="1">
                          <a:solidFill>
                            <a:srgbClr val="C00000"/>
                          </a:solidFill>
                        </a:rPr>
                        <a:t>луразидон</a:t>
                      </a:r>
                      <a:r>
                        <a:rPr lang="ru-RU" sz="1400" dirty="0"/>
                        <a:t> или литий + антидепрессант или ЭСТ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Комбинация средств первой линий или ЭСТ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80394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Канадская сеть по изучению депрессивных и тревожных расстройств (CANMAT)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err="1"/>
                        <a:t>Ламотриджин</a:t>
                      </a:r>
                      <a:r>
                        <a:rPr lang="ru-RU" sz="1400" dirty="0"/>
                        <a:t>, </a:t>
                      </a:r>
                      <a:r>
                        <a:rPr lang="ru-RU" sz="1400" dirty="0" err="1"/>
                        <a:t>кветиапин</a:t>
                      </a:r>
                      <a:r>
                        <a:rPr lang="ru-RU" sz="1400" dirty="0"/>
                        <a:t>, </a:t>
                      </a:r>
                      <a:r>
                        <a:rPr lang="ru-RU" sz="1400" dirty="0" err="1"/>
                        <a:t>кветиапин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пролонг</a:t>
                      </a:r>
                      <a:r>
                        <a:rPr lang="ru-RU" sz="1400" dirty="0"/>
                        <a:t>, </a:t>
                      </a:r>
                      <a:r>
                        <a:rPr lang="ru-RU" sz="1400" dirty="0" err="1">
                          <a:solidFill>
                            <a:srgbClr val="C00000"/>
                          </a:solidFill>
                        </a:rPr>
                        <a:t>луразидон</a:t>
                      </a:r>
                      <a:r>
                        <a:rPr lang="ru-RU" sz="1400" dirty="0"/>
                        <a:t>, литий или </a:t>
                      </a:r>
                      <a:r>
                        <a:rPr lang="ru-RU" sz="1400" dirty="0" err="1"/>
                        <a:t>вальпроат</a:t>
                      </a:r>
                      <a:r>
                        <a:rPr lang="ru-RU" sz="1400" dirty="0"/>
                        <a:t> + СИОЗС или </a:t>
                      </a:r>
                      <a:r>
                        <a:rPr lang="ru-RU" sz="1400" dirty="0" err="1"/>
                        <a:t>бупропион</a:t>
                      </a:r>
                      <a:r>
                        <a:rPr lang="ru-RU" sz="1400" dirty="0"/>
                        <a:t>, литий + </a:t>
                      </a:r>
                      <a:r>
                        <a:rPr lang="ru-RU" sz="1400" dirty="0" err="1"/>
                        <a:t>вальпроат</a:t>
                      </a:r>
                      <a:r>
                        <a:rPr lang="ru-RU" sz="1400" dirty="0"/>
                        <a:t>, </a:t>
                      </a:r>
                      <a:r>
                        <a:rPr lang="ru-RU" sz="1400" dirty="0" err="1"/>
                        <a:t>оланзапин</a:t>
                      </a:r>
                      <a:r>
                        <a:rPr lang="ru-RU" sz="1400" dirty="0"/>
                        <a:t> + СИОЗС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err="1"/>
                        <a:t>Кветиапин</a:t>
                      </a:r>
                      <a:r>
                        <a:rPr lang="ru-RU" sz="1400" dirty="0"/>
                        <a:t> + СИОЗС, </a:t>
                      </a:r>
                      <a:r>
                        <a:rPr lang="ru-RU" sz="1400" dirty="0" err="1"/>
                        <a:t>вальпроат</a:t>
                      </a:r>
                      <a:r>
                        <a:rPr lang="ru-RU" sz="1400" dirty="0"/>
                        <a:t>, литий или </a:t>
                      </a:r>
                      <a:r>
                        <a:rPr lang="ru-RU" sz="1400" dirty="0" err="1"/>
                        <a:t>вальпроат</a:t>
                      </a:r>
                      <a:r>
                        <a:rPr lang="ru-RU" sz="1400" dirty="0"/>
                        <a:t> + </a:t>
                      </a:r>
                      <a:r>
                        <a:rPr lang="ru-RU" sz="1400" dirty="0" err="1"/>
                        <a:t>ламотриджин</a:t>
                      </a:r>
                      <a:r>
                        <a:rPr lang="ru-RU" sz="1400" dirty="0"/>
                        <a:t> </a:t>
                      </a:r>
                    </a:p>
                    <a:p>
                      <a:pPr algn="ctr"/>
                      <a:r>
                        <a:rPr lang="ru-RU" sz="1400" dirty="0"/>
                        <a:t>Психотерапия, ЭСТ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err="1"/>
                        <a:t>Габапентин</a:t>
                      </a:r>
                      <a:r>
                        <a:rPr lang="ru-RU" sz="1400" dirty="0"/>
                        <a:t>, </a:t>
                      </a:r>
                      <a:r>
                        <a:rPr lang="ru-RU" sz="1400" dirty="0" err="1"/>
                        <a:t>арипипразол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39660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Британская ассоциация по психофармакологии (BAP) 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Тяжелая: </a:t>
                      </a:r>
                      <a:r>
                        <a:rPr lang="ru-RU" sz="1400" dirty="0" err="1"/>
                        <a:t>кветиапин</a:t>
                      </a:r>
                      <a:r>
                        <a:rPr lang="ru-RU" sz="1400" dirty="0"/>
                        <a:t>,</a:t>
                      </a:r>
                      <a:r>
                        <a:rPr lang="ru-RU" sz="1400" dirty="0">
                          <a:solidFill>
                            <a:srgbClr val="C00000"/>
                          </a:solidFill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C00000"/>
                          </a:solidFill>
                        </a:rPr>
                        <a:t>луразидон</a:t>
                      </a:r>
                      <a:r>
                        <a:rPr lang="ru-RU" sz="1400" dirty="0">
                          <a:solidFill>
                            <a:srgbClr val="C00000"/>
                          </a:solidFill>
                        </a:rPr>
                        <a:t>,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ламотриджин</a:t>
                      </a:r>
                      <a:r>
                        <a:rPr lang="ru-RU" sz="1400" dirty="0"/>
                        <a:t>, др. антипсихотик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ru-RU" sz="1400" dirty="0"/>
                        <a:t>Легкая: </a:t>
                      </a:r>
                      <a:r>
                        <a:rPr lang="ru-RU" sz="1400" dirty="0" err="1"/>
                        <a:t>кветиапин</a:t>
                      </a:r>
                      <a:r>
                        <a:rPr lang="ru-RU" sz="1400" dirty="0"/>
                        <a:t>, </a:t>
                      </a:r>
                      <a:r>
                        <a:rPr lang="ru-RU" sz="1400" dirty="0" err="1"/>
                        <a:t>ламотриджин</a:t>
                      </a:r>
                      <a:r>
                        <a:rPr lang="ru-RU" sz="1400" dirty="0"/>
                        <a:t>,</a:t>
                      </a:r>
                      <a:r>
                        <a:rPr lang="ru-RU" sz="1400" dirty="0">
                          <a:solidFill>
                            <a:srgbClr val="C00000"/>
                          </a:solidFill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C00000"/>
                          </a:solidFill>
                        </a:rPr>
                        <a:t>луразидон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СИОЗС + </a:t>
                      </a:r>
                      <a:r>
                        <a:rPr lang="ru-RU" sz="1400" dirty="0" err="1"/>
                        <a:t>антиманиакальное</a:t>
                      </a:r>
                      <a:r>
                        <a:rPr lang="ru-RU" sz="1400" dirty="0"/>
                        <a:t> средство (литий, </a:t>
                      </a:r>
                      <a:r>
                        <a:rPr lang="ru-RU" sz="1400" dirty="0" err="1"/>
                        <a:t>вальпроат</a:t>
                      </a:r>
                      <a:r>
                        <a:rPr lang="ru-RU" sz="1400" dirty="0"/>
                        <a:t>, антипсихотик)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46735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Всемирная ассоциация обществ биологической психиатрии (WFSBP)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err="1"/>
                        <a:t>Кветиапин</a:t>
                      </a:r>
                      <a:r>
                        <a:rPr lang="ru-RU" sz="1400" dirty="0"/>
                        <a:t>, флуоксетин, </a:t>
                      </a:r>
                      <a:r>
                        <a:rPr lang="ru-RU" sz="1400" dirty="0" err="1"/>
                        <a:t>ламотриджин</a:t>
                      </a:r>
                      <a:r>
                        <a:rPr lang="ru-RU" sz="1400" dirty="0"/>
                        <a:t>, </a:t>
                      </a:r>
                      <a:r>
                        <a:rPr lang="ru-RU" sz="1400" dirty="0" err="1">
                          <a:solidFill>
                            <a:srgbClr val="C00000"/>
                          </a:solidFill>
                        </a:rPr>
                        <a:t>луразидон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,</a:t>
                      </a:r>
                      <a:r>
                        <a:rPr lang="ru-RU" sz="1400" dirty="0">
                          <a:solidFill>
                            <a:srgbClr val="C00000"/>
                          </a:solidFill>
                        </a:rPr>
                        <a:t> </a:t>
                      </a:r>
                      <a:r>
                        <a:rPr lang="ru-RU" sz="1400" dirty="0" err="1"/>
                        <a:t>оланзапин</a:t>
                      </a:r>
                      <a:r>
                        <a:rPr lang="ru-RU" sz="1400" dirty="0"/>
                        <a:t>, </a:t>
                      </a:r>
                      <a:r>
                        <a:rPr lang="ru-RU" sz="1400" dirty="0" err="1"/>
                        <a:t>вальпроат</a:t>
                      </a:r>
                      <a:r>
                        <a:rPr lang="ru-RU" sz="1400" dirty="0"/>
                        <a:t>, </a:t>
                      </a:r>
                    </a:p>
                    <a:p>
                      <a:pPr algn="ctr"/>
                      <a:r>
                        <a:rPr lang="ru-RU" sz="1400" dirty="0" err="1"/>
                        <a:t>оланзапин</a:t>
                      </a:r>
                      <a:r>
                        <a:rPr lang="ru-RU" sz="1400" dirty="0"/>
                        <a:t> + флуоксетин, </a:t>
                      </a:r>
                      <a:r>
                        <a:rPr lang="ru-RU" sz="1400" dirty="0" err="1"/>
                        <a:t>ламотриджин</a:t>
                      </a:r>
                      <a:r>
                        <a:rPr lang="ru-RU" sz="1400" dirty="0"/>
                        <a:t> + литий 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Стратегии аугментации Психотерапия, ЭСТ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err="1"/>
                        <a:t>Пароксетин</a:t>
                      </a:r>
                      <a:r>
                        <a:rPr lang="ru-RU" sz="1400" dirty="0"/>
                        <a:t>, </a:t>
                      </a:r>
                      <a:r>
                        <a:rPr lang="ru-RU" sz="1400" dirty="0" err="1"/>
                        <a:t>арипипразол</a:t>
                      </a:r>
                      <a:r>
                        <a:rPr lang="ru-RU" sz="1400" dirty="0"/>
                        <a:t>, </a:t>
                      </a:r>
                      <a:r>
                        <a:rPr lang="ru-RU" sz="1400" dirty="0" err="1"/>
                        <a:t>зипразидон</a:t>
                      </a:r>
                      <a:r>
                        <a:rPr lang="ru-RU" sz="1400" dirty="0"/>
                        <a:t> 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82605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96430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5C9E2F39-E122-4C5A-9776-403FB870BE79}"/>
              </a:ext>
            </a:extLst>
          </p:cNvPr>
          <p:cNvSpPr txBox="1"/>
          <p:nvPr/>
        </p:nvSpPr>
        <p:spPr>
          <a:xfrm>
            <a:off x="3454399" y="1605432"/>
            <a:ext cx="460586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Биполярная депрессия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D004590-06F9-4ECC-B605-30C91D675C16}"/>
              </a:ext>
            </a:extLst>
          </p:cNvPr>
          <p:cNvSpPr txBox="1"/>
          <p:nvPr/>
        </p:nvSpPr>
        <p:spPr>
          <a:xfrm>
            <a:off x="838200" y="2398888"/>
            <a:ext cx="27178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Легкая или умеренная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38479A0-3525-4D71-9984-BC90E98AA2A1}"/>
              </a:ext>
            </a:extLst>
          </p:cNvPr>
          <p:cNvSpPr txBox="1"/>
          <p:nvPr/>
        </p:nvSpPr>
        <p:spPr>
          <a:xfrm>
            <a:off x="3725333" y="2398888"/>
            <a:ext cx="3510845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Тяжелая без психотических симптомов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E5C99D8-3424-4850-962E-636022AB31F3}"/>
              </a:ext>
            </a:extLst>
          </p:cNvPr>
          <p:cNvSpPr txBox="1"/>
          <p:nvPr/>
        </p:nvSpPr>
        <p:spPr>
          <a:xfrm>
            <a:off x="7428087" y="2397286"/>
            <a:ext cx="3925711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Тяжелая с психотическими симптомами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9D38743-46FA-4887-AA07-7176FFC7DBFB}"/>
              </a:ext>
            </a:extLst>
          </p:cNvPr>
          <p:cNvSpPr txBox="1"/>
          <p:nvPr/>
        </p:nvSpPr>
        <p:spPr>
          <a:xfrm>
            <a:off x="929214" y="3177802"/>
            <a:ext cx="2551289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 err="1"/>
              <a:t>Нормотимик</a:t>
            </a:r>
            <a:r>
              <a:rPr lang="ru-RU" dirty="0"/>
              <a:t> или </a:t>
            </a:r>
            <a:r>
              <a:rPr lang="ru-RU" dirty="0" err="1"/>
              <a:t>кветиапин</a:t>
            </a:r>
            <a:r>
              <a:rPr lang="ru-RU" dirty="0"/>
              <a:t>, </a:t>
            </a:r>
            <a:r>
              <a:rPr lang="ru-RU" dirty="0" err="1"/>
              <a:t>луразидон</a:t>
            </a:r>
            <a:r>
              <a:rPr lang="ru-RU" dirty="0"/>
              <a:t> или </a:t>
            </a:r>
            <a:r>
              <a:rPr lang="ru-RU" dirty="0" err="1"/>
              <a:t>флуоксетин+оланзапин</a:t>
            </a:r>
            <a:endParaRPr lang="ru-RU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2C7A8D5-16E1-4086-A2D9-45BB4682D061}"/>
              </a:ext>
            </a:extLst>
          </p:cNvPr>
          <p:cNvSpPr txBox="1"/>
          <p:nvPr/>
        </p:nvSpPr>
        <p:spPr>
          <a:xfrm>
            <a:off x="4205108" y="3244334"/>
            <a:ext cx="2551289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 err="1"/>
              <a:t>Нормотимик</a:t>
            </a:r>
            <a:r>
              <a:rPr lang="ru-RU" dirty="0"/>
              <a:t> + СИОЗС или </a:t>
            </a:r>
            <a:r>
              <a:rPr lang="ru-RU" dirty="0" err="1"/>
              <a:t>луразидон</a:t>
            </a:r>
            <a:r>
              <a:rPr lang="ru-RU" dirty="0"/>
              <a:t>, </a:t>
            </a:r>
            <a:r>
              <a:rPr lang="ru-RU" dirty="0" err="1"/>
              <a:t>кветиапин</a:t>
            </a:r>
            <a:r>
              <a:rPr lang="ru-RU" dirty="0"/>
              <a:t> или </a:t>
            </a:r>
            <a:r>
              <a:rPr lang="ru-RU" dirty="0" err="1"/>
              <a:t>флуоксетин+оланзапин</a:t>
            </a:r>
            <a:endParaRPr lang="ru-RU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F84E19C-6ADA-4C14-A02B-CF1DE87A1F3D}"/>
              </a:ext>
            </a:extLst>
          </p:cNvPr>
          <p:cNvSpPr txBox="1"/>
          <p:nvPr/>
        </p:nvSpPr>
        <p:spPr>
          <a:xfrm>
            <a:off x="7442199" y="3244334"/>
            <a:ext cx="3925712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 err="1"/>
              <a:t>Нормотимик+луразидон</a:t>
            </a:r>
            <a:r>
              <a:rPr lang="ru-RU" dirty="0"/>
              <a:t> или </a:t>
            </a:r>
            <a:r>
              <a:rPr lang="ru-RU" dirty="0" err="1"/>
              <a:t>Нормотимик+СИОЗС+кветиапин</a:t>
            </a:r>
            <a:r>
              <a:rPr lang="ru-RU" dirty="0"/>
              <a:t> или </a:t>
            </a:r>
            <a:r>
              <a:rPr lang="ru-RU" dirty="0" err="1"/>
              <a:t>нормотимик+флуоксетин+оланзапин</a:t>
            </a:r>
            <a:endParaRPr lang="ru-RU" dirty="0"/>
          </a:p>
          <a:p>
            <a:pPr algn="ctr"/>
            <a:r>
              <a:rPr lang="ru-RU" dirty="0"/>
              <a:t>или </a:t>
            </a:r>
            <a:r>
              <a:rPr lang="ru-RU" dirty="0" err="1"/>
              <a:t>нормотимик+антипсихотик</a:t>
            </a:r>
            <a:r>
              <a:rPr lang="ru-RU" dirty="0"/>
              <a:t> второго </a:t>
            </a:r>
            <a:r>
              <a:rPr lang="ru-RU" dirty="0" err="1"/>
              <a:t>поколения+СИОЗС</a:t>
            </a:r>
            <a:endParaRPr lang="ru-RU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F8CA5D5-CEDC-47E9-8360-5BF8BB331364}"/>
              </a:ext>
            </a:extLst>
          </p:cNvPr>
          <p:cNvSpPr txBox="1"/>
          <p:nvPr/>
        </p:nvSpPr>
        <p:spPr>
          <a:xfrm>
            <a:off x="1596672" y="4444663"/>
            <a:ext cx="120085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Эффект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5F5390A-81DB-4B67-9632-6260DE790855}"/>
              </a:ext>
            </a:extLst>
          </p:cNvPr>
          <p:cNvSpPr txBox="1"/>
          <p:nvPr/>
        </p:nvSpPr>
        <p:spPr>
          <a:xfrm>
            <a:off x="4895144" y="4444663"/>
            <a:ext cx="120085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Эффект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E16328A-E29B-4EC0-BAA4-791E73C8427F}"/>
              </a:ext>
            </a:extLst>
          </p:cNvPr>
          <p:cNvSpPr txBox="1"/>
          <p:nvPr/>
        </p:nvSpPr>
        <p:spPr>
          <a:xfrm>
            <a:off x="8790514" y="4736111"/>
            <a:ext cx="120085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Эффект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3DC3AAA-FDE3-420B-944B-026E86D75739}"/>
              </a:ext>
            </a:extLst>
          </p:cNvPr>
          <p:cNvSpPr txBox="1"/>
          <p:nvPr/>
        </p:nvSpPr>
        <p:spPr>
          <a:xfrm>
            <a:off x="1935341" y="4736111"/>
            <a:ext cx="530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да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B3C2ECF-DAF9-4BE6-A447-59581FFF6ECE}"/>
              </a:ext>
            </a:extLst>
          </p:cNvPr>
          <p:cNvSpPr txBox="1"/>
          <p:nvPr/>
        </p:nvSpPr>
        <p:spPr>
          <a:xfrm>
            <a:off x="5226754" y="4736111"/>
            <a:ext cx="530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да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FF6199D-E007-4579-94C9-93F0730B870C}"/>
              </a:ext>
            </a:extLst>
          </p:cNvPr>
          <p:cNvSpPr txBox="1"/>
          <p:nvPr/>
        </p:nvSpPr>
        <p:spPr>
          <a:xfrm>
            <a:off x="9125653" y="5063575"/>
            <a:ext cx="530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да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F0D4BB9-F2DA-4582-8404-6D51EFBA2422}"/>
              </a:ext>
            </a:extLst>
          </p:cNvPr>
          <p:cNvSpPr txBox="1"/>
          <p:nvPr/>
        </p:nvSpPr>
        <p:spPr>
          <a:xfrm>
            <a:off x="838200" y="5105443"/>
            <a:ext cx="2717799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Отмена </a:t>
            </a:r>
            <a:r>
              <a:rPr lang="ru-RU" dirty="0" err="1"/>
              <a:t>оланазпин+флуоксетин</a:t>
            </a:r>
            <a:r>
              <a:rPr lang="ru-RU" dirty="0"/>
              <a:t>, продолжение терапии </a:t>
            </a:r>
            <a:r>
              <a:rPr lang="ru-RU" dirty="0" err="1"/>
              <a:t>нормотимиком</a:t>
            </a:r>
            <a:r>
              <a:rPr lang="ru-RU" dirty="0"/>
              <a:t> или </a:t>
            </a:r>
            <a:r>
              <a:rPr lang="ru-RU" dirty="0" err="1"/>
              <a:t>кветиапином</a:t>
            </a:r>
            <a:endParaRPr lang="ru-RU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E133FF4-C661-4EDE-BA9A-8D0D3A7B3F6F}"/>
              </a:ext>
            </a:extLst>
          </p:cNvPr>
          <p:cNvSpPr txBox="1"/>
          <p:nvPr/>
        </p:nvSpPr>
        <p:spPr>
          <a:xfrm>
            <a:off x="4121855" y="5105443"/>
            <a:ext cx="2717799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Отмена </a:t>
            </a:r>
            <a:r>
              <a:rPr lang="ru-RU" dirty="0" err="1"/>
              <a:t>оланазпин+флуоксетин</a:t>
            </a:r>
            <a:r>
              <a:rPr lang="ru-RU" dirty="0"/>
              <a:t> или антидепрессанта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5EADED4-2419-4FA9-BB2C-E37985C0CA44}"/>
              </a:ext>
            </a:extLst>
          </p:cNvPr>
          <p:cNvSpPr txBox="1"/>
          <p:nvPr/>
        </p:nvSpPr>
        <p:spPr>
          <a:xfrm>
            <a:off x="7428086" y="5382442"/>
            <a:ext cx="3925711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Отмена </a:t>
            </a:r>
            <a:r>
              <a:rPr lang="ru-RU" dirty="0" err="1"/>
              <a:t>оланазпин+флуоксетин</a:t>
            </a:r>
            <a:r>
              <a:rPr lang="ru-RU" dirty="0"/>
              <a:t> или антидепрессанта </a:t>
            </a:r>
            <a:r>
              <a:rPr lang="ru-RU" dirty="0" err="1"/>
              <a:t>илиантипсихотика</a:t>
            </a:r>
            <a:r>
              <a:rPr lang="ru-RU" dirty="0"/>
              <a:t> второго поколения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38B6F5D-2A0D-47AF-8648-C0A4BD8CAAC3}"/>
              </a:ext>
            </a:extLst>
          </p:cNvPr>
          <p:cNvSpPr txBox="1"/>
          <p:nvPr/>
        </p:nvSpPr>
        <p:spPr>
          <a:xfrm>
            <a:off x="3657599" y="6089388"/>
            <a:ext cx="3668888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Продолжение терапии </a:t>
            </a:r>
            <a:r>
              <a:rPr lang="ru-RU" dirty="0" err="1"/>
              <a:t>нормотимиком</a:t>
            </a:r>
            <a:r>
              <a:rPr lang="ru-RU" dirty="0"/>
              <a:t> или </a:t>
            </a:r>
            <a:r>
              <a:rPr lang="ru-RU" dirty="0" err="1"/>
              <a:t>кветиапином</a:t>
            </a:r>
            <a:endParaRPr lang="ru-RU" dirty="0"/>
          </a:p>
        </p:txBody>
      </p:sp>
      <p:cxnSp>
        <p:nvCxnSpPr>
          <p:cNvPr id="24" name="Прямая со стрелкой 23">
            <a:extLst>
              <a:ext uri="{FF2B5EF4-FFF2-40B4-BE49-F238E27FC236}">
                <a16:creationId xmlns:a16="http://schemas.microsoft.com/office/drawing/2014/main" id="{57A4FD60-4001-418C-8952-4ED91031D0C7}"/>
              </a:ext>
            </a:extLst>
          </p:cNvPr>
          <p:cNvCxnSpPr>
            <a:stCxn id="7" idx="2"/>
            <a:endCxn id="10" idx="0"/>
          </p:cNvCxnSpPr>
          <p:nvPr/>
        </p:nvCxnSpPr>
        <p:spPr>
          <a:xfrm>
            <a:off x="2197100" y="2768220"/>
            <a:ext cx="7759" cy="40958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>
            <a:extLst>
              <a:ext uri="{FF2B5EF4-FFF2-40B4-BE49-F238E27FC236}">
                <a16:creationId xmlns:a16="http://schemas.microsoft.com/office/drawing/2014/main" id="{FB6F2305-6674-4ABB-9623-2574016BE018}"/>
              </a:ext>
            </a:extLst>
          </p:cNvPr>
          <p:cNvCxnSpPr>
            <a:cxnSpLocks/>
            <a:endCxn id="11" idx="0"/>
          </p:cNvCxnSpPr>
          <p:nvPr/>
        </p:nvCxnSpPr>
        <p:spPr>
          <a:xfrm flipH="1">
            <a:off x="5480753" y="3045219"/>
            <a:ext cx="2" cy="19911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>
            <a:extLst>
              <a:ext uri="{FF2B5EF4-FFF2-40B4-BE49-F238E27FC236}">
                <a16:creationId xmlns:a16="http://schemas.microsoft.com/office/drawing/2014/main" id="{6F2DD13C-A571-4240-8DB4-3F8AC8EBA33E}"/>
              </a:ext>
            </a:extLst>
          </p:cNvPr>
          <p:cNvCxnSpPr>
            <a:stCxn id="9" idx="2"/>
            <a:endCxn id="12" idx="0"/>
          </p:cNvCxnSpPr>
          <p:nvPr/>
        </p:nvCxnSpPr>
        <p:spPr>
          <a:xfrm>
            <a:off x="9390943" y="3043617"/>
            <a:ext cx="14112" cy="20071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>
            <a:extLst>
              <a:ext uri="{FF2B5EF4-FFF2-40B4-BE49-F238E27FC236}">
                <a16:creationId xmlns:a16="http://schemas.microsoft.com/office/drawing/2014/main" id="{6DCA5E2B-1C1E-4EC6-99B4-A7633F1BA336}"/>
              </a:ext>
            </a:extLst>
          </p:cNvPr>
          <p:cNvCxnSpPr>
            <a:stCxn id="6" idx="2"/>
            <a:endCxn id="7" idx="0"/>
          </p:cNvCxnSpPr>
          <p:nvPr/>
        </p:nvCxnSpPr>
        <p:spPr>
          <a:xfrm flipH="1">
            <a:off x="2197100" y="1974764"/>
            <a:ext cx="3560232" cy="42412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>
            <a:extLst>
              <a:ext uri="{FF2B5EF4-FFF2-40B4-BE49-F238E27FC236}">
                <a16:creationId xmlns:a16="http://schemas.microsoft.com/office/drawing/2014/main" id="{0E09CC69-33BE-4034-8061-DA2737A2FBB7}"/>
              </a:ext>
            </a:extLst>
          </p:cNvPr>
          <p:cNvCxnSpPr>
            <a:stCxn id="6" idx="2"/>
            <a:endCxn id="8" idx="0"/>
          </p:cNvCxnSpPr>
          <p:nvPr/>
        </p:nvCxnSpPr>
        <p:spPr>
          <a:xfrm flipH="1">
            <a:off x="5480756" y="1974764"/>
            <a:ext cx="276576" cy="42412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>
            <a:extLst>
              <a:ext uri="{FF2B5EF4-FFF2-40B4-BE49-F238E27FC236}">
                <a16:creationId xmlns:a16="http://schemas.microsoft.com/office/drawing/2014/main" id="{CABB2F8E-FCD4-4C48-884B-4C598C5574B7}"/>
              </a:ext>
            </a:extLst>
          </p:cNvPr>
          <p:cNvCxnSpPr>
            <a:stCxn id="6" idx="2"/>
            <a:endCxn id="9" idx="0"/>
          </p:cNvCxnSpPr>
          <p:nvPr/>
        </p:nvCxnSpPr>
        <p:spPr>
          <a:xfrm>
            <a:off x="5757332" y="1974764"/>
            <a:ext cx="3633611" cy="42252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>
            <a:extLst>
              <a:ext uri="{FF2B5EF4-FFF2-40B4-BE49-F238E27FC236}">
                <a16:creationId xmlns:a16="http://schemas.microsoft.com/office/drawing/2014/main" id="{EB8A642C-E316-4ACB-88D9-38DAB17AF138}"/>
              </a:ext>
            </a:extLst>
          </p:cNvPr>
          <p:cNvCxnSpPr>
            <a:stCxn id="20" idx="3"/>
          </p:cNvCxnSpPr>
          <p:nvPr/>
        </p:nvCxnSpPr>
        <p:spPr>
          <a:xfrm>
            <a:off x="6839654" y="5567108"/>
            <a:ext cx="220135" cy="51886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>
            <a:extLst>
              <a:ext uri="{FF2B5EF4-FFF2-40B4-BE49-F238E27FC236}">
                <a16:creationId xmlns:a16="http://schemas.microsoft.com/office/drawing/2014/main" id="{EFF981F6-3EDB-40B9-B7B4-AA2F77F87ED7}"/>
              </a:ext>
            </a:extLst>
          </p:cNvPr>
          <p:cNvCxnSpPr>
            <a:stCxn id="21" idx="2"/>
          </p:cNvCxnSpPr>
          <p:nvPr/>
        </p:nvCxnSpPr>
        <p:spPr>
          <a:xfrm flipH="1">
            <a:off x="7326487" y="6305772"/>
            <a:ext cx="2064455" cy="27699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Заголовок 1">
            <a:extLst>
              <a:ext uri="{FF2B5EF4-FFF2-40B4-BE49-F238E27FC236}">
                <a16:creationId xmlns:a16="http://schemas.microsoft.com/office/drawing/2014/main" id="{189D9251-0B9D-480D-867F-F56EA67DB9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3377"/>
            <a:ext cx="10515600" cy="1325563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ru-RU" sz="3600" dirty="0"/>
              <a:t>БАР : купирующая терапия депрессии</a:t>
            </a:r>
          </a:p>
        </p:txBody>
      </p:sp>
      <p:pic>
        <p:nvPicPr>
          <p:cNvPr id="32" name="Рисунок 31">
            <a:extLst>
              <a:ext uri="{FF2B5EF4-FFF2-40B4-BE49-F238E27FC236}">
                <a16:creationId xmlns:a16="http://schemas.microsoft.com/office/drawing/2014/main" id="{FD92BB7A-9660-4478-895E-DE30FE13CD2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3110" y="0"/>
            <a:ext cx="3168890" cy="1782501"/>
          </a:xfrm>
          <a:prstGeom prst="rect">
            <a:avLst/>
          </a:prstGeom>
        </p:spPr>
      </p:pic>
      <p:sp>
        <p:nvSpPr>
          <p:cNvPr id="34" name="TextBox 33">
            <a:extLst>
              <a:ext uri="{FF2B5EF4-FFF2-40B4-BE49-F238E27FC236}">
                <a16:creationId xmlns:a16="http://schemas.microsoft.com/office/drawing/2014/main" id="{4BAE1E8F-A7A5-4C63-9D00-71C641A79817}"/>
              </a:ext>
            </a:extLst>
          </p:cNvPr>
          <p:cNvSpPr txBox="1"/>
          <p:nvPr/>
        </p:nvSpPr>
        <p:spPr>
          <a:xfrm>
            <a:off x="583022" y="1216833"/>
            <a:ext cx="1002453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ru-RU" sz="1800" dirty="0"/>
              <a:t>Алгоритм фармакотерапии </a:t>
            </a:r>
            <a:r>
              <a:rPr lang="ru-RU" sz="1800" b="1" dirty="0"/>
              <a:t>депрессивного </a:t>
            </a:r>
            <a:r>
              <a:rPr lang="ru-RU" sz="1800" dirty="0"/>
              <a:t>эпизода (клинические рекомендации РФ, 2021):</a:t>
            </a:r>
          </a:p>
        </p:txBody>
      </p:sp>
    </p:spTree>
    <p:extLst>
      <p:ext uri="{BB962C8B-B14F-4D97-AF65-F5344CB8AC3E}">
        <p14:creationId xmlns:p14="http://schemas.microsoft.com/office/powerpoint/2010/main" val="7780559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9842FFF-6242-4362-A611-A09C43CAD8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3110" y="0"/>
            <a:ext cx="3168890" cy="1782501"/>
          </a:xfrm>
          <a:prstGeom prst="rect">
            <a:avLst/>
          </a:prstGeom>
        </p:spPr>
      </p:pic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82E34DD1-F1C7-444E-B1A2-12A53E4D49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3377"/>
            <a:ext cx="10515600" cy="1325563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ru-RU" sz="3600" dirty="0"/>
              <a:t>БАР : цели терапии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2A45908-E8B9-6371-B1DF-BD7B1AC58951}"/>
              </a:ext>
            </a:extLst>
          </p:cNvPr>
          <p:cNvSpPr txBox="1"/>
          <p:nvPr/>
        </p:nvSpPr>
        <p:spPr>
          <a:xfrm>
            <a:off x="759176" y="1554043"/>
            <a:ext cx="10515599" cy="466127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sz="2000" dirty="0"/>
              <a:t>Терапия БАР предполагает выполнение трех обязательных этапов:</a:t>
            </a:r>
          </a:p>
          <a:p>
            <a:pPr algn="just">
              <a:lnSpc>
                <a:spcPct val="150000"/>
              </a:lnSpc>
            </a:pPr>
            <a:r>
              <a:rPr lang="ru-RU" sz="2000" b="1" dirty="0"/>
              <a:t>купирующая</a:t>
            </a:r>
            <a:r>
              <a:rPr lang="ru-RU" sz="2000" dirty="0"/>
              <a:t> терапия </a:t>
            </a:r>
          </a:p>
          <a:p>
            <a:pPr algn="just">
              <a:lnSpc>
                <a:spcPct val="150000"/>
              </a:lnSpc>
            </a:pPr>
            <a:r>
              <a:rPr lang="ru-RU" sz="2000" dirty="0"/>
              <a:t>Цель – максимально быстрое купирование первого эпизода или рецидива (фазы) мании, депрессии или смешанного состояния, минимизация побочных эффектов терапии, </a:t>
            </a:r>
          </a:p>
          <a:p>
            <a:pPr algn="just">
              <a:lnSpc>
                <a:spcPct val="150000"/>
              </a:lnSpc>
            </a:pPr>
            <a:r>
              <a:rPr lang="ru-RU" sz="2000" b="1" dirty="0"/>
              <a:t>долечивающая</a:t>
            </a:r>
            <a:r>
              <a:rPr lang="ru-RU" sz="2000" dirty="0"/>
              <a:t> (поддерживающая) терапия </a:t>
            </a:r>
          </a:p>
          <a:p>
            <a:pPr algn="just">
              <a:lnSpc>
                <a:spcPct val="150000"/>
              </a:lnSpc>
            </a:pPr>
            <a:r>
              <a:rPr lang="ru-RU" sz="2000" dirty="0"/>
              <a:t>Цель – стабилизация </a:t>
            </a:r>
            <a:r>
              <a:rPr lang="ru-RU" sz="2000" dirty="0" err="1"/>
              <a:t>эутимного</a:t>
            </a:r>
            <a:r>
              <a:rPr lang="ru-RU" sz="2000" dirty="0"/>
              <a:t> состояния с подбором минимально эффективных доз препаратов, избеганием полипрагмазии, </a:t>
            </a:r>
          </a:p>
          <a:p>
            <a:pPr algn="just">
              <a:lnSpc>
                <a:spcPct val="150000"/>
              </a:lnSpc>
            </a:pPr>
            <a:r>
              <a:rPr lang="ru-RU" sz="2000" b="1" dirty="0"/>
              <a:t>профилактическая</a:t>
            </a:r>
            <a:r>
              <a:rPr lang="ru-RU" sz="2000" dirty="0"/>
              <a:t> (</a:t>
            </a:r>
            <a:r>
              <a:rPr lang="ru-RU" sz="2000" dirty="0" err="1"/>
              <a:t>противорецидивная</a:t>
            </a:r>
            <a:r>
              <a:rPr lang="ru-RU" sz="2000" dirty="0"/>
              <a:t>) терапия</a:t>
            </a:r>
          </a:p>
          <a:p>
            <a:pPr algn="just">
              <a:lnSpc>
                <a:spcPct val="150000"/>
              </a:lnSpc>
            </a:pPr>
            <a:r>
              <a:rPr lang="ru-RU" sz="2000" dirty="0"/>
              <a:t>Цель – формирование траектории ремиссии, предотвращение рецидивов болезни, избегание полипрагмазии.</a:t>
            </a:r>
          </a:p>
        </p:txBody>
      </p:sp>
    </p:spTree>
    <p:extLst>
      <p:ext uri="{BB962C8B-B14F-4D97-AF65-F5344CB8AC3E}">
        <p14:creationId xmlns:p14="http://schemas.microsoft.com/office/powerpoint/2010/main" val="119539706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9842FFF-6242-4362-A611-A09C43CAD8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3110" y="0"/>
            <a:ext cx="3168890" cy="1782501"/>
          </a:xfrm>
          <a:prstGeom prst="rect">
            <a:avLst/>
          </a:prstGeom>
        </p:spPr>
      </p:pic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82E34DD1-F1C7-444E-B1A2-12A53E4D49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3377"/>
            <a:ext cx="10515600" cy="1325563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ru-RU" sz="3600" dirty="0"/>
              <a:t>БАР : купирующая терапия депрессии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7C8FB94-D733-46B6-AFBF-8E508172E9EB}"/>
              </a:ext>
            </a:extLst>
          </p:cNvPr>
          <p:cNvSpPr txBox="1"/>
          <p:nvPr/>
        </p:nvSpPr>
        <p:spPr>
          <a:xfrm>
            <a:off x="0" y="6550223"/>
            <a:ext cx="117404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(</a:t>
            </a:r>
            <a:r>
              <a:rPr lang="en-US" sz="1400" dirty="0" err="1"/>
              <a:t>Altshuler</a:t>
            </a:r>
            <a:r>
              <a:rPr lang="en-US" sz="1400" dirty="0"/>
              <a:t> L. et al., 2003</a:t>
            </a:r>
            <a:r>
              <a:rPr lang="ru-RU" sz="1400" dirty="0"/>
              <a:t>; </a:t>
            </a:r>
            <a:r>
              <a:rPr lang="en-US" sz="1400" dirty="0"/>
              <a:t>Popovic D. et al., 2011</a:t>
            </a:r>
            <a:r>
              <a:rPr lang="ru-RU" sz="1400" dirty="0"/>
              <a:t>; </a:t>
            </a:r>
            <a:r>
              <a:rPr lang="en-US" sz="1400" dirty="0"/>
              <a:t>Vieta E., 201</a:t>
            </a:r>
            <a:r>
              <a:rPr lang="ru-RU" sz="1400" dirty="0"/>
              <a:t>5; </a:t>
            </a:r>
            <a:r>
              <a:rPr lang="en-US" sz="1400" dirty="0" err="1"/>
              <a:t>Pacchiarotti</a:t>
            </a:r>
            <a:r>
              <a:rPr lang="en-US" sz="1400" dirty="0"/>
              <a:t> I., 2020</a:t>
            </a:r>
            <a:r>
              <a:rPr lang="ru-RU" sz="1400" dirty="0"/>
              <a:t>; Павличенко А.В., 2021)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0106BE3-7001-4366-8CFA-3DFBF5B62D26}"/>
              </a:ext>
            </a:extLst>
          </p:cNvPr>
          <p:cNvSpPr txBox="1"/>
          <p:nvPr/>
        </p:nvSpPr>
        <p:spPr>
          <a:xfrm>
            <a:off x="838200" y="1434111"/>
            <a:ext cx="5359397" cy="4619854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dirty="0"/>
              <a:t>Оптимальной стратегии купирующей терапии биполярной депрессии пока не существует.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dirty="0"/>
              <a:t>Чаще всего рекомендуют использовать </a:t>
            </a:r>
            <a:r>
              <a:rPr lang="ru-RU" b="1" dirty="0"/>
              <a:t>стабилизаторы настроения, антидепрессанты, </a:t>
            </a:r>
            <a:r>
              <a:rPr lang="ru-RU" dirty="0"/>
              <a:t>(обычно из группы СИОЗС) и</a:t>
            </a:r>
            <a:r>
              <a:rPr lang="ru-RU" b="1" dirty="0"/>
              <a:t> атипичные антипсихотики</a:t>
            </a:r>
            <a:r>
              <a:rPr lang="ru-RU" dirty="0"/>
              <a:t>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dirty="0"/>
              <a:t>Эффективность антидепрессантов остается </a:t>
            </a:r>
            <a:r>
              <a:rPr lang="ru-RU" b="1" dirty="0"/>
              <a:t>недоказанной</a:t>
            </a:r>
            <a:r>
              <a:rPr lang="ru-RU" dirty="0"/>
              <a:t>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dirty="0"/>
              <a:t>Добавление антидепрессанта к </a:t>
            </a:r>
            <a:r>
              <a:rPr lang="ru-RU" dirty="0" err="1"/>
              <a:t>нормотимикам</a:t>
            </a:r>
            <a:r>
              <a:rPr lang="ru-RU" dirty="0"/>
              <a:t> </a:t>
            </a:r>
            <a:r>
              <a:rPr lang="ru-RU" b="1" dirty="0"/>
              <a:t>не ассоциировано с риском перехода в манию </a:t>
            </a:r>
            <a:r>
              <a:rPr lang="ru-RU" dirty="0"/>
              <a:t>при недлительном приеме.</a:t>
            </a:r>
          </a:p>
        </p:txBody>
      </p: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457411C1-7FD9-448F-89E0-8CCD9016FC56}"/>
              </a:ext>
            </a:extLst>
          </p:cNvPr>
          <p:cNvCxnSpPr>
            <a:cxnSpLocks/>
          </p:cNvCxnSpPr>
          <p:nvPr/>
        </p:nvCxnSpPr>
        <p:spPr>
          <a:xfrm flipH="1" flipV="1">
            <a:off x="6262506" y="1610401"/>
            <a:ext cx="8470" cy="4859063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E419C23A-0F67-4FCA-97D5-67AFBFA8E3E4}"/>
              </a:ext>
            </a:extLst>
          </p:cNvPr>
          <p:cNvSpPr txBox="1"/>
          <p:nvPr/>
        </p:nvSpPr>
        <p:spPr>
          <a:xfrm>
            <a:off x="6270976" y="1434111"/>
            <a:ext cx="4905022" cy="50353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dirty="0"/>
              <a:t>Нет устойчивых доказательств об </a:t>
            </a:r>
            <a:r>
              <a:rPr lang="ru-RU" b="1" dirty="0"/>
              <a:t>усилении цикличности </a:t>
            </a:r>
            <a:r>
              <a:rPr lang="ru-RU" dirty="0"/>
              <a:t>при терапии антидепрессантами с </a:t>
            </a:r>
            <a:r>
              <a:rPr lang="ru-RU" dirty="0" err="1"/>
              <a:t>нормотимиками</a:t>
            </a:r>
            <a:r>
              <a:rPr lang="ru-RU" dirty="0"/>
              <a:t>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dirty="0"/>
              <a:t>Определенная группа пациентов как с БАР </a:t>
            </a:r>
            <a:r>
              <a:rPr lang="en-US" dirty="0"/>
              <a:t>II</a:t>
            </a:r>
            <a:r>
              <a:rPr lang="ru-RU" dirty="0"/>
              <a:t> типа, так и с БАР </a:t>
            </a:r>
            <a:r>
              <a:rPr lang="en-US" dirty="0"/>
              <a:t>I</a:t>
            </a:r>
            <a:r>
              <a:rPr lang="ru-RU" dirty="0"/>
              <a:t> типа, нуждается </a:t>
            </a:r>
            <a:r>
              <a:rPr lang="ru-RU" b="1" dirty="0"/>
              <a:t>в длительной терапии </a:t>
            </a:r>
            <a:r>
              <a:rPr lang="ru-RU" dirty="0"/>
              <a:t>антидепрессантами.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dirty="0"/>
              <a:t>СИОЗСН, ТЦА – чаще </a:t>
            </a:r>
            <a:r>
              <a:rPr lang="ru-RU" b="1" dirty="0"/>
              <a:t>инверсии в манию</a:t>
            </a:r>
            <a:r>
              <a:rPr lang="ru-RU" dirty="0"/>
              <a:t>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dirty="0"/>
              <a:t>Из СИОЗС инверсия фазы чаще при применении </a:t>
            </a:r>
            <a:r>
              <a:rPr lang="ru-RU" dirty="0" err="1"/>
              <a:t>пароксетина</a:t>
            </a:r>
            <a:r>
              <a:rPr lang="ru-RU" dirty="0"/>
              <a:t> и </a:t>
            </a:r>
            <a:r>
              <a:rPr lang="ru-RU" dirty="0" err="1"/>
              <a:t>эсциталопрама</a:t>
            </a:r>
            <a:r>
              <a:rPr lang="ru-RU" dirty="0"/>
              <a:t>, реже – при терапии </a:t>
            </a:r>
            <a:r>
              <a:rPr lang="ru-RU" dirty="0" err="1"/>
              <a:t>сертралином</a:t>
            </a:r>
            <a:r>
              <a:rPr lang="ru-RU" dirty="0"/>
              <a:t>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dirty="0"/>
              <a:t>Комбинация СИОЗС + Литий повышает риск </a:t>
            </a:r>
            <a:r>
              <a:rPr lang="ru-RU" b="1" dirty="0" err="1"/>
              <a:t>серотонинергического</a:t>
            </a:r>
            <a:r>
              <a:rPr lang="ru-RU" b="1" dirty="0"/>
              <a:t> синдрома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733248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9842FFF-6242-4362-A611-A09C43CAD8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3110" y="0"/>
            <a:ext cx="3168890" cy="1782501"/>
          </a:xfrm>
          <a:prstGeom prst="rect">
            <a:avLst/>
          </a:prstGeom>
        </p:spPr>
      </p:pic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82E34DD1-F1C7-444E-B1A2-12A53E4D49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3377"/>
            <a:ext cx="10515600" cy="1325563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ru-RU" sz="3600" dirty="0"/>
              <a:t>БАР : купирующая терапия депрессии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CF678C4-1696-55D9-E93A-611C7F942E61}"/>
              </a:ext>
            </a:extLst>
          </p:cNvPr>
          <p:cNvSpPr txBox="1"/>
          <p:nvPr/>
        </p:nvSpPr>
        <p:spPr>
          <a:xfrm>
            <a:off x="970844" y="2035879"/>
            <a:ext cx="10382956" cy="373794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000" dirty="0"/>
              <a:t>Терапевтическая тактика при депрессивных фазах в рамках БАР I и БАР II существенно не различается, однако выбор препарата должен осуществляться с учетом: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sz="2000" dirty="0"/>
              <a:t>преобладающей полярности аффекта в течении заболевания, 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sz="2000" dirty="0"/>
              <a:t>тяжести состояния, 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sz="2000" dirty="0"/>
              <a:t>клинического варианта депрессии, 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sz="2000" dirty="0"/>
              <a:t>наличия/отсутствия смешанных черт, 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sz="2000" dirty="0"/>
              <a:t>эффективности того или иного препарата при купировании предшествующих депрессий, 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sz="2000" dirty="0"/>
              <a:t>риска инверсии фазы.</a:t>
            </a:r>
          </a:p>
        </p:txBody>
      </p:sp>
    </p:spTree>
    <p:extLst>
      <p:ext uri="{BB962C8B-B14F-4D97-AF65-F5344CB8AC3E}">
        <p14:creationId xmlns:p14="http://schemas.microsoft.com/office/powerpoint/2010/main" val="130405556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9842FFF-6242-4362-A611-A09C43CAD8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3110" y="0"/>
            <a:ext cx="3168890" cy="1782501"/>
          </a:xfrm>
          <a:prstGeom prst="rect">
            <a:avLst/>
          </a:prstGeom>
        </p:spPr>
      </p:pic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82E34DD1-F1C7-444E-B1A2-12A53E4D49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3377"/>
            <a:ext cx="10515600" cy="1325563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ru-RU" sz="3600" dirty="0"/>
              <a:t>БАР : купирующая терапия депрессии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CF678C4-1696-55D9-E93A-611C7F942E61}"/>
              </a:ext>
            </a:extLst>
          </p:cNvPr>
          <p:cNvSpPr txBox="1"/>
          <p:nvPr/>
        </p:nvSpPr>
        <p:spPr>
          <a:xfrm>
            <a:off x="970844" y="1805045"/>
            <a:ext cx="10382956" cy="419961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sz="2000" dirty="0"/>
              <a:t>Препаратами первой линии в купирующей терапии биполярной депрессии легкой и умеренной тяжести являются </a:t>
            </a:r>
            <a:r>
              <a:rPr lang="ru-RU" sz="2000" dirty="0" err="1">
                <a:solidFill>
                  <a:srgbClr val="C00000"/>
                </a:solidFill>
              </a:rPr>
              <a:t>нормотимики</a:t>
            </a:r>
            <a:r>
              <a:rPr lang="ru-RU" sz="2000" dirty="0">
                <a:solidFill>
                  <a:srgbClr val="C00000"/>
                </a:solidFill>
              </a:rPr>
              <a:t> и </a:t>
            </a:r>
            <a:r>
              <a:rPr lang="ru-RU" sz="2000" dirty="0" err="1">
                <a:solidFill>
                  <a:srgbClr val="C00000"/>
                </a:solidFill>
              </a:rPr>
              <a:t>кветиапин</a:t>
            </a:r>
            <a:r>
              <a:rPr lang="ru-RU" sz="2000" dirty="0"/>
              <a:t>. 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sz="2000" dirty="0"/>
              <a:t>В связи с ограниченной эффективностью солей лития для купирующей терапии биполярной депрессии, более обосновано применение </a:t>
            </a:r>
            <a:r>
              <a:rPr lang="ru-RU" sz="2000" dirty="0">
                <a:solidFill>
                  <a:srgbClr val="C00000"/>
                </a:solidFill>
              </a:rPr>
              <a:t>антиконвульсантов</a:t>
            </a:r>
            <a:r>
              <a:rPr lang="ru-RU" sz="2000" dirty="0"/>
              <a:t>. 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sz="2000" dirty="0"/>
              <a:t>С учетом последующего профилактического этапа терапии в случае преобладания в течении заболевания маниакальных фаз предпочтение следует отдавать </a:t>
            </a:r>
            <a:r>
              <a:rPr lang="ru-RU" sz="2000" dirty="0" err="1"/>
              <a:t>вальпроату</a:t>
            </a:r>
            <a:r>
              <a:rPr lang="ru-RU" sz="2000" dirty="0"/>
              <a:t>, а депрессивных - </a:t>
            </a:r>
            <a:r>
              <a:rPr lang="ru-RU" sz="2000" dirty="0" err="1"/>
              <a:t>ламотриджину</a:t>
            </a:r>
            <a:r>
              <a:rPr lang="ru-RU" sz="2000" dirty="0"/>
              <a:t>. 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sz="2000" dirty="0"/>
              <a:t>Доказательная база для </a:t>
            </a:r>
            <a:r>
              <a:rPr lang="ru-RU" sz="2000" dirty="0" err="1"/>
              <a:t>карбамазепина</a:t>
            </a:r>
            <a:r>
              <a:rPr lang="ru-RU" sz="2000" dirty="0"/>
              <a:t> хуже, его применение оправдано только если пациент уже принимает данный препарат в качестве профилактической терапии. </a:t>
            </a:r>
          </a:p>
        </p:txBody>
      </p:sp>
    </p:spTree>
    <p:extLst>
      <p:ext uri="{BB962C8B-B14F-4D97-AF65-F5344CB8AC3E}">
        <p14:creationId xmlns:p14="http://schemas.microsoft.com/office/powerpoint/2010/main" val="23786733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9842FFF-6242-4362-A611-A09C43CAD8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3110" y="0"/>
            <a:ext cx="3168890" cy="1782501"/>
          </a:xfrm>
          <a:prstGeom prst="rect">
            <a:avLst/>
          </a:prstGeom>
        </p:spPr>
      </p:pic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82E34DD1-F1C7-444E-B1A2-12A53E4D49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3377"/>
            <a:ext cx="10515600" cy="1325563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ru-RU" sz="3600" dirty="0"/>
              <a:t>БАР : купирующая терапия депрессии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CF678C4-1696-55D9-E93A-611C7F942E61}"/>
              </a:ext>
            </a:extLst>
          </p:cNvPr>
          <p:cNvSpPr txBox="1"/>
          <p:nvPr/>
        </p:nvSpPr>
        <p:spPr>
          <a:xfrm>
            <a:off x="970844" y="1805046"/>
            <a:ext cx="10382956" cy="419961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sz="2000" dirty="0"/>
              <a:t>Если пациент уже получает </a:t>
            </a:r>
            <a:r>
              <a:rPr lang="ru-RU" sz="2000" dirty="0" err="1"/>
              <a:t>нормотимик</a:t>
            </a:r>
            <a:r>
              <a:rPr lang="ru-RU" sz="2000" dirty="0"/>
              <a:t>, рекомендуется попытка увеличения его дозы, присоединение </a:t>
            </a:r>
            <a:r>
              <a:rPr lang="ru-RU" sz="2000" dirty="0" err="1"/>
              <a:t>кветиапина</a:t>
            </a:r>
            <a:r>
              <a:rPr lang="ru-RU" sz="2000" dirty="0"/>
              <a:t>, добавление второго </a:t>
            </a:r>
            <a:r>
              <a:rPr lang="ru-RU" sz="2000" dirty="0" err="1"/>
              <a:t>нормотимика</a:t>
            </a:r>
            <a:r>
              <a:rPr lang="ru-RU" sz="2000" dirty="0"/>
              <a:t> или комбинации </a:t>
            </a:r>
            <a:r>
              <a:rPr lang="ru-RU" sz="2000" dirty="0" err="1"/>
              <a:t>оланзапин+флуоксетин</a:t>
            </a:r>
            <a:r>
              <a:rPr lang="ru-RU" sz="2000" dirty="0"/>
              <a:t>. 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sz="2000" dirty="0"/>
              <a:t>Необходима быстрая нормализация нарушений сна и коррекция хронобиологических нарушений. 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sz="2000" dirty="0"/>
              <a:t>Возможно использование комбинированной терапии </a:t>
            </a:r>
            <a:r>
              <a:rPr lang="ru-RU" sz="2000" dirty="0" err="1"/>
              <a:t>нормотимиком</a:t>
            </a:r>
            <a:r>
              <a:rPr lang="ru-RU" sz="2000" dirty="0"/>
              <a:t> и антидепрессантом. При выборе антидепрессанта предпочтение следует отдавать СИОЗС. 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sz="2000" dirty="0" err="1"/>
              <a:t>Монотерапии</a:t>
            </a:r>
            <a:r>
              <a:rPr lang="ru-RU" sz="2000" dirty="0"/>
              <a:t> антидепрессантами следует избегать в связи с высоким риском инверсии фазы и усиления </a:t>
            </a:r>
            <a:r>
              <a:rPr lang="ru-RU" sz="2000" dirty="0" err="1"/>
              <a:t>фазообразования</a:t>
            </a:r>
            <a:r>
              <a:rPr lang="ru-RU" sz="2000" dirty="0"/>
              <a:t> и утяжеления течения заболевания в целом.</a:t>
            </a:r>
          </a:p>
        </p:txBody>
      </p:sp>
    </p:spTree>
    <p:extLst>
      <p:ext uri="{BB962C8B-B14F-4D97-AF65-F5344CB8AC3E}">
        <p14:creationId xmlns:p14="http://schemas.microsoft.com/office/powerpoint/2010/main" val="118923854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9842FFF-6242-4362-A611-A09C43CAD8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3110" y="0"/>
            <a:ext cx="3168890" cy="1782501"/>
          </a:xfrm>
          <a:prstGeom prst="rect">
            <a:avLst/>
          </a:prstGeom>
        </p:spPr>
      </p:pic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82E34DD1-F1C7-444E-B1A2-12A53E4D49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3377"/>
            <a:ext cx="10515600" cy="1325563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ru-RU" sz="3600" dirty="0"/>
              <a:t>БАР : купирующая терапия депрессии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CF678C4-1696-55D9-E93A-611C7F942E61}"/>
              </a:ext>
            </a:extLst>
          </p:cNvPr>
          <p:cNvSpPr txBox="1"/>
          <p:nvPr/>
        </p:nvSpPr>
        <p:spPr>
          <a:xfrm>
            <a:off x="970844" y="1574215"/>
            <a:ext cx="10382956" cy="466127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sz="2000" dirty="0"/>
              <a:t>Назначения антидепрессантов следует избегать если: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sz="2000" dirty="0"/>
              <a:t>имеются смешанные черты (2 и более симптомов мании),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sz="2000" dirty="0"/>
              <a:t>в анамнезе были эпизоды инверсии фазы на фоне терапии антидепрессантами,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sz="2000" dirty="0"/>
              <a:t>в анамнезе большое число аффективных эпизодов или циклотимии.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sz="2000" dirty="0"/>
              <a:t>В случае назначения антидепрессанта необходимо тщательно отслеживать появление признаков </a:t>
            </a:r>
            <a:r>
              <a:rPr lang="ru-RU" sz="2000" dirty="0" err="1"/>
              <a:t>гипомании</a:t>
            </a:r>
            <a:r>
              <a:rPr lang="ru-RU" sz="2000" dirty="0"/>
              <a:t>/мании или психомоторного возбуждения, в случае их появления антидепрессант необходимо отменить. 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sz="2000" dirty="0"/>
              <a:t>При тяжёлой биполярной депрессии уже на первом этапе лечения рекомендуется комбинированная терапия </a:t>
            </a:r>
            <a:r>
              <a:rPr lang="ru-RU" sz="2000" dirty="0" err="1"/>
              <a:t>нормотимиком</a:t>
            </a:r>
            <a:r>
              <a:rPr lang="ru-RU" sz="2000" dirty="0"/>
              <a:t> в сочетании с антидепрессантом или комбинация </a:t>
            </a:r>
            <a:r>
              <a:rPr lang="ru-RU" sz="2000" dirty="0" err="1"/>
              <a:t>оланзапин+флуоксетин</a:t>
            </a:r>
            <a:r>
              <a:rPr lang="ru-RU" sz="20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03385611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9842FFF-6242-4362-A611-A09C43CAD8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3110" y="0"/>
            <a:ext cx="3168890" cy="1782501"/>
          </a:xfrm>
          <a:prstGeom prst="rect">
            <a:avLst/>
          </a:prstGeom>
        </p:spPr>
      </p:pic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82E34DD1-F1C7-444E-B1A2-12A53E4D49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3377"/>
            <a:ext cx="10515600" cy="1325563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ru-RU" sz="3600" dirty="0"/>
              <a:t>БАР : купирующая терапия депрессии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CF678C4-1696-55D9-E93A-611C7F942E61}"/>
              </a:ext>
            </a:extLst>
          </p:cNvPr>
          <p:cNvSpPr txBox="1"/>
          <p:nvPr/>
        </p:nvSpPr>
        <p:spPr>
          <a:xfrm>
            <a:off x="970844" y="2035881"/>
            <a:ext cx="10382956" cy="373794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000" b="1" dirty="0"/>
              <a:t>При депрессии с психотическими чертами 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sz="2000" dirty="0"/>
              <a:t>Терапию следует начинать с комбинации </a:t>
            </a:r>
            <a:r>
              <a:rPr lang="ru-RU" sz="2000" dirty="0" err="1"/>
              <a:t>нормотимика</a:t>
            </a:r>
            <a:r>
              <a:rPr lang="ru-RU" sz="2000" dirty="0"/>
              <a:t> с антидепрессантом из группы СИОЗС и антипсихотика второго поколения или с комбинации </a:t>
            </a:r>
            <a:r>
              <a:rPr lang="ru-RU" sz="2000" dirty="0" err="1"/>
              <a:t>нормотимика</a:t>
            </a:r>
            <a:r>
              <a:rPr lang="ru-RU" sz="2000" dirty="0"/>
              <a:t> с </a:t>
            </a:r>
            <a:r>
              <a:rPr lang="ru-RU" sz="2000" dirty="0" err="1"/>
              <a:t>оланзапином</a:t>
            </a:r>
            <a:r>
              <a:rPr lang="ru-RU" sz="2000" dirty="0"/>
              <a:t> и флуоксетином. 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sz="2000" dirty="0"/>
              <a:t>В отдельных клинических случаях возможно назначение антипсихотика первого поколения, однако, в связи с предрасположенностью больных с БАР, особенно в период депрессии, к развитию неврологических побочных эффектов предпочтение следует отдавать антипсихотикам второго поколения. </a:t>
            </a:r>
          </a:p>
        </p:txBody>
      </p:sp>
    </p:spTree>
    <p:extLst>
      <p:ext uri="{BB962C8B-B14F-4D97-AF65-F5344CB8AC3E}">
        <p14:creationId xmlns:p14="http://schemas.microsoft.com/office/powerpoint/2010/main" val="206240384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9842FFF-6242-4362-A611-A09C43CAD8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3110" y="0"/>
            <a:ext cx="3168890" cy="1782501"/>
          </a:xfrm>
          <a:prstGeom prst="rect">
            <a:avLst/>
          </a:prstGeom>
        </p:spPr>
      </p:pic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82E34DD1-F1C7-444E-B1A2-12A53E4D49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3377"/>
            <a:ext cx="10515600" cy="1325563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ru-RU" sz="3600" dirty="0"/>
              <a:t>БАР : купирующая терапия депрессии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CF678C4-1696-55D9-E93A-611C7F942E61}"/>
              </a:ext>
            </a:extLst>
          </p:cNvPr>
          <p:cNvSpPr txBox="1"/>
          <p:nvPr/>
        </p:nvSpPr>
        <p:spPr>
          <a:xfrm>
            <a:off x="970844" y="1574216"/>
            <a:ext cx="10382956" cy="466127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sz="2000" dirty="0"/>
              <a:t>После купирования депрессивной симптоматики у большинства пациентов рекомендуется продолжать прием антидепрессанта в комбинации с </a:t>
            </a:r>
            <a:r>
              <a:rPr lang="ru-RU" sz="2000" dirty="0" err="1"/>
              <a:t>нормотимиком</a:t>
            </a:r>
            <a:r>
              <a:rPr lang="ru-RU" sz="2000" dirty="0"/>
              <a:t> не менее 6-12 недель вплоть до полной редукции </a:t>
            </a:r>
            <a:r>
              <a:rPr lang="ru-RU" sz="2000" dirty="0" err="1"/>
              <a:t>резидуальных</a:t>
            </a:r>
            <a:r>
              <a:rPr lang="ru-RU" sz="2000" dirty="0"/>
              <a:t> симптомов и достижения устойчивой ремиссии. 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sz="2000" dirty="0"/>
              <a:t>Если в анамнезе имели место быстрые циклы или настоящему эпизоду депрессии непосредственно предшествовало маниакальное состояние, рекомендуется отменять антидепрессанты как можно раньше – на второй неделе после достижения клинической ремиссии. 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sz="2000" dirty="0"/>
              <a:t>В случае рецидива депрессии в период снижения дозы или сразу после отмены антидепрессанта рекомендуется возобновление схемы купирующей терапии. </a:t>
            </a:r>
          </a:p>
        </p:txBody>
      </p:sp>
    </p:spTree>
    <p:extLst>
      <p:ext uri="{BB962C8B-B14F-4D97-AF65-F5344CB8AC3E}">
        <p14:creationId xmlns:p14="http://schemas.microsoft.com/office/powerpoint/2010/main" val="264400768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9842FFF-6242-4362-A611-A09C43CAD8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3110" y="0"/>
            <a:ext cx="3168890" cy="1782501"/>
          </a:xfrm>
          <a:prstGeom prst="rect">
            <a:avLst/>
          </a:prstGeom>
        </p:spPr>
      </p:pic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82E34DD1-F1C7-444E-B1A2-12A53E4D49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3377"/>
            <a:ext cx="10515600" cy="1325563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ru-RU" sz="3600" dirty="0"/>
              <a:t>БАР : купирующая терапия депрессии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CF678C4-1696-55D9-E93A-611C7F942E61}"/>
              </a:ext>
            </a:extLst>
          </p:cNvPr>
          <p:cNvSpPr txBox="1"/>
          <p:nvPr/>
        </p:nvSpPr>
        <p:spPr>
          <a:xfrm>
            <a:off x="970844" y="1574214"/>
            <a:ext cx="10382956" cy="466127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sz="2000" dirty="0"/>
              <a:t>Несмотря на необходимость ограничения периода использования антидепрессантов, приблизительно 20% больных БАР нуждаются в поддерживающей терапии антидепрессантами. 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sz="2000" dirty="0"/>
              <a:t>Во всех случаях при лечении биполярной депрессии следует избегать назначения: 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sz="2000" dirty="0"/>
              <a:t>трициклических антидепрессантов, 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sz="2000" dirty="0"/>
              <a:t>классических нейролептиков.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sz="2000" dirty="0"/>
              <a:t>При комбинации антиконвульсантов необходимо учитывать лекарственные взаимодействия на уровне ферментов печени (</a:t>
            </a:r>
            <a:r>
              <a:rPr lang="ru-RU" sz="2000" dirty="0" err="1"/>
              <a:t>вальпроат</a:t>
            </a:r>
            <a:r>
              <a:rPr lang="ru-RU" sz="2000" dirty="0"/>
              <a:t> повышает сывороточную концентрацию </a:t>
            </a:r>
            <a:r>
              <a:rPr lang="ru-RU" sz="2000" dirty="0" err="1"/>
              <a:t>ламотриджина</a:t>
            </a:r>
            <a:r>
              <a:rPr lang="ru-RU" sz="2000" dirty="0"/>
              <a:t>, </a:t>
            </a:r>
            <a:r>
              <a:rPr lang="ru-RU" sz="2000" dirty="0" err="1"/>
              <a:t>карбамазепин</a:t>
            </a:r>
            <a:r>
              <a:rPr lang="ru-RU" sz="2000" dirty="0"/>
              <a:t> ускоряет клиренс, снижает концентрацию </a:t>
            </a:r>
            <a:r>
              <a:rPr lang="ru-RU" sz="2000" dirty="0" err="1"/>
              <a:t>вальпроата</a:t>
            </a:r>
            <a:r>
              <a:rPr lang="ru-RU" sz="2000" dirty="0"/>
              <a:t> в крови и потенцирует токсическое воздействие на печень).</a:t>
            </a:r>
          </a:p>
        </p:txBody>
      </p:sp>
    </p:spTree>
    <p:extLst>
      <p:ext uri="{BB962C8B-B14F-4D97-AF65-F5344CB8AC3E}">
        <p14:creationId xmlns:p14="http://schemas.microsoft.com/office/powerpoint/2010/main" val="27819054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9842FFF-6242-4362-A611-A09C43CAD8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3110" y="0"/>
            <a:ext cx="3168890" cy="1782501"/>
          </a:xfrm>
          <a:prstGeom prst="rect">
            <a:avLst/>
          </a:prstGeom>
        </p:spPr>
      </p:pic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82E34DD1-F1C7-444E-B1A2-12A53E4D49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3377"/>
            <a:ext cx="10515600" cy="1325563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ru-RU" sz="3600" dirty="0"/>
              <a:t>БАР : поддерживающая терапия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7C8FB94-D733-46B6-AFBF-8E508172E9EB}"/>
              </a:ext>
            </a:extLst>
          </p:cNvPr>
          <p:cNvSpPr txBox="1"/>
          <p:nvPr/>
        </p:nvSpPr>
        <p:spPr>
          <a:xfrm>
            <a:off x="0" y="6550223"/>
            <a:ext cx="117404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(</a:t>
            </a:r>
            <a:r>
              <a:rPr lang="en-US" sz="1400" dirty="0"/>
              <a:t>Vieta E., 201</a:t>
            </a:r>
            <a:r>
              <a:rPr lang="ru-RU" sz="1400" dirty="0"/>
              <a:t>5; </a:t>
            </a:r>
            <a:r>
              <a:rPr lang="en-US" sz="1400" dirty="0"/>
              <a:t>Goodwin G</a:t>
            </a:r>
            <a:r>
              <a:rPr lang="ru-RU" sz="1400" dirty="0"/>
              <a:t>.</a:t>
            </a:r>
            <a:r>
              <a:rPr lang="en-US" sz="1400" dirty="0"/>
              <a:t>M</a:t>
            </a:r>
            <a:r>
              <a:rPr lang="ru-RU" sz="1400" dirty="0"/>
              <a:t>.</a:t>
            </a:r>
            <a:r>
              <a:rPr lang="en-US" sz="1400" dirty="0"/>
              <a:t>, Haddad P</a:t>
            </a:r>
            <a:r>
              <a:rPr lang="ru-RU" sz="1400" dirty="0"/>
              <a:t>.</a:t>
            </a:r>
            <a:r>
              <a:rPr lang="en-US" sz="1400" dirty="0"/>
              <a:t>M.</a:t>
            </a:r>
            <a:r>
              <a:rPr lang="ru-RU" sz="1400" dirty="0"/>
              <a:t>, 2016; </a:t>
            </a:r>
            <a:r>
              <a:rPr lang="en-US" sz="1400" dirty="0"/>
              <a:t>Miura T</a:t>
            </a:r>
            <a:r>
              <a:rPr lang="ru-RU" sz="1400" dirty="0"/>
              <a:t>. </a:t>
            </a:r>
            <a:r>
              <a:rPr lang="en-US" sz="1400" dirty="0"/>
              <a:t>et al., </a:t>
            </a:r>
            <a:r>
              <a:rPr lang="ru-RU" sz="1400" dirty="0"/>
              <a:t>2014; Павличенко А.В., 2021)</a:t>
            </a:r>
          </a:p>
        </p:txBody>
      </p:sp>
      <p:graphicFrame>
        <p:nvGraphicFramePr>
          <p:cNvPr id="9" name="Таблица 9">
            <a:extLst>
              <a:ext uri="{FF2B5EF4-FFF2-40B4-BE49-F238E27FC236}">
                <a16:creationId xmlns:a16="http://schemas.microsoft.com/office/drawing/2014/main" id="{06048F1F-7419-4249-A27E-7A9E81EBAC9F}"/>
              </a:ext>
            </a:extLst>
          </p:cNvPr>
          <p:cNvGraphicFramePr>
            <a:graphicFrameLocks noGrp="1"/>
          </p:cNvGraphicFramePr>
          <p:nvPr/>
        </p:nvGraphicFramePr>
        <p:xfrm>
          <a:off x="530576" y="1495262"/>
          <a:ext cx="10823223" cy="4577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7741">
                  <a:extLst>
                    <a:ext uri="{9D8B030D-6E8A-4147-A177-3AD203B41FA5}">
                      <a16:colId xmlns:a16="http://schemas.microsoft.com/office/drawing/2014/main" val="3460439836"/>
                    </a:ext>
                  </a:extLst>
                </a:gridCol>
                <a:gridCol w="3607741">
                  <a:extLst>
                    <a:ext uri="{9D8B030D-6E8A-4147-A177-3AD203B41FA5}">
                      <a16:colId xmlns:a16="http://schemas.microsoft.com/office/drawing/2014/main" val="1155622826"/>
                    </a:ext>
                  </a:extLst>
                </a:gridCol>
                <a:gridCol w="3607741">
                  <a:extLst>
                    <a:ext uri="{9D8B030D-6E8A-4147-A177-3AD203B41FA5}">
                      <a16:colId xmlns:a16="http://schemas.microsoft.com/office/drawing/2014/main" val="9543793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ru-RU" sz="18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solidFill>
                            <a:schemeClr val="tx1"/>
                          </a:solidFill>
                        </a:rPr>
                        <a:t>Первая линия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solidFill>
                            <a:schemeClr val="tx1"/>
                          </a:solidFill>
                        </a:rPr>
                        <a:t>Вторая линия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15843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/>
                        <a:t>Американская психиатрическая ассоциация (</a:t>
                      </a:r>
                      <a:r>
                        <a:rPr lang="en-US" sz="1800" dirty="0"/>
                        <a:t>APA)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Литий или </a:t>
                      </a:r>
                      <a:r>
                        <a:rPr lang="ru-RU" dirty="0" err="1"/>
                        <a:t>вальпроат</a:t>
                      </a:r>
                      <a:r>
                        <a:rPr lang="ru-RU" dirty="0"/>
                        <a:t> </a:t>
                      </a:r>
                    </a:p>
                    <a:p>
                      <a:pPr algn="ctr"/>
                      <a:r>
                        <a:rPr lang="ru-RU" dirty="0"/>
                        <a:t>Возможен </a:t>
                      </a:r>
                      <a:r>
                        <a:rPr lang="ru-RU" dirty="0" err="1"/>
                        <a:t>карбамазепин</a:t>
                      </a:r>
                      <a:r>
                        <a:rPr lang="ru-RU" dirty="0"/>
                        <a:t>, </a:t>
                      </a:r>
                      <a:r>
                        <a:rPr lang="ru-RU" dirty="0" err="1"/>
                        <a:t>ламотриджин</a:t>
                      </a:r>
                      <a:r>
                        <a:rPr lang="ru-RU" dirty="0"/>
                        <a:t> или </a:t>
                      </a:r>
                      <a:r>
                        <a:rPr lang="ru-RU" dirty="0" err="1"/>
                        <a:t>оксарбазепин</a:t>
                      </a:r>
                      <a:r>
                        <a:rPr lang="ru-RU" dirty="0"/>
                        <a:t>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Комбинация средств первой линии </a:t>
                      </a:r>
                    </a:p>
                    <a:p>
                      <a:pPr algn="ctr"/>
                      <a:r>
                        <a:rPr lang="ru-RU" dirty="0"/>
                        <a:t>ЭСТ </a:t>
                      </a:r>
                    </a:p>
                    <a:p>
                      <a:pPr algn="ctr"/>
                      <a:r>
                        <a:rPr lang="ru-RU" dirty="0"/>
                        <a:t>Антипсихотик следует отменить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80394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/>
                        <a:t>Канадская сеть по изучению депрессивных и тревожных расстройств (CANMAT)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Литий, </a:t>
                      </a:r>
                      <a:r>
                        <a:rPr lang="ru-RU" dirty="0" err="1"/>
                        <a:t>арипипразол</a:t>
                      </a:r>
                      <a:r>
                        <a:rPr lang="ru-RU" dirty="0"/>
                        <a:t>, </a:t>
                      </a:r>
                      <a:r>
                        <a:rPr lang="ru-RU" dirty="0" err="1"/>
                        <a:t>оланзапин</a:t>
                      </a:r>
                      <a:r>
                        <a:rPr lang="ru-RU" dirty="0"/>
                        <a:t>, </a:t>
                      </a:r>
                      <a:r>
                        <a:rPr lang="ru-RU" dirty="0" err="1"/>
                        <a:t>рисперидон</a:t>
                      </a:r>
                      <a:r>
                        <a:rPr lang="ru-RU" dirty="0"/>
                        <a:t> (</a:t>
                      </a:r>
                      <a:r>
                        <a:rPr lang="ru-RU" dirty="0" err="1"/>
                        <a:t>адъювантная</a:t>
                      </a:r>
                      <a:r>
                        <a:rPr lang="ru-RU" dirty="0"/>
                        <a:t> терапия), </a:t>
                      </a:r>
                      <a:r>
                        <a:rPr lang="ru-RU" dirty="0" err="1"/>
                        <a:t>зипразидон</a:t>
                      </a:r>
                      <a:r>
                        <a:rPr lang="ru-RU" dirty="0"/>
                        <a:t> (</a:t>
                      </a:r>
                      <a:r>
                        <a:rPr lang="ru-RU" dirty="0" err="1"/>
                        <a:t>адъювантная</a:t>
                      </a:r>
                      <a:r>
                        <a:rPr lang="ru-RU" dirty="0"/>
                        <a:t> терапия)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err="1"/>
                        <a:t>Рисперидон</a:t>
                      </a:r>
                      <a:r>
                        <a:rPr lang="ru-RU" dirty="0"/>
                        <a:t> (дополнительно), </a:t>
                      </a:r>
                      <a:r>
                        <a:rPr lang="ru-RU" dirty="0" err="1"/>
                        <a:t>карбамазепин</a:t>
                      </a:r>
                      <a:r>
                        <a:rPr lang="ru-RU" dirty="0"/>
                        <a:t>, комбинация препаратов первой линии Психотерапия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39660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/>
                        <a:t>Британская ассоциация по психофармакологии (BAP) 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Литий, </a:t>
                      </a:r>
                      <a:r>
                        <a:rPr lang="ru-RU" dirty="0" err="1"/>
                        <a:t>арипипразол</a:t>
                      </a:r>
                      <a:r>
                        <a:rPr lang="ru-RU" dirty="0"/>
                        <a:t>, </a:t>
                      </a:r>
                      <a:r>
                        <a:rPr lang="ru-RU" dirty="0" err="1"/>
                        <a:t>оланзапин</a:t>
                      </a:r>
                      <a:r>
                        <a:rPr lang="ru-RU" dirty="0"/>
                        <a:t>, </a:t>
                      </a:r>
                      <a:r>
                        <a:rPr lang="ru-RU" dirty="0" err="1"/>
                        <a:t>кветиапин</a:t>
                      </a:r>
                      <a:r>
                        <a:rPr lang="ru-RU" dirty="0"/>
                        <a:t>, </a:t>
                      </a:r>
                      <a:r>
                        <a:rPr lang="ru-RU" dirty="0" err="1"/>
                        <a:t>вальпроат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err="1"/>
                        <a:t>Карбамазепин</a:t>
                      </a:r>
                      <a:r>
                        <a:rPr lang="ru-RU" dirty="0"/>
                        <a:t>, комбинированная терапия</a:t>
                      </a:r>
                    </a:p>
                    <a:p>
                      <a:pPr algn="ctr"/>
                      <a:r>
                        <a:rPr lang="ru-RU" sz="1800" dirty="0">
                          <a:solidFill>
                            <a:schemeClr val="tx1"/>
                          </a:solidFill>
                        </a:rPr>
                        <a:t>Психотерапия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46735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/>
                        <a:t>Всемирная ассоциация обществ биологической психиатрии (WFSBP)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Литий, </a:t>
                      </a:r>
                      <a:r>
                        <a:rPr lang="ru-RU" dirty="0" err="1"/>
                        <a:t>оланзапин</a:t>
                      </a:r>
                      <a:r>
                        <a:rPr lang="ru-RU" dirty="0"/>
                        <a:t>, другие атипичные антипсихотики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/>
                        <a:t>Стратегии аугментации Психотерапия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82605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036584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9842FFF-6242-4362-A611-A09C43CAD8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3110" y="0"/>
            <a:ext cx="3168890" cy="1782501"/>
          </a:xfrm>
          <a:prstGeom prst="rect">
            <a:avLst/>
          </a:prstGeom>
        </p:spPr>
      </p:pic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82E34DD1-F1C7-444E-B1A2-12A53E4D49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3377"/>
            <a:ext cx="10515600" cy="1325563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ru-RU" sz="3600" dirty="0"/>
              <a:t>БАР : поддерживающая терапия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90BC3C6-0C2C-423D-BFD7-C3561C70F280}"/>
              </a:ext>
            </a:extLst>
          </p:cNvPr>
          <p:cNvSpPr txBox="1"/>
          <p:nvPr/>
        </p:nvSpPr>
        <p:spPr>
          <a:xfrm>
            <a:off x="1140178" y="1209608"/>
            <a:ext cx="88166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ru-RU" sz="1800" dirty="0"/>
              <a:t>Клинические рекомендации РФ, 2021: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E84A0FF-6050-447B-82EA-8FF2D8E00F7E}"/>
              </a:ext>
            </a:extLst>
          </p:cNvPr>
          <p:cNvSpPr txBox="1"/>
          <p:nvPr/>
        </p:nvSpPr>
        <p:spPr>
          <a:xfrm>
            <a:off x="606776" y="2832488"/>
            <a:ext cx="27178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С преобладанием маний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EC70C69-222B-4489-B603-855564B88903}"/>
              </a:ext>
            </a:extLst>
          </p:cNvPr>
          <p:cNvSpPr txBox="1"/>
          <p:nvPr/>
        </p:nvSpPr>
        <p:spPr>
          <a:xfrm>
            <a:off x="3547530" y="2832488"/>
            <a:ext cx="313549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С преобладанием депрессий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3C1F0BF-BC5D-4A64-9473-BEBCD4466537}"/>
              </a:ext>
            </a:extLst>
          </p:cNvPr>
          <p:cNvSpPr txBox="1"/>
          <p:nvPr/>
        </p:nvSpPr>
        <p:spPr>
          <a:xfrm>
            <a:off x="606776" y="3656181"/>
            <a:ext cx="2717800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Литий,</a:t>
            </a:r>
          </a:p>
          <a:p>
            <a:pPr algn="ctr"/>
            <a:r>
              <a:rPr lang="ru-RU" dirty="0" err="1"/>
              <a:t>Вальпроат</a:t>
            </a:r>
            <a:r>
              <a:rPr lang="ru-RU" dirty="0"/>
              <a:t>,</a:t>
            </a:r>
          </a:p>
          <a:p>
            <a:pPr algn="ctr"/>
            <a:r>
              <a:rPr lang="ru-RU" dirty="0" err="1"/>
              <a:t>Кветиапин</a:t>
            </a:r>
            <a:r>
              <a:rPr lang="ru-RU" dirty="0"/>
              <a:t>,</a:t>
            </a:r>
          </a:p>
          <a:p>
            <a:pPr algn="ctr"/>
            <a:r>
              <a:rPr lang="ru-RU" dirty="0" err="1"/>
              <a:t>Оланзапин</a:t>
            </a:r>
            <a:r>
              <a:rPr lang="ru-RU" dirty="0"/>
              <a:t>,</a:t>
            </a:r>
          </a:p>
          <a:p>
            <a:pPr algn="ctr"/>
            <a:r>
              <a:rPr lang="ru-RU" dirty="0" err="1"/>
              <a:t>Арипипразол</a:t>
            </a:r>
            <a:r>
              <a:rPr lang="ru-RU" dirty="0"/>
              <a:t>,</a:t>
            </a:r>
          </a:p>
          <a:p>
            <a:pPr algn="ctr"/>
            <a:r>
              <a:rPr lang="ru-RU" dirty="0" err="1"/>
              <a:t>Рисперидон</a:t>
            </a:r>
            <a:r>
              <a:rPr lang="ru-RU" dirty="0"/>
              <a:t>,</a:t>
            </a:r>
          </a:p>
          <a:p>
            <a:pPr algn="ctr"/>
            <a:r>
              <a:rPr lang="ru-RU" dirty="0" err="1"/>
              <a:t>Зипразидон</a:t>
            </a:r>
            <a:endParaRPr lang="ru-RU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F0E860E-B6DE-4FC4-A19D-5C73310C2134}"/>
              </a:ext>
            </a:extLst>
          </p:cNvPr>
          <p:cNvSpPr txBox="1"/>
          <p:nvPr/>
        </p:nvSpPr>
        <p:spPr>
          <a:xfrm>
            <a:off x="3756375" y="3801080"/>
            <a:ext cx="2717800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 err="1"/>
              <a:t>Кветиапин</a:t>
            </a:r>
            <a:r>
              <a:rPr lang="ru-RU" dirty="0"/>
              <a:t>,</a:t>
            </a:r>
          </a:p>
          <a:p>
            <a:pPr algn="ctr"/>
            <a:r>
              <a:rPr lang="ru-RU" dirty="0" err="1"/>
              <a:t>Ламотриджин</a:t>
            </a:r>
            <a:r>
              <a:rPr lang="ru-RU" dirty="0"/>
              <a:t>,</a:t>
            </a:r>
          </a:p>
          <a:p>
            <a:pPr algn="ctr"/>
            <a:r>
              <a:rPr lang="ru-RU" dirty="0" err="1"/>
              <a:t>Вальпроат</a:t>
            </a:r>
            <a:r>
              <a:rPr lang="ru-RU" dirty="0"/>
              <a:t>,</a:t>
            </a:r>
          </a:p>
          <a:p>
            <a:pPr algn="ctr"/>
            <a:r>
              <a:rPr lang="ru-RU" dirty="0" err="1"/>
              <a:t>Карбамазепин</a:t>
            </a:r>
            <a:endParaRPr lang="ru-RU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E10947D-F2AE-439B-B248-54246EDA1F66}"/>
              </a:ext>
            </a:extLst>
          </p:cNvPr>
          <p:cNvSpPr txBox="1"/>
          <p:nvPr/>
        </p:nvSpPr>
        <p:spPr>
          <a:xfrm>
            <a:off x="7508526" y="3656181"/>
            <a:ext cx="2717800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 err="1"/>
              <a:t>Ламотриджин</a:t>
            </a:r>
            <a:r>
              <a:rPr lang="ru-RU" dirty="0"/>
              <a:t>,</a:t>
            </a:r>
          </a:p>
          <a:p>
            <a:pPr algn="ctr"/>
            <a:r>
              <a:rPr lang="ru-RU" dirty="0" err="1"/>
              <a:t>Кветиапин</a:t>
            </a:r>
            <a:r>
              <a:rPr lang="ru-RU" dirty="0"/>
              <a:t>,</a:t>
            </a:r>
          </a:p>
          <a:p>
            <a:pPr algn="ctr"/>
            <a:r>
              <a:rPr lang="ru-RU" dirty="0" err="1"/>
              <a:t>Карбамазепин</a:t>
            </a:r>
            <a:endParaRPr lang="ru-RU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9EC1DFD-C9F5-4B09-8015-EBFAC31A0642}"/>
              </a:ext>
            </a:extLst>
          </p:cNvPr>
          <p:cNvSpPr txBox="1"/>
          <p:nvPr/>
        </p:nvSpPr>
        <p:spPr>
          <a:xfrm>
            <a:off x="1638299" y="6141867"/>
            <a:ext cx="79248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ru-RU" dirty="0"/>
              <a:t>Оценка эффективности и переносимости, контроль состояния 1 раз в месяц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AD78CEA-13E1-4D9D-8A87-CC497723C0B8}"/>
              </a:ext>
            </a:extLst>
          </p:cNvPr>
          <p:cNvSpPr txBox="1"/>
          <p:nvPr/>
        </p:nvSpPr>
        <p:spPr>
          <a:xfrm>
            <a:off x="2156179" y="1689586"/>
            <a:ext cx="738293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Назначение терапии в зависимости от типа течения БАР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D4B6D17-3258-470C-B152-2F960139E9AC}"/>
              </a:ext>
            </a:extLst>
          </p:cNvPr>
          <p:cNvSpPr txBox="1"/>
          <p:nvPr/>
        </p:nvSpPr>
        <p:spPr>
          <a:xfrm>
            <a:off x="1965676" y="2199152"/>
            <a:ext cx="27178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БАР 1 типа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F8CAE97-C686-4703-AE8A-9FB563506BFC}"/>
              </a:ext>
            </a:extLst>
          </p:cNvPr>
          <p:cNvSpPr txBox="1"/>
          <p:nvPr/>
        </p:nvSpPr>
        <p:spPr>
          <a:xfrm>
            <a:off x="7508526" y="2292660"/>
            <a:ext cx="27178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БАР 2 типа</a:t>
            </a:r>
          </a:p>
        </p:txBody>
      </p:sp>
      <p:cxnSp>
        <p:nvCxnSpPr>
          <p:cNvPr id="6" name="Прямая со стрелкой 5">
            <a:extLst>
              <a:ext uri="{FF2B5EF4-FFF2-40B4-BE49-F238E27FC236}">
                <a16:creationId xmlns:a16="http://schemas.microsoft.com/office/drawing/2014/main" id="{6F6773FE-27B2-4810-8936-3EA1FC60BCF9}"/>
              </a:ext>
            </a:extLst>
          </p:cNvPr>
          <p:cNvCxnSpPr>
            <a:stCxn id="18" idx="2"/>
            <a:endCxn id="14" idx="0"/>
          </p:cNvCxnSpPr>
          <p:nvPr/>
        </p:nvCxnSpPr>
        <p:spPr>
          <a:xfrm>
            <a:off x="8867426" y="2661992"/>
            <a:ext cx="0" cy="994189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Прямая со стрелкой 18">
            <a:extLst>
              <a:ext uri="{FF2B5EF4-FFF2-40B4-BE49-F238E27FC236}">
                <a16:creationId xmlns:a16="http://schemas.microsoft.com/office/drawing/2014/main" id="{4536438F-5DC5-4A5C-8E21-94F8E53CB3AF}"/>
              </a:ext>
            </a:extLst>
          </p:cNvPr>
          <p:cNvCxnSpPr>
            <a:cxnSpLocks/>
            <a:endCxn id="13" idx="0"/>
          </p:cNvCxnSpPr>
          <p:nvPr/>
        </p:nvCxnSpPr>
        <p:spPr>
          <a:xfrm>
            <a:off x="4989693" y="3201820"/>
            <a:ext cx="125582" cy="59926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Прямая со стрелкой 20">
            <a:extLst>
              <a:ext uri="{FF2B5EF4-FFF2-40B4-BE49-F238E27FC236}">
                <a16:creationId xmlns:a16="http://schemas.microsoft.com/office/drawing/2014/main" id="{1BEE2ACE-8A08-449F-B6D6-A972A47B2659}"/>
              </a:ext>
            </a:extLst>
          </p:cNvPr>
          <p:cNvCxnSpPr>
            <a:cxnSpLocks/>
            <a:endCxn id="12" idx="0"/>
          </p:cNvCxnSpPr>
          <p:nvPr/>
        </p:nvCxnSpPr>
        <p:spPr>
          <a:xfrm>
            <a:off x="1963577" y="3222772"/>
            <a:ext cx="2099" cy="433409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Соединитель: уступ 23">
            <a:extLst>
              <a:ext uri="{FF2B5EF4-FFF2-40B4-BE49-F238E27FC236}">
                <a16:creationId xmlns:a16="http://schemas.microsoft.com/office/drawing/2014/main" id="{1DF80E86-3107-42DF-8E62-1E51099E5B08}"/>
              </a:ext>
            </a:extLst>
          </p:cNvPr>
          <p:cNvCxnSpPr>
            <a:stCxn id="17" idx="3"/>
            <a:endCxn id="11" idx="0"/>
          </p:cNvCxnSpPr>
          <p:nvPr/>
        </p:nvCxnSpPr>
        <p:spPr>
          <a:xfrm>
            <a:off x="4683476" y="2383818"/>
            <a:ext cx="431800" cy="448670"/>
          </a:xfrm>
          <a:prstGeom prst="bentConnector2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Соединитель: уступ 25">
            <a:extLst>
              <a:ext uri="{FF2B5EF4-FFF2-40B4-BE49-F238E27FC236}">
                <a16:creationId xmlns:a16="http://schemas.microsoft.com/office/drawing/2014/main" id="{907F44EC-6EEA-4156-9638-85F2428481B5}"/>
              </a:ext>
            </a:extLst>
          </p:cNvPr>
          <p:cNvCxnSpPr>
            <a:stCxn id="17" idx="1"/>
          </p:cNvCxnSpPr>
          <p:nvPr/>
        </p:nvCxnSpPr>
        <p:spPr>
          <a:xfrm rot="10800000" flipV="1">
            <a:off x="1638300" y="2383818"/>
            <a:ext cx="327377" cy="448670"/>
          </a:xfrm>
          <a:prstGeom prst="bentConnector2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66852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9842FFF-6242-4362-A611-A09C43CAD8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3110" y="0"/>
            <a:ext cx="3168890" cy="1782501"/>
          </a:xfrm>
          <a:prstGeom prst="rect">
            <a:avLst/>
          </a:prstGeom>
        </p:spPr>
      </p:pic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82E34DD1-F1C7-444E-B1A2-12A53E4D49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3377"/>
            <a:ext cx="10515600" cy="1325563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ru-RU" sz="3600" dirty="0"/>
              <a:t>БАР : купирующая терапия мании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2A45908-E8B9-6371-B1DF-BD7B1AC58951}"/>
              </a:ext>
            </a:extLst>
          </p:cNvPr>
          <p:cNvSpPr txBox="1"/>
          <p:nvPr/>
        </p:nvSpPr>
        <p:spPr>
          <a:xfrm>
            <a:off x="747887" y="1273394"/>
            <a:ext cx="10515599" cy="558460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2000" dirty="0"/>
              <a:t>Стратегия терапии должна строиться с учетом последующего профилактического этапа. 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2000" dirty="0"/>
              <a:t>Поэтапное купирование мании с учетом тяжести и типа: 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sz="2000" dirty="0">
                <a:solidFill>
                  <a:srgbClr val="C00000"/>
                </a:solidFill>
              </a:rPr>
              <a:t>веселая</a:t>
            </a:r>
            <a:r>
              <a:rPr lang="ru-RU" sz="2000" dirty="0"/>
              <a:t> (эйфорическая) мания, 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sz="2000" dirty="0">
                <a:solidFill>
                  <a:srgbClr val="C00000"/>
                </a:solidFill>
              </a:rPr>
              <a:t>гневливая</a:t>
            </a:r>
            <a:r>
              <a:rPr lang="ru-RU" sz="2000" dirty="0"/>
              <a:t> (дисфорическая) мания, 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sz="2000" dirty="0">
                <a:solidFill>
                  <a:srgbClr val="C00000"/>
                </a:solidFill>
              </a:rPr>
              <a:t>мания</a:t>
            </a:r>
            <a:r>
              <a:rPr lang="ru-RU" sz="2000" dirty="0"/>
              <a:t> </a:t>
            </a:r>
            <a:r>
              <a:rPr lang="ru-RU" sz="2000" dirty="0">
                <a:solidFill>
                  <a:srgbClr val="C00000"/>
                </a:solidFill>
              </a:rPr>
              <a:t>с психотическими симптомами</a:t>
            </a:r>
            <a:r>
              <a:rPr lang="ru-RU" sz="2000" dirty="0"/>
              <a:t>, 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sz="2000" dirty="0">
                <a:solidFill>
                  <a:srgbClr val="C00000"/>
                </a:solidFill>
              </a:rPr>
              <a:t>смешанное</a:t>
            </a:r>
            <a:r>
              <a:rPr lang="ru-RU" sz="2000" dirty="0"/>
              <a:t> </a:t>
            </a:r>
            <a:r>
              <a:rPr lang="ru-RU" sz="2000" dirty="0">
                <a:solidFill>
                  <a:srgbClr val="C00000"/>
                </a:solidFill>
              </a:rPr>
              <a:t>аффективное состояние</a:t>
            </a:r>
            <a:r>
              <a:rPr lang="ru-RU" sz="2000" dirty="0"/>
              <a:t>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2000" dirty="0"/>
              <a:t>Назначение препарата для поддерживающей </a:t>
            </a:r>
            <a:r>
              <a:rPr lang="ru-RU" sz="2000" dirty="0" err="1"/>
              <a:t>нормотимической</a:t>
            </a:r>
            <a:r>
              <a:rPr lang="ru-RU" sz="2000" dirty="0"/>
              <a:t> терапии должно проводиться достаточно рано и «накладываться» на начальный этап купирующей терапии, так как профилактическое действие этих препаратов развивается относительно медленно.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2000" dirty="0"/>
              <a:t>Смешанные аффективные состояния требуют более строгого и дифференцированного подбора терапии, но их лечение традиционно рассматривается в рамках маниакального синдрома.</a:t>
            </a:r>
          </a:p>
        </p:txBody>
      </p:sp>
    </p:spTree>
    <p:extLst>
      <p:ext uri="{BB962C8B-B14F-4D97-AF65-F5344CB8AC3E}">
        <p14:creationId xmlns:p14="http://schemas.microsoft.com/office/powerpoint/2010/main" val="250086315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9842FFF-6242-4362-A611-A09C43CAD8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3110" y="0"/>
            <a:ext cx="3168890" cy="1782501"/>
          </a:xfrm>
          <a:prstGeom prst="rect">
            <a:avLst/>
          </a:prstGeom>
        </p:spPr>
      </p:pic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82E34DD1-F1C7-444E-B1A2-12A53E4D49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7653" y="338695"/>
            <a:ext cx="10586147" cy="1325563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ru-RU" sz="3600" dirty="0"/>
              <a:t>БАР : поддерживающая терапия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7C8FB94-D733-46B6-AFBF-8E508172E9EB}"/>
              </a:ext>
            </a:extLst>
          </p:cNvPr>
          <p:cNvSpPr txBox="1"/>
          <p:nvPr/>
        </p:nvSpPr>
        <p:spPr>
          <a:xfrm>
            <a:off x="0" y="6550223"/>
            <a:ext cx="117404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(</a:t>
            </a:r>
            <a:r>
              <a:rPr lang="en-US" sz="1400" dirty="0"/>
              <a:t>Vieta E., 201</a:t>
            </a:r>
            <a:r>
              <a:rPr lang="ru-RU" sz="1400" dirty="0"/>
              <a:t>5; </a:t>
            </a:r>
            <a:r>
              <a:rPr lang="en-US" sz="1400" dirty="0"/>
              <a:t>Goodwin G</a:t>
            </a:r>
            <a:r>
              <a:rPr lang="ru-RU" sz="1400" dirty="0"/>
              <a:t>.</a:t>
            </a:r>
            <a:r>
              <a:rPr lang="en-US" sz="1400" dirty="0"/>
              <a:t>M</a:t>
            </a:r>
            <a:r>
              <a:rPr lang="ru-RU" sz="1400" dirty="0"/>
              <a:t>.</a:t>
            </a:r>
            <a:r>
              <a:rPr lang="en-US" sz="1400" dirty="0"/>
              <a:t>, Haddad P</a:t>
            </a:r>
            <a:r>
              <a:rPr lang="ru-RU" sz="1400" dirty="0"/>
              <a:t>.</a:t>
            </a:r>
            <a:r>
              <a:rPr lang="en-US" sz="1400" dirty="0"/>
              <a:t>M.</a:t>
            </a:r>
            <a:r>
              <a:rPr lang="ru-RU" sz="1400" dirty="0"/>
              <a:t>, 2016; </a:t>
            </a:r>
            <a:r>
              <a:rPr lang="en-US" sz="1400" dirty="0"/>
              <a:t>Miura T</a:t>
            </a:r>
            <a:r>
              <a:rPr lang="ru-RU" sz="1400" dirty="0"/>
              <a:t>. </a:t>
            </a:r>
            <a:r>
              <a:rPr lang="en-US" sz="1400" dirty="0"/>
              <a:t>et al., </a:t>
            </a:r>
            <a:r>
              <a:rPr lang="ru-RU" sz="1400" dirty="0"/>
              <a:t>2014; Павличенко А.В., 2021)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250C35B-486B-4D64-B101-9181BE459E67}"/>
              </a:ext>
            </a:extLst>
          </p:cNvPr>
          <p:cNvSpPr txBox="1"/>
          <p:nvPr/>
        </p:nvSpPr>
        <p:spPr>
          <a:xfrm>
            <a:off x="770475" y="1858837"/>
            <a:ext cx="10899413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dirty="0"/>
              <a:t>Прием поддерживающей терапии следует начинать уже </a:t>
            </a:r>
            <a:r>
              <a:rPr lang="ru-RU" b="1" dirty="0"/>
              <a:t>после первого маниакального (смешанного) эпизода</a:t>
            </a:r>
            <a:r>
              <a:rPr lang="ru-RU" dirty="0"/>
              <a:t>.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dirty="0"/>
              <a:t>Цели лечения: профилактика рецидивов, снижение подпороговых симптомов, риска самоубийства, редукция нестабильности настроения и улучшение общего функционирования.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dirty="0"/>
              <a:t>Использовать в качестве профилактики тот же препарат, который был эффективен для купирования острого состояния.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dirty="0"/>
              <a:t>Для предотвращения </a:t>
            </a:r>
            <a:r>
              <a:rPr lang="ru-RU" b="1" dirty="0"/>
              <a:t>маниакальных и смешанных </a:t>
            </a:r>
            <a:r>
              <a:rPr lang="ru-RU" dirty="0"/>
              <a:t>эпизодов наилучшей доказательной базой обладают </a:t>
            </a:r>
            <a:r>
              <a:rPr lang="ru-RU" b="1" dirty="0"/>
              <a:t>литий, </a:t>
            </a:r>
            <a:r>
              <a:rPr lang="ru-RU" b="1" dirty="0" err="1"/>
              <a:t>оланзапин</a:t>
            </a:r>
            <a:r>
              <a:rPr lang="ru-RU" b="1" dirty="0"/>
              <a:t>, </a:t>
            </a:r>
            <a:r>
              <a:rPr lang="ru-RU" b="1" dirty="0" err="1"/>
              <a:t>кветиапин</a:t>
            </a:r>
            <a:r>
              <a:rPr lang="ru-RU" b="1" dirty="0"/>
              <a:t>, </a:t>
            </a:r>
            <a:r>
              <a:rPr lang="ru-RU" b="1" dirty="0" err="1"/>
              <a:t>рисперидон</a:t>
            </a:r>
            <a:r>
              <a:rPr lang="ru-RU" b="1" dirty="0"/>
              <a:t> пролонгированного действия и </a:t>
            </a:r>
            <a:r>
              <a:rPr lang="ru-RU" b="1" dirty="0" err="1"/>
              <a:t>вальпроаты</a:t>
            </a:r>
            <a:r>
              <a:rPr lang="ru-RU" dirty="0"/>
              <a:t>.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dirty="0"/>
              <a:t>Для профилактики </a:t>
            </a:r>
            <a:r>
              <a:rPr lang="ru-RU" b="1" dirty="0"/>
              <a:t>депрессивных</a:t>
            </a:r>
            <a:r>
              <a:rPr lang="ru-RU" dirty="0"/>
              <a:t> эпизодов при биполярном расстройстве лучше использовать </a:t>
            </a:r>
            <a:r>
              <a:rPr lang="ru-RU" b="1" dirty="0" err="1"/>
              <a:t>ламотриджин</a:t>
            </a:r>
            <a:r>
              <a:rPr lang="ru-RU" b="1" dirty="0"/>
              <a:t>, литий или </a:t>
            </a:r>
            <a:r>
              <a:rPr lang="ru-RU" b="1" dirty="0" err="1"/>
              <a:t>кветиапин</a:t>
            </a:r>
            <a:r>
              <a:rPr lang="ru-RU" b="1" dirty="0"/>
              <a:t>.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dirty="0"/>
              <a:t>При равном удельном весе </a:t>
            </a:r>
            <a:r>
              <a:rPr lang="ru-RU" b="1" dirty="0"/>
              <a:t>мании и депрессии </a:t>
            </a:r>
            <a:r>
              <a:rPr lang="ru-RU" dirty="0"/>
              <a:t>–</a:t>
            </a:r>
            <a:r>
              <a:rPr lang="ru-RU" b="1" dirty="0"/>
              <a:t> </a:t>
            </a:r>
            <a:r>
              <a:rPr lang="ru-RU" b="1" dirty="0" err="1"/>
              <a:t>кветиапин</a:t>
            </a:r>
            <a:r>
              <a:rPr lang="ru-RU" b="1" dirty="0"/>
              <a:t>, литий, </a:t>
            </a:r>
            <a:r>
              <a:rPr lang="ru-RU" b="1" dirty="0" err="1"/>
              <a:t>вальпроат</a:t>
            </a:r>
            <a:r>
              <a:rPr lang="ru-RU" b="1" dirty="0"/>
              <a:t>.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dirty="0"/>
              <a:t> Частота госпитализаций снижается при использовании препаратов в следующем ряду: </a:t>
            </a:r>
          </a:p>
          <a:p>
            <a:pPr algn="just"/>
            <a:r>
              <a:rPr lang="ru-RU" dirty="0"/>
              <a:t>литий &gt; </a:t>
            </a:r>
            <a:r>
              <a:rPr lang="ru-RU" dirty="0" err="1"/>
              <a:t>вальпроат</a:t>
            </a:r>
            <a:r>
              <a:rPr lang="ru-RU" dirty="0"/>
              <a:t> &gt; </a:t>
            </a:r>
            <a:r>
              <a:rPr lang="ru-RU" dirty="0" err="1"/>
              <a:t>оланзапин</a:t>
            </a:r>
            <a:r>
              <a:rPr lang="ru-RU" dirty="0"/>
              <a:t> &gt; </a:t>
            </a:r>
            <a:r>
              <a:rPr lang="ru-RU" dirty="0" err="1"/>
              <a:t>ламотриджин</a:t>
            </a:r>
            <a:r>
              <a:rPr lang="ru-RU" dirty="0"/>
              <a:t> &gt; </a:t>
            </a:r>
            <a:r>
              <a:rPr lang="ru-RU" dirty="0" err="1"/>
              <a:t>кветиапин</a:t>
            </a:r>
            <a:r>
              <a:rPr lang="ru-RU" dirty="0"/>
              <a:t>.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b="1" dirty="0"/>
              <a:t>Прекращение</a:t>
            </a:r>
            <a:r>
              <a:rPr lang="ru-RU" dirty="0"/>
              <a:t> приема препаратов должно быть постепенным и происходить в течение </a:t>
            </a:r>
            <a:r>
              <a:rPr lang="ru-RU" b="1" dirty="0"/>
              <a:t>не менее 4 недель. </a:t>
            </a:r>
          </a:p>
        </p:txBody>
      </p: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457411C1-7FD9-448F-89E0-8CCD9016FC56}"/>
              </a:ext>
            </a:extLst>
          </p:cNvPr>
          <p:cNvCxnSpPr>
            <a:cxnSpLocks/>
          </p:cNvCxnSpPr>
          <p:nvPr/>
        </p:nvCxnSpPr>
        <p:spPr>
          <a:xfrm>
            <a:off x="767653" y="1467556"/>
            <a:ext cx="0" cy="488808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861044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9842FFF-6242-4362-A611-A09C43CAD8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3110" y="0"/>
            <a:ext cx="3168890" cy="1782501"/>
          </a:xfrm>
          <a:prstGeom prst="rect">
            <a:avLst/>
          </a:prstGeom>
        </p:spPr>
      </p:pic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82E34DD1-F1C7-444E-B1A2-12A53E4D49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3377"/>
            <a:ext cx="10515600" cy="1325563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ru-RU" sz="3600" dirty="0"/>
              <a:t>БАР : антипсихотики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7C8FB94-D733-46B6-AFBF-8E508172E9EB}"/>
              </a:ext>
            </a:extLst>
          </p:cNvPr>
          <p:cNvSpPr txBox="1"/>
          <p:nvPr/>
        </p:nvSpPr>
        <p:spPr>
          <a:xfrm>
            <a:off x="-1" y="6550223"/>
            <a:ext cx="120226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(</a:t>
            </a:r>
            <a:r>
              <a:rPr lang="en-US" sz="1400" dirty="0"/>
              <a:t>Cipriani A. et al., 2011</a:t>
            </a:r>
            <a:r>
              <a:rPr lang="ru-RU" sz="1400" dirty="0"/>
              <a:t>; </a:t>
            </a:r>
            <a:r>
              <a:rPr lang="en-US" sz="1400" dirty="0" err="1"/>
              <a:t>Grunze</a:t>
            </a:r>
            <a:r>
              <a:rPr lang="en-US" sz="1400" dirty="0"/>
              <a:t> H. et al., 2013</a:t>
            </a:r>
            <a:r>
              <a:rPr lang="ru-RU" sz="1400" dirty="0"/>
              <a:t>; </a:t>
            </a:r>
            <a:r>
              <a:rPr lang="en-US" sz="1400" dirty="0"/>
              <a:t>Vieta E., 201</a:t>
            </a:r>
            <a:r>
              <a:rPr lang="ru-RU" sz="1400" dirty="0"/>
              <a:t>5; </a:t>
            </a:r>
            <a:r>
              <a:rPr lang="en-US" sz="1400" dirty="0"/>
              <a:t>Goodwin G</a:t>
            </a:r>
            <a:r>
              <a:rPr lang="ru-RU" sz="1400" dirty="0"/>
              <a:t>.</a:t>
            </a:r>
            <a:r>
              <a:rPr lang="en-US" sz="1400" dirty="0"/>
              <a:t>M</a:t>
            </a:r>
            <a:r>
              <a:rPr lang="ru-RU" sz="1400" dirty="0"/>
              <a:t>., 2016; </a:t>
            </a:r>
            <a:r>
              <a:rPr lang="en-US" sz="1400" dirty="0"/>
              <a:t>Miura T</a:t>
            </a:r>
            <a:r>
              <a:rPr lang="ru-RU" sz="1400" dirty="0"/>
              <a:t>. </a:t>
            </a:r>
            <a:r>
              <a:rPr lang="en-US" sz="1400" dirty="0"/>
              <a:t>et al., </a:t>
            </a:r>
            <a:r>
              <a:rPr lang="ru-RU" sz="1400" dirty="0"/>
              <a:t>2014; </a:t>
            </a:r>
            <a:r>
              <a:rPr lang="en-US" sz="1400" dirty="0"/>
              <a:t>McIntyre R.S.</a:t>
            </a:r>
            <a:r>
              <a:rPr lang="ru-RU" sz="1400" dirty="0"/>
              <a:t>, 2015; </a:t>
            </a:r>
            <a:r>
              <a:rPr lang="en-US" sz="1400" dirty="0" err="1"/>
              <a:t>Earley</a:t>
            </a:r>
            <a:r>
              <a:rPr lang="en-US" sz="1400" dirty="0"/>
              <a:t> W.</a:t>
            </a:r>
            <a:r>
              <a:rPr lang="ru-RU" sz="1400" dirty="0"/>
              <a:t>, 2019; Мосолов С.Н., 2017)</a:t>
            </a:r>
          </a:p>
        </p:txBody>
      </p:sp>
      <p:graphicFrame>
        <p:nvGraphicFramePr>
          <p:cNvPr id="6" name="Объект 3">
            <a:extLst>
              <a:ext uri="{FF2B5EF4-FFF2-40B4-BE49-F238E27FC236}">
                <a16:creationId xmlns:a16="http://schemas.microsoft.com/office/drawing/2014/main" id="{88E03756-FCA4-4D3C-ADD7-CDE4889947E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05137482"/>
              </p:ext>
            </p:extLst>
          </p:nvPr>
        </p:nvGraphicFramePr>
        <p:xfrm>
          <a:off x="635000" y="1429543"/>
          <a:ext cx="10515600" cy="48063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3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81897"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solidFill>
                            <a:schemeClr val="tx1"/>
                          </a:solidFill>
                          <a:latin typeface="+mn-lt"/>
                        </a:rPr>
                        <a:t>Купирующая терапия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ru-RU" sz="1800" dirty="0">
                          <a:solidFill>
                            <a:schemeClr val="tx1"/>
                          </a:solidFill>
                          <a:latin typeface="+mn-lt"/>
                        </a:rPr>
                        <a:t>Профилактика (поддерживающая)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6934"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+mn-lt"/>
                        </a:rPr>
                        <a:t>Мания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+mn-lt"/>
                        </a:rPr>
                        <a:t>Депрессия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+mn-lt"/>
                        </a:rPr>
                        <a:t>Мания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+mn-lt"/>
                        </a:rPr>
                        <a:t>Депрессия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0870">
                <a:tc>
                  <a:txBody>
                    <a:bodyPr/>
                    <a:lstStyle/>
                    <a:p>
                      <a:r>
                        <a:rPr lang="ru-RU" sz="1800" b="1" dirty="0" err="1">
                          <a:solidFill>
                            <a:schemeClr val="tx1"/>
                          </a:solidFill>
                          <a:latin typeface="+mn-lt"/>
                        </a:rPr>
                        <a:t>Оланзапин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tx1"/>
                          </a:solidFill>
                          <a:latin typeface="+mj-lt"/>
                        </a:rPr>
                        <a:t>++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tx1"/>
                          </a:solidFill>
                          <a:latin typeface="+mj-lt"/>
                        </a:rPr>
                        <a:t>+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tx1"/>
                          </a:solidFill>
                          <a:latin typeface="+mj-lt"/>
                        </a:rPr>
                        <a:t>++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tx1"/>
                          </a:solidFill>
                          <a:latin typeface="+mj-lt"/>
                        </a:rPr>
                        <a:t>+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2845">
                <a:tc>
                  <a:txBody>
                    <a:bodyPr/>
                    <a:lstStyle/>
                    <a:p>
                      <a:r>
                        <a:rPr lang="ru-RU" sz="1800" b="1" dirty="0" err="1">
                          <a:solidFill>
                            <a:schemeClr val="tx1"/>
                          </a:solidFill>
                          <a:latin typeface="+mn-lt"/>
                        </a:rPr>
                        <a:t>Рисперидон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tx1"/>
                          </a:solidFill>
                          <a:latin typeface="+mj-lt"/>
                        </a:rPr>
                        <a:t>++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tx1"/>
                          </a:solidFill>
                          <a:latin typeface="+mj-lt"/>
                        </a:rPr>
                        <a:t>?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tx1"/>
                          </a:solidFill>
                          <a:latin typeface="+mj-lt"/>
                        </a:rPr>
                        <a:t>++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tx1"/>
                          </a:solidFill>
                          <a:latin typeface="+mj-lt"/>
                        </a:rPr>
                        <a:t>+?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8978">
                <a:tc>
                  <a:txBody>
                    <a:bodyPr/>
                    <a:lstStyle/>
                    <a:p>
                      <a:r>
                        <a:rPr lang="ru-RU" sz="1800" b="1" dirty="0" err="1">
                          <a:solidFill>
                            <a:schemeClr val="tx1"/>
                          </a:solidFill>
                          <a:latin typeface="+mn-lt"/>
                        </a:rPr>
                        <a:t>Кветиапин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tx1"/>
                          </a:solidFill>
                          <a:latin typeface="+mj-lt"/>
                        </a:rPr>
                        <a:t>++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tx1"/>
                          </a:solidFill>
                          <a:latin typeface="+mj-lt"/>
                        </a:rPr>
                        <a:t>++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tx1"/>
                          </a:solidFill>
                          <a:latin typeface="+mj-lt"/>
                        </a:rPr>
                        <a:t>++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tx1"/>
                          </a:solidFill>
                          <a:latin typeface="+mj-lt"/>
                        </a:rPr>
                        <a:t>++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r>
                        <a:rPr lang="ru-RU" sz="1800" b="1" dirty="0" err="1">
                          <a:solidFill>
                            <a:schemeClr val="tx1"/>
                          </a:solidFill>
                          <a:latin typeface="+mn-lt"/>
                        </a:rPr>
                        <a:t>Зипрасидон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tx1"/>
                          </a:solidFill>
                          <a:latin typeface="+mj-lt"/>
                        </a:rPr>
                        <a:t>++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tx1"/>
                          </a:solidFill>
                          <a:latin typeface="+mj-lt"/>
                        </a:rPr>
                        <a:t>?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tx1"/>
                          </a:solidFill>
                          <a:latin typeface="+mj-lt"/>
                        </a:rPr>
                        <a:t>+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tx1"/>
                          </a:solidFill>
                          <a:latin typeface="+mj-lt"/>
                        </a:rPr>
                        <a:t>?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7689">
                <a:tc>
                  <a:txBody>
                    <a:bodyPr/>
                    <a:lstStyle/>
                    <a:p>
                      <a:r>
                        <a:rPr lang="ru-RU" sz="1800" b="1" dirty="0" err="1">
                          <a:solidFill>
                            <a:schemeClr val="tx1"/>
                          </a:solidFill>
                          <a:latin typeface="+mn-lt"/>
                        </a:rPr>
                        <a:t>Арипипразол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tx1"/>
                          </a:solidFill>
                          <a:latin typeface="+mj-lt"/>
                        </a:rPr>
                        <a:t>++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tx1"/>
                          </a:solidFill>
                          <a:latin typeface="+mj-lt"/>
                        </a:rPr>
                        <a:t>-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tx1"/>
                          </a:solidFill>
                          <a:latin typeface="+mj-lt"/>
                        </a:rPr>
                        <a:t>+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tx1"/>
                          </a:solidFill>
                          <a:latin typeface="+mj-lt"/>
                        </a:rPr>
                        <a:t>-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3822">
                <a:tc>
                  <a:txBody>
                    <a:bodyPr/>
                    <a:lstStyle/>
                    <a:p>
                      <a:r>
                        <a:rPr lang="ru-RU" sz="1800" b="1" dirty="0" err="1">
                          <a:solidFill>
                            <a:srgbClr val="C00000"/>
                          </a:solidFill>
                          <a:latin typeface="+mn-lt"/>
                        </a:rPr>
                        <a:t>Карипразин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tx1"/>
                          </a:solidFill>
                          <a:latin typeface="+mj-lt"/>
                        </a:rPr>
                        <a:t>++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tx1"/>
                          </a:solidFill>
                          <a:latin typeface="+mj-lt"/>
                        </a:rPr>
                        <a:t>+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tx1"/>
                          </a:solidFill>
                          <a:latin typeface="+mj-lt"/>
                        </a:rPr>
                        <a:t>?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tx1"/>
                          </a:solidFill>
                          <a:latin typeface="+mj-lt"/>
                        </a:rPr>
                        <a:t>?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768507"/>
                  </a:ext>
                </a:extLst>
              </a:tr>
              <a:tr h="726934">
                <a:tc>
                  <a:txBody>
                    <a:bodyPr/>
                    <a:lstStyle/>
                    <a:p>
                      <a:r>
                        <a:rPr lang="ru-RU" sz="1800" b="1" dirty="0" err="1">
                          <a:solidFill>
                            <a:srgbClr val="C00000"/>
                          </a:solidFill>
                          <a:latin typeface="+mn-lt"/>
                        </a:rPr>
                        <a:t>Луразидон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tx1"/>
                          </a:solidFill>
                          <a:latin typeface="+mj-lt"/>
                        </a:rPr>
                        <a:t>+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tx1"/>
                          </a:solidFill>
                          <a:latin typeface="+mj-lt"/>
                        </a:rPr>
                        <a:t>++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tx1"/>
                          </a:solidFill>
                          <a:latin typeface="+mj-lt"/>
                        </a:rPr>
                        <a:t>?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tx1"/>
                          </a:solidFill>
                          <a:latin typeface="+mj-lt"/>
                        </a:rPr>
                        <a:t>+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4317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171418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9842FFF-6242-4362-A611-A09C43CAD8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3110" y="0"/>
            <a:ext cx="3168890" cy="1782501"/>
          </a:xfrm>
          <a:prstGeom prst="rect">
            <a:avLst/>
          </a:prstGeom>
        </p:spPr>
      </p:pic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82E34DD1-F1C7-444E-B1A2-12A53E4D49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3377"/>
            <a:ext cx="10515600" cy="1325563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ru-RU" sz="3600" dirty="0"/>
              <a:t>БАР : антипсихотики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CF678C4-1696-55D9-E93A-611C7F942E61}"/>
              </a:ext>
            </a:extLst>
          </p:cNvPr>
          <p:cNvSpPr txBox="1"/>
          <p:nvPr/>
        </p:nvSpPr>
        <p:spPr>
          <a:xfrm>
            <a:off x="970844" y="2266708"/>
            <a:ext cx="10382956" cy="327628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000" b="1" dirty="0"/>
              <a:t>Типичные антипсихотики</a:t>
            </a:r>
            <a:r>
              <a:rPr lang="ru-RU" sz="2000" dirty="0"/>
              <a:t>: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sz="2000" dirty="0"/>
              <a:t>Используют для экстренного купирования мании.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sz="2000" dirty="0"/>
              <a:t>Как правило, в инъекционной форме.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sz="2000" dirty="0"/>
              <a:t>Симптоматическое седативное действие (не действуют на предполагаемые механизмы).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sz="2000" dirty="0"/>
              <a:t>Галоперидол 0,2 мг/кг.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sz="2000" dirty="0" err="1"/>
              <a:t>Зуклопентиксола</a:t>
            </a:r>
            <a:r>
              <a:rPr lang="ru-RU" sz="2000" dirty="0"/>
              <a:t> ацетат (</a:t>
            </a:r>
            <a:r>
              <a:rPr lang="ru-RU" sz="2000" dirty="0" err="1"/>
              <a:t>клопиксол</a:t>
            </a:r>
            <a:r>
              <a:rPr lang="ru-RU" sz="2000" dirty="0"/>
              <a:t> </a:t>
            </a:r>
            <a:r>
              <a:rPr lang="ru-RU" sz="2000" dirty="0" err="1"/>
              <a:t>акуфаз</a:t>
            </a:r>
            <a:r>
              <a:rPr lang="ru-RU" sz="2000" dirty="0"/>
              <a:t>) 50-150 мг (действует 2-3 дня, после чего переведение пациента на атипичный антипсихотик).</a:t>
            </a:r>
          </a:p>
        </p:txBody>
      </p:sp>
    </p:spTree>
    <p:extLst>
      <p:ext uri="{BB962C8B-B14F-4D97-AF65-F5344CB8AC3E}">
        <p14:creationId xmlns:p14="http://schemas.microsoft.com/office/powerpoint/2010/main" val="341453017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9842FFF-6242-4362-A611-A09C43CAD8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3110" y="0"/>
            <a:ext cx="3168890" cy="1782501"/>
          </a:xfrm>
          <a:prstGeom prst="rect">
            <a:avLst/>
          </a:prstGeom>
        </p:spPr>
      </p:pic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82E34DD1-F1C7-444E-B1A2-12A53E4D49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3377"/>
            <a:ext cx="10515600" cy="1325563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ru-RU" sz="3600" dirty="0"/>
              <a:t>БАР : антиконвульсанты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7C8FB94-D733-46B6-AFBF-8E508172E9EB}"/>
              </a:ext>
            </a:extLst>
          </p:cNvPr>
          <p:cNvSpPr txBox="1"/>
          <p:nvPr/>
        </p:nvSpPr>
        <p:spPr>
          <a:xfrm>
            <a:off x="0" y="6550223"/>
            <a:ext cx="1219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(</a:t>
            </a:r>
            <a:r>
              <a:rPr lang="en-US" sz="1400" dirty="0"/>
              <a:t>Cipriani A. et al., 2011</a:t>
            </a:r>
            <a:r>
              <a:rPr lang="ru-RU" sz="1400" dirty="0"/>
              <a:t>; </a:t>
            </a:r>
            <a:r>
              <a:rPr lang="en-US" sz="1400" dirty="0" err="1"/>
              <a:t>Grunze</a:t>
            </a:r>
            <a:r>
              <a:rPr lang="en-US" sz="1400" dirty="0"/>
              <a:t> H. et al., 2013</a:t>
            </a:r>
            <a:r>
              <a:rPr lang="ru-RU" sz="1400" dirty="0"/>
              <a:t>; </a:t>
            </a:r>
            <a:r>
              <a:rPr lang="en-US" sz="1400" dirty="0"/>
              <a:t>Vieta E., 201</a:t>
            </a:r>
            <a:r>
              <a:rPr lang="ru-RU" sz="1400" dirty="0"/>
              <a:t>5; </a:t>
            </a:r>
            <a:r>
              <a:rPr lang="en-US" sz="1400" dirty="0"/>
              <a:t>Goodwin G</a:t>
            </a:r>
            <a:r>
              <a:rPr lang="ru-RU" sz="1400" dirty="0"/>
              <a:t>.</a:t>
            </a:r>
            <a:r>
              <a:rPr lang="en-US" sz="1400" dirty="0"/>
              <a:t>M</a:t>
            </a:r>
            <a:r>
              <a:rPr lang="ru-RU" sz="1400" dirty="0"/>
              <a:t>.</a:t>
            </a:r>
            <a:r>
              <a:rPr lang="en-US" sz="1400" dirty="0"/>
              <a:t>, </a:t>
            </a:r>
            <a:r>
              <a:rPr lang="ru-RU" sz="1400" dirty="0"/>
              <a:t>2016; </a:t>
            </a:r>
            <a:r>
              <a:rPr lang="en-US" sz="1400" dirty="0"/>
              <a:t>Miura T</a:t>
            </a:r>
            <a:r>
              <a:rPr lang="ru-RU" sz="1400" dirty="0"/>
              <a:t>. </a:t>
            </a:r>
            <a:r>
              <a:rPr lang="en-US" sz="1400" dirty="0"/>
              <a:t>et al., </a:t>
            </a:r>
            <a:r>
              <a:rPr lang="ru-RU" sz="1400" dirty="0"/>
              <a:t>2014; </a:t>
            </a:r>
            <a:r>
              <a:rPr lang="en-US" sz="1400" dirty="0"/>
              <a:t>McIntyre R.S.</a:t>
            </a:r>
            <a:r>
              <a:rPr lang="ru-RU" sz="1400" dirty="0"/>
              <a:t>, 2015; </a:t>
            </a:r>
            <a:r>
              <a:rPr lang="en-US" sz="1400" dirty="0" err="1"/>
              <a:t>Earley</a:t>
            </a:r>
            <a:r>
              <a:rPr lang="en-US" sz="1400" dirty="0"/>
              <a:t> W.</a:t>
            </a:r>
            <a:r>
              <a:rPr lang="ru-RU" sz="1400" dirty="0"/>
              <a:t>, 2019; Мосолов С.Н., 2017)</a:t>
            </a:r>
          </a:p>
        </p:txBody>
      </p:sp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A89D33D5-2D1A-44FC-85E7-DBACB65ECF0A}"/>
              </a:ext>
            </a:extLst>
          </p:cNvPr>
          <p:cNvGraphicFramePr>
            <a:graphicFrameLocks noGrp="1"/>
          </p:cNvGraphicFramePr>
          <p:nvPr/>
        </p:nvGraphicFramePr>
        <p:xfrm>
          <a:off x="268312" y="1462088"/>
          <a:ext cx="11655376" cy="4617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62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98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49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788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0951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7724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224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4363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81000">
                <a:tc rowSpan="2"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  <a:latin typeface="+mn-lt"/>
                        </a:rPr>
                        <a:t>Наименование препарата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  <a:latin typeface="+mn-lt"/>
                        </a:rPr>
                        <a:t>Купирование симптоматики</a:t>
                      </a:r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  <a:latin typeface="+mn-lt"/>
                        </a:rPr>
                        <a:t>Быстрые циклы</a:t>
                      </a:r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  <a:latin typeface="+mn-lt"/>
                        </a:rPr>
                        <a:t>Профилактика</a:t>
                      </a:r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err="1">
                          <a:solidFill>
                            <a:schemeClr val="tx1"/>
                          </a:solidFill>
                          <a:latin typeface="+mn-lt"/>
                        </a:rPr>
                        <a:t>Антиманиакальное</a:t>
                      </a:r>
                      <a:r>
                        <a:rPr lang="ru-RU" b="1" dirty="0">
                          <a:solidFill>
                            <a:schemeClr val="tx1"/>
                          </a:solidFill>
                          <a:latin typeface="+mn-lt"/>
                        </a:rPr>
                        <a:t> действие</a:t>
                      </a: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err="1">
                          <a:solidFill>
                            <a:schemeClr val="tx1"/>
                          </a:solidFill>
                          <a:latin typeface="+mn-lt"/>
                        </a:rPr>
                        <a:t>Антидепрес</a:t>
                      </a:r>
                      <a:endParaRPr lang="ru-RU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r>
                        <a:rPr lang="ru-RU" b="1" dirty="0" err="1">
                          <a:solidFill>
                            <a:schemeClr val="tx1"/>
                          </a:solidFill>
                          <a:latin typeface="+mn-lt"/>
                        </a:rPr>
                        <a:t>сивное</a:t>
                      </a:r>
                      <a:r>
                        <a:rPr lang="ru-RU" b="1" dirty="0">
                          <a:solidFill>
                            <a:schemeClr val="tx1"/>
                          </a:solidFill>
                          <a:latin typeface="+mn-lt"/>
                        </a:rPr>
                        <a:t> действие</a:t>
                      </a: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chemeClr val="tx1"/>
                          </a:solidFill>
                          <a:latin typeface="+mn-lt"/>
                        </a:rPr>
                        <a:t>Действие на смешанные</a:t>
                      </a:r>
                      <a:r>
                        <a:rPr lang="ru-RU" b="1" baseline="0" dirty="0">
                          <a:solidFill>
                            <a:schemeClr val="tx1"/>
                          </a:solidFill>
                          <a:latin typeface="+mn-lt"/>
                        </a:rPr>
                        <a:t> состояния</a:t>
                      </a:r>
                      <a:endParaRPr lang="ru-RU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Антиманиа</a:t>
                      </a:r>
                      <a:endParaRPr lang="ru-RU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кальное</a:t>
                      </a:r>
                      <a:r>
                        <a:rPr lang="ru-RU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действие</a:t>
                      </a:r>
                    </a:p>
                    <a:p>
                      <a:endParaRPr lang="ru-RU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Антидепрес</a:t>
                      </a:r>
                      <a:endParaRPr lang="ru-RU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сивное</a:t>
                      </a:r>
                      <a:r>
                        <a:rPr lang="ru-RU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действие</a:t>
                      </a:r>
                    </a:p>
                    <a:p>
                      <a:endParaRPr lang="ru-RU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Антиманиа</a:t>
                      </a:r>
                      <a:endParaRPr lang="ru-RU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кальное</a:t>
                      </a:r>
                      <a:r>
                        <a:rPr lang="ru-RU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действие</a:t>
                      </a:r>
                    </a:p>
                    <a:p>
                      <a:endParaRPr lang="ru-RU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Антидепрес</a:t>
                      </a:r>
                      <a:endParaRPr lang="ru-RU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сивное</a:t>
                      </a:r>
                      <a:r>
                        <a:rPr lang="ru-RU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действие</a:t>
                      </a:r>
                    </a:p>
                    <a:p>
                      <a:endParaRPr lang="ru-RU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r>
                        <a:rPr lang="ru-RU" b="1" dirty="0" err="1">
                          <a:solidFill>
                            <a:schemeClr val="tx1"/>
                          </a:solidFill>
                          <a:latin typeface="+mn-lt"/>
                        </a:rPr>
                        <a:t>Вальпроаты</a:t>
                      </a:r>
                      <a:endParaRPr lang="ru-RU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  <a:latin typeface="+mj-lt"/>
                        </a:rPr>
                        <a:t>++++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  <a:latin typeface="+mj-lt"/>
                        </a:rPr>
                        <a:t>-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  <a:latin typeface="+mj-lt"/>
                        </a:rPr>
                        <a:t>+++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  <a:latin typeface="+mj-lt"/>
                        </a:rPr>
                        <a:t>+++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  <a:latin typeface="+mj-lt"/>
                        </a:rPr>
                        <a:t>+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  <a:latin typeface="+mj-lt"/>
                        </a:rPr>
                        <a:t>+++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  <a:latin typeface="+mj-lt"/>
                        </a:rPr>
                        <a:t>+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r>
                        <a:rPr lang="ru-RU" b="1" dirty="0" err="1">
                          <a:solidFill>
                            <a:schemeClr val="tx1"/>
                          </a:solidFill>
                          <a:latin typeface="+mn-lt"/>
                        </a:rPr>
                        <a:t>Карбамазепин</a:t>
                      </a:r>
                      <a:endParaRPr lang="ru-RU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  <a:latin typeface="+mj-lt"/>
                        </a:rPr>
                        <a:t>+++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  <a:latin typeface="+mj-lt"/>
                        </a:rPr>
                        <a:t>+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  <a:latin typeface="+mj-lt"/>
                        </a:rPr>
                        <a:t>+++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  <a:latin typeface="+mj-lt"/>
                        </a:rPr>
                        <a:t>+++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  <a:latin typeface="+mj-lt"/>
                        </a:rPr>
                        <a:t>+++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  <a:latin typeface="+mj-lt"/>
                        </a:rPr>
                        <a:t>+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  <a:latin typeface="+mj-lt"/>
                        </a:rPr>
                        <a:t>+++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r>
                        <a:rPr lang="ru-RU" b="1" dirty="0" err="1">
                          <a:solidFill>
                            <a:schemeClr val="tx1"/>
                          </a:solidFill>
                          <a:latin typeface="+mn-lt"/>
                        </a:rPr>
                        <a:t>Ламотриджин</a:t>
                      </a:r>
                      <a:endParaRPr lang="ru-RU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  <a:latin typeface="+mj-lt"/>
                        </a:rPr>
                        <a:t>-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  <a:latin typeface="+mj-lt"/>
                        </a:rPr>
                        <a:t>++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  <a:latin typeface="+mj-lt"/>
                        </a:rPr>
                        <a:t>?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  <a:latin typeface="+mj-lt"/>
                        </a:rPr>
                        <a:t>+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  <a:latin typeface="+mj-lt"/>
                        </a:rPr>
                        <a:t>+++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  <a:latin typeface="+mj-lt"/>
                        </a:rPr>
                        <a:t>+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  <a:latin typeface="+mj-lt"/>
                        </a:rPr>
                        <a:t>+++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chemeClr val="tx1"/>
                          </a:solidFill>
                          <a:latin typeface="+mn-lt"/>
                        </a:rPr>
                        <a:t>Литий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  <a:latin typeface="+mj-lt"/>
                        </a:rPr>
                        <a:t>++++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  <a:latin typeface="+mj-lt"/>
                        </a:rPr>
                        <a:t>+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  <a:latin typeface="+mj-lt"/>
                        </a:rPr>
                        <a:t>++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  <a:latin typeface="+mj-lt"/>
                        </a:rPr>
                        <a:t>-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  <a:latin typeface="+mj-lt"/>
                        </a:rPr>
                        <a:t>-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  <a:latin typeface="+mj-lt"/>
                        </a:rPr>
                        <a:t>+++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  <a:latin typeface="+mj-lt"/>
                        </a:rPr>
                        <a:t>+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FF86A408-8DDA-418E-88FA-16746E797BF5}"/>
              </a:ext>
            </a:extLst>
          </p:cNvPr>
          <p:cNvSpPr txBox="1"/>
          <p:nvPr/>
        </p:nvSpPr>
        <p:spPr>
          <a:xfrm>
            <a:off x="268312" y="5756642"/>
            <a:ext cx="115511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/>
              <a:t>Литий – требует контроля концентрации, нефро-, </a:t>
            </a:r>
            <a:r>
              <a:rPr lang="ru-RU" dirty="0" err="1"/>
              <a:t>тиротоксичность</a:t>
            </a:r>
            <a:r>
              <a:rPr lang="ru-RU" dirty="0"/>
              <a:t>, </a:t>
            </a:r>
            <a:r>
              <a:rPr lang="ru-RU" dirty="0" err="1"/>
              <a:t>тератогенность</a:t>
            </a:r>
            <a:r>
              <a:rPr lang="ru-RU" dirty="0"/>
              <a:t>. </a:t>
            </a:r>
            <a:r>
              <a:rPr lang="ru-RU" dirty="0" err="1"/>
              <a:t>Вальпроаты</a:t>
            </a:r>
            <a:r>
              <a:rPr lang="ru-RU" dirty="0"/>
              <a:t> – </a:t>
            </a:r>
            <a:r>
              <a:rPr lang="ru-RU" dirty="0" err="1"/>
              <a:t>тератогенность</a:t>
            </a:r>
            <a:r>
              <a:rPr lang="ru-RU" dirty="0"/>
              <a:t>, лучше у мужчин. </a:t>
            </a:r>
            <a:r>
              <a:rPr lang="ru-RU" dirty="0" err="1"/>
              <a:t>Карбамазепин</a:t>
            </a:r>
            <a:r>
              <a:rPr lang="ru-RU" dirty="0"/>
              <a:t> – индукция цитохромов печени. </a:t>
            </a:r>
            <a:r>
              <a:rPr lang="ru-RU" dirty="0" err="1"/>
              <a:t>Ламотриджин</a:t>
            </a:r>
            <a:r>
              <a:rPr lang="ru-RU" dirty="0"/>
              <a:t> – мелкопятнистая сыпь. </a:t>
            </a:r>
          </a:p>
        </p:txBody>
      </p:sp>
    </p:spTree>
    <p:extLst>
      <p:ext uri="{BB962C8B-B14F-4D97-AF65-F5344CB8AC3E}">
        <p14:creationId xmlns:p14="http://schemas.microsoft.com/office/powerpoint/2010/main" val="342438167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9842FFF-6242-4362-A611-A09C43CAD8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3110" y="0"/>
            <a:ext cx="3168890" cy="1782501"/>
          </a:xfrm>
          <a:prstGeom prst="rect">
            <a:avLst/>
          </a:prstGeom>
        </p:spPr>
      </p:pic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82E34DD1-F1C7-444E-B1A2-12A53E4D49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3377"/>
            <a:ext cx="10515600" cy="1325563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ru-RU" sz="3600" dirty="0"/>
              <a:t>БАР : препараты лития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CF678C4-1696-55D9-E93A-611C7F942E61}"/>
              </a:ext>
            </a:extLst>
          </p:cNvPr>
          <p:cNvSpPr txBox="1"/>
          <p:nvPr/>
        </p:nvSpPr>
        <p:spPr>
          <a:xfrm>
            <a:off x="970844" y="1343381"/>
            <a:ext cx="10382956" cy="51229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sz="2000" dirty="0"/>
              <a:t>Эффективны для купирования мании, а также для профилактики мании и депрессии.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sz="2000" dirty="0"/>
              <a:t>Более эффективны при «грандиозной» мании, чем при гневливой.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sz="2000" dirty="0"/>
              <a:t>Длительная терапия литием снижает риск суицидального поведения.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sz="2000" dirty="0"/>
              <a:t>Эффективность снижается у пациентов, злоупотребляющих алкоголем.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sz="2000" dirty="0"/>
              <a:t>Тератогенны – не применяется у беременных (гипоплазия правого желудочка и МЖП).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sz="2000" dirty="0"/>
              <a:t>Исследования перед назначением препаратов лития: ЭКГ, электролиты крови, мочевина, креатинин, трансаминазы, липидный профиль, гликемический профиль, ТТГ.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sz="2000" dirty="0"/>
              <a:t>Биодоступность – 100 %, не связывается с белками плазмы.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sz="2000" dirty="0"/>
              <a:t>Период полувыведения – 18-36 часов (24 часа для взрослых).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sz="2000" dirty="0"/>
              <a:t>Метаболизму не подвергается.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sz="2000" dirty="0"/>
              <a:t>Выводится почками.</a:t>
            </a:r>
          </a:p>
        </p:txBody>
      </p:sp>
    </p:spTree>
    <p:extLst>
      <p:ext uri="{BB962C8B-B14F-4D97-AF65-F5344CB8AC3E}">
        <p14:creationId xmlns:p14="http://schemas.microsoft.com/office/powerpoint/2010/main" val="180111352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9842FFF-6242-4362-A611-A09C43CAD8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3110" y="0"/>
            <a:ext cx="3168890" cy="1782501"/>
          </a:xfrm>
          <a:prstGeom prst="rect">
            <a:avLst/>
          </a:prstGeom>
        </p:spPr>
      </p:pic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82E34DD1-F1C7-444E-B1A2-12A53E4D49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3377"/>
            <a:ext cx="10515600" cy="1325563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ru-RU" sz="3600" dirty="0"/>
              <a:t>БАР : препараты лития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CF678C4-1696-55D9-E93A-611C7F942E61}"/>
              </a:ext>
            </a:extLst>
          </p:cNvPr>
          <p:cNvSpPr txBox="1"/>
          <p:nvPr/>
        </p:nvSpPr>
        <p:spPr>
          <a:xfrm>
            <a:off x="970844" y="2266709"/>
            <a:ext cx="10382956" cy="327628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sz="2000" dirty="0"/>
              <a:t>Контроль концентрации лития в плазме – 1 раз в 6 месяцев, если нет признаков токсичности (+ исследование уровней ТТГ, креатинина, мочевины, кальция).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sz="2000" dirty="0"/>
              <a:t>Узкое терапевтическое окно – концентрация более 1,5 ммоль/л – токсична.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sz="2000" dirty="0"/>
              <a:t>Можно комбинировать с другими психотропными препаратами, кроме СИОЗС.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sz="2000" dirty="0"/>
              <a:t>Резкое прекращение терапии приводит к возобновлению симптоматики.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sz="2000" dirty="0"/>
              <a:t>Эффект «автоматического существования» (стойкое переживание эмоциональной обезличенности) на фоне терапии.</a:t>
            </a:r>
          </a:p>
        </p:txBody>
      </p:sp>
    </p:spTree>
    <p:extLst>
      <p:ext uri="{BB962C8B-B14F-4D97-AF65-F5344CB8AC3E}">
        <p14:creationId xmlns:p14="http://schemas.microsoft.com/office/powerpoint/2010/main" val="372220193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9842FFF-6242-4362-A611-A09C43CAD8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3110" y="0"/>
            <a:ext cx="3168890" cy="1782501"/>
          </a:xfrm>
          <a:prstGeom prst="rect">
            <a:avLst/>
          </a:prstGeom>
        </p:spPr>
      </p:pic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82E34DD1-F1C7-444E-B1A2-12A53E4D49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3377"/>
            <a:ext cx="10515600" cy="1325563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ru-RU" sz="3600" dirty="0"/>
              <a:t>БАР : препараты лития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CF678C4-1696-55D9-E93A-611C7F942E61}"/>
              </a:ext>
            </a:extLst>
          </p:cNvPr>
          <p:cNvSpPr txBox="1"/>
          <p:nvPr/>
        </p:nvSpPr>
        <p:spPr>
          <a:xfrm>
            <a:off x="970844" y="1574212"/>
            <a:ext cx="10382956" cy="466127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sz="2000" dirty="0"/>
              <a:t>Необходимо соблюдение диеты: исключение потребления больших количеств жидкости и соли, ограничение пищи, богатой литием (копчёностей, некоторых видов твёрдых сыров, красного вина).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sz="2000" dirty="0"/>
              <a:t>Интоксикация: повышение глубоких сухожильных рефлексов и мышечные подёргивания, металлический привкус во рту, жажда, выраженный тремор, дизартрия, атаксия, двигательная заторможенность, нарушение координации движений, нистагм, спутанность сознания и пр.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sz="2000" dirty="0"/>
              <a:t>Наиболее частые побочные эффекты:  тремор пальцев рук, головокружение, сонливость, ощущение усталости, мышечная слабость, жажда и полиурия. Реже, при длительной терапии – нарушение функции почек, прибавка веса, гипотиреоз, выпадение волос, сыпь.</a:t>
            </a:r>
          </a:p>
        </p:txBody>
      </p:sp>
    </p:spTree>
    <p:extLst>
      <p:ext uri="{BB962C8B-B14F-4D97-AF65-F5344CB8AC3E}">
        <p14:creationId xmlns:p14="http://schemas.microsoft.com/office/powerpoint/2010/main" val="337667086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9842FFF-6242-4362-A611-A09C43CAD8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3110" y="0"/>
            <a:ext cx="3168890" cy="1782501"/>
          </a:xfrm>
          <a:prstGeom prst="rect">
            <a:avLst/>
          </a:prstGeom>
        </p:spPr>
      </p:pic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82E34DD1-F1C7-444E-B1A2-12A53E4D49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3377"/>
            <a:ext cx="10515600" cy="1325563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ru-RU" sz="3600" dirty="0"/>
              <a:t>БАР : препараты лития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CF678C4-1696-55D9-E93A-611C7F942E61}"/>
              </a:ext>
            </a:extLst>
          </p:cNvPr>
          <p:cNvSpPr txBox="1"/>
          <p:nvPr/>
        </p:nvSpPr>
        <p:spPr>
          <a:xfrm>
            <a:off x="970844" y="1343379"/>
            <a:ext cx="10382956" cy="51229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sz="2000" dirty="0"/>
              <a:t>Терапию начинают с дозы 600-900 мг/</a:t>
            </a:r>
            <a:r>
              <a:rPr lang="ru-RU" sz="2000" dirty="0" err="1"/>
              <a:t>сут</a:t>
            </a:r>
            <a:r>
              <a:rPr lang="ru-RU" sz="2000" dirty="0"/>
              <a:t>. На 2й день при хорошей переносимости увеличивают до 1,2 г/</a:t>
            </a:r>
            <a:r>
              <a:rPr lang="ru-RU" sz="2000" dirty="0" err="1"/>
              <a:t>сут</a:t>
            </a:r>
            <a:r>
              <a:rPr lang="ru-RU" sz="2000" dirty="0"/>
              <a:t> и ежедневно повышают дозу на 0,3 г до суточной дозы 1,5—2,1 г (максимально – 2,4 г/</a:t>
            </a:r>
            <a:r>
              <a:rPr lang="ru-RU" sz="2000" dirty="0" err="1"/>
              <a:t>сут</a:t>
            </a:r>
            <a:r>
              <a:rPr lang="ru-RU" sz="2000" dirty="0"/>
              <a:t>). В дозе более 2 г/</a:t>
            </a:r>
            <a:r>
              <a:rPr lang="ru-RU" sz="2000" dirty="0" err="1"/>
              <a:t>сут</a:t>
            </a:r>
            <a:r>
              <a:rPr lang="ru-RU" sz="2000" dirty="0"/>
              <a:t> – не более 2х недель.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sz="2000" dirty="0"/>
              <a:t>После исчезновения острой симптоматики дозировку постепенно снижают до 1,2—0,6 г в сутки. Затем препарат отменяют, либо продолжают назначать в профилактических целях от 0,3 до 1,2 г/</a:t>
            </a:r>
            <a:r>
              <a:rPr lang="ru-RU" sz="2000" dirty="0" err="1"/>
              <a:t>сут</a:t>
            </a:r>
            <a:r>
              <a:rPr lang="ru-RU" sz="2000" dirty="0"/>
              <a:t>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sz="2000" dirty="0"/>
              <a:t>Согласно последним рекомендациям назначается однократно, на ночь (для уменьшения токсического действия). 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sz="2000" dirty="0"/>
              <a:t>Доза подбирается для достижения сывороточной концентрации лития 0,8-1,4 ммоль/л для купирования мании, 0,6-0,8 ммоль/л в дальнейшем (меньше – неэффективна, больше – токсична).</a:t>
            </a:r>
          </a:p>
        </p:txBody>
      </p:sp>
    </p:spTree>
    <p:extLst>
      <p:ext uri="{BB962C8B-B14F-4D97-AF65-F5344CB8AC3E}">
        <p14:creationId xmlns:p14="http://schemas.microsoft.com/office/powerpoint/2010/main" val="90219595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9842FFF-6242-4362-A611-A09C43CAD8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3110" y="0"/>
            <a:ext cx="3168890" cy="1782501"/>
          </a:xfrm>
          <a:prstGeom prst="rect">
            <a:avLst/>
          </a:prstGeom>
        </p:spPr>
      </p:pic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82E34DD1-F1C7-444E-B1A2-12A53E4D49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3377"/>
            <a:ext cx="10515600" cy="1325563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ru-RU" sz="3600" dirty="0"/>
              <a:t>БАР : антиконвульсанты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CF678C4-1696-55D9-E93A-611C7F942E61}"/>
              </a:ext>
            </a:extLst>
          </p:cNvPr>
          <p:cNvSpPr txBox="1"/>
          <p:nvPr/>
        </p:nvSpPr>
        <p:spPr>
          <a:xfrm>
            <a:off x="970844" y="1805044"/>
            <a:ext cx="10382956" cy="419961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sz="2000" dirty="0" err="1"/>
              <a:t>Вальпроаты</a:t>
            </a:r>
            <a:r>
              <a:rPr lang="ru-RU" sz="2000" dirty="0"/>
              <a:t> (</a:t>
            </a:r>
            <a:r>
              <a:rPr lang="ru-RU" sz="2000" dirty="0" err="1"/>
              <a:t>депакин</a:t>
            </a:r>
            <a:r>
              <a:rPr lang="ru-RU" sz="2000" dirty="0"/>
              <a:t>, </a:t>
            </a:r>
            <a:r>
              <a:rPr lang="ru-RU" sz="2000" dirty="0" err="1"/>
              <a:t>конвулекс</a:t>
            </a:r>
            <a:r>
              <a:rPr lang="ru-RU" sz="2000" dirty="0"/>
              <a:t>): 750-1500 мг/</a:t>
            </a:r>
            <a:r>
              <a:rPr lang="ru-RU" sz="2000" dirty="0" err="1"/>
              <a:t>сут</a:t>
            </a:r>
            <a:r>
              <a:rPr lang="ru-RU" sz="2000" dirty="0"/>
              <a:t> купирующая доза, 500 мг/</a:t>
            </a:r>
            <a:r>
              <a:rPr lang="ru-RU" sz="2000" dirty="0" err="1"/>
              <a:t>сут</a:t>
            </a:r>
            <a:r>
              <a:rPr lang="ru-RU" sz="2000" dirty="0"/>
              <a:t> профилактическая доза. Побочные эффекты – прибавка веса, тремор, выпадение волос, гепатит, тромбоцитопения, синдром поликистозных яичников.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sz="2000" dirty="0" err="1"/>
              <a:t>Карбамазепин</a:t>
            </a:r>
            <a:r>
              <a:rPr lang="ru-RU" sz="2000" dirty="0"/>
              <a:t> (</a:t>
            </a:r>
            <a:r>
              <a:rPr lang="ru-RU" sz="2000" dirty="0" err="1"/>
              <a:t>финлепсин</a:t>
            </a:r>
            <a:r>
              <a:rPr lang="ru-RU" sz="2000" dirty="0"/>
              <a:t>, </a:t>
            </a:r>
            <a:r>
              <a:rPr lang="ru-RU" sz="2000" dirty="0" err="1"/>
              <a:t>тегретол</a:t>
            </a:r>
            <a:r>
              <a:rPr lang="ru-RU" sz="2000" dirty="0"/>
              <a:t>): стандартная суточная доза 200-400 мг/</a:t>
            </a:r>
            <a:r>
              <a:rPr lang="ru-RU" sz="2000" dirty="0" err="1"/>
              <a:t>сут</a:t>
            </a:r>
            <a:r>
              <a:rPr lang="ru-RU" sz="2000" dirty="0"/>
              <a:t>, при недостаточном эффекте может быть увеличена до 1600 мг/</a:t>
            </a:r>
            <a:r>
              <a:rPr lang="ru-RU" sz="2000" dirty="0" err="1"/>
              <a:t>сут</a:t>
            </a:r>
            <a:r>
              <a:rPr lang="ru-RU" sz="2000" dirty="0"/>
              <a:t>. Побочные эффекты – </a:t>
            </a:r>
            <a:r>
              <a:rPr lang="ru-RU" sz="2000" dirty="0" err="1"/>
              <a:t>нейротоксичность</a:t>
            </a:r>
            <a:r>
              <a:rPr lang="ru-RU" sz="2000" dirty="0"/>
              <a:t>, гепатит, лейкопения, гипонатриемия.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sz="2000" dirty="0" err="1"/>
              <a:t>Ламотриджин</a:t>
            </a:r>
            <a:r>
              <a:rPr lang="ru-RU" sz="2000" dirty="0"/>
              <a:t> (</a:t>
            </a:r>
            <a:r>
              <a:rPr lang="ru-RU" sz="2000" dirty="0" err="1"/>
              <a:t>ламиктал</a:t>
            </a:r>
            <a:r>
              <a:rPr lang="ru-RU" sz="2000" dirty="0"/>
              <a:t>, </a:t>
            </a:r>
            <a:r>
              <a:rPr lang="ru-RU" sz="2000" dirty="0" err="1"/>
              <a:t>сейзар</a:t>
            </a:r>
            <a:r>
              <a:rPr lang="ru-RU" sz="2000" dirty="0"/>
              <a:t>): начальная доза 25 мг/</a:t>
            </a:r>
            <a:r>
              <a:rPr lang="ru-RU" sz="2000" dirty="0" err="1"/>
              <a:t>сут</a:t>
            </a:r>
            <a:r>
              <a:rPr lang="ru-RU" sz="2000" dirty="0"/>
              <a:t>, увеличение на 50 мг/</a:t>
            </a:r>
            <a:r>
              <a:rPr lang="ru-RU" sz="2000" dirty="0" err="1"/>
              <a:t>сут</a:t>
            </a:r>
            <a:r>
              <a:rPr lang="ru-RU" sz="2000" dirty="0"/>
              <a:t> раз в неделю до максимальной дозы 200 мг/</a:t>
            </a:r>
            <a:r>
              <a:rPr lang="ru-RU" sz="2000" dirty="0" err="1"/>
              <a:t>сут</a:t>
            </a:r>
            <a:r>
              <a:rPr lang="ru-RU" sz="2000" dirty="0"/>
              <a:t> (до 400 мг/</a:t>
            </a:r>
            <a:r>
              <a:rPr lang="ru-RU" sz="2000" dirty="0" err="1"/>
              <a:t>сут</a:t>
            </a:r>
            <a:r>
              <a:rPr lang="ru-RU" sz="2000" dirty="0"/>
              <a:t>). Побочные эффекты – сыпь, диспепсия.</a:t>
            </a:r>
          </a:p>
        </p:txBody>
      </p:sp>
    </p:spTree>
    <p:extLst>
      <p:ext uri="{BB962C8B-B14F-4D97-AF65-F5344CB8AC3E}">
        <p14:creationId xmlns:p14="http://schemas.microsoft.com/office/powerpoint/2010/main" val="11965490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9842FFF-6242-4362-A611-A09C43CAD8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3110" y="0"/>
            <a:ext cx="3168890" cy="1782501"/>
          </a:xfrm>
          <a:prstGeom prst="rect">
            <a:avLst/>
          </a:prstGeom>
        </p:spPr>
      </p:pic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82E34DD1-F1C7-444E-B1A2-12A53E4D49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3377"/>
            <a:ext cx="10515600" cy="1325563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ru-RU" sz="3600" dirty="0"/>
              <a:t>БАР : антидепрессанты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CF678C4-1696-55D9-E93A-611C7F942E61}"/>
              </a:ext>
            </a:extLst>
          </p:cNvPr>
          <p:cNvSpPr txBox="1"/>
          <p:nvPr/>
        </p:nvSpPr>
        <p:spPr>
          <a:xfrm>
            <a:off x="970844" y="2035877"/>
            <a:ext cx="10382956" cy="373794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sz="2000" dirty="0"/>
              <a:t>ИОЗСН – чаще инверсии в манию.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sz="2000" dirty="0"/>
              <a:t>Из СИОЗС инверсия фазы чаще при применении </a:t>
            </a:r>
            <a:r>
              <a:rPr lang="ru-RU" sz="2000" dirty="0" err="1"/>
              <a:t>пароксетина</a:t>
            </a:r>
            <a:r>
              <a:rPr lang="ru-RU" sz="2000" dirty="0"/>
              <a:t> и </a:t>
            </a:r>
            <a:r>
              <a:rPr lang="ru-RU" sz="2000" dirty="0" err="1"/>
              <a:t>эсциталопрама</a:t>
            </a:r>
            <a:r>
              <a:rPr lang="ru-RU" sz="2000" dirty="0"/>
              <a:t>, реже – при терапии </a:t>
            </a:r>
            <a:r>
              <a:rPr lang="ru-RU" sz="2000" dirty="0" err="1"/>
              <a:t>сертралином</a:t>
            </a:r>
            <a:r>
              <a:rPr lang="ru-RU" sz="2000" dirty="0"/>
              <a:t>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sz="2000" dirty="0"/>
              <a:t>Комбинация СИОЗС + Литий повышает риск </a:t>
            </a:r>
            <a:r>
              <a:rPr lang="ru-RU" sz="2000" dirty="0" err="1"/>
              <a:t>серотонинергического</a:t>
            </a:r>
            <a:r>
              <a:rPr lang="ru-RU" sz="2000" dirty="0"/>
              <a:t> синдрома.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sz="2000" dirty="0"/>
              <a:t>Отмена антидепрессанта через 2-4 недели после достижения ремиссии.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sz="2000" dirty="0"/>
              <a:t>Пациенты должны быть информированы относительно возможной инверсии фазы.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sz="2000" dirty="0"/>
              <a:t>20% пациентов с БАР нуждаются в постоянной поддерживающей терапии антидепрессантом.</a:t>
            </a:r>
          </a:p>
        </p:txBody>
      </p:sp>
    </p:spTree>
    <p:extLst>
      <p:ext uri="{BB962C8B-B14F-4D97-AF65-F5344CB8AC3E}">
        <p14:creationId xmlns:p14="http://schemas.microsoft.com/office/powerpoint/2010/main" val="11517210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9842FFF-6242-4362-A611-A09C43CAD8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3110" y="0"/>
            <a:ext cx="3168890" cy="1782501"/>
          </a:xfrm>
          <a:prstGeom prst="rect">
            <a:avLst/>
          </a:prstGeom>
        </p:spPr>
      </p:pic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82E34DD1-F1C7-444E-B1A2-12A53E4D49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3377"/>
            <a:ext cx="10515600" cy="1325563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ru-RU" sz="3600" dirty="0"/>
              <a:t>БАР : купирующая терапия мании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CF678C4-1696-55D9-E93A-611C7F942E61}"/>
              </a:ext>
            </a:extLst>
          </p:cNvPr>
          <p:cNvSpPr txBox="1"/>
          <p:nvPr/>
        </p:nvSpPr>
        <p:spPr>
          <a:xfrm>
            <a:off x="970844" y="1343380"/>
            <a:ext cx="10382956" cy="51229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000" dirty="0"/>
              <a:t>Цель купирующей терапии: </a:t>
            </a:r>
          </a:p>
          <a:p>
            <a:pPr algn="just">
              <a:lnSpc>
                <a:spcPct val="150000"/>
              </a:lnSpc>
            </a:pPr>
            <a:r>
              <a:rPr lang="ru-RU" sz="2000" dirty="0"/>
              <a:t>достижение ремиссии (для более точного психометрического определения ремиссии можно использовать шкалу Янга, в соответствии с которой выраженность симптоматики не должна превышать 10-12 баллов).</a:t>
            </a:r>
          </a:p>
          <a:p>
            <a:pPr algn="just">
              <a:lnSpc>
                <a:spcPct val="150000"/>
              </a:lnSpc>
            </a:pPr>
            <a:r>
              <a:rPr lang="ru-RU" sz="2000" dirty="0"/>
              <a:t>Задачи купирующей терапии: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2000" dirty="0"/>
              <a:t>максимально быстрое купирование маниакальной симптоматики.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2000" dirty="0"/>
              <a:t>быстрый контроль психомоторного возбуждения и агрессивности. 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2000" dirty="0"/>
              <a:t>предотвращение развития или усиления (при смешанных состояниях) депрессивной симптоматики.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2000" dirty="0"/>
              <a:t>подбор препаратов с учетом индивидуальной переносимости для последующего длительного профилактического приема. </a:t>
            </a:r>
          </a:p>
        </p:txBody>
      </p:sp>
    </p:spTree>
    <p:extLst>
      <p:ext uri="{BB962C8B-B14F-4D97-AF65-F5344CB8AC3E}">
        <p14:creationId xmlns:p14="http://schemas.microsoft.com/office/powerpoint/2010/main" val="267091731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9842FFF-6242-4362-A611-A09C43CAD8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3110" y="0"/>
            <a:ext cx="3168890" cy="1782501"/>
          </a:xfrm>
          <a:prstGeom prst="rect">
            <a:avLst/>
          </a:prstGeom>
        </p:spPr>
      </p:pic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82E34DD1-F1C7-444E-B1A2-12A53E4D49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3377"/>
            <a:ext cx="10515600" cy="1325563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ru-RU" sz="3600" dirty="0"/>
              <a:t>БАР : </a:t>
            </a:r>
            <a:r>
              <a:rPr lang="ru-RU" sz="3600" dirty="0" err="1"/>
              <a:t>быстроциклическое</a:t>
            </a:r>
            <a:r>
              <a:rPr lang="ru-RU" sz="3600" dirty="0"/>
              <a:t> течение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7C8FB94-D733-46B6-AFBF-8E508172E9EB}"/>
              </a:ext>
            </a:extLst>
          </p:cNvPr>
          <p:cNvSpPr txBox="1"/>
          <p:nvPr/>
        </p:nvSpPr>
        <p:spPr>
          <a:xfrm>
            <a:off x="0" y="6550223"/>
            <a:ext cx="1219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(</a:t>
            </a:r>
            <a:r>
              <a:rPr lang="en-US" sz="1400" dirty="0" err="1"/>
              <a:t>Grunze</a:t>
            </a:r>
            <a:r>
              <a:rPr lang="en-US" sz="1400" dirty="0"/>
              <a:t> H. et al.</a:t>
            </a:r>
            <a:r>
              <a:rPr lang="ru-RU" sz="1400" dirty="0"/>
              <a:t>, 2013;</a:t>
            </a:r>
            <a:r>
              <a:rPr lang="en-US" sz="1400" dirty="0"/>
              <a:t> Vieta E</a:t>
            </a:r>
            <a:r>
              <a:rPr lang="ru-RU" sz="1400" dirty="0"/>
              <a:t>. </a:t>
            </a:r>
            <a:r>
              <a:rPr lang="en-US" sz="1400" dirty="0"/>
              <a:t>et al.,</a:t>
            </a:r>
            <a:r>
              <a:rPr lang="ru-RU" sz="1400" dirty="0"/>
              <a:t> 2018;</a:t>
            </a:r>
            <a:r>
              <a:rPr lang="en-US" sz="1400" dirty="0"/>
              <a:t> </a:t>
            </a:r>
            <a:r>
              <a:rPr lang="ru-RU" sz="1400" dirty="0"/>
              <a:t>Мосолов С.Н., Костюкова Е.Г., 2008; Мосолов С.Н., 2017)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C79B298-EB48-4EDA-B8BC-ADEE3BE002F5}"/>
              </a:ext>
            </a:extLst>
          </p:cNvPr>
          <p:cNvSpPr txBox="1"/>
          <p:nvPr/>
        </p:nvSpPr>
        <p:spPr>
          <a:xfrm>
            <a:off x="874889" y="1381725"/>
            <a:ext cx="10515600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just">
              <a:buNone/>
            </a:pPr>
            <a:r>
              <a:rPr lang="ru-RU" b="1" dirty="0"/>
              <a:t>«Быстрые циклы» </a:t>
            </a:r>
            <a:r>
              <a:rPr lang="ru-RU" dirty="0"/>
              <a:t>– 4 и более фазы в год (возможны короткие ремиссии либо континуальное течение с непрерывной сменой фаз).</a:t>
            </a:r>
          </a:p>
          <a:p>
            <a:pPr marL="0" indent="0" algn="just">
              <a:buNone/>
            </a:pPr>
            <a:r>
              <a:rPr lang="ru-RU" b="1" dirty="0"/>
              <a:t>«Ультрабыстрые циклы» </a:t>
            </a:r>
            <a:r>
              <a:rPr lang="ru-RU" dirty="0"/>
              <a:t>– 4 и более фазы в месяц.</a:t>
            </a:r>
          </a:p>
          <a:p>
            <a:pPr marL="0" indent="0" algn="just">
              <a:buNone/>
            </a:pPr>
            <a:r>
              <a:rPr lang="ru-RU" b="1" dirty="0"/>
              <a:t>«</a:t>
            </a:r>
            <a:r>
              <a:rPr lang="ru-RU" b="1" dirty="0" err="1"/>
              <a:t>Ультрадиадные</a:t>
            </a:r>
            <a:r>
              <a:rPr lang="ru-RU" b="1" dirty="0"/>
              <a:t> циклы» </a:t>
            </a:r>
            <a:r>
              <a:rPr lang="ru-RU" dirty="0"/>
              <a:t>– 4 и более фазы в неделю.</a:t>
            </a:r>
          </a:p>
          <a:p>
            <a:pPr marL="0" indent="0" algn="just">
              <a:buNone/>
            </a:pPr>
            <a:r>
              <a:rPr lang="ru-RU" b="1" dirty="0"/>
              <a:t>«Ультра-ультрабыстрые циклы» </a:t>
            </a:r>
            <a:r>
              <a:rPr lang="ru-RU" dirty="0"/>
              <a:t>– смена аффекта в течение суток.</a:t>
            </a:r>
          </a:p>
          <a:p>
            <a:pPr marL="0" indent="0" algn="just">
              <a:buNone/>
            </a:pPr>
            <a:r>
              <a:rPr lang="ru-RU" dirty="0"/>
              <a:t>Чаще наблюдаются у женщин; их возникновение связано с ранним началом болезни, злоупотреблением алкоголем, </a:t>
            </a:r>
            <a:r>
              <a:rPr lang="ru-RU" dirty="0" err="1"/>
              <a:t>гипотиреоидизмом</a:t>
            </a:r>
            <a:r>
              <a:rPr lang="ru-RU" dirty="0"/>
              <a:t>, влиянием женских половых гормонов и приемом антидепрессантов.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8CE4458-6DCA-47E5-86D5-2D8090D703B8}"/>
              </a:ext>
            </a:extLst>
          </p:cNvPr>
          <p:cNvSpPr txBox="1"/>
          <p:nvPr/>
        </p:nvSpPr>
        <p:spPr>
          <a:xfrm>
            <a:off x="874889" y="3413050"/>
            <a:ext cx="10515600" cy="29578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dirty="0"/>
              <a:t>Оценка целесообразности терапии антидепрессантами (не использовать ТЦА).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dirty="0"/>
              <a:t>ЭСТ может способствовать переходу в </a:t>
            </a:r>
            <a:r>
              <a:rPr lang="ru-RU" dirty="0" err="1"/>
              <a:t>быстроциклическое</a:t>
            </a:r>
            <a:r>
              <a:rPr lang="ru-RU" dirty="0"/>
              <a:t> течение, но может быть эффективна при </a:t>
            </a:r>
            <a:r>
              <a:rPr lang="ru-RU" dirty="0" err="1"/>
              <a:t>быстроциклическом</a:t>
            </a:r>
            <a:r>
              <a:rPr lang="ru-RU" dirty="0"/>
              <a:t> течении.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dirty="0"/>
              <a:t>Низкая эффективность препаратов лития.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dirty="0"/>
              <a:t>Наиболее эффективны: </a:t>
            </a:r>
            <a:r>
              <a:rPr lang="ru-RU" dirty="0" err="1"/>
              <a:t>вальпроаты</a:t>
            </a:r>
            <a:r>
              <a:rPr lang="ru-RU" dirty="0"/>
              <a:t>, </a:t>
            </a:r>
            <a:r>
              <a:rPr lang="ru-RU" dirty="0" err="1"/>
              <a:t>ламотриджин</a:t>
            </a:r>
            <a:r>
              <a:rPr lang="ru-RU" dirty="0"/>
              <a:t>, </a:t>
            </a:r>
            <a:r>
              <a:rPr lang="ru-RU" b="1" dirty="0" err="1"/>
              <a:t>карбамазепин</a:t>
            </a:r>
            <a:r>
              <a:rPr lang="ru-RU" dirty="0"/>
              <a:t>, </a:t>
            </a:r>
            <a:r>
              <a:rPr lang="ru-RU" dirty="0" err="1"/>
              <a:t>кветиапин</a:t>
            </a:r>
            <a:r>
              <a:rPr lang="ru-RU" dirty="0"/>
              <a:t>, </a:t>
            </a:r>
            <a:r>
              <a:rPr lang="ru-RU" dirty="0" err="1"/>
              <a:t>оланзапин</a:t>
            </a:r>
            <a:r>
              <a:rPr lang="ru-RU" dirty="0"/>
              <a:t>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dirty="0"/>
              <a:t>Ежедневно заполняемая пациентом карта самооценки состояния.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dirty="0" err="1"/>
              <a:t>Противорецидивная</a:t>
            </a:r>
            <a:r>
              <a:rPr lang="ru-RU" dirty="0"/>
              <a:t> терапия в режиме лечения сохраняется даже при стабилизации.</a:t>
            </a:r>
          </a:p>
        </p:txBody>
      </p: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943A4E41-9FEA-49B7-B8D5-A4E8211B1043}"/>
              </a:ext>
            </a:extLst>
          </p:cNvPr>
          <p:cNvCxnSpPr>
            <a:cxnSpLocks/>
          </p:cNvCxnSpPr>
          <p:nvPr/>
        </p:nvCxnSpPr>
        <p:spPr>
          <a:xfrm>
            <a:off x="959556" y="3429000"/>
            <a:ext cx="10430933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12300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9842FFF-6242-4362-A611-A09C43CAD8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3110" y="0"/>
            <a:ext cx="3168890" cy="1782501"/>
          </a:xfrm>
          <a:prstGeom prst="rect">
            <a:avLst/>
          </a:prstGeom>
        </p:spPr>
      </p:pic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82E34DD1-F1C7-444E-B1A2-12A53E4D49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3377"/>
            <a:ext cx="10515600" cy="1325563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ru-RU" sz="3600" dirty="0"/>
              <a:t>БАР : купирующая терапия мании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7C8FB94-D733-46B6-AFBF-8E508172E9EB}"/>
              </a:ext>
            </a:extLst>
          </p:cNvPr>
          <p:cNvSpPr txBox="1"/>
          <p:nvPr/>
        </p:nvSpPr>
        <p:spPr>
          <a:xfrm>
            <a:off x="0" y="6550223"/>
            <a:ext cx="117404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(</a:t>
            </a:r>
            <a:r>
              <a:rPr lang="en-US" sz="1400" dirty="0"/>
              <a:t>Vieta E., 201</a:t>
            </a:r>
            <a:r>
              <a:rPr lang="ru-RU" sz="1400" dirty="0"/>
              <a:t>5; </a:t>
            </a:r>
            <a:r>
              <a:rPr lang="en-US" sz="1400" dirty="0"/>
              <a:t>Goodwin G</a:t>
            </a:r>
            <a:r>
              <a:rPr lang="ru-RU" sz="1400" dirty="0"/>
              <a:t>.</a:t>
            </a:r>
            <a:r>
              <a:rPr lang="en-US" sz="1400" dirty="0"/>
              <a:t>M</a:t>
            </a:r>
            <a:r>
              <a:rPr lang="ru-RU" sz="1400" dirty="0"/>
              <a:t>.</a:t>
            </a:r>
            <a:r>
              <a:rPr lang="en-US" sz="1400" dirty="0"/>
              <a:t>, Haddad P</a:t>
            </a:r>
            <a:r>
              <a:rPr lang="ru-RU" sz="1400" dirty="0"/>
              <a:t>.</a:t>
            </a:r>
            <a:r>
              <a:rPr lang="en-US" sz="1400" dirty="0"/>
              <a:t>M.</a:t>
            </a:r>
            <a:r>
              <a:rPr lang="ru-RU" sz="1400" dirty="0"/>
              <a:t>, 2016; Павличенко А.В., 2021)</a:t>
            </a:r>
          </a:p>
        </p:txBody>
      </p:sp>
      <p:graphicFrame>
        <p:nvGraphicFramePr>
          <p:cNvPr id="9" name="Таблица 9">
            <a:extLst>
              <a:ext uri="{FF2B5EF4-FFF2-40B4-BE49-F238E27FC236}">
                <a16:creationId xmlns:a16="http://schemas.microsoft.com/office/drawing/2014/main" id="{06048F1F-7419-4249-A27E-7A9E81EBAC9F}"/>
              </a:ext>
            </a:extLst>
          </p:cNvPr>
          <p:cNvGraphicFramePr>
            <a:graphicFrameLocks noGrp="1"/>
          </p:cNvGraphicFramePr>
          <p:nvPr/>
        </p:nvGraphicFramePr>
        <p:xfrm>
          <a:off x="530576" y="1495262"/>
          <a:ext cx="10823224" cy="5003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5806">
                  <a:extLst>
                    <a:ext uri="{9D8B030D-6E8A-4147-A177-3AD203B41FA5}">
                      <a16:colId xmlns:a16="http://schemas.microsoft.com/office/drawing/2014/main" val="3460439836"/>
                    </a:ext>
                  </a:extLst>
                </a:gridCol>
                <a:gridCol w="2705806">
                  <a:extLst>
                    <a:ext uri="{9D8B030D-6E8A-4147-A177-3AD203B41FA5}">
                      <a16:colId xmlns:a16="http://schemas.microsoft.com/office/drawing/2014/main" val="1155622826"/>
                    </a:ext>
                  </a:extLst>
                </a:gridCol>
                <a:gridCol w="2705806">
                  <a:extLst>
                    <a:ext uri="{9D8B030D-6E8A-4147-A177-3AD203B41FA5}">
                      <a16:colId xmlns:a16="http://schemas.microsoft.com/office/drawing/2014/main" val="954379325"/>
                    </a:ext>
                  </a:extLst>
                </a:gridCol>
                <a:gridCol w="2705806">
                  <a:extLst>
                    <a:ext uri="{9D8B030D-6E8A-4147-A177-3AD203B41FA5}">
                      <a16:colId xmlns:a16="http://schemas.microsoft.com/office/drawing/2014/main" val="335998491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ru-RU" sz="14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Первая линия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Вторая линия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Не рекомендуется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15843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Американская психиатрическая ассоциация (</a:t>
                      </a:r>
                      <a:r>
                        <a:rPr lang="en-US" sz="1400" dirty="0"/>
                        <a:t>APA)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Тяжелая: литий или </a:t>
                      </a:r>
                      <a:r>
                        <a:rPr lang="ru-RU" sz="1400" dirty="0" err="1"/>
                        <a:t>вальпроат</a:t>
                      </a:r>
                      <a:r>
                        <a:rPr lang="ru-RU" sz="1400" dirty="0"/>
                        <a:t> + антипсихотик </a:t>
                      </a:r>
                    </a:p>
                    <a:p>
                      <a:pPr algn="ctr"/>
                      <a:r>
                        <a:rPr lang="ru-RU" sz="1400" dirty="0"/>
                        <a:t>Легкая-средняя: литий, </a:t>
                      </a:r>
                      <a:r>
                        <a:rPr lang="ru-RU" sz="1400" dirty="0" err="1"/>
                        <a:t>вальпроат</a:t>
                      </a:r>
                      <a:r>
                        <a:rPr lang="ru-RU" sz="1400" dirty="0"/>
                        <a:t>, </a:t>
                      </a:r>
                      <a:r>
                        <a:rPr lang="ru-RU" sz="1400" dirty="0" err="1"/>
                        <a:t>оланзапин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Различные комбинации двух средств первой линии или ЭСТ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80394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Канадская сеть по изучению депрессивных и тревожных расстройств (CANMAT)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Литий, </a:t>
                      </a:r>
                      <a:r>
                        <a:rPr lang="ru-RU" sz="1400" dirty="0" err="1"/>
                        <a:t>вальпроат</a:t>
                      </a:r>
                      <a:r>
                        <a:rPr lang="ru-RU" sz="1400" dirty="0"/>
                        <a:t>, </a:t>
                      </a:r>
                      <a:r>
                        <a:rPr lang="ru-RU" sz="1400" dirty="0" err="1"/>
                        <a:t>оланзапин</a:t>
                      </a:r>
                      <a:r>
                        <a:rPr lang="ru-RU" sz="1400" dirty="0"/>
                        <a:t>, </a:t>
                      </a:r>
                      <a:r>
                        <a:rPr lang="ru-RU" sz="1400" dirty="0" err="1"/>
                        <a:t>рисперидон</a:t>
                      </a:r>
                      <a:r>
                        <a:rPr lang="ru-RU" sz="1400" dirty="0"/>
                        <a:t>, </a:t>
                      </a:r>
                      <a:r>
                        <a:rPr lang="ru-RU" sz="1400" dirty="0" err="1"/>
                        <a:t>кветиапин</a:t>
                      </a:r>
                      <a:r>
                        <a:rPr lang="ru-RU" sz="1400" dirty="0"/>
                        <a:t>, </a:t>
                      </a:r>
                      <a:r>
                        <a:rPr lang="ru-RU" sz="1400" dirty="0" err="1"/>
                        <a:t>кветиапин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пролонг</a:t>
                      </a:r>
                      <a:r>
                        <a:rPr lang="ru-RU" sz="1400" dirty="0"/>
                        <a:t>, </a:t>
                      </a:r>
                      <a:r>
                        <a:rPr lang="ru-RU" sz="1400" dirty="0" err="1"/>
                        <a:t>арипипразол</a:t>
                      </a:r>
                      <a:r>
                        <a:rPr lang="ru-RU" sz="1400" dirty="0"/>
                        <a:t>, </a:t>
                      </a:r>
                      <a:r>
                        <a:rPr lang="ru-RU" sz="1400" dirty="0" err="1"/>
                        <a:t>зипразидон</a:t>
                      </a:r>
                      <a:r>
                        <a:rPr lang="ru-RU" sz="1400" dirty="0"/>
                        <a:t>, </a:t>
                      </a:r>
                      <a:r>
                        <a:rPr lang="ru-RU" sz="1400" dirty="0" err="1">
                          <a:solidFill>
                            <a:srgbClr val="C00000"/>
                          </a:solidFill>
                        </a:rPr>
                        <a:t>карипразин</a:t>
                      </a:r>
                      <a:r>
                        <a:rPr lang="ru-RU" sz="1400" dirty="0"/>
                        <a:t>, литий или </a:t>
                      </a:r>
                      <a:r>
                        <a:rPr lang="ru-RU" sz="1400" dirty="0" err="1"/>
                        <a:t>вальпроат</a:t>
                      </a:r>
                      <a:r>
                        <a:rPr lang="ru-RU" sz="1400" dirty="0"/>
                        <a:t> + антипсихотик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err="1"/>
                        <a:t>Карбамазепин</a:t>
                      </a:r>
                      <a:r>
                        <a:rPr lang="ru-RU" sz="1400" dirty="0"/>
                        <a:t>, </a:t>
                      </a:r>
                      <a:r>
                        <a:rPr lang="ru-RU" sz="1400" dirty="0" err="1"/>
                        <a:t>азенапин</a:t>
                      </a:r>
                      <a:r>
                        <a:rPr lang="ru-RU" sz="1400" dirty="0"/>
                        <a:t>, </a:t>
                      </a:r>
                      <a:r>
                        <a:rPr lang="ru-RU" sz="1400" dirty="0" err="1"/>
                        <a:t>палиперидон</a:t>
                      </a:r>
                      <a:r>
                        <a:rPr lang="ru-RU" sz="1400" dirty="0"/>
                        <a:t>, литий + </a:t>
                      </a:r>
                      <a:r>
                        <a:rPr lang="ru-RU" sz="1400" dirty="0" err="1"/>
                        <a:t>вальпроат</a:t>
                      </a:r>
                      <a:r>
                        <a:rPr lang="ru-RU" sz="1400" dirty="0"/>
                        <a:t>, литий или </a:t>
                      </a:r>
                      <a:r>
                        <a:rPr lang="ru-RU" sz="1400" dirty="0" err="1"/>
                        <a:t>вальпроат</a:t>
                      </a:r>
                      <a:r>
                        <a:rPr lang="ru-RU" sz="1400" dirty="0"/>
                        <a:t> + </a:t>
                      </a:r>
                      <a:r>
                        <a:rPr lang="ru-RU" sz="1400" dirty="0" err="1"/>
                        <a:t>азенапин</a:t>
                      </a:r>
                      <a:r>
                        <a:rPr lang="ru-RU" sz="1400" dirty="0"/>
                        <a:t> </a:t>
                      </a:r>
                      <a:endParaRPr lang="en-US" sz="1400" dirty="0"/>
                    </a:p>
                    <a:p>
                      <a:pPr algn="ctr"/>
                      <a:r>
                        <a:rPr lang="ru-RU" sz="1400" dirty="0"/>
                        <a:t>Психотерапия, ЭСТ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err="1"/>
                        <a:t>Монотерапия</a:t>
                      </a:r>
                      <a:r>
                        <a:rPr lang="ru-RU" sz="1400" dirty="0"/>
                        <a:t>: </a:t>
                      </a:r>
                      <a:r>
                        <a:rPr lang="ru-RU" sz="1400" dirty="0" err="1"/>
                        <a:t>габапентином</a:t>
                      </a:r>
                      <a:r>
                        <a:rPr lang="ru-RU" sz="1400" dirty="0"/>
                        <a:t>, топираматом, </a:t>
                      </a:r>
                      <a:r>
                        <a:rPr lang="ru-RU" sz="1400" dirty="0" err="1"/>
                        <a:t>ламотриджином</a:t>
                      </a:r>
                      <a:r>
                        <a:rPr lang="ru-RU" sz="1400" dirty="0"/>
                        <a:t>, </a:t>
                      </a:r>
                      <a:r>
                        <a:rPr lang="ru-RU" sz="1400" dirty="0" err="1"/>
                        <a:t>верапамилом</a:t>
                      </a:r>
                      <a:r>
                        <a:rPr lang="ru-RU" sz="1400" dirty="0"/>
                        <a:t>, </a:t>
                      </a:r>
                      <a:endParaRPr lang="en-US" sz="1400" dirty="0"/>
                    </a:p>
                    <a:p>
                      <a:pPr algn="ctr"/>
                      <a:r>
                        <a:rPr lang="ru-RU" sz="1400" dirty="0" err="1"/>
                        <a:t>рисперидон</a:t>
                      </a:r>
                      <a:r>
                        <a:rPr lang="ru-RU" sz="1400" dirty="0"/>
                        <a:t> или </a:t>
                      </a:r>
                      <a:r>
                        <a:rPr lang="ru-RU" sz="1400" dirty="0" err="1"/>
                        <a:t>оланзапин</a:t>
                      </a:r>
                      <a:r>
                        <a:rPr lang="ru-RU" sz="1400" dirty="0"/>
                        <a:t> + </a:t>
                      </a:r>
                      <a:r>
                        <a:rPr lang="ru-RU" sz="1400" dirty="0" err="1"/>
                        <a:t>карбамазепин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39660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Британская ассоциация по психофармакологии (BAP) 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Тяжелая: антипсихотик, </a:t>
                      </a:r>
                      <a:r>
                        <a:rPr lang="ru-RU" sz="1400" dirty="0" err="1"/>
                        <a:t>вальпроат</a:t>
                      </a:r>
                      <a:r>
                        <a:rPr lang="ru-RU" sz="1400" dirty="0"/>
                        <a:t>, бензодиазепины внутримышечно, ЭСТ </a:t>
                      </a:r>
                    </a:p>
                    <a:p>
                      <a:pPr algn="ctr"/>
                      <a:r>
                        <a:rPr lang="ru-RU" sz="1400" dirty="0"/>
                        <a:t>Более легкая: антипсихотик, </a:t>
                      </a:r>
                      <a:r>
                        <a:rPr lang="ru-RU" sz="1400" dirty="0" err="1"/>
                        <a:t>вальпроат</a:t>
                      </a:r>
                      <a:r>
                        <a:rPr lang="ru-RU" sz="1400" dirty="0"/>
                        <a:t>, литий, </a:t>
                      </a:r>
                      <a:r>
                        <a:rPr lang="ru-RU" sz="1400" dirty="0" err="1"/>
                        <a:t>карбамазепин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Отмена антидепрессантов, </a:t>
                      </a:r>
                      <a:r>
                        <a:rPr lang="ru-RU" sz="1400" dirty="0" err="1"/>
                        <a:t>клозапин</a:t>
                      </a:r>
                      <a:r>
                        <a:rPr lang="ru-RU" sz="1400" dirty="0"/>
                        <a:t> </a:t>
                      </a:r>
                    </a:p>
                    <a:p>
                      <a:pPr algn="ctr"/>
                      <a:r>
                        <a:rPr lang="ru-RU" sz="1400" dirty="0"/>
                        <a:t>Психотерапия ЭСТ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46735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Всемирная ассоциация обществ биологической психиатрии (WFSBP)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Литий, </a:t>
                      </a:r>
                      <a:r>
                        <a:rPr lang="ru-RU" sz="1400" dirty="0" err="1"/>
                        <a:t>карбамазепин</a:t>
                      </a:r>
                      <a:r>
                        <a:rPr lang="ru-RU" sz="1400" dirty="0"/>
                        <a:t>, </a:t>
                      </a:r>
                      <a:r>
                        <a:rPr lang="ru-RU" sz="1400" dirty="0" err="1"/>
                        <a:t>вальпроат</a:t>
                      </a:r>
                      <a:r>
                        <a:rPr lang="ru-RU" sz="1400" dirty="0"/>
                        <a:t>, </a:t>
                      </a:r>
                      <a:r>
                        <a:rPr lang="ru-RU" sz="1400" dirty="0" err="1"/>
                        <a:t>арипипразол</a:t>
                      </a:r>
                      <a:r>
                        <a:rPr lang="ru-RU" sz="1400" dirty="0"/>
                        <a:t>, </a:t>
                      </a:r>
                      <a:r>
                        <a:rPr lang="ru-RU" sz="1400" dirty="0" err="1">
                          <a:solidFill>
                            <a:srgbClr val="C00000"/>
                          </a:solidFill>
                        </a:rPr>
                        <a:t>карипразин</a:t>
                      </a:r>
                      <a:r>
                        <a:rPr lang="ru-RU" sz="1400" dirty="0">
                          <a:solidFill>
                            <a:srgbClr val="C00000"/>
                          </a:solidFill>
                        </a:rPr>
                        <a:t>,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оланзапин</a:t>
                      </a:r>
                      <a:r>
                        <a:rPr lang="ru-RU" sz="1400" dirty="0"/>
                        <a:t>, </a:t>
                      </a:r>
                      <a:r>
                        <a:rPr lang="ru-RU" sz="1400" dirty="0" err="1"/>
                        <a:t>кветиапин</a:t>
                      </a:r>
                      <a:r>
                        <a:rPr lang="ru-RU" sz="1400" dirty="0"/>
                        <a:t>, </a:t>
                      </a:r>
                      <a:r>
                        <a:rPr lang="ru-RU" sz="1400" dirty="0" err="1"/>
                        <a:t>рисперидон</a:t>
                      </a:r>
                      <a:r>
                        <a:rPr lang="ru-RU" sz="1400" dirty="0"/>
                        <a:t>, </a:t>
                      </a:r>
                      <a:r>
                        <a:rPr lang="ru-RU" sz="1400" dirty="0" err="1"/>
                        <a:t>азенапин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err="1"/>
                        <a:t>Зипразидон</a:t>
                      </a:r>
                      <a:r>
                        <a:rPr lang="ru-RU" sz="1400" dirty="0"/>
                        <a:t>, галоперидол, комбинация препаратов первой линии, ЭСТ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err="1"/>
                        <a:t>Габапентин</a:t>
                      </a:r>
                      <a:r>
                        <a:rPr lang="ru-RU" sz="1400" dirty="0"/>
                        <a:t>, топирамат, </a:t>
                      </a:r>
                      <a:r>
                        <a:rPr lang="ru-RU" sz="1400" dirty="0" err="1"/>
                        <a:t>ламотриджин</a:t>
                      </a:r>
                      <a:r>
                        <a:rPr lang="ru-RU" sz="1400" dirty="0"/>
                        <a:t>, </a:t>
                      </a:r>
                      <a:r>
                        <a:rPr lang="ru-RU" sz="1400" dirty="0" err="1"/>
                        <a:t>прегабалин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82605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45469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Рисунок 37">
            <a:extLst>
              <a:ext uri="{FF2B5EF4-FFF2-40B4-BE49-F238E27FC236}">
                <a16:creationId xmlns:a16="http://schemas.microsoft.com/office/drawing/2014/main" id="{FE114A3F-53C6-4C94-A281-4751B63160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3110" y="0"/>
            <a:ext cx="3168890" cy="1782501"/>
          </a:xfrm>
          <a:prstGeom prst="rect">
            <a:avLst/>
          </a:prstGeom>
        </p:spPr>
      </p:pic>
      <p:sp>
        <p:nvSpPr>
          <p:cNvPr id="3" name="Объект 2">
            <a:extLst>
              <a:ext uri="{FF2B5EF4-FFF2-40B4-BE49-F238E27FC236}">
                <a16:creationId xmlns:a16="http://schemas.microsoft.com/office/drawing/2014/main" id="{45EC5C62-2197-453F-9650-6A9C4FFDA5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45168"/>
            <a:ext cx="10515600" cy="940153"/>
          </a:xfrm>
        </p:spPr>
        <p:txBody>
          <a:bodyPr anchor="t">
            <a:no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ru-RU" sz="2000" dirty="0"/>
              <a:t>Алгоритм фармакотерапии </a:t>
            </a:r>
            <a:r>
              <a:rPr lang="ru-RU" sz="2000" b="1" dirty="0"/>
              <a:t>маниакального </a:t>
            </a:r>
            <a:r>
              <a:rPr lang="ru-RU" sz="2000" dirty="0"/>
              <a:t>эпизода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ru-RU" sz="2000" dirty="0"/>
              <a:t>(клинические рекомендации РФ, 2021):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51418F0-2E04-4661-944F-5125D833A788}"/>
              </a:ext>
            </a:extLst>
          </p:cNvPr>
          <p:cNvSpPr txBox="1"/>
          <p:nvPr/>
        </p:nvSpPr>
        <p:spPr>
          <a:xfrm>
            <a:off x="2410763" y="2421256"/>
            <a:ext cx="2551289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ru-RU" dirty="0" err="1"/>
              <a:t>Гипомания</a:t>
            </a:r>
            <a:r>
              <a:rPr lang="ru-RU" dirty="0"/>
              <a:t> или мания умеренной тяжести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1C61794-6FA6-4D87-8614-B2203AC490AC}"/>
              </a:ext>
            </a:extLst>
          </p:cNvPr>
          <p:cNvSpPr txBox="1"/>
          <p:nvPr/>
        </p:nvSpPr>
        <p:spPr>
          <a:xfrm>
            <a:off x="6878471" y="2406656"/>
            <a:ext cx="3646308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ru-RU" dirty="0"/>
              <a:t>Тяжелая мания или маниакально-бредовое состояние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4146ABE-4948-49AD-B92D-1AEF3C53EDB6}"/>
              </a:ext>
            </a:extLst>
          </p:cNvPr>
          <p:cNvSpPr txBox="1"/>
          <p:nvPr/>
        </p:nvSpPr>
        <p:spPr>
          <a:xfrm>
            <a:off x="1078082" y="3618337"/>
            <a:ext cx="2551289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Классическая </a:t>
            </a:r>
          </a:p>
          <a:p>
            <a:pPr algn="ctr"/>
            <a:r>
              <a:rPr lang="ru-RU" dirty="0"/>
              <a:t>(веселая)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F3B548C-ABAF-4670-B936-1E86FF170B6F}"/>
              </a:ext>
            </a:extLst>
          </p:cNvPr>
          <p:cNvSpPr txBox="1"/>
          <p:nvPr/>
        </p:nvSpPr>
        <p:spPr>
          <a:xfrm>
            <a:off x="4007558" y="3619938"/>
            <a:ext cx="2551289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ru-RU" dirty="0"/>
              <a:t>Гневливая или со смешанными чертами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8D7EF8B-9EAA-4333-829C-00562F5DDF18}"/>
              </a:ext>
            </a:extLst>
          </p:cNvPr>
          <p:cNvSpPr txBox="1"/>
          <p:nvPr/>
        </p:nvSpPr>
        <p:spPr>
          <a:xfrm>
            <a:off x="1078082" y="4939767"/>
            <a:ext cx="12954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Соли лития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AF20C8D-25BC-4951-A6F1-41F5B5CFAA62}"/>
              </a:ext>
            </a:extLst>
          </p:cNvPr>
          <p:cNvSpPr txBox="1"/>
          <p:nvPr/>
        </p:nvSpPr>
        <p:spPr>
          <a:xfrm>
            <a:off x="2723438" y="4913420"/>
            <a:ext cx="90593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АВП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DEA5878-5FB7-4CA2-99B4-5ADFE14563CB}"/>
              </a:ext>
            </a:extLst>
          </p:cNvPr>
          <p:cNvSpPr txBox="1"/>
          <p:nvPr/>
        </p:nvSpPr>
        <p:spPr>
          <a:xfrm>
            <a:off x="4012190" y="4820791"/>
            <a:ext cx="2610558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 err="1"/>
              <a:t>Вальпроаты</a:t>
            </a:r>
            <a:r>
              <a:rPr lang="ru-RU" dirty="0"/>
              <a:t> или </a:t>
            </a:r>
            <a:r>
              <a:rPr lang="ru-RU" dirty="0" err="1"/>
              <a:t>карбамазепин</a:t>
            </a:r>
            <a:endParaRPr lang="ru-RU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9253EAC-2B43-44F5-8C19-961F55BB1B6A}"/>
              </a:ext>
            </a:extLst>
          </p:cNvPr>
          <p:cNvSpPr txBox="1"/>
          <p:nvPr/>
        </p:nvSpPr>
        <p:spPr>
          <a:xfrm>
            <a:off x="2202738" y="4910999"/>
            <a:ext cx="71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или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003E3DE-DAB1-4C3C-B660-6950C4BC333C}"/>
              </a:ext>
            </a:extLst>
          </p:cNvPr>
          <p:cNvSpPr txBox="1"/>
          <p:nvPr/>
        </p:nvSpPr>
        <p:spPr>
          <a:xfrm>
            <a:off x="3456502" y="4913420"/>
            <a:ext cx="71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или</a:t>
            </a:r>
          </a:p>
        </p:txBody>
      </p:sp>
      <p:cxnSp>
        <p:nvCxnSpPr>
          <p:cNvPr id="14" name="Прямая со стрелкой 13">
            <a:extLst>
              <a:ext uri="{FF2B5EF4-FFF2-40B4-BE49-F238E27FC236}">
                <a16:creationId xmlns:a16="http://schemas.microsoft.com/office/drawing/2014/main" id="{5CAB8F37-3DDD-489E-85A2-B26BD3C832DF}"/>
              </a:ext>
            </a:extLst>
          </p:cNvPr>
          <p:cNvCxnSpPr>
            <a:cxnSpLocks/>
            <a:stCxn id="6" idx="2"/>
            <a:endCxn id="9" idx="0"/>
          </p:cNvCxnSpPr>
          <p:nvPr/>
        </p:nvCxnSpPr>
        <p:spPr>
          <a:xfrm>
            <a:off x="2353727" y="4264668"/>
            <a:ext cx="822678" cy="64875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>
            <a:extLst>
              <a:ext uri="{FF2B5EF4-FFF2-40B4-BE49-F238E27FC236}">
                <a16:creationId xmlns:a16="http://schemas.microsoft.com/office/drawing/2014/main" id="{E8B03CFE-C8F8-4B82-A161-0E823848F0E2}"/>
              </a:ext>
            </a:extLst>
          </p:cNvPr>
          <p:cNvCxnSpPr>
            <a:cxnSpLocks/>
            <a:stCxn id="6" idx="2"/>
            <a:endCxn id="8" idx="0"/>
          </p:cNvCxnSpPr>
          <p:nvPr/>
        </p:nvCxnSpPr>
        <p:spPr>
          <a:xfrm flipH="1">
            <a:off x="1725782" y="4264668"/>
            <a:ext cx="627945" cy="67509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>
            <a:extLst>
              <a:ext uri="{FF2B5EF4-FFF2-40B4-BE49-F238E27FC236}">
                <a16:creationId xmlns:a16="http://schemas.microsoft.com/office/drawing/2014/main" id="{0F666E14-BAF7-4D71-A349-26AFCEA00122}"/>
              </a:ext>
            </a:extLst>
          </p:cNvPr>
          <p:cNvCxnSpPr>
            <a:cxnSpLocks/>
            <a:stCxn id="7" idx="2"/>
            <a:endCxn id="10" idx="0"/>
          </p:cNvCxnSpPr>
          <p:nvPr/>
        </p:nvCxnSpPr>
        <p:spPr>
          <a:xfrm>
            <a:off x="5283203" y="4266269"/>
            <a:ext cx="34266" cy="55452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>
            <a:extLst>
              <a:ext uri="{FF2B5EF4-FFF2-40B4-BE49-F238E27FC236}">
                <a16:creationId xmlns:a16="http://schemas.microsoft.com/office/drawing/2014/main" id="{2CD67935-FBCA-4E00-AEE6-EDC9FEE422EE}"/>
              </a:ext>
            </a:extLst>
          </p:cNvPr>
          <p:cNvCxnSpPr>
            <a:cxnSpLocks/>
            <a:stCxn id="7" idx="2"/>
            <a:endCxn id="9" idx="0"/>
          </p:cNvCxnSpPr>
          <p:nvPr/>
        </p:nvCxnSpPr>
        <p:spPr>
          <a:xfrm flipH="1">
            <a:off x="3176405" y="4266269"/>
            <a:ext cx="2106798" cy="64715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>
            <a:extLst>
              <a:ext uri="{FF2B5EF4-FFF2-40B4-BE49-F238E27FC236}">
                <a16:creationId xmlns:a16="http://schemas.microsoft.com/office/drawing/2014/main" id="{A29E2EBF-F29B-4234-BBFE-BF667FF07E7C}"/>
              </a:ext>
            </a:extLst>
          </p:cNvPr>
          <p:cNvCxnSpPr>
            <a:stCxn id="4" idx="2"/>
            <a:endCxn id="7" idx="0"/>
          </p:cNvCxnSpPr>
          <p:nvPr/>
        </p:nvCxnSpPr>
        <p:spPr>
          <a:xfrm>
            <a:off x="3686408" y="3067587"/>
            <a:ext cx="1596795" cy="55235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>
            <a:extLst>
              <a:ext uri="{FF2B5EF4-FFF2-40B4-BE49-F238E27FC236}">
                <a16:creationId xmlns:a16="http://schemas.microsoft.com/office/drawing/2014/main" id="{3670C3E4-86C6-4DDC-85CE-3A2C42B7CF44}"/>
              </a:ext>
            </a:extLst>
          </p:cNvPr>
          <p:cNvCxnSpPr>
            <a:stCxn id="4" idx="2"/>
            <a:endCxn id="6" idx="0"/>
          </p:cNvCxnSpPr>
          <p:nvPr/>
        </p:nvCxnSpPr>
        <p:spPr>
          <a:xfrm flipH="1">
            <a:off x="2353727" y="3067587"/>
            <a:ext cx="1332681" cy="55075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A170B3D7-4808-403E-A68C-6E724C73A676}"/>
              </a:ext>
            </a:extLst>
          </p:cNvPr>
          <p:cNvSpPr txBox="1"/>
          <p:nvPr/>
        </p:nvSpPr>
        <p:spPr>
          <a:xfrm>
            <a:off x="6937033" y="4273938"/>
            <a:ext cx="3529185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ru-RU" dirty="0"/>
              <a:t>Соли лития и </a:t>
            </a:r>
            <a:r>
              <a:rPr lang="ru-RU" dirty="0" err="1"/>
              <a:t>вальпроаты</a:t>
            </a:r>
            <a:r>
              <a:rPr lang="ru-RU" dirty="0"/>
              <a:t> + АВП или галоперидол (в первые дни показано в/м введение)</a:t>
            </a:r>
          </a:p>
        </p:txBody>
      </p:sp>
      <p:cxnSp>
        <p:nvCxnSpPr>
          <p:cNvPr id="31" name="Прямая со стрелкой 30">
            <a:extLst>
              <a:ext uri="{FF2B5EF4-FFF2-40B4-BE49-F238E27FC236}">
                <a16:creationId xmlns:a16="http://schemas.microsoft.com/office/drawing/2014/main" id="{F2403A18-6BBE-43FB-85C5-C6E0CAF89D93}"/>
              </a:ext>
            </a:extLst>
          </p:cNvPr>
          <p:cNvCxnSpPr>
            <a:stCxn id="5" idx="2"/>
            <a:endCxn id="29" idx="0"/>
          </p:cNvCxnSpPr>
          <p:nvPr/>
        </p:nvCxnSpPr>
        <p:spPr>
          <a:xfrm>
            <a:off x="8701625" y="3052987"/>
            <a:ext cx="1" cy="122095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D3F4A5F8-7B6A-41DE-BA9B-BC3385D18493}"/>
              </a:ext>
            </a:extLst>
          </p:cNvPr>
          <p:cNvSpPr txBox="1"/>
          <p:nvPr/>
        </p:nvSpPr>
        <p:spPr>
          <a:xfrm>
            <a:off x="1933810" y="6169373"/>
            <a:ext cx="231140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Эффект 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B6BB7BFD-176D-40BC-AD37-87B9B31BFDE5}"/>
              </a:ext>
            </a:extLst>
          </p:cNvPr>
          <p:cNvSpPr txBox="1"/>
          <p:nvPr/>
        </p:nvSpPr>
        <p:spPr>
          <a:xfrm>
            <a:off x="9278667" y="6006089"/>
            <a:ext cx="231140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Эффект </a:t>
            </a:r>
          </a:p>
        </p:txBody>
      </p:sp>
      <p:cxnSp>
        <p:nvCxnSpPr>
          <p:cNvPr id="35" name="Прямая со стрелкой 34">
            <a:extLst>
              <a:ext uri="{FF2B5EF4-FFF2-40B4-BE49-F238E27FC236}">
                <a16:creationId xmlns:a16="http://schemas.microsoft.com/office/drawing/2014/main" id="{E767AD3D-FDBB-4AEF-961D-7BC6975DE65A}"/>
              </a:ext>
            </a:extLst>
          </p:cNvPr>
          <p:cNvCxnSpPr>
            <a:cxnSpLocks/>
            <a:stCxn id="10" idx="2"/>
            <a:endCxn id="32" idx="0"/>
          </p:cNvCxnSpPr>
          <p:nvPr/>
        </p:nvCxnSpPr>
        <p:spPr>
          <a:xfrm flipH="1">
            <a:off x="3089514" y="5467122"/>
            <a:ext cx="2227955" cy="70225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>
            <a:extLst>
              <a:ext uri="{FF2B5EF4-FFF2-40B4-BE49-F238E27FC236}">
                <a16:creationId xmlns:a16="http://schemas.microsoft.com/office/drawing/2014/main" id="{F01F1341-45F6-435E-B1AA-73A484036E33}"/>
              </a:ext>
            </a:extLst>
          </p:cNvPr>
          <p:cNvCxnSpPr>
            <a:cxnSpLocks/>
            <a:stCxn id="9" idx="2"/>
            <a:endCxn id="32" idx="0"/>
          </p:cNvCxnSpPr>
          <p:nvPr/>
        </p:nvCxnSpPr>
        <p:spPr>
          <a:xfrm flipH="1">
            <a:off x="3089514" y="5282752"/>
            <a:ext cx="86891" cy="88662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>
            <a:extLst>
              <a:ext uri="{FF2B5EF4-FFF2-40B4-BE49-F238E27FC236}">
                <a16:creationId xmlns:a16="http://schemas.microsoft.com/office/drawing/2014/main" id="{3E0D83E3-1B81-4504-A115-CEEED9479804}"/>
              </a:ext>
            </a:extLst>
          </p:cNvPr>
          <p:cNvCxnSpPr>
            <a:stCxn id="8" idx="2"/>
            <a:endCxn id="32" idx="0"/>
          </p:cNvCxnSpPr>
          <p:nvPr/>
        </p:nvCxnSpPr>
        <p:spPr>
          <a:xfrm>
            <a:off x="1725782" y="5309099"/>
            <a:ext cx="1363732" cy="86027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>
            <a:extLst>
              <a:ext uri="{FF2B5EF4-FFF2-40B4-BE49-F238E27FC236}">
                <a16:creationId xmlns:a16="http://schemas.microsoft.com/office/drawing/2014/main" id="{E8DC6D10-22A5-469C-9F5B-AD5DCE6B95E5}"/>
              </a:ext>
            </a:extLst>
          </p:cNvPr>
          <p:cNvCxnSpPr>
            <a:stCxn id="29" idx="2"/>
            <a:endCxn id="33" idx="0"/>
          </p:cNvCxnSpPr>
          <p:nvPr/>
        </p:nvCxnSpPr>
        <p:spPr>
          <a:xfrm>
            <a:off x="8701626" y="5197268"/>
            <a:ext cx="1732745" cy="80882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>
            <a:extLst>
              <a:ext uri="{FF2B5EF4-FFF2-40B4-BE49-F238E27FC236}">
                <a16:creationId xmlns:a16="http://schemas.microsoft.com/office/drawing/2014/main" id="{744CF704-ADDA-4C16-9EFD-B84E4D110D90}"/>
              </a:ext>
            </a:extLst>
          </p:cNvPr>
          <p:cNvSpPr txBox="1"/>
          <p:nvPr/>
        </p:nvSpPr>
        <p:spPr>
          <a:xfrm>
            <a:off x="4127993" y="6160440"/>
            <a:ext cx="5573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да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CF404030-E13D-4C7B-826E-C5607C9418A0}"/>
              </a:ext>
            </a:extLst>
          </p:cNvPr>
          <p:cNvSpPr txBox="1"/>
          <p:nvPr/>
        </p:nvSpPr>
        <p:spPr>
          <a:xfrm>
            <a:off x="8831254" y="5984707"/>
            <a:ext cx="5573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да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655146D2-6730-4523-9AB9-2FDDF573C372}"/>
              </a:ext>
            </a:extLst>
          </p:cNvPr>
          <p:cNvSpPr txBox="1"/>
          <p:nvPr/>
        </p:nvSpPr>
        <p:spPr>
          <a:xfrm>
            <a:off x="5340044" y="5707708"/>
            <a:ext cx="3126430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продолжать терапию </a:t>
            </a:r>
            <a:r>
              <a:rPr lang="ru-RU" dirty="0" err="1"/>
              <a:t>нормотимиком</a:t>
            </a:r>
            <a:r>
              <a:rPr lang="ru-RU" dirty="0"/>
              <a:t>, отмена АП, замена АП на </a:t>
            </a:r>
            <a:r>
              <a:rPr lang="ru-RU" dirty="0" err="1"/>
              <a:t>нормотимик</a:t>
            </a:r>
            <a:endParaRPr lang="ru-RU" dirty="0"/>
          </a:p>
        </p:txBody>
      </p:sp>
      <p:cxnSp>
        <p:nvCxnSpPr>
          <p:cNvPr id="49" name="Прямая со стрелкой 48">
            <a:extLst>
              <a:ext uri="{FF2B5EF4-FFF2-40B4-BE49-F238E27FC236}">
                <a16:creationId xmlns:a16="http://schemas.microsoft.com/office/drawing/2014/main" id="{B91C014F-8156-4295-AEB4-6AEC0899CE08}"/>
              </a:ext>
            </a:extLst>
          </p:cNvPr>
          <p:cNvCxnSpPr>
            <a:cxnSpLocks/>
          </p:cNvCxnSpPr>
          <p:nvPr/>
        </p:nvCxnSpPr>
        <p:spPr>
          <a:xfrm flipH="1">
            <a:off x="8471354" y="6186511"/>
            <a:ext cx="460542" cy="848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 стрелкой 51">
            <a:extLst>
              <a:ext uri="{FF2B5EF4-FFF2-40B4-BE49-F238E27FC236}">
                <a16:creationId xmlns:a16="http://schemas.microsoft.com/office/drawing/2014/main" id="{58953020-9C54-4233-9800-2100BFB393AA}"/>
              </a:ext>
            </a:extLst>
          </p:cNvPr>
          <p:cNvCxnSpPr>
            <a:cxnSpLocks/>
            <a:endCxn id="47" idx="1"/>
          </p:cNvCxnSpPr>
          <p:nvPr/>
        </p:nvCxnSpPr>
        <p:spPr>
          <a:xfrm flipV="1">
            <a:off x="4552025" y="6169373"/>
            <a:ext cx="788019" cy="20604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Заголовок 1">
            <a:extLst>
              <a:ext uri="{FF2B5EF4-FFF2-40B4-BE49-F238E27FC236}">
                <a16:creationId xmlns:a16="http://schemas.microsoft.com/office/drawing/2014/main" id="{3B203AC5-B698-4FCC-84CB-CE649C63C1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1591"/>
            <a:ext cx="10515600" cy="1325563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ru-RU" sz="3600" dirty="0"/>
              <a:t>БАР : купирующая терапия мании</a:t>
            </a:r>
          </a:p>
        </p:txBody>
      </p:sp>
    </p:spTree>
    <p:extLst>
      <p:ext uri="{BB962C8B-B14F-4D97-AF65-F5344CB8AC3E}">
        <p14:creationId xmlns:p14="http://schemas.microsoft.com/office/powerpoint/2010/main" val="38236711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A9D1E8E4-099F-496E-B340-BCC62E485E3F}"/>
              </a:ext>
            </a:extLst>
          </p:cNvPr>
          <p:cNvSpPr txBox="1"/>
          <p:nvPr/>
        </p:nvSpPr>
        <p:spPr>
          <a:xfrm>
            <a:off x="4651020" y="1319224"/>
            <a:ext cx="246097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Смешанный эпизод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EFFBE56-2AE6-4F01-B03E-10FFA07EBA7B}"/>
              </a:ext>
            </a:extLst>
          </p:cNvPr>
          <p:cNvSpPr txBox="1"/>
          <p:nvPr/>
        </p:nvSpPr>
        <p:spPr>
          <a:xfrm>
            <a:off x="2184393" y="2026148"/>
            <a:ext cx="246097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Смешанная депрессия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D101E9F-9D18-45DA-A3AF-475F11EBB9AA}"/>
              </a:ext>
            </a:extLst>
          </p:cNvPr>
          <p:cNvSpPr txBox="1"/>
          <p:nvPr/>
        </p:nvSpPr>
        <p:spPr>
          <a:xfrm>
            <a:off x="7222054" y="2026148"/>
            <a:ext cx="246097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Смешанная мания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3FD0244-989A-4D90-992F-1D65C14F226E}"/>
              </a:ext>
            </a:extLst>
          </p:cNvPr>
          <p:cNvSpPr txBox="1"/>
          <p:nvPr/>
        </p:nvSpPr>
        <p:spPr>
          <a:xfrm>
            <a:off x="733776" y="2698430"/>
            <a:ext cx="391159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 err="1"/>
              <a:t>Зипразидон</a:t>
            </a:r>
            <a:r>
              <a:rPr lang="ru-RU" dirty="0"/>
              <a:t> 2-4 недели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4F62128-1992-4078-8A5C-C549F432AA52}"/>
              </a:ext>
            </a:extLst>
          </p:cNvPr>
          <p:cNvSpPr txBox="1"/>
          <p:nvPr/>
        </p:nvSpPr>
        <p:spPr>
          <a:xfrm>
            <a:off x="7111999" y="2695993"/>
            <a:ext cx="391159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 err="1"/>
              <a:t>Оланзапин</a:t>
            </a:r>
            <a:r>
              <a:rPr lang="ru-RU" dirty="0"/>
              <a:t>, </a:t>
            </a:r>
            <a:r>
              <a:rPr lang="ru-RU" dirty="0" err="1"/>
              <a:t>зипразидон</a:t>
            </a:r>
            <a:r>
              <a:rPr lang="ru-RU" dirty="0"/>
              <a:t>, </a:t>
            </a:r>
            <a:r>
              <a:rPr lang="ru-RU" dirty="0" err="1"/>
              <a:t>карипразин</a:t>
            </a:r>
            <a:endParaRPr lang="ru-RU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9378A52-6697-4039-BF68-DC0EA2906122}"/>
              </a:ext>
            </a:extLst>
          </p:cNvPr>
          <p:cNvSpPr txBox="1"/>
          <p:nvPr/>
        </p:nvSpPr>
        <p:spPr>
          <a:xfrm>
            <a:off x="2184393" y="3254142"/>
            <a:ext cx="246097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Нет эффекта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9E926BA-8B7F-45D0-A1F1-5E43D7E49D76}"/>
              </a:ext>
            </a:extLst>
          </p:cNvPr>
          <p:cNvSpPr txBox="1"/>
          <p:nvPr/>
        </p:nvSpPr>
        <p:spPr>
          <a:xfrm>
            <a:off x="7111999" y="3254848"/>
            <a:ext cx="246097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Нет эффекта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18737A0-E835-413B-AADE-5BD6BCC3EDA2}"/>
              </a:ext>
            </a:extLst>
          </p:cNvPr>
          <p:cNvSpPr txBox="1"/>
          <p:nvPr/>
        </p:nvSpPr>
        <p:spPr>
          <a:xfrm>
            <a:off x="733777" y="3949360"/>
            <a:ext cx="3911595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 err="1"/>
              <a:t>Оланзапин</a:t>
            </a:r>
            <a:r>
              <a:rPr lang="ru-RU" dirty="0"/>
              <a:t>, </a:t>
            </a:r>
            <a:r>
              <a:rPr lang="ru-RU" dirty="0" err="1"/>
              <a:t>карбамазепин</a:t>
            </a:r>
            <a:r>
              <a:rPr lang="ru-RU" dirty="0"/>
              <a:t>, </a:t>
            </a:r>
            <a:r>
              <a:rPr lang="ru-RU" dirty="0" err="1"/>
              <a:t>луразидон</a:t>
            </a:r>
            <a:r>
              <a:rPr lang="ru-RU" dirty="0"/>
              <a:t>, ЭСТ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0353042-5746-4DA2-B2EE-7B2F2E274648}"/>
              </a:ext>
            </a:extLst>
          </p:cNvPr>
          <p:cNvSpPr txBox="1"/>
          <p:nvPr/>
        </p:nvSpPr>
        <p:spPr>
          <a:xfrm>
            <a:off x="7112000" y="3959865"/>
            <a:ext cx="3911595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 err="1"/>
              <a:t>Оланзапин+вальпроат</a:t>
            </a:r>
            <a:r>
              <a:rPr lang="ru-RU" dirty="0"/>
              <a:t>, </a:t>
            </a:r>
            <a:r>
              <a:rPr lang="ru-RU" dirty="0" err="1"/>
              <a:t>арипипразил</a:t>
            </a:r>
            <a:r>
              <a:rPr lang="ru-RU" dirty="0"/>
              <a:t>, </a:t>
            </a:r>
            <a:r>
              <a:rPr lang="ru-RU" dirty="0" err="1"/>
              <a:t>палиперидон</a:t>
            </a:r>
            <a:r>
              <a:rPr lang="ru-RU" dirty="0"/>
              <a:t>, </a:t>
            </a:r>
            <a:r>
              <a:rPr lang="ru-RU" dirty="0" err="1"/>
              <a:t>кветиапин+вальпроат</a:t>
            </a:r>
            <a:r>
              <a:rPr lang="ru-RU" dirty="0"/>
              <a:t>/литий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8C6973D-C4BF-4941-871B-40ED4109E6A9}"/>
              </a:ext>
            </a:extLst>
          </p:cNvPr>
          <p:cNvSpPr txBox="1"/>
          <p:nvPr/>
        </p:nvSpPr>
        <p:spPr>
          <a:xfrm>
            <a:off x="2184393" y="4742547"/>
            <a:ext cx="246097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Нет эффекта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1C9149A-E145-40BA-96EF-C94F3D96C481}"/>
              </a:ext>
            </a:extLst>
          </p:cNvPr>
          <p:cNvSpPr txBox="1"/>
          <p:nvPr/>
        </p:nvSpPr>
        <p:spPr>
          <a:xfrm>
            <a:off x="733776" y="5258735"/>
            <a:ext cx="391159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Начать неиспользованную опцию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A09F247-5B98-4836-A2B8-05CDF30BA2BD}"/>
              </a:ext>
            </a:extLst>
          </p:cNvPr>
          <p:cNvSpPr txBox="1"/>
          <p:nvPr/>
        </p:nvSpPr>
        <p:spPr>
          <a:xfrm>
            <a:off x="7112000" y="5022163"/>
            <a:ext cx="246097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Нет эффекта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7CBB6CA-66DD-4CD9-BBBF-669C5083456C}"/>
              </a:ext>
            </a:extLst>
          </p:cNvPr>
          <p:cNvSpPr txBox="1"/>
          <p:nvPr/>
        </p:nvSpPr>
        <p:spPr>
          <a:xfrm>
            <a:off x="7111999" y="5530463"/>
            <a:ext cx="391159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Начать неиспользованную опцию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DF4B644-BD29-4C5D-A640-7B9E83B72665}"/>
              </a:ext>
            </a:extLst>
          </p:cNvPr>
          <p:cNvSpPr txBox="1"/>
          <p:nvPr/>
        </p:nvSpPr>
        <p:spPr>
          <a:xfrm>
            <a:off x="7111999" y="6038763"/>
            <a:ext cx="246097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Нет эффекта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B7B682E-DD18-4206-B6FA-B28ABEEDB52D}"/>
              </a:ext>
            </a:extLst>
          </p:cNvPr>
          <p:cNvSpPr txBox="1"/>
          <p:nvPr/>
        </p:nvSpPr>
        <p:spPr>
          <a:xfrm>
            <a:off x="733777" y="6038763"/>
            <a:ext cx="6095996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 err="1"/>
              <a:t>Клозапин</a:t>
            </a:r>
            <a:r>
              <a:rPr lang="ru-RU" dirty="0"/>
              <a:t>, </a:t>
            </a:r>
            <a:r>
              <a:rPr lang="ru-RU" dirty="0" err="1"/>
              <a:t>габапентин+нормотимик</a:t>
            </a:r>
            <a:r>
              <a:rPr lang="ru-RU" dirty="0"/>
              <a:t>, </a:t>
            </a:r>
            <a:r>
              <a:rPr lang="ru-RU" dirty="0" err="1"/>
              <a:t>окскарбазепин+литий</a:t>
            </a:r>
            <a:r>
              <a:rPr lang="ru-RU" dirty="0"/>
              <a:t>, </a:t>
            </a:r>
            <a:r>
              <a:rPr lang="ru-RU" dirty="0" err="1"/>
              <a:t>рисперидон</a:t>
            </a:r>
            <a:r>
              <a:rPr lang="ru-RU" dirty="0"/>
              <a:t>, антипсихотик 1 поколения, ЭСТ</a:t>
            </a:r>
          </a:p>
        </p:txBody>
      </p:sp>
      <p:cxnSp>
        <p:nvCxnSpPr>
          <p:cNvPr id="22" name="Прямая со стрелкой 21">
            <a:extLst>
              <a:ext uri="{FF2B5EF4-FFF2-40B4-BE49-F238E27FC236}">
                <a16:creationId xmlns:a16="http://schemas.microsoft.com/office/drawing/2014/main" id="{2561E3D0-FEBB-47F0-B179-2D282A9659E2}"/>
              </a:ext>
            </a:extLst>
          </p:cNvPr>
          <p:cNvCxnSpPr>
            <a:cxnSpLocks/>
            <a:stCxn id="19" idx="1"/>
            <a:endCxn id="20" idx="3"/>
          </p:cNvCxnSpPr>
          <p:nvPr/>
        </p:nvCxnSpPr>
        <p:spPr>
          <a:xfrm flipH="1">
            <a:off x="6829773" y="6223429"/>
            <a:ext cx="282226" cy="1385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Заголовок 1">
            <a:extLst>
              <a:ext uri="{FF2B5EF4-FFF2-40B4-BE49-F238E27FC236}">
                <a16:creationId xmlns:a16="http://schemas.microsoft.com/office/drawing/2014/main" id="{F47F3CAA-E63A-4583-8919-6320593F95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1591"/>
            <a:ext cx="10515600" cy="1325563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ru-RU" sz="3600" dirty="0"/>
              <a:t>БАР : купирующая терапия смешанного</a:t>
            </a:r>
            <a:br>
              <a:rPr lang="ru-RU" sz="3600" dirty="0"/>
            </a:br>
            <a:r>
              <a:rPr lang="ru-RU" sz="3600" dirty="0"/>
              <a:t>эпизода</a:t>
            </a:r>
          </a:p>
        </p:txBody>
      </p:sp>
      <p:pic>
        <p:nvPicPr>
          <p:cNvPr id="25" name="Рисунок 24">
            <a:extLst>
              <a:ext uri="{FF2B5EF4-FFF2-40B4-BE49-F238E27FC236}">
                <a16:creationId xmlns:a16="http://schemas.microsoft.com/office/drawing/2014/main" id="{E144B6F5-8F3C-47FF-9C38-936A03E06C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3110" y="0"/>
            <a:ext cx="3168890" cy="1782501"/>
          </a:xfrm>
          <a:prstGeom prst="rect">
            <a:avLst/>
          </a:prstGeom>
        </p:spPr>
      </p:pic>
      <p:cxnSp>
        <p:nvCxnSpPr>
          <p:cNvPr id="21" name="Прямая со стрелкой 20">
            <a:extLst>
              <a:ext uri="{FF2B5EF4-FFF2-40B4-BE49-F238E27FC236}">
                <a16:creationId xmlns:a16="http://schemas.microsoft.com/office/drawing/2014/main" id="{B4F0E239-C2A3-47EC-BCBC-281C28E76EDA}"/>
              </a:ext>
            </a:extLst>
          </p:cNvPr>
          <p:cNvCxnSpPr>
            <a:cxnSpLocks/>
            <a:endCxn id="7" idx="0"/>
          </p:cNvCxnSpPr>
          <p:nvPr/>
        </p:nvCxnSpPr>
        <p:spPr>
          <a:xfrm flipH="1">
            <a:off x="3414883" y="1517154"/>
            <a:ext cx="1230488" cy="5089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Прямая со стрелкой 27">
            <a:extLst>
              <a:ext uri="{FF2B5EF4-FFF2-40B4-BE49-F238E27FC236}">
                <a16:creationId xmlns:a16="http://schemas.microsoft.com/office/drawing/2014/main" id="{CE903B0C-C9BF-4881-9B85-74A63BD02314}"/>
              </a:ext>
            </a:extLst>
          </p:cNvPr>
          <p:cNvCxnSpPr>
            <a:cxnSpLocks/>
          </p:cNvCxnSpPr>
          <p:nvPr/>
        </p:nvCxnSpPr>
        <p:spPr>
          <a:xfrm>
            <a:off x="7111999" y="1490866"/>
            <a:ext cx="1340546" cy="5352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Соединитель: уступ 30">
            <a:extLst>
              <a:ext uri="{FF2B5EF4-FFF2-40B4-BE49-F238E27FC236}">
                <a16:creationId xmlns:a16="http://schemas.microsoft.com/office/drawing/2014/main" id="{D69DD918-3491-45B2-B6CE-3756FDD0E12E}"/>
              </a:ext>
            </a:extLst>
          </p:cNvPr>
          <p:cNvCxnSpPr>
            <a:stCxn id="9" idx="3"/>
            <a:endCxn id="11" idx="3"/>
          </p:cNvCxnSpPr>
          <p:nvPr/>
        </p:nvCxnSpPr>
        <p:spPr>
          <a:xfrm>
            <a:off x="4645371" y="2883096"/>
            <a:ext cx="1" cy="555712"/>
          </a:xfrm>
          <a:prstGeom prst="bentConnector3">
            <a:avLst>
              <a:gd name="adj1" fmla="val 22860100000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Соединитель: уступ 32">
            <a:extLst>
              <a:ext uri="{FF2B5EF4-FFF2-40B4-BE49-F238E27FC236}">
                <a16:creationId xmlns:a16="http://schemas.microsoft.com/office/drawing/2014/main" id="{D80687A7-53FD-48AE-92FD-5B75C96B8FDD}"/>
              </a:ext>
            </a:extLst>
          </p:cNvPr>
          <p:cNvCxnSpPr>
            <a:stCxn id="10" idx="1"/>
            <a:endCxn id="12" idx="1"/>
          </p:cNvCxnSpPr>
          <p:nvPr/>
        </p:nvCxnSpPr>
        <p:spPr>
          <a:xfrm rot="10800000" flipV="1">
            <a:off x="7111999" y="2880658"/>
            <a:ext cx="12700" cy="558855"/>
          </a:xfrm>
          <a:prstGeom prst="bentConnector3">
            <a:avLst>
              <a:gd name="adj1" fmla="val 1800000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Прямая со стрелкой 34">
            <a:extLst>
              <a:ext uri="{FF2B5EF4-FFF2-40B4-BE49-F238E27FC236}">
                <a16:creationId xmlns:a16="http://schemas.microsoft.com/office/drawing/2014/main" id="{FBDDA4F0-79C4-4B2B-B733-D2B330BDAB8C}"/>
              </a:ext>
            </a:extLst>
          </p:cNvPr>
          <p:cNvCxnSpPr>
            <a:stCxn id="11" idx="2"/>
            <a:endCxn id="13" idx="0"/>
          </p:cNvCxnSpPr>
          <p:nvPr/>
        </p:nvCxnSpPr>
        <p:spPr>
          <a:xfrm flipH="1">
            <a:off x="2689575" y="3623474"/>
            <a:ext cx="725308" cy="3258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Прямая со стрелкой 36">
            <a:extLst>
              <a:ext uri="{FF2B5EF4-FFF2-40B4-BE49-F238E27FC236}">
                <a16:creationId xmlns:a16="http://schemas.microsoft.com/office/drawing/2014/main" id="{1BA0C217-A75A-4490-BF91-208ADAC8AE0A}"/>
              </a:ext>
            </a:extLst>
          </p:cNvPr>
          <p:cNvCxnSpPr>
            <a:stCxn id="12" idx="2"/>
            <a:endCxn id="14" idx="0"/>
          </p:cNvCxnSpPr>
          <p:nvPr/>
        </p:nvCxnSpPr>
        <p:spPr>
          <a:xfrm>
            <a:off x="8342489" y="3624180"/>
            <a:ext cx="725309" cy="3356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Соединитель: уступ 37">
            <a:extLst>
              <a:ext uri="{FF2B5EF4-FFF2-40B4-BE49-F238E27FC236}">
                <a16:creationId xmlns:a16="http://schemas.microsoft.com/office/drawing/2014/main" id="{9535471A-8B9B-42AA-BF1B-92615FD6F37E}"/>
              </a:ext>
            </a:extLst>
          </p:cNvPr>
          <p:cNvCxnSpPr>
            <a:cxnSpLocks/>
            <a:endCxn id="15" idx="3"/>
          </p:cNvCxnSpPr>
          <p:nvPr/>
        </p:nvCxnSpPr>
        <p:spPr>
          <a:xfrm rot="16200000" flipH="1">
            <a:off x="4327928" y="4609769"/>
            <a:ext cx="634886" cy="2"/>
          </a:xfrm>
          <a:prstGeom prst="bentConnector4">
            <a:avLst>
              <a:gd name="adj1" fmla="val 1673"/>
              <a:gd name="adj2" fmla="val 11430100000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Соединитель: уступ 40">
            <a:extLst>
              <a:ext uri="{FF2B5EF4-FFF2-40B4-BE49-F238E27FC236}">
                <a16:creationId xmlns:a16="http://schemas.microsoft.com/office/drawing/2014/main" id="{3E18DDDE-93B2-4334-B171-6AC09BB24C5C}"/>
              </a:ext>
            </a:extLst>
          </p:cNvPr>
          <p:cNvCxnSpPr>
            <a:cxnSpLocks/>
            <a:stCxn id="14" idx="1"/>
            <a:endCxn id="17" idx="1"/>
          </p:cNvCxnSpPr>
          <p:nvPr/>
        </p:nvCxnSpPr>
        <p:spPr>
          <a:xfrm rot="10800000" flipV="1">
            <a:off x="7112000" y="4421529"/>
            <a:ext cx="12700" cy="785299"/>
          </a:xfrm>
          <a:prstGeom prst="bentConnector3">
            <a:avLst>
              <a:gd name="adj1" fmla="val 1800000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12543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9842FFF-6242-4362-A611-A09C43CAD8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3110" y="0"/>
            <a:ext cx="3168890" cy="1782501"/>
          </a:xfrm>
          <a:prstGeom prst="rect">
            <a:avLst/>
          </a:prstGeom>
        </p:spPr>
      </p:pic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82E34DD1-F1C7-444E-B1A2-12A53E4D49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3377"/>
            <a:ext cx="10515600" cy="1325563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ru-RU" sz="3600" dirty="0"/>
              <a:t>БАР : купирующая терапия мании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7C8FB94-D733-46B6-AFBF-8E508172E9EB}"/>
              </a:ext>
            </a:extLst>
          </p:cNvPr>
          <p:cNvSpPr txBox="1"/>
          <p:nvPr/>
        </p:nvSpPr>
        <p:spPr>
          <a:xfrm>
            <a:off x="0" y="6550223"/>
            <a:ext cx="117404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(</a:t>
            </a:r>
            <a:r>
              <a:rPr lang="en-US" sz="1400" dirty="0"/>
              <a:t>Vieta E., 201</a:t>
            </a:r>
            <a:r>
              <a:rPr lang="ru-RU" sz="1400" dirty="0"/>
              <a:t>5; </a:t>
            </a:r>
            <a:r>
              <a:rPr lang="en-US" sz="1400" dirty="0"/>
              <a:t>Goodwin G</a:t>
            </a:r>
            <a:r>
              <a:rPr lang="ru-RU" sz="1400" dirty="0"/>
              <a:t>.</a:t>
            </a:r>
            <a:r>
              <a:rPr lang="en-US" sz="1400" dirty="0"/>
              <a:t>M</a:t>
            </a:r>
            <a:r>
              <a:rPr lang="ru-RU" sz="1400" dirty="0"/>
              <a:t>.</a:t>
            </a:r>
            <a:r>
              <a:rPr lang="en-US" sz="1400" dirty="0"/>
              <a:t>, Haddad P</a:t>
            </a:r>
            <a:r>
              <a:rPr lang="ru-RU" sz="1400" dirty="0"/>
              <a:t>.</a:t>
            </a:r>
            <a:r>
              <a:rPr lang="en-US" sz="1400" dirty="0"/>
              <a:t>M.</a:t>
            </a:r>
            <a:r>
              <a:rPr lang="ru-RU" sz="1400" dirty="0"/>
              <a:t>, 2016 ; Павличенко А.В., 2021)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0106BE3-7001-4366-8CFA-3DFBF5B62D26}"/>
              </a:ext>
            </a:extLst>
          </p:cNvPr>
          <p:cNvSpPr txBox="1"/>
          <p:nvPr/>
        </p:nvSpPr>
        <p:spPr>
          <a:xfrm>
            <a:off x="841021" y="1440992"/>
            <a:ext cx="5461000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dirty="0"/>
              <a:t>На практике </a:t>
            </a:r>
            <a:r>
              <a:rPr lang="ru-RU" b="1" dirty="0"/>
              <a:t>сложно дифференцировать </a:t>
            </a:r>
            <a:r>
              <a:rPr lang="ru-RU" dirty="0" err="1"/>
              <a:t>гипоманиакальный</a:t>
            </a:r>
            <a:r>
              <a:rPr lang="ru-RU" dirty="0"/>
              <a:t>, маниакальный и смешанный эпизоды. (Степень подъема настроения – не всегда решающий фактор в определении текущего аффективного эпизода. «Стратегия терапии острого эпизода подъема настроения»). 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dirty="0"/>
              <a:t>Первичная цель терапии – </a:t>
            </a:r>
            <a:r>
              <a:rPr lang="ru-RU" b="1" dirty="0"/>
              <a:t>снижение поведенческих нарушений</a:t>
            </a:r>
            <a:r>
              <a:rPr lang="ru-RU" dirty="0"/>
              <a:t>: агрессии, ажитации, психотических симптомов, отсутствия критики и нарушений социального функционирования. 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dirty="0"/>
              <a:t>Если не принимает антипсихотик – назначить </a:t>
            </a:r>
            <a:r>
              <a:rPr lang="ru-RU" b="1" dirty="0"/>
              <a:t>галоперидол, </a:t>
            </a:r>
            <a:r>
              <a:rPr lang="ru-RU" b="1" dirty="0" err="1"/>
              <a:t>оланзапин</a:t>
            </a:r>
            <a:r>
              <a:rPr lang="ru-RU" b="1" dirty="0"/>
              <a:t>, </a:t>
            </a:r>
            <a:r>
              <a:rPr lang="ru-RU" b="1" dirty="0" err="1"/>
              <a:t>кветиапин</a:t>
            </a:r>
            <a:r>
              <a:rPr lang="ru-RU" b="1" dirty="0"/>
              <a:t> или </a:t>
            </a:r>
            <a:r>
              <a:rPr lang="ru-RU" b="1" dirty="0" err="1"/>
              <a:t>рисперидон</a:t>
            </a:r>
            <a:r>
              <a:rPr lang="ru-RU" dirty="0"/>
              <a:t> (в нескольких рекомендациях).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dirty="0"/>
              <a:t>Если принимает литий – </a:t>
            </a:r>
            <a:r>
              <a:rPr lang="ru-RU" b="1" dirty="0"/>
              <a:t>определить концентрацию лития</a:t>
            </a:r>
            <a:r>
              <a:rPr lang="ru-RU" dirty="0"/>
              <a:t> в крови и скорректировать дозу.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250C35B-486B-4D64-B101-9181BE459E67}"/>
              </a:ext>
            </a:extLst>
          </p:cNvPr>
          <p:cNvSpPr txBox="1"/>
          <p:nvPr/>
        </p:nvSpPr>
        <p:spPr>
          <a:xfrm>
            <a:off x="6299200" y="1440992"/>
            <a:ext cx="5367866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dirty="0"/>
              <a:t>Если симптомы нельзя контролировать или мания тяжелая – </a:t>
            </a:r>
            <a:r>
              <a:rPr lang="ru-RU" b="1" dirty="0"/>
              <a:t>комбинация лития или </a:t>
            </a:r>
            <a:r>
              <a:rPr lang="ru-RU" b="1" dirty="0" err="1"/>
              <a:t>вальпроата</a:t>
            </a:r>
            <a:r>
              <a:rPr lang="ru-RU" b="1" dirty="0"/>
              <a:t> с антипсихотиком</a:t>
            </a:r>
            <a:r>
              <a:rPr lang="ru-RU" dirty="0"/>
              <a:t>. 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dirty="0"/>
              <a:t>С седативной целью – внутримышечные инъекции </a:t>
            </a:r>
            <a:r>
              <a:rPr lang="ru-RU" b="1" dirty="0"/>
              <a:t>бензодиазепинов</a:t>
            </a:r>
            <a:r>
              <a:rPr lang="ru-RU" dirty="0"/>
              <a:t>. 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b="1" dirty="0"/>
              <a:t>ЭСТ</a:t>
            </a:r>
            <a:r>
              <a:rPr lang="ru-RU" dirty="0"/>
              <a:t> – у лиц с резистентной манией, при резистентных смешанных состояниях, у беременных женщин.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dirty="0"/>
              <a:t>Отмена купирующей терапии – с учетом последующей </a:t>
            </a:r>
            <a:r>
              <a:rPr lang="ru-RU" b="1" dirty="0"/>
              <a:t>поддерживающей терапии</a:t>
            </a:r>
            <a:r>
              <a:rPr lang="ru-RU" dirty="0"/>
              <a:t>. 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dirty="0"/>
              <a:t>Препараты, которые используются только в </a:t>
            </a:r>
            <a:r>
              <a:rPr lang="ru-RU" b="1" dirty="0"/>
              <a:t>лечении острой мании</a:t>
            </a:r>
            <a:r>
              <a:rPr lang="ru-RU" dirty="0"/>
              <a:t>, постепенно </a:t>
            </a:r>
            <a:r>
              <a:rPr lang="ru-RU" b="1" dirty="0"/>
              <a:t>отменить в течение 4 и более недель </a:t>
            </a:r>
            <a:r>
              <a:rPr lang="ru-RU" dirty="0"/>
              <a:t>после достижения полной ремиссии.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dirty="0"/>
              <a:t>Препараты, используемые с </a:t>
            </a:r>
            <a:r>
              <a:rPr lang="ru-RU" b="1" dirty="0"/>
              <a:t>симптоматической целью</a:t>
            </a:r>
            <a:r>
              <a:rPr lang="ru-RU" dirty="0"/>
              <a:t>, в т.ч. с седативной, или для коррекции </a:t>
            </a:r>
            <a:r>
              <a:rPr lang="ru-RU" dirty="0" err="1"/>
              <a:t>инсомнии</a:t>
            </a:r>
            <a:r>
              <a:rPr lang="ru-RU" dirty="0"/>
              <a:t>, – </a:t>
            </a:r>
            <a:r>
              <a:rPr lang="ru-RU" b="1" dirty="0"/>
              <a:t>отменить сразу же </a:t>
            </a:r>
            <a:r>
              <a:rPr lang="ru-RU" dirty="0"/>
              <a:t>после улучшения симптомов.</a:t>
            </a:r>
          </a:p>
        </p:txBody>
      </p: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457411C1-7FD9-448F-89E0-8CCD9016FC56}"/>
              </a:ext>
            </a:extLst>
          </p:cNvPr>
          <p:cNvCxnSpPr>
            <a:cxnSpLocks/>
          </p:cNvCxnSpPr>
          <p:nvPr/>
        </p:nvCxnSpPr>
        <p:spPr>
          <a:xfrm>
            <a:off x="6299200" y="1207911"/>
            <a:ext cx="0" cy="5215467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89129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9842FFF-6242-4362-A611-A09C43CAD8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3110" y="0"/>
            <a:ext cx="3168890" cy="1782501"/>
          </a:xfrm>
          <a:prstGeom prst="rect">
            <a:avLst/>
          </a:prstGeom>
        </p:spPr>
      </p:pic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82E34DD1-F1C7-444E-B1A2-12A53E4D49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3377"/>
            <a:ext cx="10515600" cy="1325563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ru-RU" sz="3600" dirty="0"/>
              <a:t>БАР : купирующая терапия мании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CF678C4-1696-55D9-E93A-611C7F942E61}"/>
              </a:ext>
            </a:extLst>
          </p:cNvPr>
          <p:cNvSpPr txBox="1"/>
          <p:nvPr/>
        </p:nvSpPr>
        <p:spPr>
          <a:xfrm>
            <a:off x="970844" y="1343381"/>
            <a:ext cx="10382956" cy="51229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sz="2000" dirty="0"/>
              <a:t>На начальном этапе терапии мании/</a:t>
            </a:r>
            <a:r>
              <a:rPr lang="ru-RU" sz="2000" dirty="0" err="1"/>
              <a:t>гипомании</a:t>
            </a:r>
            <a:r>
              <a:rPr lang="ru-RU" sz="2000" dirty="0"/>
              <a:t> показана </a:t>
            </a:r>
            <a:r>
              <a:rPr lang="ru-RU" sz="2000" dirty="0" err="1"/>
              <a:t>монотерапия</a:t>
            </a:r>
            <a:r>
              <a:rPr lang="ru-RU" sz="2000" dirty="0"/>
              <a:t> одним из </a:t>
            </a:r>
            <a:r>
              <a:rPr lang="ru-RU" sz="2000" dirty="0" err="1"/>
              <a:t>нормотимиков</a:t>
            </a:r>
            <a:r>
              <a:rPr lang="ru-RU" sz="2000" dirty="0"/>
              <a:t>: при </a:t>
            </a:r>
            <a:r>
              <a:rPr lang="ru-RU" sz="2000" dirty="0">
                <a:solidFill>
                  <a:srgbClr val="C00000"/>
                </a:solidFill>
              </a:rPr>
              <a:t>веселой</a:t>
            </a:r>
            <a:r>
              <a:rPr lang="ru-RU" sz="2000" dirty="0"/>
              <a:t> мании — </a:t>
            </a:r>
            <a:r>
              <a:rPr lang="ru-RU" sz="2000" dirty="0">
                <a:solidFill>
                  <a:srgbClr val="C00000"/>
                </a:solidFill>
              </a:rPr>
              <a:t>солями лития </a:t>
            </a:r>
            <a:r>
              <a:rPr lang="ru-RU" sz="2000" dirty="0"/>
              <a:t>или </a:t>
            </a:r>
            <a:r>
              <a:rPr lang="ru-RU" sz="2000" dirty="0" err="1"/>
              <a:t>вальпроатами</a:t>
            </a:r>
            <a:r>
              <a:rPr lang="ru-RU" sz="2000" dirty="0"/>
              <a:t>, а при </a:t>
            </a:r>
            <a:r>
              <a:rPr lang="ru-RU" sz="2000" dirty="0">
                <a:solidFill>
                  <a:srgbClr val="C00000"/>
                </a:solidFill>
              </a:rPr>
              <a:t>гневливой</a:t>
            </a:r>
            <a:r>
              <a:rPr lang="ru-RU" sz="2000" dirty="0"/>
              <a:t> (или с чертами смешанного состояния) — </a:t>
            </a:r>
            <a:r>
              <a:rPr lang="ru-RU" sz="2000" dirty="0" err="1">
                <a:solidFill>
                  <a:srgbClr val="C00000"/>
                </a:solidFill>
              </a:rPr>
              <a:t>вальпроатами</a:t>
            </a:r>
            <a:r>
              <a:rPr lang="ru-RU" sz="2000" dirty="0"/>
              <a:t> или </a:t>
            </a:r>
            <a:r>
              <a:rPr lang="ru-RU" sz="2000" dirty="0" err="1"/>
              <a:t>карбамазепином</a:t>
            </a:r>
            <a:r>
              <a:rPr lang="ru-RU" sz="2000" dirty="0"/>
              <a:t>. В обоих случаях допустима </a:t>
            </a:r>
            <a:r>
              <a:rPr lang="ru-RU" sz="2000" dirty="0" err="1"/>
              <a:t>монотерапия</a:t>
            </a:r>
            <a:r>
              <a:rPr lang="ru-RU" sz="2000" dirty="0"/>
              <a:t> антипсихотиками 2го поколения. 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sz="2000" dirty="0"/>
              <a:t>При выборе </a:t>
            </a:r>
            <a:r>
              <a:rPr lang="ru-RU" sz="2000" dirty="0" err="1"/>
              <a:t>нормотимика</a:t>
            </a:r>
            <a:r>
              <a:rPr lang="ru-RU" sz="2000" dirty="0"/>
              <a:t> при терапии </a:t>
            </a:r>
            <a:r>
              <a:rPr lang="ru-RU" sz="2000" dirty="0">
                <a:solidFill>
                  <a:srgbClr val="C00000"/>
                </a:solidFill>
              </a:rPr>
              <a:t>смешанного состояния </a:t>
            </a:r>
            <a:r>
              <a:rPr lang="ru-RU" sz="2000" dirty="0" err="1"/>
              <a:t>вальпроаты</a:t>
            </a:r>
            <a:r>
              <a:rPr lang="ru-RU" sz="2000" dirty="0"/>
              <a:t> предпочтительнее препаратов лития (</a:t>
            </a:r>
            <a:r>
              <a:rPr lang="ru-RU" sz="2000" dirty="0" err="1"/>
              <a:t>вальпроаты</a:t>
            </a:r>
            <a:r>
              <a:rPr lang="ru-RU" sz="2000" dirty="0"/>
              <a:t> не требуют регулярного мониторинга плазменной концентрации и обладают более благоприятным профилем побочных эффектов).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sz="2000" dirty="0"/>
              <a:t>При выборе </a:t>
            </a:r>
            <a:r>
              <a:rPr lang="ru-RU" sz="2000" dirty="0" err="1"/>
              <a:t>нормотимика</a:t>
            </a:r>
            <a:r>
              <a:rPr lang="ru-RU" sz="2000" dirty="0"/>
              <a:t> при терапии </a:t>
            </a:r>
            <a:r>
              <a:rPr lang="ru-RU" sz="2000" dirty="0">
                <a:solidFill>
                  <a:srgbClr val="C00000"/>
                </a:solidFill>
              </a:rPr>
              <a:t>смешанного состояния </a:t>
            </a:r>
            <a:r>
              <a:rPr lang="ru-RU" sz="2000" dirty="0"/>
              <a:t>другие антиконвульсанты (</a:t>
            </a:r>
            <a:r>
              <a:rPr lang="ru-RU" sz="2000" dirty="0" err="1"/>
              <a:t>карбамазепин</a:t>
            </a:r>
            <a:r>
              <a:rPr lang="ru-RU" sz="2000" dirty="0"/>
              <a:t>, </a:t>
            </a:r>
            <a:r>
              <a:rPr lang="ru-RU" sz="2000" dirty="0" err="1"/>
              <a:t>окскарбазепин</a:t>
            </a:r>
            <a:r>
              <a:rPr lang="ru-RU" sz="2000" dirty="0"/>
              <a:t>, топирамат, </a:t>
            </a:r>
            <a:r>
              <a:rPr lang="ru-RU" sz="2000" dirty="0" err="1"/>
              <a:t>габапентин</a:t>
            </a:r>
            <a:r>
              <a:rPr lang="ru-RU" sz="2000" dirty="0"/>
              <a:t>) и блокаторы кальциевых каналов могут применяться для альтернативной терапии.</a:t>
            </a:r>
          </a:p>
        </p:txBody>
      </p:sp>
    </p:spTree>
    <p:extLst>
      <p:ext uri="{BB962C8B-B14F-4D97-AF65-F5344CB8AC3E}">
        <p14:creationId xmlns:p14="http://schemas.microsoft.com/office/powerpoint/2010/main" val="30469672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796</TotalTime>
  <Words>4277</Words>
  <Application>Microsoft Office PowerPoint</Application>
  <PresentationFormat>Широкоэкранный</PresentationFormat>
  <Paragraphs>448</Paragraphs>
  <Slides>40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40</vt:i4>
      </vt:variant>
    </vt:vector>
  </HeadingPairs>
  <TitlesOfParts>
    <vt:vector size="45" baseType="lpstr">
      <vt:lpstr>Arial</vt:lpstr>
      <vt:lpstr>Calibri</vt:lpstr>
      <vt:lpstr>Calibri Light</vt:lpstr>
      <vt:lpstr>Wingdings</vt:lpstr>
      <vt:lpstr>Тема Office</vt:lpstr>
      <vt:lpstr>АКТУАЛЬНЫЕ ПОДХОДЫ К ТЕРАПИИ БИПОЛЯРНОГО АФФЕКТИВНОГО РАССТРОЙСТВА</vt:lpstr>
      <vt:lpstr>БАР : цели терапии</vt:lpstr>
      <vt:lpstr>БАР : купирующая терапия мании</vt:lpstr>
      <vt:lpstr>БАР : купирующая терапия мании</vt:lpstr>
      <vt:lpstr>БАР : купирующая терапия мании</vt:lpstr>
      <vt:lpstr>БАР : купирующая терапия мании</vt:lpstr>
      <vt:lpstr>БАР : купирующая терапия смешанного эпизода</vt:lpstr>
      <vt:lpstr>БАР : купирующая терапия мании</vt:lpstr>
      <vt:lpstr>БАР : купирующая терапия мании</vt:lpstr>
      <vt:lpstr>БАР : купирующая терапия мании</vt:lpstr>
      <vt:lpstr>БАР : купирующая терапия мании</vt:lpstr>
      <vt:lpstr>БАР : купирующая терапия мании</vt:lpstr>
      <vt:lpstr>БАР : купирующая терапия мании</vt:lpstr>
      <vt:lpstr>БАР : купирующая терапия мании</vt:lpstr>
      <vt:lpstr>БАР : купирующая терапия мании</vt:lpstr>
      <vt:lpstr>БАР : купирующая терапия мании</vt:lpstr>
      <vt:lpstr>БАР : купирующая терапия депрессии</vt:lpstr>
      <vt:lpstr>БАР : купирующая терапия депрессии</vt:lpstr>
      <vt:lpstr>БАР : купирующая терапия депрессии</vt:lpstr>
      <vt:lpstr>БАР : купирующая терапия депрессии</vt:lpstr>
      <vt:lpstr>БАР : купирующая терапия депрессии</vt:lpstr>
      <vt:lpstr>БАР : купирующая терапия депрессии</vt:lpstr>
      <vt:lpstr>БАР : купирующая терапия депрессии</vt:lpstr>
      <vt:lpstr>БАР : купирующая терапия депрессии</vt:lpstr>
      <vt:lpstr>БАР : купирующая терапия депрессии</vt:lpstr>
      <vt:lpstr>БАР : купирующая терапия депрессии</vt:lpstr>
      <vt:lpstr>БАР : купирующая терапия депрессии</vt:lpstr>
      <vt:lpstr>БАР : поддерживающая терапия</vt:lpstr>
      <vt:lpstr>БАР : поддерживающая терапия</vt:lpstr>
      <vt:lpstr>БАР : поддерживающая терапия</vt:lpstr>
      <vt:lpstr>БАР : антипсихотики</vt:lpstr>
      <vt:lpstr>БАР : антипсихотики</vt:lpstr>
      <vt:lpstr>БАР : антиконвульсанты</vt:lpstr>
      <vt:lpstr>БАР : препараты лития</vt:lpstr>
      <vt:lpstr>БАР : препараты лития</vt:lpstr>
      <vt:lpstr>БАР : препараты лития</vt:lpstr>
      <vt:lpstr>БАР : препараты лития</vt:lpstr>
      <vt:lpstr>БАР : антиконвульсанты</vt:lpstr>
      <vt:lpstr>БАР : антидепрессанты</vt:lpstr>
      <vt:lpstr>БАР : быстроциклическое течение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АКТУАЛЬНЫЕ ПОДХОДЫ К ТЕРАПИИ БИПОЛЯРНОГО АФФЕКТИВНОГО РАССТРОЙСТВА</dc:title>
  <dc:creator>Дмитрий</dc:creator>
  <cp:lastModifiedBy>Дмитрий</cp:lastModifiedBy>
  <cp:revision>30</cp:revision>
  <dcterms:created xsi:type="dcterms:W3CDTF">2023-03-20T09:32:18Z</dcterms:created>
  <dcterms:modified xsi:type="dcterms:W3CDTF">2023-03-21T09:29:22Z</dcterms:modified>
</cp:coreProperties>
</file>