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98" r:id="rId4"/>
    <p:sldId id="297" r:id="rId5"/>
    <p:sldId id="296" r:id="rId6"/>
    <p:sldId id="278" r:id="rId7"/>
    <p:sldId id="280" r:id="rId8"/>
    <p:sldId id="279" r:id="rId9"/>
    <p:sldId id="281" r:id="rId10"/>
    <p:sldId id="283" r:id="rId11"/>
    <p:sldId id="258" r:id="rId12"/>
    <p:sldId id="299" r:id="rId13"/>
    <p:sldId id="300" r:id="rId14"/>
    <p:sldId id="301" r:id="rId15"/>
    <p:sldId id="302" r:id="rId16"/>
    <p:sldId id="284" r:id="rId17"/>
    <p:sldId id="293" r:id="rId18"/>
    <p:sldId id="260" r:id="rId19"/>
    <p:sldId id="261" r:id="rId20"/>
    <p:sldId id="286" r:id="rId21"/>
    <p:sldId id="287" r:id="rId22"/>
    <p:sldId id="288" r:id="rId23"/>
    <p:sldId id="292" r:id="rId24"/>
    <p:sldId id="290" r:id="rId25"/>
    <p:sldId id="291" r:id="rId26"/>
    <p:sldId id="30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663300"/>
    <a:srgbClr val="800000"/>
    <a:srgbClr val="660066"/>
    <a:srgbClr val="FFFFAB"/>
    <a:srgbClr val="FFFFCC"/>
    <a:srgbClr val="0033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A1402-EA00-42E5-BC61-1A648E33A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2E210-68F0-49CC-9F7B-3A40A34B9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353A4-171B-4A7C-B339-E271B9E40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B801-4C29-4761-8934-47058F354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057DB-DE82-4583-9382-C49C2E0C1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9912-CA91-4509-B19F-53CE236C9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9147E-485A-4432-A472-90FCE333D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AAD22-C192-4799-8635-18C0A54A5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1808-5580-4F6D-B893-6C36CDAC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0DA8E-7CAD-4802-881D-CCB4D2614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A01DB-E118-4858-96C6-EDA533D1B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58E4D-E04E-4A2C-BFEF-A7E81BF30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EB6800E-7D93-48F3-8D15-9AA36CDF0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psearch&amp;text=%D0%B8%D1%81%D1%81%D0%BB%D0%B5%D0%B4%D0%BE%D0%B2%D0%B0%D0%BD%D0%B8%D0%B5%20%D0%B1%D0%B5%D0%BB%D0%BA%D0%B0%20%D0%BC%D0%BE%D1%87%D0%B8%20%D1%81%20%D0%BF%D0%BE%D0%BC%D0%BE%D1%89%D1%8C%D1%8E%20%D0%B4%D0%B8%D0%B0%D0%B3%D0%BD%D0%BE%D1%81%D1%82%D0%B8%D1%87%D0%B5%D1%81%D0%BA%D0%B8%D1%85%20%D0%BF%D0%BE%D0%BB%D0%BE%D1%81%D0%BE%D0%BA&amp;fp=0&amp;pos=25&amp;rpt=simage&amp;lr=213&amp;uinfo=ww-1423-wh-774-fw-1198-fh-568-pd-1&amp;img_url=http://kak.znate.ru/pars_docs/refs/44/43772/43772-1_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source=psearch&amp;text=%D0%B8%D1%81%D1%81%D0%BB%D0%B5%D0%B4%D0%BE%D0%B2%D0%B0%D0%BD%D0%B8%D0%B5%20%D0%BC%D0%BE%D1%87%D0%B8%20%D1%81%20%D0%BF%D0%BE%D0%BC%D0%BE%D1%89%D1%8C%D1%8E%20%D0%B4%D0%B8%D0%B0%D0%B3%D0%BD%D0%BE%D1%81%D1%82%D0%B8%D1%87%D0%B5%D1%81%D0%BA%D0%B8%D1%85%20%D0%BF%D0%BE%D0%BB%D0%BE%D1%81%D0%BE%D0%BA&amp;fp=0&amp;pos=17&amp;rpt=simage&amp;lr=213&amp;uinfo=ww-1423-wh-774-fw-1198-fh-568-pd-1&amp;img_url=http://fanera.se11.ru/image/687474703a2f2f7777772e6c616368656d612e636f6d2e75612f696d6167652f53636863616c612e6a7067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psearch&amp;text=%D0%B8%D1%81%D1%81%D0%BB%D0%B5%D0%B4%D0%BE%D0%B2%D0%B0%D0%BD%D0%B8%D0%B5%20%D0%BC%D0%BE%D1%87%D0%B8%20%D1%81%20%D0%BF%D0%BE%D0%BC%D0%BE%D1%89%D1%8C%D1%8E%20%D0%B4%D0%B8%D0%B0%D0%B3%D0%BD%D0%BE%D1%81%D1%82%D0%B8%D1%87%D0%B5%D1%81%D0%BA%D0%B8%D1%85%20%D0%BF%D0%BE%D0%BB%D0%BE%D1%81%D0%BE%D0%BA&amp;fp=0&amp;pos=17&amp;rpt=simage&amp;lr=213&amp;uinfo=ww-1423-wh-774-fw-1198-fh-568-pd-1&amp;img_url=http://fanera.se11.ru/image/687474703a2f2f7777772e6c616368656d612e636f6d2e75612f696d6167652f53636863616c612e6a7067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ru/yandsearch?source=psearch&amp;text=%D0%B8%D1%81%D1%81%D0%BB%D0%B5%D0%B4%D0%BE%D0%B2%D0%B0%D0%BD%D0%B8%D0%B5%20%D0%BC%D0%BE%D1%87%D0%B8%20%D1%81%20%D0%BF%D0%BE%D0%BC%D0%BE%D1%89%D1%8C%D1%8E%20%D0%B4%D0%B8%D0%B0%D0%B3%D0%BD%D0%BE%D1%81%D1%82%D0%B8%D1%87%D0%B5%D1%81%D0%BA%D0%B8%D1%85%20%D0%BF%D0%BE%D0%BB%D0%BE%D1%81%D0%BE%D0%BA&amp;fp=0&amp;pos=17&amp;rpt=simage&amp;lr=213&amp;uinfo=ww-1423-wh-774-fw-1198-fh-568-pd-1&amp;img_url=http://fanera.se11.ru/image/687474703a2f2f7777772e6c616368656d612e636f6d2e75612f696d6167652f53636863616c612e6a706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psearch&amp;text=%D0%B8%D1%81%D1%81%D0%BB%D0%B5%D0%B4%D0%BE%D0%B2%D0%B0%D0%BD%D0%B8%D0%B5%20%D0%B1%D0%B5%D0%BB%D0%BA%D0%B0%20%D0%BC%D0%BE%D1%87%D0%B8%20%D1%81%20%D0%BF%D0%BE%D0%BC%D0%BE%D1%89%D1%8C%D1%8E%20%D0%B4%D0%B8%D0%B0%D0%B3%D0%BD%D0%BE%D1%81%D1%82%D0%B8%D1%87%D0%B5%D1%81%D0%BA%D0%B8%D1%85%20%D0%BF%D0%BE%D0%BB%D0%BE%D1%81%D0%BE%D0%BA&amp;fp=0&amp;pos=25&amp;rpt=simage&amp;lr=213&amp;uinfo=ww-1423-wh-774-fw-1198-fh-568-pd-1&amp;img_url=http://kak.znate.ru/pars_docs/refs/44/43772/43772-1_5.jp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images.yandex.ru/yandsearch?source=psearch&amp;fp=3&amp;uinfo=ww-1423-wh-774-fw-1198-fh-568-pd-1&amp;p=3&amp;text=%D0%B8%D1%81%D1%81%D0%BB%D0%B5%D0%B4%D0%BE%D0%B2%D0%B0%D0%BD%D0%B8%D0%B5%20%D0%BC%D0%BE%D1%87%D0%B8%20%D1%81%20%D0%BF%D0%BE%D0%BC%D0%BE%D1%89%D1%8C%D1%8E%20%D0%B4%D0%B8%D0%B0%D0%B3%D0%BD%D0%BE%D1%81%D1%82%D0%B8%D1%87%D0%B5%D1%81%D0%BA%D0%B8%D1%85%20%D0%BF%D0%BE%D0%BB%D0%BE%D1%81%D0%BE%D0%BA&amp;pos=99&amp;lr=213&amp;rpt=simage&amp;img_url=http://www.biosensoran.ru/Risunki/Ris_penal_mal/uripol_7_prib_mal.gi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psearch&amp;text=%D0%B8%D1%81%D1%81%D0%BB%D0%B5%D0%B4%D0%BE%D0%B2%D0%B0%D0%BD%D0%B8%D0%B5%20%D0%BC%D0%BE%D1%87%D0%B8%20%D1%81%20%D0%BF%D0%BE%D0%BC%D0%BE%D1%89%D1%8C%D1%8E%20%D0%B4%D0%B8%D0%B0%D0%B3%D0%BD%D0%BE%D1%81%D1%82%D0%B8%D1%87%D0%B5%D1%81%D0%BA%D0%B8%D1%85%20%D0%BF%D0%BE%D0%BB%D0%BE%D1%81%D0%BE%D0%BA&amp;fp=0&amp;pos=17&amp;rpt=simage&amp;lr=213&amp;uinfo=ww-1423-wh-774-fw-1198-fh-568-pd-1&amp;img_url=http://fanera.se11.ru/image/687474703a2f2f7777772e6c616368656d612e636f6d2e75612f696d6167652f53636863616c612e6a706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юшенкоИ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7426"/>
            <a:ext cx="9144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тюшенкоИ\Desktop\Макеты\Лого\Полный новый лого\Лого АПО ПОЛНЫЙ_вертика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4" y="1556792"/>
            <a:ext cx="53879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4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  <a:solidFill>
            <a:srgbClr val="663300"/>
          </a:solidFill>
        </p:spPr>
        <p:txBody>
          <a:bodyPr/>
          <a:lstStyle/>
          <a:p>
            <a:pPr eaLnBrk="1" hangingPunct="1"/>
            <a:r>
              <a:rPr lang="ru-RU" sz="2800" b="1">
                <a:solidFill>
                  <a:schemeClr val="bg1"/>
                </a:solidFill>
              </a:rPr>
              <a:t>Физические свойства </a:t>
            </a:r>
            <a:br>
              <a:rPr lang="ru-RU" sz="2800" b="1">
                <a:solidFill>
                  <a:schemeClr val="bg1"/>
                </a:solidFill>
              </a:rPr>
            </a:br>
            <a:r>
              <a:rPr lang="ru-RU" sz="2800" b="1">
                <a:solidFill>
                  <a:schemeClr val="bg1"/>
                </a:solidFill>
              </a:rPr>
              <a:t>(визуальная оценка, мочевая станция)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84248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ru-RU" sz="2400" b="1"/>
              <a:t>Цвет:</a:t>
            </a:r>
            <a:r>
              <a:rPr lang="ru-RU" sz="2400"/>
              <a:t> у здорового - </a:t>
            </a:r>
            <a:r>
              <a:rPr lang="ru-RU" sz="2400" b="1">
                <a:solidFill>
                  <a:srgbClr val="FF9900"/>
                </a:solidFill>
              </a:rPr>
              <a:t>все оттенки желтого</a:t>
            </a:r>
          </a:p>
          <a:p>
            <a:pPr marL="342900" indent="-342900">
              <a:spcBef>
                <a:spcPts val="600"/>
              </a:spcBef>
            </a:pPr>
            <a:r>
              <a:rPr lang="ru-RU" sz="2400"/>
              <a:t>	</a:t>
            </a:r>
            <a:r>
              <a:rPr lang="ru-RU" sz="2400" b="1">
                <a:solidFill>
                  <a:srgbClr val="800000"/>
                </a:solidFill>
              </a:rPr>
              <a:t>красная, мутная</a:t>
            </a:r>
            <a:r>
              <a:rPr lang="ru-RU" sz="2400"/>
              <a:t> - макрогематурия</a:t>
            </a:r>
          </a:p>
          <a:p>
            <a:pPr marL="342900" indent="-342900">
              <a:spcBef>
                <a:spcPts val="600"/>
              </a:spcBef>
            </a:pPr>
            <a:r>
              <a:rPr lang="ru-RU" sz="2400"/>
              <a:t>	</a:t>
            </a:r>
            <a:r>
              <a:rPr lang="ru-RU" sz="2400" b="1">
                <a:solidFill>
                  <a:srgbClr val="CC0000"/>
                </a:solidFill>
              </a:rPr>
              <a:t>красный цвет прозрачной мочи</a:t>
            </a:r>
            <a:r>
              <a:rPr lang="ru-RU" sz="2400"/>
              <a:t> </a:t>
            </a:r>
          </a:p>
          <a:p>
            <a:pPr marL="1257300" lvl="2" indent="-342900">
              <a:spcBef>
                <a:spcPts val="600"/>
              </a:spcBef>
            </a:pPr>
            <a:r>
              <a:rPr lang="ru-RU" sz="2400"/>
              <a:t>гемоглобин </a:t>
            </a:r>
          </a:p>
          <a:p>
            <a:pPr marL="1257300" lvl="2" indent="-342900">
              <a:spcBef>
                <a:spcPts val="600"/>
              </a:spcBef>
            </a:pPr>
            <a:r>
              <a:rPr lang="ru-RU" sz="2400"/>
              <a:t>миоглобин 	</a:t>
            </a:r>
          </a:p>
          <a:p>
            <a:pPr marL="1257300" lvl="2" indent="-342900">
              <a:spcBef>
                <a:spcPts val="600"/>
              </a:spcBef>
            </a:pPr>
            <a:r>
              <a:rPr lang="ru-RU" sz="2400"/>
              <a:t>порфирины </a:t>
            </a:r>
          </a:p>
          <a:p>
            <a:pPr marL="1257300" lvl="2" indent="-342900">
              <a:spcBef>
                <a:spcPts val="600"/>
              </a:spcBef>
            </a:pPr>
            <a:r>
              <a:rPr lang="ru-RU" sz="2400"/>
              <a:t>лекарства </a:t>
            </a:r>
          </a:p>
          <a:p>
            <a:pPr marL="1257300" lvl="2" indent="-342900">
              <a:spcBef>
                <a:spcPts val="600"/>
              </a:spcBef>
            </a:pPr>
            <a:r>
              <a:rPr lang="ru-RU" sz="2400"/>
              <a:t>красители</a:t>
            </a:r>
          </a:p>
          <a:p>
            <a:pPr marL="342900" indent="-342900">
              <a:spcBef>
                <a:spcPts val="600"/>
              </a:spcBef>
            </a:pPr>
            <a:r>
              <a:rPr lang="ru-RU" sz="2400"/>
              <a:t>	</a:t>
            </a:r>
            <a:r>
              <a:rPr lang="ru-RU" sz="2400" b="1">
                <a:solidFill>
                  <a:srgbClr val="663300"/>
                </a:solidFill>
              </a:rPr>
              <a:t>цвет «пива»</a:t>
            </a:r>
            <a:r>
              <a:rPr lang="ru-RU" sz="2400">
                <a:solidFill>
                  <a:srgbClr val="663300"/>
                </a:solidFill>
              </a:rPr>
              <a:t> </a:t>
            </a:r>
            <a:r>
              <a:rPr lang="ru-RU" sz="2400"/>
              <a:t>- прямой билирубин</a:t>
            </a:r>
          </a:p>
          <a:p>
            <a:pPr marL="342900" indent="-342900">
              <a:spcBef>
                <a:spcPts val="600"/>
              </a:spcBef>
            </a:pPr>
            <a:r>
              <a:rPr lang="ru-RU" sz="2400" b="1"/>
              <a:t>Прозрачность:</a:t>
            </a:r>
            <a:r>
              <a:rPr lang="ru-RU" sz="2400"/>
              <a:t> у здорового прозрачна</a:t>
            </a:r>
          </a:p>
          <a:p>
            <a:pPr marL="342900" indent="-342900">
              <a:spcBef>
                <a:spcPts val="600"/>
              </a:spcBef>
            </a:pPr>
            <a:r>
              <a:rPr lang="ru-RU" sz="2400"/>
              <a:t>	</a:t>
            </a:r>
            <a:r>
              <a:rPr lang="ru-RU" sz="2400">
                <a:solidFill>
                  <a:srgbClr val="993300"/>
                </a:solidFill>
              </a:rPr>
              <a:t>мутноватая, мутная (клетки, слизь, бактерии, соли)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663300"/>
          </a:solidFill>
        </p:spPr>
        <p:txBody>
          <a:bodyPr/>
          <a:lstStyle/>
          <a:p>
            <a:pPr eaLnBrk="1" hangingPunct="1"/>
            <a:r>
              <a:rPr lang="ru-RU" sz="2800" b="1">
                <a:solidFill>
                  <a:schemeClr val="bg1"/>
                </a:solidFill>
              </a:rPr>
              <a:t>Реакция (рН) мочи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187450" y="1052513"/>
            <a:ext cx="6985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Референтные пределы – слабокислая (рН 5,5 – 7,0)</a:t>
            </a:r>
          </a:p>
          <a:p>
            <a:pPr algn="ctr">
              <a:spcBef>
                <a:spcPct val="50000"/>
              </a:spcBef>
            </a:pPr>
            <a:r>
              <a:rPr lang="ru-RU" sz="2000"/>
              <a:t>Анализ по индикаторным полоскам </a:t>
            </a:r>
          </a:p>
        </p:txBody>
      </p:sp>
      <p:graphicFrame>
        <p:nvGraphicFramePr>
          <p:cNvPr id="5145" name="Group 25"/>
          <p:cNvGraphicFramePr>
            <a:graphicFrameLocks noGrp="1"/>
          </p:cNvGraphicFramePr>
          <p:nvPr>
            <p:ph idx="1"/>
          </p:nvPr>
        </p:nvGraphicFramePr>
        <p:xfrm>
          <a:off x="468313" y="2133600"/>
          <a:ext cx="8229600" cy="252023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Кислая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Щелочная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Белковая пища, сахарный диабет, лихорадка, голодание, заболевания почек, включая туберкулез,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гипокалиемия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лейкозы, избыток мочевой кислоты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Овощная и углеводистая пища, инфекции мочевыводящих путей, рассасывание отеков, прием соды и минеральных вод, после рвоты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79" name="TextBox 4"/>
          <p:cNvSpPr txBox="1">
            <a:spLocks noChangeArrowheads="1"/>
          </p:cNvSpPr>
          <p:nvPr/>
        </p:nvSpPr>
        <p:spPr bwMode="auto">
          <a:xfrm>
            <a:off x="323850" y="5373688"/>
            <a:ext cx="8496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В щелочной моче разрушаются </a:t>
            </a:r>
          </a:p>
          <a:p>
            <a:pPr algn="ctr"/>
            <a:r>
              <a:rPr lang="ru-RU" sz="2400" b="1"/>
              <a:t>эритроциты, лейкоциты и цилиндры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bg1"/>
                </a:solidFill>
                <a:latin typeface="Arial" pitchFamily="34" charset="0"/>
              </a:rPr>
              <a:t>Реабсорбция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</a:rPr>
              <a:t> и секреция белка в канальцах почек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50825" y="4076700"/>
            <a:ext cx="8642350" cy="2370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Секреция белков в мочу</a:t>
            </a:r>
          </a:p>
          <a:p>
            <a:pPr algn="ctr"/>
            <a:r>
              <a:rPr lang="ru-RU" sz="2400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Белок Тамма-Хорсвалля – уромодулин</a:t>
            </a:r>
            <a:endParaRPr lang="ru-RU" sz="2400">
              <a:solidFill>
                <a:srgbClr val="002060"/>
              </a:solidFill>
            </a:endParaRPr>
          </a:p>
          <a:p>
            <a:r>
              <a:rPr lang="ru-RU" sz="2000">
                <a:solidFill>
                  <a:srgbClr val="002060"/>
                </a:solidFill>
              </a:rPr>
              <a:t>Гликопротеин, ОММ 85 кД, продукция п. Генле, дистальные канальцы</a:t>
            </a:r>
          </a:p>
          <a:p>
            <a:r>
              <a:rPr lang="ru-RU" sz="2000">
                <a:solidFill>
                  <a:srgbClr val="002060"/>
                </a:solidFill>
              </a:rPr>
              <a:t>Снижает преципитацию оксалата Са, подавляя рост Са камней </a:t>
            </a:r>
          </a:p>
          <a:p>
            <a:r>
              <a:rPr lang="ru-RU" sz="2000">
                <a:solidFill>
                  <a:srgbClr val="002060"/>
                </a:solidFill>
              </a:rPr>
              <a:t>Участвует  в местном системном иммунитете, развитии нефропатии при миеломной болезни </a:t>
            </a:r>
          </a:p>
          <a:p>
            <a:r>
              <a:rPr lang="ru-RU" sz="2000">
                <a:solidFill>
                  <a:srgbClr val="002060"/>
                </a:solidFill>
              </a:rPr>
              <a:t>Имеет полиморфизмы, связанные с нефропатиями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250825" y="2924175"/>
            <a:ext cx="8497888" cy="831850"/>
          </a:xfrm>
          <a:prstGeom prst="rect">
            <a:avLst/>
          </a:prstGeom>
          <a:noFill/>
          <a:ln w="9525">
            <a:solidFill>
              <a:srgbClr val="45210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452103"/>
                </a:solidFill>
              </a:rPr>
              <a:t>Реабсорбция белка </a:t>
            </a:r>
          </a:p>
          <a:p>
            <a:pPr algn="ctr"/>
            <a:r>
              <a:rPr lang="ru-RU" sz="2000" b="1">
                <a:solidFill>
                  <a:srgbClr val="452103"/>
                </a:solidFill>
              </a:rPr>
              <a:t>Эндоцитоз в проксимальных канальцах (до 98%)</a:t>
            </a:r>
          </a:p>
          <a:p>
            <a:pPr algn="ctr"/>
            <a:endParaRPr lang="ru-RU" sz="800" b="1" i="1">
              <a:solidFill>
                <a:srgbClr val="452103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27088" y="692150"/>
            <a:ext cx="7561262" cy="2047875"/>
          </a:xfrm>
          <a:prstGeom prst="rect">
            <a:avLst/>
          </a:prstGeom>
          <a:noFill/>
          <a:ln w="9525">
            <a:solidFill>
              <a:srgbClr val="45210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>
                <a:solidFill>
                  <a:srgbClr val="452103"/>
                </a:solidFill>
                <a:latin typeface="Calibri" pitchFamily="34" charset="0"/>
              </a:rPr>
              <a:t>Ограничение фильтрации белков</a:t>
            </a:r>
            <a:r>
              <a:rPr lang="ru-RU" sz="2200">
                <a:solidFill>
                  <a:srgbClr val="452103"/>
                </a:solidFill>
                <a:latin typeface="Calibri" pitchFamily="34" charset="0"/>
              </a:rPr>
              <a:t>: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ru-RU" sz="2200" b="1">
                <a:solidFill>
                  <a:srgbClr val="452103"/>
                </a:solidFill>
                <a:latin typeface="Calibri" pitchFamily="34" charset="0"/>
              </a:rPr>
              <a:t>По ОММ </a:t>
            </a:r>
            <a:r>
              <a:rPr lang="ru-RU" sz="2200">
                <a:solidFill>
                  <a:srgbClr val="452103"/>
                </a:solidFill>
                <a:latin typeface="Calibri" pitchFamily="34" charset="0"/>
              </a:rPr>
              <a:t>(</a:t>
            </a:r>
            <a:r>
              <a:rPr lang="ru-RU">
                <a:solidFill>
                  <a:srgbClr val="452103"/>
                </a:solidFill>
                <a:latin typeface="Calibri" pitchFamily="34" charset="0"/>
              </a:rPr>
              <a:t>относительной молекулярной массе)</a:t>
            </a:r>
            <a:r>
              <a:rPr lang="ru-RU" sz="2200" b="1">
                <a:solidFill>
                  <a:srgbClr val="452103"/>
                </a:solidFill>
                <a:latin typeface="Calibri" pitchFamily="34" charset="0"/>
              </a:rPr>
              <a:t>    до 70 кД</a:t>
            </a:r>
          </a:p>
          <a:p>
            <a:pPr>
              <a:buFont typeface="Arial" charset="0"/>
              <a:buChar char="•"/>
            </a:pPr>
            <a:r>
              <a:rPr lang="ru-RU" sz="2200" b="1">
                <a:solidFill>
                  <a:srgbClr val="452103"/>
                </a:solidFill>
                <a:latin typeface="Calibri" pitchFamily="34" charset="0"/>
              </a:rPr>
              <a:t>По заряду молекулы </a:t>
            </a: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rgbClr val="452103"/>
                </a:solidFill>
                <a:latin typeface="Calibri" pitchFamily="34" charset="0"/>
              </a:rPr>
              <a:t>Альбумин, 65кД, отр. заряд, фильтрация      </a:t>
            </a:r>
            <a:r>
              <a:rPr lang="en-US" sz="2200" b="1">
                <a:solidFill>
                  <a:srgbClr val="452103"/>
                </a:solidFill>
                <a:latin typeface="Calibri" pitchFamily="34" charset="0"/>
              </a:rPr>
              <a:t>&lt;</a:t>
            </a:r>
            <a:r>
              <a:rPr lang="ru-RU" sz="2200" b="1">
                <a:solidFill>
                  <a:srgbClr val="452103"/>
                </a:solidFill>
                <a:latin typeface="Calibri" pitchFamily="34" charset="0"/>
              </a:rPr>
              <a:t> 1%</a:t>
            </a:r>
          </a:p>
          <a:p>
            <a:pPr algn="ctr">
              <a:spcAft>
                <a:spcPts val="600"/>
              </a:spcAft>
            </a:pPr>
            <a:r>
              <a:rPr lang="ru-RU" sz="2200" i="1">
                <a:solidFill>
                  <a:srgbClr val="452103"/>
                </a:solidFill>
              </a:rPr>
              <a:t>Раньше нарушается барьер по заряду</a:t>
            </a:r>
            <a:endParaRPr lang="ru-RU" sz="2200" i="1">
              <a:solidFill>
                <a:srgbClr val="45210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</a:rPr>
              <a:t>Белки мочи здорового человека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288" y="2781300"/>
          <a:ext cx="8496944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Название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Комментарии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Альбумин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≈40%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Рост: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↑ фильтрации, 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↓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реабсорбции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Уромодулин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(мало изучен)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 ≈40% 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20-100мг/24ч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Снижение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канальцевые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нефропатии,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 камни, 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инфекции почек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Рост:</a:t>
                      </a:r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высокосолевая</a:t>
                      </a:r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диета, петлевые </a:t>
                      </a:r>
                      <a:r>
                        <a:rPr lang="ru-RU" sz="180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диуретики</a:t>
                      </a:r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риск гипертензии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IgG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≈ 5%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Рост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 ↑ фильтрации, 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↓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реабсорбции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Легкие цепи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Ig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≈ 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Рост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 повышение уровня в крови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Другие 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(20 и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фракций)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Остальное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Уровень зависит от вида патологии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49275"/>
            <a:ext cx="9144000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>В моче каждого человека присутствует белок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>Физиологический уровень белка в моче: 50 - 150 мг/сутки 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>(24ч)</a:t>
            </a:r>
          </a:p>
          <a:p>
            <a:pPr algn="ctr">
              <a:defRPr/>
            </a:pPr>
            <a:endParaRPr lang="ru-RU" sz="2000" i="1" dirty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346" name="TextBox 9"/>
          <p:cNvSpPr txBox="1">
            <a:spLocks noChangeArrowheads="1"/>
          </p:cNvSpPr>
          <p:nvPr/>
        </p:nvSpPr>
        <p:spPr bwMode="auto">
          <a:xfrm>
            <a:off x="1116013" y="2205038"/>
            <a:ext cx="7056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Основные белки мочи здорового человека</a:t>
            </a:r>
          </a:p>
        </p:txBody>
      </p:sp>
      <p:sp>
        <p:nvSpPr>
          <p:cNvPr id="13347" name="Прямоугольник 11"/>
          <p:cNvSpPr>
            <a:spLocks noChangeArrowheads="1"/>
          </p:cNvSpPr>
          <p:nvPr/>
        </p:nvSpPr>
        <p:spPr bwMode="auto">
          <a:xfrm>
            <a:off x="395288" y="1268413"/>
            <a:ext cx="8353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403152"/>
                </a:solidFill>
              </a:rPr>
              <a:t>Обычными лабораторными тестами не выявляется (отр.)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</a:rPr>
              <a:t>Нефропатия с минимальными нарушениями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</a:rPr>
              <a:t>(снижение отрицательности заряда почечного фильтра)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0" y="908050"/>
            <a:ext cx="7019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Повышение фильтрации отрицательно заряженных низкомолекулярных белков (альбумина и др.)</a:t>
            </a:r>
          </a:p>
          <a:p>
            <a:pPr algn="ctr"/>
            <a:r>
              <a:rPr lang="ru-RU" sz="2000"/>
              <a:t>Характеризуется </a:t>
            </a:r>
            <a:r>
              <a:rPr lang="ru-RU" sz="2000" b="1"/>
              <a:t>альбуминурией</a:t>
            </a:r>
          </a:p>
          <a:p>
            <a:pPr algn="ctr"/>
            <a:r>
              <a:rPr lang="ru-RU"/>
              <a:t> (термин «микроальбуминурия» устаревший)</a:t>
            </a:r>
            <a:endParaRPr lang="ru-RU" b="1"/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5157788"/>
            <a:ext cx="8461375" cy="92233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Arial" pitchFamily="34" charset="0"/>
              </a:rPr>
              <a:t>Из-за значительной  вариабельности экскреции альбумина </a:t>
            </a:r>
          </a:p>
          <a:p>
            <a:pPr algn="ctr">
              <a:defRPr/>
            </a:pPr>
            <a:r>
              <a:rPr lang="ru-RU" b="1" i="1" dirty="0" err="1">
                <a:solidFill>
                  <a:srgbClr val="002060"/>
                </a:solidFill>
                <a:latin typeface="Arial" pitchFamily="34" charset="0"/>
              </a:rPr>
              <a:t>диагностически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</a:rPr>
              <a:t> значима лишь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</a:rPr>
              <a:t>персистирующая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</a:rPr>
              <a:t>  альбуминурия </a:t>
            </a:r>
          </a:p>
          <a:p>
            <a:pPr algn="ctr">
              <a:defRPr/>
            </a:pPr>
            <a:r>
              <a:rPr lang="ru-RU" i="1" dirty="0">
                <a:solidFill>
                  <a:srgbClr val="002060"/>
                </a:solidFill>
                <a:latin typeface="Arial" pitchFamily="34" charset="0"/>
              </a:rPr>
              <a:t>(избыток альбумина в 2-х из 3-х анализов мочи, выполненных за 3-6 мес.)</a:t>
            </a:r>
          </a:p>
        </p:txBody>
      </p:sp>
      <p:pic>
        <p:nvPicPr>
          <p:cNvPr id="14341" name="Picture 8" descr="http://www.muzgp2.ru/pictures/zdor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908050"/>
            <a:ext cx="16621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0" y="62372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*KDIGO - Группа по Улучшению Глобальных Исходов Заболеваний Почек [Kidney Disease: Improving Global Outcomes]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850" y="2781300"/>
          <a:ext cx="8568954" cy="1612392"/>
        </p:xfrm>
        <a:graphic>
          <a:graphicData uri="http://schemas.openxmlformats.org/drawingml/2006/table">
            <a:tbl>
              <a:tblPr/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372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Стадия по значениям показателя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Альбумин (количественно)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мг/сутки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мг/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ммоль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креатинина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мг/г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креатинина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Допустимые значения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30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 30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Повышенные (альбуминурия)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30-300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3-30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30-300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F243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Высокие (протеинурия)</a:t>
                      </a:r>
                      <a:endParaRPr lang="ru-RU" sz="1800" dirty="0">
                        <a:solidFill>
                          <a:srgbClr val="2F24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F243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800" dirty="0">
                          <a:solidFill>
                            <a:srgbClr val="2F243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ru-RU" sz="1800" dirty="0">
                        <a:solidFill>
                          <a:srgbClr val="2F24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F243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800" dirty="0">
                          <a:solidFill>
                            <a:srgbClr val="2F243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800" dirty="0">
                        <a:solidFill>
                          <a:srgbClr val="2F24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F243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800" dirty="0">
                          <a:solidFill>
                            <a:srgbClr val="2F243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ru-RU" sz="1800" dirty="0">
                        <a:solidFill>
                          <a:srgbClr val="2F24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2" name="TextBox 11"/>
          <p:cNvSpPr txBox="1">
            <a:spLocks noChangeArrowheads="1"/>
          </p:cNvSpPr>
          <p:nvPr/>
        </p:nvSpPr>
        <p:spPr bwMode="auto">
          <a:xfrm>
            <a:off x="1403350" y="2349500"/>
            <a:ext cx="640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Стадии альбуминурии </a:t>
            </a:r>
            <a:r>
              <a:rPr lang="ru-RU" sz="2000"/>
              <a:t>(KDIGO*, 2013)</a:t>
            </a:r>
          </a:p>
        </p:txBody>
      </p:sp>
      <p:sp>
        <p:nvSpPr>
          <p:cNvPr id="14373" name="TextBox 13"/>
          <p:cNvSpPr txBox="1">
            <a:spLocks noChangeArrowheads="1"/>
          </p:cNvSpPr>
          <p:nvPr/>
        </p:nvSpPr>
        <p:spPr bwMode="auto">
          <a:xfrm>
            <a:off x="323850" y="4797425"/>
            <a:ext cx="8351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Национальные рекомендации НОНР, 2012: оптимальная &lt; 10 мг/г креатинина</a:t>
            </a:r>
          </a:p>
        </p:txBody>
      </p:sp>
      <p:sp>
        <p:nvSpPr>
          <p:cNvPr id="14374" name="TextBox 14"/>
          <p:cNvSpPr txBox="1">
            <a:spLocks noChangeArrowheads="1"/>
          </p:cNvSpPr>
          <p:nvPr/>
        </p:nvSpPr>
        <p:spPr bwMode="auto">
          <a:xfrm>
            <a:off x="0" y="4365625"/>
            <a:ext cx="8856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2F243C"/>
                </a:solidFill>
              </a:rPr>
              <a:t>Уровень  альбумина выше 300 мг/сутки оценивается как </a:t>
            </a:r>
            <a:r>
              <a:rPr lang="ru-RU" sz="2000" b="1">
                <a:solidFill>
                  <a:srgbClr val="2F243C"/>
                </a:solidFill>
              </a:rPr>
              <a:t>протеинурия</a:t>
            </a:r>
            <a:endParaRPr lang="ru-RU" sz="2000">
              <a:solidFill>
                <a:srgbClr val="2F24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</a:rPr>
              <a:t>Протеинурия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8" y="620713"/>
            <a:ext cx="4608512" cy="1016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Белок разовой порции мочи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Референты не установлены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По умолчанию до 0,1 г/л,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&lt;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следы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3800" y="620713"/>
            <a:ext cx="3960813" cy="10160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Белок суточной (24ч) мочи</a:t>
            </a:r>
          </a:p>
          <a:p>
            <a:pPr algn="ctr">
              <a:defRPr/>
            </a:pP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Референтные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значения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50-150 мг/сутки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250825" y="1773238"/>
            <a:ext cx="842486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По количеству выделяемого за сутки белка различают</a:t>
            </a:r>
            <a:endParaRPr lang="en-US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	умеренную протеинурию		0,3 - 1 г/сутки,</a:t>
            </a:r>
            <a:endParaRPr lang="en-US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	среднюю протеинурию			1,0 - 3 г/сутки,</a:t>
            </a:r>
            <a:endParaRPr lang="en-US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	выраженную протеинурию		более 3 г/сутки</a:t>
            </a:r>
          </a:p>
          <a:p>
            <a:r>
              <a:rPr lang="ru-RU" sz="2000">
                <a:latin typeface="Calibri" pitchFamily="34" charset="0"/>
              </a:rPr>
              <a:t>	</a:t>
            </a:r>
            <a:r>
              <a:rPr lang="ru-RU" sz="2000" b="1">
                <a:solidFill>
                  <a:srgbClr val="800000"/>
                </a:solidFill>
                <a:latin typeface="Calibri" pitchFamily="34" charset="0"/>
              </a:rPr>
              <a:t>нефротический синдром (НС)		более 3,5 г/сутки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539750" y="3500438"/>
            <a:ext cx="8280400" cy="923925"/>
          </a:xfrm>
          <a:prstGeom prst="rect">
            <a:avLst/>
          </a:prstGeom>
          <a:noFill/>
          <a:ln w="9525">
            <a:solidFill>
              <a:srgbClr val="2F243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452103"/>
                </a:solidFill>
              </a:rPr>
              <a:t>Селективность (избирательность) протеинурии</a:t>
            </a:r>
          </a:p>
          <a:p>
            <a:r>
              <a:rPr lang="ru-RU" b="1">
                <a:solidFill>
                  <a:srgbClr val="452103"/>
                </a:solidFill>
              </a:rPr>
              <a:t>Селективная</a:t>
            </a:r>
            <a:r>
              <a:rPr lang="ru-RU">
                <a:solidFill>
                  <a:srgbClr val="452103"/>
                </a:solidFill>
              </a:rPr>
              <a:t>     – рост фильтрации белков с ОММ </a:t>
            </a:r>
            <a:r>
              <a:rPr lang="en-US" b="1">
                <a:solidFill>
                  <a:srgbClr val="452103"/>
                </a:solidFill>
              </a:rPr>
              <a:t>&lt; </a:t>
            </a:r>
            <a:r>
              <a:rPr lang="ru-RU" b="1">
                <a:solidFill>
                  <a:srgbClr val="452103"/>
                </a:solidFill>
              </a:rPr>
              <a:t>70 кД</a:t>
            </a:r>
          </a:p>
          <a:p>
            <a:r>
              <a:rPr lang="ru-RU" b="1">
                <a:solidFill>
                  <a:srgbClr val="452103"/>
                </a:solidFill>
              </a:rPr>
              <a:t>Неселективная</a:t>
            </a:r>
            <a:r>
              <a:rPr lang="ru-RU">
                <a:solidFill>
                  <a:srgbClr val="452103"/>
                </a:solidFill>
              </a:rPr>
              <a:t> – рост фильтрации белков с ОММ </a:t>
            </a:r>
            <a:r>
              <a:rPr lang="en-US" b="1">
                <a:solidFill>
                  <a:srgbClr val="452103"/>
                </a:solidFill>
              </a:rPr>
              <a:t>&gt; </a:t>
            </a:r>
            <a:r>
              <a:rPr lang="ru-RU" b="1">
                <a:solidFill>
                  <a:srgbClr val="452103"/>
                </a:solidFill>
              </a:rPr>
              <a:t>150 кД</a:t>
            </a:r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179388" y="4652963"/>
            <a:ext cx="8785225" cy="2032000"/>
          </a:xfrm>
          <a:prstGeom prst="rect">
            <a:avLst/>
          </a:prstGeom>
          <a:solidFill>
            <a:srgbClr val="FFFFAB"/>
          </a:solidFill>
          <a:ln w="9525">
            <a:solidFill>
              <a:srgbClr val="45210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60036"/>
                </a:solidFill>
              </a:rPr>
              <a:t>Белок и альбумин в настоящее время все чаще оценивают </a:t>
            </a:r>
          </a:p>
          <a:p>
            <a:pPr algn="ctr"/>
            <a:r>
              <a:rPr lang="ru-RU" b="1" i="1">
                <a:solidFill>
                  <a:srgbClr val="360036"/>
                </a:solidFill>
              </a:rPr>
              <a:t>на единицу концентрации креатинина –</a:t>
            </a:r>
          </a:p>
          <a:p>
            <a:pPr algn="ctr"/>
            <a:r>
              <a:rPr lang="ru-RU" b="1" i="1">
                <a:solidFill>
                  <a:srgbClr val="360036"/>
                </a:solidFill>
              </a:rPr>
              <a:t> белок (альбумин)-креатининовое отношение</a:t>
            </a:r>
            <a:r>
              <a:rPr lang="ru-RU" i="1">
                <a:solidFill>
                  <a:srgbClr val="360036"/>
                </a:solidFill>
              </a:rPr>
              <a:t>, </a:t>
            </a:r>
          </a:p>
          <a:p>
            <a:pPr algn="ctr"/>
            <a:r>
              <a:rPr lang="ru-RU" i="1">
                <a:solidFill>
                  <a:srgbClr val="360036"/>
                </a:solidFill>
              </a:rPr>
              <a:t>так как выделение креатинина относительно постоянно,</a:t>
            </a:r>
          </a:p>
          <a:p>
            <a:pPr algn="ctr"/>
            <a:r>
              <a:rPr lang="ru-RU" i="1">
                <a:solidFill>
                  <a:srgbClr val="360036"/>
                </a:solidFill>
              </a:rPr>
              <a:t> и анализ позволяет оценить показатель </a:t>
            </a:r>
            <a:r>
              <a:rPr lang="ru-RU" b="1" i="1">
                <a:solidFill>
                  <a:srgbClr val="360036"/>
                </a:solidFill>
              </a:rPr>
              <a:t>в разовой порции мочи</a:t>
            </a:r>
            <a:endParaRPr lang="ru-RU">
              <a:solidFill>
                <a:srgbClr val="360036"/>
              </a:solidFill>
            </a:endParaRPr>
          </a:p>
          <a:p>
            <a:pPr algn="ctr"/>
            <a:r>
              <a:rPr lang="ru-RU">
                <a:solidFill>
                  <a:srgbClr val="360036"/>
                </a:solidFill>
              </a:rPr>
              <a:t>Для этого проводятся 2 исследования: </a:t>
            </a:r>
            <a:r>
              <a:rPr lang="ru-RU" b="1">
                <a:solidFill>
                  <a:srgbClr val="360036"/>
                </a:solidFill>
              </a:rPr>
              <a:t>белок + креатинин</a:t>
            </a:r>
          </a:p>
          <a:p>
            <a:pPr algn="ctr"/>
            <a:r>
              <a:rPr lang="ru-RU">
                <a:solidFill>
                  <a:srgbClr val="360036"/>
                </a:solidFill>
              </a:rPr>
              <a:t>Оценка результатов зависит от единиц измерения креатинина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http://kak.znate.ru/pars_docs/refs/44/43772/43772-1_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6471" t="26112" r="7436" b="56349"/>
          <a:stretch>
            <a:fillRect/>
          </a:stretch>
        </p:blipFill>
        <p:spPr bwMode="auto">
          <a:xfrm>
            <a:off x="468313" y="2349500"/>
            <a:ext cx="41560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 descr="http://www.spbblk.ru/Lachema/image/Schcal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2372" t="51527" r="23804" b="39742"/>
          <a:stretch>
            <a:fillRect/>
          </a:stretch>
        </p:blipFill>
        <p:spPr bwMode="auto">
          <a:xfrm>
            <a:off x="323850" y="3213100"/>
            <a:ext cx="361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0" y="0"/>
            <a:ext cx="8964613" cy="954088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Белок (диагностические полоски)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Полуколичественный метод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50825" y="908050"/>
            <a:ext cx="85693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  <a:cs typeface="Times New Roman" pitchFamily="18" charset="0"/>
              </a:rPr>
              <a:t>Определяется преимущественно 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альбумин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>
                <a:latin typeface="Calibri" pitchFamily="34" charset="0"/>
                <a:cs typeface="Times New Roman" pitchFamily="18" charset="0"/>
              </a:rPr>
              <a:t>Низкая аналитическая чувствительность </a:t>
            </a:r>
          </a:p>
          <a:p>
            <a:pPr algn="ctr"/>
            <a:r>
              <a:rPr lang="ru-RU" sz="2400">
                <a:latin typeface="Calibri" pitchFamily="34" charset="0"/>
                <a:cs typeface="Times New Roman" pitchFamily="18" charset="0"/>
              </a:rPr>
              <a:t>к миеломному белку и глобулину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4859338" y="2420938"/>
            <a:ext cx="36734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Чувствительность к белку отличается в полосках разных производителей</a:t>
            </a:r>
          </a:p>
          <a:p>
            <a:r>
              <a:rPr lang="ru-RU" sz="2000">
                <a:latin typeface="Calibri" pitchFamily="34" charset="0"/>
              </a:rPr>
              <a:t>При высокой чувствительности ошибка меньше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3203575" y="3573463"/>
            <a:ext cx="1081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г/л, мг/дл</a:t>
            </a:r>
          </a:p>
        </p:txBody>
      </p:sp>
      <p:sp>
        <p:nvSpPr>
          <p:cNvPr id="9" name="Овал 8"/>
          <p:cNvSpPr/>
          <p:nvPr/>
        </p:nvSpPr>
        <p:spPr>
          <a:xfrm>
            <a:off x="1116013" y="2276475"/>
            <a:ext cx="647700" cy="865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16013" y="3213100"/>
            <a:ext cx="719137" cy="7921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395288" y="4581525"/>
            <a:ext cx="8351837" cy="2000250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Рекомендации</a:t>
            </a:r>
            <a:r>
              <a:rPr lang="ru-RU" sz="2400" i="1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2400" i="1">
                <a:solidFill>
                  <a:srgbClr val="002060"/>
                </a:solidFill>
                <a:latin typeface="Calibri" pitchFamily="34" charset="0"/>
              </a:rPr>
              <a:t>В связи с низкой чувствительностью полосок к глобулину и миеломному белку рекомендуется определять белок дополнительно другими качественными или количественными методами методами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2205038"/>
            <a:ext cx="4321175" cy="2016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50825" y="2349500"/>
            <a:ext cx="8642350" cy="43243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ru-RU" sz="2000" b="1">
                <a:solidFill>
                  <a:srgbClr val="663300"/>
                </a:solidFill>
              </a:rPr>
              <a:t>Количественные методы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sz="2000" b="1">
                <a:solidFill>
                  <a:srgbClr val="663300"/>
                </a:solidFill>
              </a:rPr>
              <a:t>Биуретовый метод </a:t>
            </a:r>
            <a:r>
              <a:rPr lang="ru-RU" sz="2000">
                <a:solidFill>
                  <a:srgbClr val="663300"/>
                </a:solidFill>
              </a:rPr>
              <a:t>(референтный, но очень трудоемкий). Определяет любой белок с одинаковой чувствительностью</a:t>
            </a:r>
          </a:p>
          <a:p>
            <a:pPr marL="342900" indent="-342900">
              <a:spcBef>
                <a:spcPct val="50000"/>
              </a:spcBef>
              <a:spcAft>
                <a:spcPts val="600"/>
              </a:spcAft>
              <a:buFontTx/>
              <a:buAutoNum type="arabicPeriod"/>
            </a:pPr>
            <a:r>
              <a:rPr lang="ru-RU" sz="2000" b="1">
                <a:solidFill>
                  <a:srgbClr val="663300"/>
                </a:solidFill>
              </a:rPr>
              <a:t>С 3% сульфосалициловой кислотой </a:t>
            </a:r>
            <a:r>
              <a:rPr lang="ru-RU" sz="2000">
                <a:solidFill>
                  <a:srgbClr val="663300"/>
                </a:solidFill>
              </a:rPr>
              <a:t>и обязательным построением калибровочного графика. Допускается, но не рекомендуется</a:t>
            </a:r>
          </a:p>
          <a:p>
            <a:pPr marL="342900" indent="-342900">
              <a:spcBef>
                <a:spcPct val="50000"/>
              </a:spcBef>
              <a:spcAft>
                <a:spcPts val="600"/>
              </a:spcAft>
              <a:buFontTx/>
              <a:buAutoNum type="arabicPeriod"/>
            </a:pPr>
            <a:r>
              <a:rPr lang="ru-RU" sz="2000">
                <a:solidFill>
                  <a:srgbClr val="663300"/>
                </a:solidFill>
              </a:rPr>
              <a:t>По реакции органическим красителем </a:t>
            </a:r>
            <a:r>
              <a:rPr lang="ru-RU" sz="2000" b="1">
                <a:solidFill>
                  <a:srgbClr val="663300"/>
                </a:solidFill>
              </a:rPr>
              <a:t>пирогаллоловым красным </a:t>
            </a:r>
            <a:r>
              <a:rPr lang="ru-RU" sz="2000">
                <a:solidFill>
                  <a:srgbClr val="663300"/>
                </a:solidFill>
              </a:rPr>
              <a:t>(наиболее точный и чувствительный, подходит для ликвора)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</a:pPr>
            <a:r>
              <a:rPr lang="ru-RU" sz="2000">
                <a:solidFill>
                  <a:srgbClr val="663300"/>
                </a:solidFill>
              </a:rPr>
              <a:t>	Чувствительность   		К альбумину		~ 100%</a:t>
            </a:r>
          </a:p>
          <a:p>
            <a:pPr marL="1714500" lvl="3" indent="-342900">
              <a:spcBef>
                <a:spcPts val="200"/>
              </a:spcBef>
              <a:spcAft>
                <a:spcPts val="600"/>
              </a:spcAft>
            </a:pPr>
            <a:r>
              <a:rPr lang="ru-RU" sz="2000">
                <a:solidFill>
                  <a:srgbClr val="663300"/>
                </a:solidFill>
              </a:rPr>
              <a:t>				К глобулину		 ~ 70%</a:t>
            </a:r>
          </a:p>
          <a:p>
            <a:pPr marL="1714500" lvl="3" indent="-342900">
              <a:spcBef>
                <a:spcPts val="200"/>
              </a:spcBef>
              <a:spcAft>
                <a:spcPts val="600"/>
              </a:spcAft>
            </a:pPr>
            <a:r>
              <a:rPr lang="ru-RU" sz="2000">
                <a:solidFill>
                  <a:srgbClr val="663300"/>
                </a:solidFill>
              </a:rPr>
              <a:t>				К миеломному белку	 ~ 50%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Белок мочи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23850" y="692150"/>
            <a:ext cx="83534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b="1">
                <a:solidFill>
                  <a:schemeClr val="accent2"/>
                </a:solidFill>
              </a:rPr>
              <a:t>Качественный метод </a:t>
            </a:r>
            <a:r>
              <a:rPr lang="ru-RU">
                <a:solidFill>
                  <a:schemeClr val="accent2"/>
                </a:solidFill>
              </a:rPr>
              <a:t>с </a:t>
            </a:r>
            <a:r>
              <a:rPr lang="ru-RU" b="1">
                <a:solidFill>
                  <a:schemeClr val="accent2"/>
                </a:solidFill>
              </a:rPr>
              <a:t>20% сульфосалициловой кислотой </a:t>
            </a:r>
          </a:p>
          <a:p>
            <a:pPr marL="342900" indent="-342900" algn="ctr"/>
            <a:r>
              <a:rPr lang="ru-RU">
                <a:solidFill>
                  <a:schemeClr val="accent2"/>
                </a:solidFill>
              </a:rPr>
              <a:t>(2-3 мл мочи после центрифугирования + 2-3 капли 20% ССК)</a:t>
            </a:r>
          </a:p>
          <a:p>
            <a:pPr marL="342900" indent="-342900" algn="ctr"/>
            <a:r>
              <a:rPr lang="ru-RU">
                <a:solidFill>
                  <a:schemeClr val="accent2"/>
                </a:solidFill>
              </a:rPr>
              <a:t>Наличие помутнения по сравнению с исходной мочой при оценке  </a:t>
            </a:r>
          </a:p>
          <a:p>
            <a:pPr marL="342900" indent="-342900" algn="ctr"/>
            <a:r>
              <a:rPr lang="ru-RU">
                <a:solidFill>
                  <a:schemeClr val="accent2"/>
                </a:solidFill>
              </a:rPr>
              <a:t>на темном фоне – положительный результат (+)</a:t>
            </a:r>
          </a:p>
          <a:p>
            <a:pPr marL="342900" indent="-342900" algn="ctr"/>
            <a:r>
              <a:rPr lang="ru-RU">
                <a:solidFill>
                  <a:schemeClr val="accent2"/>
                </a:solidFill>
              </a:rPr>
              <a:t>У здоровых отрицательный (-) – помутнения нет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  <a:solidFill>
            <a:srgbClr val="663300"/>
          </a:solidFill>
        </p:spPr>
        <p:txBody>
          <a:bodyPr/>
          <a:lstStyle/>
          <a:p>
            <a:pPr marL="838200" indent="-838200" eaLnBrk="1" hangingPunct="1"/>
            <a:r>
              <a:rPr lang="ru-RU" sz="2800" b="1">
                <a:solidFill>
                  <a:schemeClr val="bg1"/>
                </a:solidFill>
              </a:rPr>
              <a:t>Глюкоза мочи (диагностические полоски) </a:t>
            </a:r>
            <a:r>
              <a:rPr lang="ru-RU" sz="2400">
                <a:solidFill>
                  <a:schemeClr val="bg1"/>
                </a:solidFill>
              </a:rPr>
              <a:t>Полуколичественно, глюкозоксидазный метод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0" y="90805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400"/>
              </a:spcBef>
            </a:pPr>
            <a:r>
              <a:rPr lang="ru-RU" sz="2000"/>
              <a:t>Физиологическая концентрация 0,06-0,08 ммоль/л, допустимая – до 1,7 мМ</a:t>
            </a:r>
          </a:p>
          <a:p>
            <a:pPr algn="ctr">
              <a:spcBef>
                <a:spcPts val="400"/>
              </a:spcBef>
            </a:pPr>
            <a:r>
              <a:rPr lang="ru-RU" sz="2000" b="1"/>
              <a:t>Референтные пределы:</a:t>
            </a:r>
            <a:r>
              <a:rPr lang="ru-RU" sz="2000"/>
              <a:t> </a:t>
            </a:r>
            <a:r>
              <a:rPr lang="ru-RU" sz="2000" b="1"/>
              <a:t>не определяется (отрицательная)</a:t>
            </a:r>
          </a:p>
          <a:p>
            <a:pPr algn="ctr">
              <a:spcBef>
                <a:spcPts val="400"/>
              </a:spcBef>
            </a:pPr>
            <a:r>
              <a:rPr lang="ru-RU" sz="2000"/>
              <a:t>Чувствительность полосок ниже физиологического уровня глюкозы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0" y="5229225"/>
            <a:ext cx="9144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400"/>
              </a:spcBef>
              <a:defRPr/>
            </a:pPr>
            <a:r>
              <a:rPr lang="ru-RU" sz="2000" b="1" dirty="0">
                <a:latin typeface="+mn-lt"/>
              </a:rPr>
              <a:t>Количественные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методы</a:t>
            </a:r>
            <a:r>
              <a:rPr lang="ru-RU" sz="2000" dirty="0">
                <a:latin typeface="+mn-lt"/>
              </a:rPr>
              <a:t> (если качественные +)</a:t>
            </a:r>
          </a:p>
          <a:p>
            <a:pPr marL="342900" indent="-342900" algn="ctr">
              <a:spcBef>
                <a:spcPts val="400"/>
              </a:spcBef>
              <a:defRPr/>
            </a:pPr>
            <a:r>
              <a:rPr lang="ru-RU" sz="2000" b="1" dirty="0" err="1">
                <a:latin typeface="+mn-lt"/>
              </a:rPr>
              <a:t>Глюкозоксидазный</a:t>
            </a:r>
            <a:r>
              <a:rPr lang="ru-RU" sz="2000" b="1" dirty="0">
                <a:latin typeface="+mn-lt"/>
              </a:rPr>
              <a:t> или </a:t>
            </a:r>
            <a:r>
              <a:rPr lang="ru-RU" sz="2000" b="1" dirty="0" err="1">
                <a:latin typeface="+mn-lt"/>
              </a:rPr>
              <a:t>гексокиназный</a:t>
            </a:r>
            <a:endParaRPr lang="ru-RU" sz="2000" b="1" dirty="0">
              <a:latin typeface="+mn-lt"/>
            </a:endParaRPr>
          </a:p>
          <a:p>
            <a:pPr marL="342900" indent="-342900" algn="ctr">
              <a:spcBef>
                <a:spcPts val="400"/>
              </a:spcBef>
              <a:defRPr/>
            </a:pPr>
            <a:r>
              <a:rPr lang="ru-RU" sz="2000" dirty="0">
                <a:latin typeface="+mn-lt"/>
              </a:rPr>
              <a:t>При  высокой концентрации с предварительным разведением мочи в 10-20 раз и умножением результата на разведение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79388" y="2276475"/>
            <a:ext cx="8964612" cy="18367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400"/>
              </a:spcBef>
            </a:pPr>
            <a:r>
              <a:rPr lang="ru-RU" sz="2000" b="1">
                <a:solidFill>
                  <a:schemeClr val="accent2"/>
                </a:solidFill>
              </a:rPr>
              <a:t>Причины глюкозурии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ru-RU" sz="2000" b="1">
                <a:solidFill>
                  <a:schemeClr val="accent2"/>
                </a:solidFill>
              </a:rPr>
              <a:t>Гипергликемии</a:t>
            </a:r>
            <a:r>
              <a:rPr lang="ru-RU" sz="2000"/>
              <a:t> выше почечного порога для глюкозы (</a:t>
            </a:r>
            <a:r>
              <a:rPr lang="en-US" sz="2000"/>
              <a:t>&gt;</a:t>
            </a:r>
            <a:r>
              <a:rPr lang="ru-RU" sz="2000"/>
              <a:t> 9-10 ммоль/л)</a:t>
            </a:r>
          </a:p>
          <a:p>
            <a:pPr>
              <a:spcBef>
                <a:spcPts val="400"/>
              </a:spcBef>
            </a:pPr>
            <a:r>
              <a:rPr lang="ru-RU" sz="2000"/>
              <a:t>	</a:t>
            </a:r>
            <a:r>
              <a:rPr lang="ru-RU" sz="2000" u="sng"/>
              <a:t>панкреатические</a:t>
            </a:r>
            <a:r>
              <a:rPr lang="ru-RU" sz="2000"/>
              <a:t>  (сахарный диабет, о. панкреатит и др.)</a:t>
            </a:r>
          </a:p>
          <a:p>
            <a:pPr>
              <a:spcBef>
                <a:spcPts val="400"/>
              </a:spcBef>
            </a:pPr>
            <a:r>
              <a:rPr lang="ru-RU" sz="2000"/>
              <a:t>	</a:t>
            </a:r>
            <a:r>
              <a:rPr lang="ru-RU" sz="2000" u="sng"/>
              <a:t>внепанкреатические</a:t>
            </a:r>
            <a:r>
              <a:rPr lang="ru-RU" sz="2000"/>
              <a:t> (алиментарная, нервная, гормональная) 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ru-RU" sz="2000" b="1">
                <a:solidFill>
                  <a:schemeClr val="accent2"/>
                </a:solidFill>
              </a:rPr>
              <a:t>Снижение почечного порога для глюкозы</a:t>
            </a:r>
            <a:r>
              <a:rPr lang="ru-RU" sz="2000"/>
              <a:t> (почечные, у беременных) 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50825" y="4292600"/>
            <a:ext cx="8497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800000"/>
                </a:solidFill>
              </a:rPr>
              <a:t>Глюкозурия может встречаться при гипер-, гипо- и нормогликемии и даже может быть причиной гипогликемии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663300"/>
          </a:solidFill>
        </p:spPr>
        <p:txBody>
          <a:bodyPr/>
          <a:lstStyle/>
          <a:p>
            <a:pPr eaLnBrk="1" hangingPunct="1"/>
            <a:r>
              <a:rPr lang="ru-RU" sz="2800" b="1">
                <a:solidFill>
                  <a:schemeClr val="bg1"/>
                </a:solidFill>
              </a:rPr>
              <a:t>Кетоновые тела</a:t>
            </a:r>
          </a:p>
        </p:txBody>
      </p:sp>
      <p:graphicFrame>
        <p:nvGraphicFramePr>
          <p:cNvPr id="13413" name="Group 101"/>
          <p:cNvGraphicFramePr>
            <a:graphicFrameLocks noGrp="1"/>
          </p:cNvGraphicFramePr>
          <p:nvPr>
            <p:ph idx="1"/>
          </p:nvPr>
        </p:nvGraphicFramePr>
        <p:xfrm>
          <a:off x="395288" y="2349500"/>
          <a:ext cx="8229600" cy="2117313"/>
        </p:xfrm>
        <a:graphic>
          <a:graphicData uri="http://schemas.openxmlformats.org/drawingml/2006/table">
            <a:tbl>
              <a:tblPr/>
              <a:tblGrid>
                <a:gridCol w="260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2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Кетоновые тела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крови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в моче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8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Ацетоацетат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ммоль/л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30-45 %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Нитропруссид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натрия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7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оксибутират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20-270 мкмоль/л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60-70 %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Ферментный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2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Ацетон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 ммоль/л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3-4 %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реакция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Легаля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86" name="Text Box 88"/>
          <p:cNvSpPr txBox="1">
            <a:spLocks noChangeArrowheads="1"/>
          </p:cNvSpPr>
          <p:nvPr/>
        </p:nvSpPr>
        <p:spPr bwMode="auto">
          <a:xfrm>
            <a:off x="1116013" y="969963"/>
            <a:ext cx="6408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87" name="Text Box 89"/>
          <p:cNvSpPr txBox="1">
            <a:spLocks noChangeArrowheads="1"/>
          </p:cNvSpPr>
          <p:nvPr/>
        </p:nvSpPr>
        <p:spPr bwMode="auto">
          <a:xfrm>
            <a:off x="0" y="170021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Референтные пределы в моче – не определяются (отрицательно)</a:t>
            </a:r>
          </a:p>
        </p:txBody>
      </p:sp>
      <p:sp>
        <p:nvSpPr>
          <p:cNvPr id="19488" name="Text Box 94"/>
          <p:cNvSpPr txBox="1">
            <a:spLocks noChangeArrowheads="1"/>
          </p:cNvSpPr>
          <p:nvPr/>
        </p:nvSpPr>
        <p:spPr bwMode="auto">
          <a:xfrm>
            <a:off x="250825" y="4724400"/>
            <a:ext cx="8497888" cy="173513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Повышение</a:t>
            </a:r>
          </a:p>
          <a:p>
            <a:pPr algn="ctr">
              <a:spcBef>
                <a:spcPts val="200"/>
              </a:spcBef>
            </a:pPr>
            <a:r>
              <a:rPr lang="ru-RU" sz="2000"/>
              <a:t>диабетический кетоацидоз,  лихорадка, в т.ч. у детей </a:t>
            </a:r>
          </a:p>
          <a:p>
            <a:pPr algn="ctr">
              <a:spcBef>
                <a:spcPts val="200"/>
              </a:spcBef>
            </a:pPr>
            <a:r>
              <a:rPr lang="ru-RU" sz="2000"/>
              <a:t>интоксикации, в т.ч. после наркоза</a:t>
            </a:r>
          </a:p>
          <a:p>
            <a:pPr algn="ctr">
              <a:spcBef>
                <a:spcPts val="200"/>
              </a:spcBef>
            </a:pPr>
            <a:r>
              <a:rPr lang="ru-RU" sz="2000"/>
              <a:t>ограничение углеводов в пище, длительное голодание </a:t>
            </a:r>
          </a:p>
          <a:p>
            <a:pPr algn="ctr">
              <a:spcBef>
                <a:spcPts val="200"/>
              </a:spcBef>
            </a:pPr>
            <a:r>
              <a:rPr lang="ru-RU" sz="2000"/>
              <a:t>нарушение обмена липидов,  гликогенозы</a:t>
            </a:r>
          </a:p>
        </p:txBody>
      </p:sp>
      <p:sp>
        <p:nvSpPr>
          <p:cNvPr id="19489" name="Прямоугольник 6"/>
          <p:cNvSpPr>
            <a:spLocks noChangeArrowheads="1"/>
          </p:cNvSpPr>
          <p:nvPr/>
        </p:nvSpPr>
        <p:spPr bwMode="auto">
          <a:xfrm>
            <a:off x="468313" y="620713"/>
            <a:ext cx="8351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660066"/>
                </a:solidFill>
              </a:rPr>
              <a:t>Образуются в печени из продуктов липолиза и кетогенных аминокислот</a:t>
            </a:r>
          </a:p>
          <a:p>
            <a:pPr algn="ctr"/>
            <a:r>
              <a:rPr lang="ru-RU">
                <a:solidFill>
                  <a:srgbClr val="660066"/>
                </a:solidFill>
              </a:rPr>
              <a:t>Присутствуют в крови и моче здорового человека в малом количестве</a:t>
            </a:r>
          </a:p>
          <a:p>
            <a:pPr algn="ctr"/>
            <a:r>
              <a:rPr lang="ru-RU">
                <a:solidFill>
                  <a:srgbClr val="660066"/>
                </a:solidFill>
              </a:rPr>
              <a:t>Кетокислоты выводятся через почки, ацетон - через почки и легкие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2285992"/>
            <a:ext cx="7772400" cy="1285884"/>
          </a:xfrm>
          <a:solidFill>
            <a:srgbClr val="663300"/>
          </a:solidFill>
        </p:spPr>
        <p:txBody>
          <a:bodyPr/>
          <a:lstStyle/>
          <a:p>
            <a:pPr eaLnBrk="1" hangingPunct="1"/>
            <a:r>
              <a:rPr lang="ru-RU" sz="2400" dirty="0">
                <a:solidFill>
                  <a:schemeClr val="bg1"/>
                </a:solidFill>
              </a:rPr>
              <a:t>3.3. </a:t>
            </a:r>
            <a:r>
              <a:rPr lang="ru-RU" sz="2400">
                <a:solidFill>
                  <a:schemeClr val="bg1"/>
                </a:solidFill>
              </a:rPr>
              <a:t>Заболевания органов </a:t>
            </a:r>
            <a:r>
              <a:rPr lang="ru-RU" sz="2400" dirty="0">
                <a:solidFill>
                  <a:schemeClr val="bg1"/>
                </a:solidFill>
              </a:rPr>
              <a:t>мочевыделительной системы. Исследование мочи часть 1, лекция 2 часа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/>
          <a:p>
            <a:r>
              <a:rPr lang="ru-RU" sz="2400" b="1" dirty="0">
                <a:solidFill>
                  <a:srgbClr val="663300"/>
                </a:solidFill>
              </a:rPr>
              <a:t>Физические свойства</a:t>
            </a:r>
          </a:p>
          <a:p>
            <a:r>
              <a:rPr lang="ru-RU" sz="2400" b="1" dirty="0">
                <a:solidFill>
                  <a:srgbClr val="663300"/>
                </a:solidFill>
              </a:rPr>
              <a:t>Химическое исследование</a:t>
            </a:r>
          </a:p>
          <a:p>
            <a:endParaRPr lang="ru-RU" dirty="0">
              <a:solidFill>
                <a:srgbClr val="663300"/>
              </a:solidFill>
            </a:endParaRPr>
          </a:p>
          <a:p>
            <a:r>
              <a:rPr lang="ru-RU" sz="2800" dirty="0">
                <a:solidFill>
                  <a:srgbClr val="663300"/>
                </a:solidFill>
              </a:rPr>
              <a:t>Доцент кафедры КЛД и ПА И.А.Волкова,</a:t>
            </a:r>
          </a:p>
          <a:p>
            <a:r>
              <a:rPr lang="ru-RU" sz="2800" dirty="0">
                <a:solidFill>
                  <a:srgbClr val="663300"/>
                </a:solidFill>
              </a:rPr>
              <a:t>Москва, 2018</a:t>
            </a:r>
          </a:p>
        </p:txBody>
      </p:sp>
    </p:spTree>
    <p:extLst>
      <p:ext uri="{BB962C8B-B14F-4D97-AF65-F5344CB8AC3E}">
        <p14:creationId xmlns:p14="http://schemas.microsoft.com/office/powerpoint/2010/main" val="3935781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484313"/>
          <a:ext cx="8712968" cy="3024335"/>
        </p:xfrm>
        <a:graphic>
          <a:graphicData uri="http://schemas.openxmlformats.org/drawingml/2006/table">
            <a:tbl>
              <a:tblPr/>
              <a:tblGrid>
                <a:gridCol w="186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6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Метод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Повышение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Билирубин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Диазореакция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рямой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билирубин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Чувствительность 9 мкм/л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Паренхиматозная и механическая желтухи, синдромы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Дабина-Джонсона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и Ротора (обострение)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Уробилин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Диазореакция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(производные билирубина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стеркобилиноген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уробилиноген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Гемолитическая желтуха, синдромы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Дабина-Джонсона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и Ротора, запоры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00" name="TextBox 4"/>
          <p:cNvSpPr txBox="1">
            <a:spLocks noChangeArrowheads="1"/>
          </p:cNvSpPr>
          <p:nvPr/>
        </p:nvSpPr>
        <p:spPr bwMode="auto">
          <a:xfrm>
            <a:off x="179388" y="5661025"/>
            <a:ext cx="8640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Влияющие факторы:</a:t>
            </a:r>
            <a:r>
              <a:rPr lang="ru-RU">
                <a:cs typeface="Arial" charset="0"/>
              </a:rPr>
              <a:t> ↓</a:t>
            </a:r>
            <a:r>
              <a:rPr lang="ru-RU">
                <a:latin typeface="Times New Roman" pitchFamily="18" charset="0"/>
              </a:rPr>
              <a:t> Витамин С, нитриты, свет, лекарства </a:t>
            </a:r>
            <a:r>
              <a:rPr lang="ru-RU" b="1">
                <a:latin typeface="Times New Roman" pitchFamily="18" charset="0"/>
                <a:cs typeface="Arial" charset="0"/>
              </a:rPr>
              <a:t>(см. инструкцию)</a:t>
            </a:r>
            <a:endParaRPr lang="en-US" b="1">
              <a:latin typeface="Times New Roman" pitchFamily="18" charset="0"/>
              <a:cs typeface="Arial" charset="0"/>
            </a:endParaRPr>
          </a:p>
        </p:txBody>
      </p:sp>
      <p:sp>
        <p:nvSpPr>
          <p:cNvPr id="20501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Желчные пигменты (билирубин + уробилин)</a:t>
            </a:r>
          </a:p>
        </p:txBody>
      </p:sp>
      <p:sp>
        <p:nvSpPr>
          <p:cNvPr id="20502" name="TextBox 6"/>
          <p:cNvSpPr txBox="1">
            <a:spLocks noChangeArrowheads="1"/>
          </p:cNvSpPr>
          <p:nvPr/>
        </p:nvSpPr>
        <p:spPr bwMode="auto">
          <a:xfrm>
            <a:off x="611188" y="620713"/>
            <a:ext cx="792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Референтные пределы: 	билирубин	 – 	отрицательно</a:t>
            </a:r>
          </a:p>
          <a:p>
            <a:r>
              <a:rPr lang="ru-RU"/>
              <a:t>			уробилин	 –	 5-17 мкмоль/л</a:t>
            </a:r>
          </a:p>
        </p:txBody>
      </p:sp>
      <p:sp>
        <p:nvSpPr>
          <p:cNvPr id="20503" name="TextBox 7"/>
          <p:cNvSpPr txBox="1">
            <a:spLocks noChangeArrowheads="1"/>
          </p:cNvSpPr>
          <p:nvPr/>
        </p:nvSpPr>
        <p:spPr bwMode="auto">
          <a:xfrm>
            <a:off x="179388" y="4724400"/>
            <a:ext cx="864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Сочетание показателей билирубин/уробилин ( +/+, +/-, -/+, -/-) зависит от заболевания и может встречаться в любом из вариантов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990600" y="0"/>
            <a:ext cx="7086600" cy="88265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400"/>
              </a:spcBef>
            </a:pPr>
            <a:r>
              <a:rPr lang="ru-RU" sz="2800" b="1">
                <a:solidFill>
                  <a:schemeClr val="bg1"/>
                </a:solidFill>
              </a:rPr>
              <a:t>Нитриты в моче</a:t>
            </a:r>
          </a:p>
          <a:p>
            <a:pPr algn="ctr">
              <a:spcBef>
                <a:spcPts val="400"/>
              </a:spcBef>
            </a:pPr>
            <a:r>
              <a:rPr lang="ru-RU" sz="2000" b="1">
                <a:solidFill>
                  <a:schemeClr val="bg1"/>
                </a:solidFill>
              </a:rPr>
              <a:t>(тест на скрытую бактериурию)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04800" y="1052513"/>
            <a:ext cx="84582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/>
              <a:t>Референтные пределы: не определяются (отр.)</a:t>
            </a:r>
            <a:r>
              <a:rPr lang="ru-RU" sz="2400"/>
              <a:t> </a:t>
            </a:r>
          </a:p>
          <a:p>
            <a:pPr>
              <a:spcBef>
                <a:spcPts val="600"/>
              </a:spcBef>
            </a:pPr>
            <a:r>
              <a:rPr lang="ru-RU" sz="2400"/>
              <a:t>Тест основан на превращении нитратов, получаемых с пищей, в нитриты под действием Грам-отрицательных бактерий мочи </a:t>
            </a:r>
          </a:p>
          <a:p>
            <a:pPr>
              <a:spcBef>
                <a:spcPts val="600"/>
              </a:spcBef>
            </a:pPr>
            <a:r>
              <a:rPr lang="ru-RU" sz="2400"/>
              <a:t>Тест специфичен для нитритов и не дает положительный результат с другими составляющими мочи </a:t>
            </a:r>
          </a:p>
          <a:p>
            <a:pPr>
              <a:spcBef>
                <a:spcPts val="600"/>
              </a:spcBef>
            </a:pPr>
            <a:r>
              <a:rPr lang="ru-RU" sz="2400"/>
              <a:t>Отрицательные результаты не исключают бактериурии другими бактериями, не образующими нитритов </a:t>
            </a:r>
          </a:p>
          <a:p>
            <a:pPr>
              <a:spcBef>
                <a:spcPts val="600"/>
              </a:spcBef>
            </a:pPr>
            <a:endParaRPr lang="ru-RU" sz="800" u="sng"/>
          </a:p>
          <a:p>
            <a:pPr>
              <a:spcBef>
                <a:spcPts val="600"/>
              </a:spcBef>
            </a:pPr>
            <a:r>
              <a:rPr lang="ru-RU" sz="2400" u="sng"/>
              <a:t>Ложно отрицательные результаты</a:t>
            </a:r>
            <a:r>
              <a:rPr lang="ru-RU" sz="2400"/>
              <a:t> могут встречаться 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ru-RU" sz="2400"/>
              <a:t>при контакте бактерий с мочой менее 4 ч 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ru-RU" sz="2400"/>
              <a:t>при отсутствии нитратов в диете 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ru-RU" sz="2400"/>
              <a:t>при наличии не образующих нитриты бактерий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908175" y="0"/>
            <a:ext cx="4967288" cy="58420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Кровь (реакция на гем)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23850" y="549275"/>
            <a:ext cx="8424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cs typeface="Times New Roman" pitchFamily="18" charset="0"/>
              </a:rPr>
              <a:t>Полоски выявляют г</a:t>
            </a:r>
            <a:r>
              <a:rPr lang="en-US" sz="2400">
                <a:cs typeface="Times New Roman" pitchFamily="18" charset="0"/>
              </a:rPr>
              <a:t>емоглобин, миоглобин и эритроциты</a:t>
            </a:r>
            <a:endParaRPr lang="ru-RU" sz="2400">
              <a:cs typeface="Times New Roman" pitchFamily="18" charset="0"/>
            </a:endParaRPr>
          </a:p>
          <a:p>
            <a:pPr algn="ctr"/>
            <a:r>
              <a:rPr lang="ru-RU" sz="2400">
                <a:cs typeface="Times New Roman" pitchFamily="18" charset="0"/>
              </a:rPr>
              <a:t>Чувствительность 5-20 эр./мкл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2532" name="Рисунок 3" descr="http://www.diatest.ru/Gemog-komp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557338"/>
            <a:ext cx="5832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804025" y="1628775"/>
            <a:ext cx="863600" cy="504825"/>
          </a:xfrm>
          <a:prstGeom prst="roundRect">
            <a:avLst/>
          </a:prstGeom>
          <a:solidFill>
            <a:srgbClr val="FFFFFF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04025" y="2420938"/>
            <a:ext cx="863600" cy="36036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6013" y="1412875"/>
            <a:ext cx="6696075" cy="18716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388" y="3429000"/>
          <a:ext cx="8713092" cy="2449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Параметр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Тест-полоски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Микроскопия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2000" dirty="0"/>
                        <a:t>Неизмененные эритроциты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r>
                        <a:rPr lang="ru-RU" sz="2000" dirty="0"/>
                        <a:t>Измененные эритроциты </a:t>
                      </a:r>
                      <a:r>
                        <a:rPr lang="ru-RU" sz="1600" dirty="0"/>
                        <a:t>(без</a:t>
                      </a:r>
                      <a:r>
                        <a:rPr lang="ru-RU" sz="1600" baseline="0" dirty="0"/>
                        <a:t> </a:t>
                      </a:r>
                      <a:r>
                        <a:rPr lang="en-US" sz="1600" baseline="0" dirty="0" err="1"/>
                        <a:t>Hb</a:t>
                      </a:r>
                      <a:r>
                        <a:rPr lang="ru-RU" sz="1600" baseline="0" dirty="0"/>
                        <a:t>, кольца)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563">
                <a:tc>
                  <a:txBody>
                    <a:bodyPr/>
                    <a:lstStyle/>
                    <a:p>
                      <a:r>
                        <a:rPr lang="ru-RU" sz="2000" dirty="0"/>
                        <a:t>Гемоглобин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63">
                <a:tc>
                  <a:txBody>
                    <a:bodyPr/>
                    <a:lstStyle/>
                    <a:p>
                      <a:r>
                        <a:rPr lang="ru-RU" sz="2000" dirty="0"/>
                        <a:t>Миоглобин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62" name="TextBox 10"/>
          <p:cNvSpPr txBox="1">
            <a:spLocks noChangeArrowheads="1"/>
          </p:cNvSpPr>
          <p:nvPr/>
        </p:nvSpPr>
        <p:spPr bwMode="auto">
          <a:xfrm>
            <a:off x="323850" y="6165850"/>
            <a:ext cx="8424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660033"/>
                </a:solidFill>
                <a:latin typeface="Calibri" pitchFamily="34" charset="0"/>
              </a:rPr>
              <a:t>Полоски выявляют только неизмененные эритроциты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827088" y="0"/>
            <a:ext cx="7345362" cy="58420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Лейкоциты (эстеразная активность) 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39750" y="620713"/>
            <a:ext cx="8064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cs typeface="Times New Roman" pitchFamily="18" charset="0"/>
              </a:rPr>
              <a:t>Эстеразная активность </a:t>
            </a:r>
            <a:r>
              <a:rPr lang="ru-RU" sz="2200" b="1">
                <a:cs typeface="Times New Roman" pitchFamily="18" charset="0"/>
              </a:rPr>
              <a:t>нейтрофилов</a:t>
            </a:r>
            <a:r>
              <a:rPr lang="ru-RU" sz="2200">
                <a:cs typeface="Times New Roman" pitchFamily="18" charset="0"/>
              </a:rPr>
              <a:t> и гистиоцитов</a:t>
            </a:r>
          </a:p>
          <a:p>
            <a:pPr algn="ctr"/>
            <a:r>
              <a:rPr lang="ru-RU" sz="2200">
                <a:cs typeface="Times New Roman" pitchFamily="18" charset="0"/>
              </a:rPr>
              <a:t>Чувствительность 15-25 лей/мкл</a:t>
            </a:r>
            <a:endParaRPr lang="ru-RU" sz="2200">
              <a:latin typeface="Calibri" pitchFamily="34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95288" y="2781300"/>
            <a:ext cx="8353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Тест-полосками обнаруживаются: </a:t>
            </a:r>
          </a:p>
          <a:p>
            <a:pPr algn="ctr"/>
            <a:r>
              <a:rPr lang="ru-RU" sz="2400" b="1">
                <a:latin typeface="Calibri" pitchFamily="34" charset="0"/>
              </a:rPr>
              <a:t>целые и разрушенные нейтрофилы</a:t>
            </a:r>
          </a:p>
          <a:p>
            <a:pPr algn="ctr"/>
            <a:r>
              <a:rPr lang="ru-RU" sz="2400">
                <a:latin typeface="Calibri" pitchFamily="34" charset="0"/>
              </a:rPr>
              <a:t>Особенно актуальна оценка разрушенных лейкоцитов в щелочной моче, где форменные элементы (эритроциты, лейкоциты, цилиндры) разрушаются и не могут быть выявлены микроскопией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042988" y="5229225"/>
            <a:ext cx="6985000" cy="1303338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400"/>
              </a:spcBef>
            </a:pPr>
            <a:r>
              <a:rPr lang="ru-RU" sz="2400" b="1" i="1">
                <a:solidFill>
                  <a:srgbClr val="002060"/>
                </a:solidFill>
                <a:latin typeface="Calibri" pitchFamily="34" charset="0"/>
              </a:rPr>
              <a:t>Лимфоциты, моноциты и </a:t>
            </a:r>
          </a:p>
          <a:p>
            <a:pPr algn="ctr">
              <a:spcBef>
                <a:spcPts val="400"/>
              </a:spcBef>
            </a:pPr>
            <a:r>
              <a:rPr lang="ru-RU" sz="2400" b="1" i="1">
                <a:solidFill>
                  <a:srgbClr val="002060"/>
                </a:solidFill>
                <a:latin typeface="Calibri" pitchFamily="34" charset="0"/>
              </a:rPr>
              <a:t>другие клетки (не гранулоциты) </a:t>
            </a:r>
          </a:p>
          <a:p>
            <a:pPr algn="ctr">
              <a:spcBef>
                <a:spcPts val="400"/>
              </a:spcBef>
            </a:pPr>
            <a:r>
              <a:rPr lang="ru-RU" sz="2400" b="1" i="1">
                <a:solidFill>
                  <a:srgbClr val="002060"/>
                </a:solidFill>
                <a:latin typeface="Calibri" pitchFamily="34" charset="0"/>
              </a:rPr>
              <a:t>полосками не определяются! </a:t>
            </a:r>
          </a:p>
        </p:txBody>
      </p:sp>
      <p:pic>
        <p:nvPicPr>
          <p:cNvPr id="23558" name="Рисунок 1" descr="http://www.spbblk.ru/Lachema/image/Schca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380" t="90257" r="2380" b="674"/>
          <a:stretch>
            <a:fillRect/>
          </a:stretch>
        </p:blipFill>
        <p:spPr bwMode="auto">
          <a:xfrm>
            <a:off x="1204913" y="1700213"/>
            <a:ext cx="644683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3995738" y="2205038"/>
            <a:ext cx="36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+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4500563" y="2205038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++</a:t>
            </a: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5003800" y="2205038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+++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8888" y="1484313"/>
            <a:ext cx="6626225" cy="11525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125538"/>
          <a:ext cx="8784977" cy="4197351"/>
        </p:xfrm>
        <a:graphic>
          <a:graphicData uri="http://schemas.openxmlformats.org/drawingml/2006/table">
            <a:tbl>
              <a:tblPr/>
              <a:tblGrid>
                <a:gridCol w="151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Лейкоциты полоски</a:t>
                      </a: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скопия </a:t>
                      </a: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Интерпретация</a:t>
                      </a: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Отр. </a:t>
                      </a: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Патологии не выявлено</a:t>
                      </a: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Отр. </a:t>
                      </a: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Лейкоцитурия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но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лейкоциты не гранулоциты (лимфоциты, моноциты)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Идентификация лейкоцитов: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суправитальная</a:t>
                      </a: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окраска, </a:t>
                      </a:r>
                      <a:r>
                        <a:rPr kumimoji="0" lang="ru-RU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уролейкограмма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Ложное занижение*</a:t>
                      </a: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«Следы»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+</a:t>
                      </a: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endParaRPr kumimoji="0" 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Лейкоцитурия, в пробе разрушенные лейкоциты</a:t>
                      </a: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Ложное завышение*</a:t>
                      </a: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«Следы» или +</a:t>
                      </a: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&gt;N 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Нейтрофильная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лейкоцитурия</a:t>
                      </a: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Оценивать совместно с тестом на нитриты</a:t>
                      </a:r>
                    </a:p>
                  </a:txBody>
                  <a:tcPr marL="48381" marR="483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solidFill>
            <a:srgbClr val="6633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Соответствие количества лейкоцитов,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определенных </a:t>
            </a:r>
            <a:r>
              <a:rPr lang="ru-RU" sz="2400" b="1" dirty="0" err="1">
                <a:solidFill>
                  <a:schemeClr val="bg1"/>
                </a:solidFill>
                <a:latin typeface="+mn-lt"/>
              </a:rPr>
              <a:t>тест-полосками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, и при микроскопии</a:t>
            </a:r>
          </a:p>
        </p:txBody>
      </p:sp>
      <p:sp>
        <p:nvSpPr>
          <p:cNvPr id="24609" name="TextBox 6"/>
          <p:cNvSpPr txBox="1">
            <a:spLocks noChangeArrowheads="1"/>
          </p:cNvSpPr>
          <p:nvPr/>
        </p:nvSpPr>
        <p:spPr bwMode="auto">
          <a:xfrm>
            <a:off x="179388" y="5445125"/>
            <a:ext cx="8640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N</a:t>
            </a:r>
            <a:r>
              <a:rPr lang="ru-RU" sz="2000">
                <a:latin typeface="Calibri" pitchFamily="34" charset="0"/>
              </a:rPr>
              <a:t> – референтные пределы, + - положительный результат</a:t>
            </a:r>
          </a:p>
          <a:p>
            <a:r>
              <a:rPr lang="ru-RU" sz="2000">
                <a:latin typeface="Calibri" pitchFamily="34" charset="0"/>
              </a:rPr>
              <a:t>*Ложные результаты связаны с влиянием на эстеразную активность посторонних веществ (указаны в инструкции)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79388" y="2420938"/>
            <a:ext cx="8713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>
              <a:latin typeface="Calibri" pitchFamily="34" charset="0"/>
            </a:endParaRPr>
          </a:p>
          <a:p>
            <a:endParaRPr lang="ru-RU" sz="1000">
              <a:latin typeface="Calibri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50825" y="3573463"/>
            <a:ext cx="81359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990033"/>
                </a:solidFill>
                <a:latin typeface="Calibri" pitchFamily="34" charset="0"/>
              </a:rPr>
              <a:t>Результаты тест-полосок по крови и лейкоцитам следует включать в бланк анализа совместно с результатами микроскопии, что является дополнительным диагностическим критерием и необходимо для адекватной интерпретации результатов анализа</a:t>
            </a: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323850" y="188913"/>
            <a:ext cx="8208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800000"/>
                </a:solidFill>
              </a:rPr>
              <a:t>Тест-полоски выявляют только нейтрофилы </a:t>
            </a:r>
          </a:p>
          <a:p>
            <a:pPr algn="ctr"/>
            <a:r>
              <a:rPr lang="ru-RU" sz="2000">
                <a:solidFill>
                  <a:srgbClr val="800000"/>
                </a:solidFill>
              </a:rPr>
              <a:t>Идентификация вида лейкоцитов (нейтрофилы, лимфоциты и др.) при микроскопии нативной мочи в неокрашенном препарате невозможна, так как ядра клеток не идентифицируются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775" y="1700213"/>
            <a:ext cx="87852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Дополнительная идентификация лейкоцитов проводится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при несовпадении результатов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тест-полосок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и микроскопии и включает: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микроскопию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суправитально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окрашенных препаратов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-оценку окрашенных мазков из осадка мочи (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уролейкограмма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)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996600"/>
                </a:solidFill>
              </a:rPr>
              <a:t>Спасибо за внимание!</a:t>
            </a:r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620713"/>
          <a:ext cx="8712968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Сбор биоматериала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Маркировка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Хранение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Транспортировка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Подготовка пробы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 порция, специальные контейнеры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Желательно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штрих-кодированием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ч, по стандарту РФ до 4 ч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Вакуумные пробирки со стабилизатором при отдаленной доставке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Перемешивание 4-5 раз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Физические свойства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Химические свойства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Форменные элементы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Визуально, мочевая станция – полоски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Диагностические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тест-полоски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Микроскопия осадка и/или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оценка элементов анализаторами мочи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Общий анализ мочи (ОАМ) </a:t>
            </a:r>
          </a:p>
        </p:txBody>
      </p:sp>
      <p:sp>
        <p:nvSpPr>
          <p:cNvPr id="3086" name="Text Box 6"/>
          <p:cNvSpPr txBox="1">
            <a:spLocks noChangeArrowheads="1"/>
          </p:cNvSpPr>
          <p:nvPr/>
        </p:nvSpPr>
        <p:spPr bwMode="auto">
          <a:xfrm>
            <a:off x="539750" y="4652963"/>
            <a:ext cx="8064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600"/>
              </a:spcBef>
            </a:pPr>
            <a:r>
              <a:rPr lang="ru-RU" sz="2200"/>
              <a:t>Химическое исследование проводится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2200"/>
              <a:t>С помощью диагностических тест-полосок</a:t>
            </a:r>
            <a:r>
              <a:rPr lang="ru-RU"/>
              <a:t> </a:t>
            </a:r>
            <a:r>
              <a:rPr lang="ru-RU" sz="2200"/>
              <a:t>в нативной моче после тщательного перемешивания (3-4 раза)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2200"/>
              <a:t>Анализаторами форменных элементов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95288" y="0"/>
            <a:ext cx="8353425" cy="523875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Сбор мочи для общего анализа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1052513"/>
            <a:ext cx="7272337" cy="132397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ОАМ без отдаленной доставки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(2-4 ч) </a:t>
            </a:r>
          </a:p>
          <a:p>
            <a:pPr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Контейнер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для мочи с завинчивающейся крышкой 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</a:rPr>
              <a:t>(держать закрытым для снижения контакта с воздухом и контаминации образца)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2420938"/>
            <a:ext cx="6624637" cy="237013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ОАМ при отдаленной доставке</a:t>
            </a:r>
          </a:p>
          <a:p>
            <a:pPr marL="11430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Контейнеры с клапанной крышкой и переходником или иглой для вакуумного заполнения пробирки мочой</a:t>
            </a:r>
          </a:p>
          <a:p>
            <a:pPr indent="-342900">
              <a:buFont typeface="+mj-lt"/>
              <a:buAutoNum type="arabicPeriod"/>
              <a:defRPr/>
            </a:pPr>
            <a:endParaRPr lang="ru-RU" sz="800" dirty="0">
              <a:solidFill>
                <a:schemeClr val="bg2">
                  <a:lumMod val="10000"/>
                </a:schemeClr>
              </a:solidFill>
            </a:endParaRPr>
          </a:p>
          <a:p>
            <a:pPr marL="11430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Пробирка с консервантом для транспортировки мочи  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</a:rPr>
              <a:t>(перед заполнением пробирки мочу в контейнере плавно перемешать 3-4 раза)</a:t>
            </a:r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323850" y="549275"/>
            <a:ext cx="83518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Для общего анализа используется средняя порция мочи</a:t>
            </a:r>
          </a:p>
        </p:txBody>
      </p:sp>
      <p:pic>
        <p:nvPicPr>
          <p:cNvPr id="4102" name="Picture 2" descr="http://profilab.spb.ru/profilabspb/upload/images/7fc41d655575f01caa06781eb4399a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2492375"/>
            <a:ext cx="9366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6" descr="P_17_urine_beaker_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125538"/>
            <a:ext cx="8636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urine tube 16-100 conical base - k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23831">
            <a:off x="7513638" y="4170363"/>
            <a:ext cx="12239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395288" y="4868863"/>
            <a:ext cx="849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При более длительном хранении </a:t>
            </a:r>
            <a:r>
              <a:rPr lang="ru-RU"/>
              <a:t>мочу охладить (перед анализом поставить в термостат для растворения солей)</a:t>
            </a:r>
          </a:p>
        </p:txBody>
      </p:sp>
      <p:sp>
        <p:nvSpPr>
          <p:cNvPr id="4106" name="Прямоугольник 9"/>
          <p:cNvSpPr>
            <a:spLocks noChangeArrowheads="1"/>
          </p:cNvSpPr>
          <p:nvPr/>
        </p:nvSpPr>
        <p:spPr bwMode="auto">
          <a:xfrm>
            <a:off x="539750" y="5661025"/>
            <a:ext cx="8353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2060"/>
                </a:solidFill>
              </a:rPr>
              <a:t>Пациентам полезно раздавать «памятки» </a:t>
            </a:r>
          </a:p>
          <a:p>
            <a:pPr algn="ctr"/>
            <a:r>
              <a:rPr lang="ru-RU" sz="2400" i="1">
                <a:solidFill>
                  <a:srgbClr val="002060"/>
                </a:solidFill>
              </a:rPr>
              <a:t>по правилам сбора мочи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95288" y="0"/>
            <a:ext cx="8353425" cy="523875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Консерванты для хранения образцов мочи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765175"/>
          <a:ext cx="871296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Тип пробирки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Состав и действие консерванта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VACUETTE®</a:t>
                      </a:r>
                    </a:p>
                    <a:p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Stabilur</a:t>
                      </a:r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(до 72ч)</a:t>
                      </a: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Stabilur</a:t>
                      </a: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cохраняет</a:t>
                      </a: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морфологию форменных элементов осадка, содержит ртуть (другие компоненты неизвестны)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800000"/>
                          </a:solidFill>
                        </a:rPr>
                        <a:t>BD </a:t>
                      </a:r>
                      <a:r>
                        <a:rPr lang="en-US" sz="2400" b="1" dirty="0" err="1">
                          <a:solidFill>
                            <a:srgbClr val="800000"/>
                          </a:solidFill>
                        </a:rPr>
                        <a:t>Vacutainer</a:t>
                      </a:r>
                      <a:r>
                        <a:rPr lang="en-US" sz="2400" b="1" dirty="0">
                          <a:solidFill>
                            <a:srgbClr val="800000"/>
                          </a:solidFill>
                        </a:rPr>
                        <a:t>®</a:t>
                      </a:r>
                      <a:endParaRPr lang="ru-RU" sz="2400" b="1" dirty="0">
                        <a:solidFill>
                          <a:srgbClr val="8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с консервантом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до 72 ч</a:t>
                      </a:r>
                    </a:p>
                    <a:p>
                      <a:endParaRPr lang="ru-RU" sz="240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err="1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Хлоргексидин</a:t>
                      </a:r>
                      <a:r>
                        <a:rPr lang="ru-RU" sz="2400" kern="120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(0,4%) предотвращает размножение бактерий, вирусов, грибов</a:t>
                      </a:r>
                    </a:p>
                    <a:p>
                      <a:r>
                        <a:rPr lang="ru-RU" sz="2400" b="1" kern="1200" dirty="0" err="1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Этилпарабен</a:t>
                      </a:r>
                      <a:r>
                        <a:rPr lang="ru-RU" sz="2400" kern="120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(5,6%, Е214), снижение роста бактерий и грибов, стабилизация мембраны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err="1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Пропионат</a:t>
                      </a:r>
                      <a:r>
                        <a:rPr lang="ru-RU" sz="2400" b="1" kern="120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натрия </a:t>
                      </a:r>
                      <a:r>
                        <a:rPr lang="ru-RU" sz="2400" kern="120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(94%, Е281), снижение роста плесневых грибов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37" name="Picture 2" descr="http://www.mediland.kz/assets/pics/Katalog/BD/моч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652963"/>
            <a:ext cx="15113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9" descr="urine tube 16-100 conical base - 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276475"/>
            <a:ext cx="1439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Автоматизация анализа </a:t>
            </a:r>
          </a:p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физических/химических свойств мочи 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23850" y="1196975"/>
            <a:ext cx="849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Тест-полоски + отражательный фотометр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772816"/>
            <a:ext cx="6768752" cy="2246769"/>
          </a:xfrm>
          <a:prstGeom prst="rect">
            <a:avLst/>
          </a:prstGeom>
          <a:solidFill>
            <a:srgbClr val="DEDEDE"/>
          </a:solidFill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плотность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rgbClr val="002060"/>
                </a:solidFill>
                <a:latin typeface="+mn-lt"/>
              </a:rPr>
              <a:t>рН</a:t>
            </a:r>
            <a:endParaRPr lang="ru-RU" sz="2800" b="1" i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белок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лейкоциты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нитриты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кровь/гемоглобин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 глюкоза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 кетоновые тела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билирубин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+mn-lt"/>
              </a:rPr>
              <a:t>уробилиноген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95288" y="4005263"/>
            <a:ext cx="8353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2060"/>
                </a:solidFill>
                <a:latin typeface="Calibri" pitchFamily="34" charset="0"/>
              </a:rPr>
              <a:t>В некоторых тест-полосках есть </a:t>
            </a:r>
          </a:p>
          <a:p>
            <a:pPr algn="ctr"/>
            <a:r>
              <a:rPr lang="ru-RU" sz="2400" b="1" i="1">
                <a:solidFill>
                  <a:srgbClr val="002060"/>
                </a:solidFill>
                <a:latin typeface="Calibri" pitchFamily="34" charset="0"/>
              </a:rPr>
              <a:t>дополнительные тестовые зоны</a:t>
            </a:r>
            <a:r>
              <a:rPr lang="ru-RU" sz="2400" i="1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2400" i="1">
                <a:solidFill>
                  <a:srgbClr val="002060"/>
                </a:solidFill>
                <a:latin typeface="Calibri" pitchFamily="34" charset="0"/>
              </a:rPr>
              <a:t>(например, креатинин, аскорбиновая кислота и др.)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250825" y="5373688"/>
            <a:ext cx="8497888" cy="1200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660033"/>
                </a:solidFill>
                <a:latin typeface="Calibri" pitchFamily="34" charset="0"/>
              </a:rPr>
              <a:t>В инструкции к тест-полоскам указаны причины ложноположительных и ложноотрицательных результатов </a:t>
            </a:r>
          </a:p>
          <a:p>
            <a:pPr algn="ctr"/>
            <a:r>
              <a:rPr lang="ru-RU" sz="2400" b="1" i="1">
                <a:solidFill>
                  <a:srgbClr val="660033"/>
                </a:solidFill>
                <a:latin typeface="Calibri" pitchFamily="34" charset="0"/>
              </a:rPr>
              <a:t>Перед работой с полосками мочу тщательно перемешать!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http://www.spbblk.ru/Lachema/image/Schca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33400"/>
            <a:ext cx="449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2" descr="http://www.biosensoran.ru/Risunki/Ris_penal_mal/uripol_11_prib_mal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04800"/>
            <a:ext cx="2778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 descr="http://kak.znate.ru/pars_docs/refs/44/43772/43772-1_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21686"/>
          <a:stretch>
            <a:fillRect/>
          </a:stretch>
        </p:blipFill>
        <p:spPr bwMode="auto">
          <a:xfrm>
            <a:off x="304800" y="3733800"/>
            <a:ext cx="3657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Аналитическая чувствительность тест-полосок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692150"/>
            <a:ext cx="85693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/>
              <a:t>Полоски оценивают показатели </a:t>
            </a:r>
            <a:r>
              <a:rPr lang="ru-RU" sz="2200" b="1"/>
              <a:t>полуколичественно</a:t>
            </a:r>
            <a:r>
              <a:rPr lang="ru-RU" sz="2200"/>
              <a:t>, что допускает существенный разброс результатов </a:t>
            </a:r>
          </a:p>
          <a:p>
            <a:pPr algn="ctr"/>
            <a:r>
              <a:rPr lang="ru-RU" sz="2200"/>
              <a:t>в пределах каждой тестовой зоны полоски</a:t>
            </a:r>
          </a:p>
          <a:p>
            <a:endParaRPr lang="ru-RU" sz="2200"/>
          </a:p>
          <a:p>
            <a:pPr algn="ctr"/>
            <a:r>
              <a:rPr lang="ru-RU" sz="2200" b="1">
                <a:solidFill>
                  <a:srgbClr val="002060"/>
                </a:solidFill>
              </a:rPr>
              <a:t>Аналитическая чувствительность</a:t>
            </a:r>
            <a:r>
              <a:rPr lang="ru-RU" sz="2200">
                <a:solidFill>
                  <a:srgbClr val="002060"/>
                </a:solidFill>
              </a:rPr>
              <a:t>, т.е. минимальный уровень определяемого аналита, каждой тестовой зоны полоски соответствует первому положительному (позитивному) результату и отличается у полосок разных производителей</a:t>
            </a:r>
          </a:p>
          <a:p>
            <a:pPr algn="ctr"/>
            <a:r>
              <a:rPr lang="ru-RU" sz="2200">
                <a:solidFill>
                  <a:srgbClr val="002060"/>
                </a:solidFill>
              </a:rPr>
              <a:t>Если показатель определяется, но его уровень ниже установленного нижнего предела, то результат выдается в виде </a:t>
            </a:r>
            <a:r>
              <a:rPr lang="ru-RU" sz="2200" b="1">
                <a:solidFill>
                  <a:srgbClr val="002060"/>
                </a:solidFill>
              </a:rPr>
              <a:t>«следов» (</a:t>
            </a:r>
            <a:r>
              <a:rPr lang="en-US" sz="2200" b="1">
                <a:solidFill>
                  <a:srgbClr val="002060"/>
                </a:solidFill>
              </a:rPr>
              <a:t>trace)</a:t>
            </a:r>
            <a:endParaRPr lang="ru-RU" sz="2200" b="1">
              <a:solidFill>
                <a:srgbClr val="002060"/>
              </a:solidFill>
            </a:endParaRPr>
          </a:p>
          <a:p>
            <a:endParaRPr lang="ru-RU" sz="2200"/>
          </a:p>
          <a:p>
            <a:pPr algn="ctr"/>
            <a:r>
              <a:rPr lang="ru-RU" sz="2200">
                <a:solidFill>
                  <a:srgbClr val="660033"/>
                </a:solidFill>
              </a:rPr>
              <a:t>Аналитическая чувствительность полосок выше физиологической концентрации определяемого вещества, поэтому белок, глюкоза, кетоны и др., которые присутствуют в моче здорового человека в низкой концентрации, </a:t>
            </a:r>
          </a:p>
          <a:p>
            <a:pPr algn="ctr"/>
            <a:r>
              <a:rPr lang="ru-RU" sz="2200">
                <a:solidFill>
                  <a:srgbClr val="660033"/>
                </a:solidFill>
              </a:rPr>
              <a:t>полосками не определяются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http://www.spbblk.ru/Lachema/image/Schca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43782" b="31995"/>
          <a:stretch>
            <a:fillRect/>
          </a:stretch>
        </p:blipFill>
        <p:spPr bwMode="auto">
          <a:xfrm>
            <a:off x="1143000" y="304800"/>
            <a:ext cx="66294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 flipH="1">
            <a:off x="641350" y="3276600"/>
            <a:ext cx="78930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 оценке полоски прибор (или оператор) сравнивает цвет полоски с цветовой шкалой</a:t>
            </a:r>
          </a:p>
          <a:p>
            <a:endParaRPr lang="ru-RU" sz="800"/>
          </a:p>
          <a:p>
            <a:r>
              <a:rPr lang="ru-RU"/>
              <a:t>При наличии промежуточного цвета результат выдается в виде того значения, к которому цвет более близок (округленный результат)</a:t>
            </a:r>
          </a:p>
          <a:p>
            <a:r>
              <a:rPr lang="ru-RU"/>
              <a:t>Например, если цвет полоски на белок изменился, но ближе к отрицательному результату, анализ будет отрицательным (негативным), несмотря на наличие небольшого количества белка в моче</a:t>
            </a:r>
          </a:p>
          <a:p>
            <a:endParaRPr lang="ru-RU" sz="800"/>
          </a:p>
          <a:p>
            <a:r>
              <a:rPr lang="ru-RU"/>
              <a:t>Степень ошибки зависит от чувствительности полоски: при высокой чувствительности ошибка меньше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1935</Words>
  <Application>Microsoft Office PowerPoint</Application>
  <PresentationFormat>Экран (4:3)</PresentationFormat>
  <Paragraphs>353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3.3. Заболевания органов мочевыделительной системы. Исследование мочи часть 1, лекция 2 часа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Физические свойства  (визуальная оценка, мочевая станция)</vt:lpstr>
      <vt:lpstr>Реакция (рН) мочи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Глюкоза мочи (диагностические полоски) Полуколичественно, глюкозоксидазный метод</vt:lpstr>
      <vt:lpstr>Кетоновые тела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ideapad lenovo</cp:lastModifiedBy>
  <cp:revision>64</cp:revision>
  <dcterms:created xsi:type="dcterms:W3CDTF">2005-02-23T08:16:30Z</dcterms:created>
  <dcterms:modified xsi:type="dcterms:W3CDTF">2019-03-18T21:34:29Z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