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media/audio1.bin" ContentType="audio/unknown"/>
  <Override PartName="/ppt/tags/tag216.xml" ContentType="application/vnd.openxmlformats-officedocument.presentationml.tags+xml"/>
  <Override PartName="/ppt/notesSlides/notesSlide217.xml" ContentType="application/vnd.openxmlformats-officedocument.presentationml.notesSlide+xml"/>
  <Default Extension="xml" ContentType="application/xml"/>
  <Override PartName="/ppt/slides/slide50.xml" ContentType="application/vnd.openxmlformats-officedocument.presentationml.slide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notesSlides/notesSlide63.xml" ContentType="application/vnd.openxmlformats-officedocument.presentationml.notesSlide+xml"/>
  <Override PartName="/ppt/tags/tag85.xml" ContentType="application/vnd.openxmlformats-officedocument.presentationml.tags+xml"/>
  <Override PartName="/ppt/slides/slide221.xml" ContentType="application/vnd.openxmlformats-officedocument.presentationml.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notesSlides/notesSlide179.xml" ContentType="application/vnd.openxmlformats-officedocument.presentationml.notesSlide+xml"/>
  <Override PartName="/ppt/slides/slide158.xml" ContentType="application/vnd.openxmlformats-officedocument.presentationml.slide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notesSlides/notesSlide220.xml" ContentType="application/vnd.openxmlformats-officedocument.presentationml.notes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notesSlides/notesSlide157.xml" ContentType="application/vnd.openxmlformats-officedocument.presentationml.notesSlide+xml"/>
  <Override PartName="/ppt/slides/slide88.xml" ContentType="application/vnd.openxmlformats-officedocument.presentationml.slide+xml"/>
  <Override PartName="/ppt/tags/tag134.xml" ContentType="application/vnd.openxmlformats-officedocument.presentationml.tags+xml"/>
  <Override PartName="/ppt/notesSlides/notesSlide135.xml" ContentType="application/vnd.openxmlformats-officedocument.presentationml.notesSlide+xml"/>
  <Override PartName="/ppt/tags/tag181.xml" ContentType="application/vnd.openxmlformats-officedocument.presentationml.tags+xml"/>
  <Override PartName="/ppt/notesSlides/notesSlide182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tags/tag112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tags/tag79.xml" ContentType="application/vnd.openxmlformats-officedocument.presentationml.tags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tags/tag57.xml" ContentType="application/vnd.openxmlformats-officedocument.presentationml.tags+xml"/>
  <Override PartName="/ppt/notesSlides/notesSlide82.xml" ContentType="application/vnd.openxmlformats-officedocument.presentationml.notesSlide+xml"/>
  <Override PartName="/ppt/tags/tag213.xml" ContentType="application/vnd.openxmlformats-officedocument.presentationml.tags+xml"/>
  <Override PartName="/ppt/notesSlides/notesSlide214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notesSlides/notesSlide60.xml" ContentType="application/vnd.openxmlformats-officedocument.presentationml.notesSlide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notesSlides/notesSlide198.xml" ContentType="application/vnd.openxmlformats-officedocument.presentationml.notesSlide+xml"/>
  <Override PartName="/ppt/slides/slide177.xml" ContentType="application/vnd.openxmlformats-officedocument.presentationml.slide+xml"/>
  <Override PartName="/ppt/tags/tag128.xml" ContentType="application/vnd.openxmlformats-officedocument.presentationml.tags+xml"/>
  <Override PartName="/ppt/notesSlides/notesSlide129.xml" ContentType="application/vnd.openxmlformats-officedocument.presentationml.notesSlide+xml"/>
  <Override PartName="/ppt/tags/tag175.xml" ContentType="application/vnd.openxmlformats-officedocument.presentationml.tags+xml"/>
  <Override PartName="/ppt/notesSlides/notesSlide176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7.xml" ContentType="application/vnd.openxmlformats-officedocument.presentationml.notesSlide+xml"/>
  <Override PartName="/ppt/tags/tag153.xml" ContentType="application/vnd.openxmlformats-officedocument.presentationml.tags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98.xml" ContentType="application/vnd.openxmlformats-officedocument.presentationml.notesSlide+xml"/>
  <Override PartName="/ppt/tags/tag131.xml" ContentType="application/vnd.openxmlformats-officedocument.presentationml.tags+xml"/>
  <Override PartName="/ppt/notesSlides/notesSlide132.xml" ContentType="application/vnd.openxmlformats-officedocument.presentationml.notes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notesSlides/notesSlide110.xml" ContentType="application/vnd.openxmlformats-officedocument.presentationml.notesSlide+xml"/>
  <Override PartName="/ppt/notesSlides/notesSlide208.xml" ContentType="application/vnd.openxmlformats-officedocument.presentationml.notes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notesSlides/notesSlide54.xml" ContentType="application/vnd.openxmlformats-officedocument.presentationml.notesSlide+xml"/>
  <Override PartName="/ppt/tags/tag76.xml" ContentType="application/vnd.openxmlformats-officedocument.presentationml.tags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147.xml" ContentType="application/vnd.openxmlformats-officedocument.presentationml.tags+xml"/>
  <Override PartName="/ppt/notesSlides/notesSlide148.xml" ContentType="application/vnd.openxmlformats-officedocument.presentationml.notesSlide+xml"/>
  <Override PartName="/ppt/tags/tag194.xml" ContentType="application/vnd.openxmlformats-officedocument.presentationml.tags+xml"/>
  <Override PartName="/ppt/notesSlides/notesSlide195.xml" ContentType="application/vnd.openxmlformats-officedocument.presentationml.notesSlide+xml"/>
  <Override PartName="/ppt/notesSlides/notesSlide21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notesSlides/notesSlide126.xml" ContentType="application/vnd.openxmlformats-officedocument.presentationml.notesSlide+xml"/>
  <Override PartName="/ppt/tags/tag172.xml" ContentType="application/vnd.openxmlformats-officedocument.presentationml.tags+xml"/>
  <Override PartName="/ppt/notesSlides/notesSlide173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4.xml" ContentType="application/vnd.openxmlformats-officedocument.presentationml.notesSlide+xml"/>
  <Override PartName="/ppt/tags/tag150.xml" ContentType="application/vnd.openxmlformats-officedocument.presentationml.tags+xml"/>
  <Override PartName="/ppt/notesSlides/notesSlide151.xml" ContentType="application/vnd.openxmlformats-officedocument.presentationml.notes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notesSlides/notesSlide26.xml" ContentType="application/vnd.openxmlformats-officedocument.presentationml.notesSlide+xml"/>
  <Override PartName="/ppt/tags/tag48.xml" ContentType="application/vnd.openxmlformats-officedocument.presentationml.tags+xml"/>
  <Override PartName="/ppt/notesSlides/notesSlide73.xml" ContentType="application/vnd.openxmlformats-officedocument.presentationml.notesSlide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notesSlides/notesSlide205.xml" ContentType="application/vnd.openxmlformats-officedocument.presentationml.notes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notesSlides/notesSlide51.xml" ContentType="application/vnd.openxmlformats-officedocument.presentationml.notesSlide+xml"/>
  <Override PartName="/ppt/tags/tag73.xml" ContentType="application/vnd.openxmlformats-officedocument.presentationml.tags+xml"/>
  <Override PartName="/ppt/notesSlides/notesSlide189.xml" ContentType="application/vnd.openxmlformats-officedocument.presentationml.notesSlide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tags/tag51.xml" ContentType="application/vnd.openxmlformats-officedocument.presentationml.tags+xml"/>
  <Override PartName="/ppt/slides/slide124.xml" ContentType="application/vnd.openxmlformats-officedocument.presentationml.slide+xml"/>
  <Override PartName="/ppt/slides/slide171.xml" ContentType="application/vnd.openxmlformats-officedocument.presentationml.slide+xml"/>
  <Override PartName="/ppt/notesSlides/notesSlide89.xml" ContentType="application/vnd.openxmlformats-officedocument.presentationml.notesSlide+xml"/>
  <Override PartName="/ppt/tags/tag144.xml" ContentType="application/vnd.openxmlformats-officedocument.presentationml.tags+xml"/>
  <Override PartName="/ppt/notesSlides/notesSlide145.xml" ContentType="application/vnd.openxmlformats-officedocument.presentationml.notesSlide+xml"/>
  <Override PartName="/ppt/tags/tag191.xml" ContentType="application/vnd.openxmlformats-officedocument.presentationml.tags+xml"/>
  <Override PartName="/ppt/notesSlides/notesSlide192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tags/tag122.xml" ContentType="application/vnd.openxmlformats-officedocument.presentationml.tags+xml"/>
  <Override PartName="/ppt/notesSlides/notesSlide123.xml" ContentType="application/vnd.openxmlformats-officedocument.presentationml.notesSlide+xml"/>
  <Override PartName="/ppt/notesSlides/notesSlide170.xml" ContentType="application/vnd.openxmlformats-officedocument.presentationml.notesSlide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tags/tag89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92.xml" ContentType="application/vnd.openxmlformats-officedocument.presentationml.notesSlide+xml"/>
  <Override PartName="/ppt/tags/tag100.xml" ContentType="application/vnd.openxmlformats-officedocument.presentationml.tags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slides/slide10.xml" ContentType="application/vnd.openxmlformats-officedocument.presentationml.slide+xml"/>
  <Override PartName="/ppt/slides/slide187.xml" ContentType="application/vnd.openxmlformats-officedocument.presentationml.slide+xml"/>
  <Override PartName="/ppt/slides/slide203.xml" ContentType="application/vnd.openxmlformats-officedocument.presentationml.slide+xml"/>
  <Override PartName="/ppt/notesSlides/notesSlide23.xml" ContentType="application/vnd.openxmlformats-officedocument.presentationml.notesSlide+xml"/>
  <Override PartName="/ppt/tags/tag45.xml" ContentType="application/vnd.openxmlformats-officedocument.presentationml.tags+xml"/>
  <Override PartName="/ppt/notesSlides/notesSlide70.xml" ContentType="application/vnd.openxmlformats-officedocument.presentationml.notesSlide+xml"/>
  <Override PartName="/ppt/tags/tag92.xml" ContentType="application/vnd.openxmlformats-officedocument.presentationml.tags+xml"/>
  <Override PartName="/ppt/tags/tag201.xml" ContentType="application/vnd.openxmlformats-officedocument.presentationml.tags+xml"/>
  <Override PartName="/ppt/tags/tag138.xml" ContentType="application/vnd.openxmlformats-officedocument.presentationml.tags+xml"/>
  <Override PartName="/ppt/notesSlides/notesSlide139.xml" ContentType="application/vnd.openxmlformats-officedocument.presentationml.notesSlide+xml"/>
  <Override PartName="/ppt/tags/tag185.xml" ContentType="application/vnd.openxmlformats-officedocument.presentationml.tags+xml"/>
  <Override PartName="/ppt/notesSlides/notesSlide186.xml" ContentType="application/vnd.openxmlformats-officedocument.presentationml.notesSlide+xml"/>
  <Override PartName="/ppt/notesSlides/notesSlide20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63.xml" ContentType="application/vnd.openxmlformats-officedocument.presentationml.tags+xml"/>
  <Override PartName="/ppt/slides/slide143.xml" ContentType="application/vnd.openxmlformats-officedocument.presentationml.slide+xml"/>
  <Override PartName="/ppt/slides/slide190.xml" ContentType="application/vnd.openxmlformats-officedocument.presentationml.slide+xml"/>
  <Override PartName="/ppt/tags/tag9.xml" ContentType="application/vnd.openxmlformats-officedocument.presentationml.tags+xml"/>
  <Override PartName="/ppt/notesSlides/notesSlide117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Default Extension="bin" ContentType="application/vnd.openxmlformats-officedocument.oleObject"/>
  <Override PartName="/ppt/tags/tag141.xml" ContentType="application/vnd.openxmlformats-officedocument.presentationml.tags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s/slide219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media/audio2.bin" ContentType="audio/unknown"/>
  <Override PartName="/ppt/tags/tag217.xml" ContentType="application/vnd.openxmlformats-officedocument.presentationml.tags+xml"/>
  <Override PartName="/ppt/notesSlides/notesSlide218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notesSlides/notesSlide64.xml" ContentType="application/vnd.openxmlformats-officedocument.presentationml.notesSlide+xml"/>
  <Override PartName="/ppt/tags/tag86.xml" ContentType="application/vnd.openxmlformats-officedocument.presentationml.tags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tags/tag179.xml" ContentType="application/vnd.openxmlformats-officedocument.presentationml.tags+xml"/>
  <Override PartName="/ppt/slides/slide159.xml" ContentType="application/vnd.openxmlformats-officedocument.presentationml.slide+xml"/>
  <Override PartName="/ppt/slides/slide222.xml" ContentType="application/vnd.openxmlformats-officedocument.presentationml.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tags/tag64.xml" ContentType="application/vnd.openxmlformats-officedocument.presentationml.tags+xml"/>
  <Override PartName="/ppt/tags/tag220.xml" ContentType="application/vnd.openxmlformats-officedocument.presentationml.tags+xml"/>
  <Override PartName="/ppt/notesSlides/notesSlide221.xml" ContentType="application/vnd.openxmlformats-officedocument.presentationml.notesSlide+xml"/>
  <Override PartName="/ppt/slides/slide20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7.xml" ContentType="application/vnd.openxmlformats-officedocument.presentationml.tags+xml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37.xml" ContentType="application/vnd.openxmlformats-officedocument.presentationml.slide+xml"/>
  <Override PartName="/ppt/slides/slide184.xml" ContentType="application/vnd.openxmlformats-officedocument.presentationml.slide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82.xml" ContentType="application/vnd.openxmlformats-officedocument.presentationml.tags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tags/tag20.xml" ContentType="application/vnd.openxmlformats-officedocument.presentationml.tags+xml"/>
  <Override PartName="/ppt/notesSlides/notesSlide136.xml" ContentType="application/vnd.openxmlformats-officedocument.presentationml.notesSlide+xml"/>
  <Override PartName="/ppt/notesSlides/notesSlide183.xml" ContentType="application/vnd.openxmlformats-officedocument.presentationml.notes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notesSlides/notesSlide114.xml" ContentType="application/vnd.openxmlformats-officedocument.presentationml.notesSlide+xml"/>
  <Override PartName="/ppt/tags/tag160.xml" ContentType="application/vnd.openxmlformats-officedocument.presentationml.tags+xml"/>
  <Override PartName="/ppt/notesSlides/notesSlide161.xml" ContentType="application/vnd.openxmlformats-officedocument.presentationml.notesSlide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216.xml" ContentType="application/vnd.openxmlformats-officedocument.presentationml.slide+xml"/>
  <Override PartName="/ppt/notesSlides/notesSlide36.xml" ContentType="application/vnd.openxmlformats-officedocument.presentationml.notesSlide+xml"/>
  <Override PartName="/ppt/tags/tag58.xml" ContentType="application/vnd.openxmlformats-officedocument.presentationml.tags+xml"/>
  <Override PartName="/ppt/notesSlides/notesSlide83.xml" ContentType="application/vnd.openxmlformats-officedocument.presentationml.notesSlide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tags/tag198.xml" ContentType="application/vnd.openxmlformats-officedocument.presentationml.tags+xml"/>
  <Override PartName="/ppt/notesSlides/notesSlide199.xml" ContentType="application/vnd.openxmlformats-officedocument.presentationml.notesSlide+xml"/>
  <Override PartName="/ppt/tags/tag214.xml" ContentType="application/vnd.openxmlformats-officedocument.presentationml.tags+xml"/>
  <Override PartName="/ppt/notesSlides/notesSlide215.xml" ContentType="application/vnd.openxmlformats-officedocument.presentationml.notesSlide+xml"/>
  <Override PartName="/ppt/slides/slide178.xml" ContentType="application/vnd.openxmlformats-officedocument.presentationml.slide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notesSlides/notesSlide61.xml" ContentType="application/vnd.openxmlformats-officedocument.presentationml.notesSlide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61.xml" ContentType="application/vnd.openxmlformats-officedocument.presentationml.tags+xml"/>
  <Override PartName="/ppt/tags/tag129.xml" ContentType="application/vnd.openxmlformats-officedocument.presentationml.tags+xml"/>
  <Override PartName="/ppt/tags/tag176.xml" ContentType="application/vnd.openxmlformats-officedocument.presentationml.tags+xml"/>
  <Override PartName="/ppt/notesSlides/notesSlide177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tags/tag154.xml" ContentType="application/vnd.openxmlformats-officedocument.presentationml.tags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tags/tag143.xml" ContentType="application/vnd.openxmlformats-officedocument.presentationml.tags+xml"/>
  <Override PartName="/ppt/notesSlides/notesSlide144.xml" ContentType="application/vnd.openxmlformats-officedocument.presentationml.notesSlide+xml"/>
  <Override PartName="/ppt/tags/tag190.xml" ContentType="application/vnd.openxmlformats-officedocument.presentationml.tags+xml"/>
  <Override PartName="/ppt/notesSlides/notesSlide191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tags/tag132.xml" ContentType="application/vnd.openxmlformats-officedocument.presentationml.tags+xml"/>
  <Override PartName="/ppt/notesSlides/notesSlide133.xml" ContentType="application/vnd.openxmlformats-officedocument.presentationml.notesSlide+xml"/>
  <Override PartName="/ppt/notesSlides/notesSlide180.xml" ContentType="application/vnd.openxmlformats-officedocument.presentationml.notesSlide+xml"/>
  <Override PartName="/ppt/tags/tag219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notesSlides/notesSlide122.xml" ContentType="application/vnd.openxmlformats-officedocument.presentationml.notesSlide+xml"/>
  <Override PartName="/ppt/tags/tag208.xml" ContentType="application/vnd.openxmlformats-officedocument.presentationml.tags+xml"/>
  <Override PartName="/ppt/notesSlides/notesSlide209.xml" ContentType="application/vnd.openxmlformats-officedocument.presentationml.notes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notesSlides/notesSlide55.xml" ContentType="application/vnd.openxmlformats-officedocument.presentationml.notesSlide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tags/tag66.xml" ContentType="application/vnd.openxmlformats-officedocument.presentationml.tags+xml"/>
  <Override PartName="/ppt/notesSlides/notesSlide91.xml" ContentType="application/vnd.openxmlformats-officedocument.presentationml.notesSlide+xml"/>
  <Override PartName="/ppt/tags/tag222.xml" ContentType="application/vnd.openxmlformats-officedocument.presentationml.tags+xml"/>
  <Override PartName="/ppt/notesSlides/notesSlide223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55.xml" ContentType="application/vnd.openxmlformats-officedocument.presentationml.tags+xml"/>
  <Override PartName="/ppt/notesSlides/notesSlide80.xml" ContentType="application/vnd.openxmlformats-officedocument.presentationml.notesSlide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notesSlides/notesSlide212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notesSlides/notesSlide149.xml" ContentType="application/vnd.openxmlformats-officedocument.presentationml.notesSlide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notesSlides/notesSlide196.xml" ContentType="application/vnd.openxmlformats-officedocument.presentationml.notesSlide+xml"/>
  <Override PartName="/ppt/tags/tag200.xml" ContentType="application/vnd.openxmlformats-officedocument.presentationml.tags+xml"/>
  <Override PartName="/ppt/notesSlides/notesSlide20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tags/tag173.xml" ContentType="application/vnd.openxmlformats-officedocument.presentationml.tags+xml"/>
  <Override PartName="/ppt/notesSlides/notesSlide174.xml" ContentType="application/vnd.openxmlformats-officedocument.presentationml.notesSlide+xml"/>
  <Override PartName="/ppt/notesSlides/notesSlide185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notesSlides/notesSlide116.xml" ContentType="application/vnd.openxmlformats-officedocument.presentationml.notesSlide+xml"/>
  <Override PartName="/ppt/tags/tag162.xml" ContentType="application/vnd.openxmlformats-officedocument.presentationml.tags+xml"/>
  <Override PartName="/ppt/notesSlides/notesSlide163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5.xml" ContentType="application/vnd.openxmlformats-officedocument.presentationml.notesSlide+xml"/>
  <Override PartName="/ppt/tags/tag151.xml" ContentType="application/vnd.openxmlformats-officedocument.presentationml.tags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07.xml" ContentType="application/vnd.openxmlformats-officedocument.presentationml.slide+xml"/>
  <Override PartName="/ppt/notesSlides/notesSlide27.xml" ContentType="application/vnd.openxmlformats-officedocument.presentationml.notesSlide+xml"/>
  <Override PartName="/ppt/tags/tag49.xml" ContentType="application/vnd.openxmlformats-officedocument.presentationml.tags+xml"/>
  <Override PartName="/ppt/notesSlides/notesSlide74.xml" ContentType="application/vnd.openxmlformats-officedocument.presentationml.notesSlide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189.xml" ContentType="application/vnd.openxmlformats-officedocument.presentationml.tags+xml"/>
  <Override PartName="/ppt/notesSlides/notesSlide20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notesSlides/notesSlide52.xml" ContentType="application/vnd.openxmlformats-officedocument.presentationml.notesSlide+xml"/>
  <Override PartName="/ppt/tags/tag74.xml" ContentType="application/vnd.openxmlformats-officedocument.presentationml.tags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tags/tag145.xml" ContentType="application/vnd.openxmlformats-officedocument.presentationml.tags+xml"/>
  <Override PartName="/ppt/notesSlides/notesSlide146.xml" ContentType="application/vnd.openxmlformats-officedocument.presentationml.notesSlide+xml"/>
  <Override PartName="/ppt/tags/tag192.xml" ContentType="application/vnd.openxmlformats-officedocument.presentationml.tags+xml"/>
  <Override PartName="/ppt/notesSlides/notesSlide193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tags/tag123.xml" ContentType="application/vnd.openxmlformats-officedocument.presentationml.tags+xml"/>
  <Override PartName="/ppt/notesSlides/notesSlide124.xml" ContentType="application/vnd.openxmlformats-officedocument.presentationml.notesSlide+xml"/>
  <Override PartName="/ppt/tags/tag170.xml" ContentType="application/vnd.openxmlformats-officedocument.presentationml.tags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tags/tag101.xml" ContentType="application/vnd.openxmlformats-officedocument.presentationml.tags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notesSlides/notesSlide46.xml" ContentType="application/vnd.openxmlformats-officedocument.presentationml.notesSlide+xml"/>
  <Override PartName="/ppt/tags/tag68.xml" ContentType="application/vnd.openxmlformats-officedocument.presentationml.tags+xml"/>
  <Override PartName="/ppt/notesSlides/notesSlide93.xml" ContentType="application/vnd.openxmlformats-officedocument.presentationml.notesSlide+xml"/>
  <Override PartName="/ppt/tags/tag224.xml" ContentType="application/vnd.openxmlformats-officedocument.presentationml.tags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notesSlides/notesSlide20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notesSlides/notesSlide187.xml" ContentType="application/vnd.openxmlformats-officedocument.presentationml.notesSlide+xml"/>
  <Override PartName="/ppt/tags/tag117.xml" ContentType="application/vnd.openxmlformats-officedocument.presentationml.tags+xml"/>
  <Override PartName="/ppt/notesSlides/notesSlide118.xml" ContentType="application/vnd.openxmlformats-officedocument.presentationml.notesSlide+xml"/>
  <Override PartName="/ppt/tags/tag164.xml" ContentType="application/vnd.openxmlformats-officedocument.presentationml.tags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tags/tag142.xml" ContentType="application/vnd.openxmlformats-officedocument.presentationml.tags+xml"/>
  <Override PartName="/ppt/slides/slide122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90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notesSlides/notesSlide121.xml" ContentType="application/vnd.openxmlformats-officedocument.presentationml.notesSlide+xml"/>
  <Override PartName="/ppt/tags/tag218.xml" ContentType="application/vnd.openxmlformats-officedocument.presentationml.tags+xml"/>
  <Override PartName="/ppt/notesSlides/notesSlide219.xml" ContentType="application/vnd.openxmlformats-officedocument.presentationml.notesSlide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87.xml" ContentType="application/vnd.openxmlformats-officedocument.presentationml.tags+xml"/>
  <Default Extension="wmf" ContentType="image/x-wmf"/>
  <Override PartName="/ppt/slides/slide223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notesSlides/notesSlide22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notesSlides/notesSlide159.xml" ContentType="application/vnd.openxmlformats-officedocument.presentationml.notesSlide+xml"/>
  <Override PartName="/ppt/notesSlides/notesSlide200.xml" ContentType="application/vnd.openxmlformats-officedocument.presentationml.notesSlide+xml"/>
  <Override PartName="/ppt/tags/tag136.xml" ContentType="application/vnd.openxmlformats-officedocument.presentationml.tags+xml"/>
  <Override PartName="/ppt/notesSlides/notesSlide137.xml" ContentType="application/vnd.openxmlformats-officedocument.presentationml.notesSlide+xml"/>
  <Override PartName="/ppt/tags/tag183.xml" ContentType="application/vnd.openxmlformats-officedocument.presentationml.tags+xml"/>
  <Override PartName="/ppt/notesSlides/notesSlide184.xml" ContentType="application/vnd.openxmlformats-officedocument.presentationml.notes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slides/slide141.xml" ContentType="application/vnd.openxmlformats-officedocument.presentationml.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217.xml" ContentType="application/vnd.openxmlformats-officedocument.presentationml.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notesSlides/notesSlide37.xml" ContentType="application/vnd.openxmlformats-officedocument.presentationml.notesSlide+xml"/>
  <Override PartName="/ppt/tags/tag59.xml" ContentType="application/vnd.openxmlformats-officedocument.presentationml.tags+xml"/>
  <Override PartName="/ppt/notesSlides/notesSlide84.xml" ContentType="application/vnd.openxmlformats-officedocument.presentationml.notesSlide+xml"/>
  <Override PartName="/ppt/tags/tag215.xml" ContentType="application/vnd.openxmlformats-officedocument.presentationml.tags+xml"/>
  <Override PartName="/ppt/notesSlides/notesSlide216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notesSlides/notesSlide62.xml" ContentType="application/vnd.openxmlformats-officedocument.presentationml.notesSlide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slides/slide179.xml" ContentType="application/vnd.openxmlformats-officedocument.presentationml.slide+xml"/>
  <Override PartName="/ppt/tags/tag177.xml" ContentType="application/vnd.openxmlformats-officedocument.presentationml.tags+xml"/>
  <Override PartName="/ppt/notesSlides/notesSlide178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notesSlides/notesSlide109.xml" ContentType="application/vnd.openxmlformats-officedocument.presentationml.notesSlide+xml"/>
  <Override PartName="/ppt/tags/tag155.xml" ContentType="application/vnd.openxmlformats-officedocument.presentationml.tags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35.xml" ContentType="application/vnd.openxmlformats-officedocument.presentationml.slide+xml"/>
  <Override PartName="/ppt/slides/slide182.xml" ContentType="application/vnd.openxmlformats-officedocument.presentationml.slide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81.xml" ContentType="application/vnd.openxmlformats-officedocument.presentationml.notesSlide+xml"/>
  <Override PartName="/ppt/tags/tag209.xml" ContentType="application/vnd.openxmlformats-officedocument.presentationml.tags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tags/tag111.xml" ContentType="application/vnd.openxmlformats-officedocument.presentationml.tags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56.xml" ContentType="application/vnd.openxmlformats-officedocument.presentationml.notesSlide+xml"/>
  <Override PartName="/ppt/tags/tag78.xml" ContentType="application/vnd.openxmlformats-officedocument.presentationml.tags+xml"/>
  <Override PartName="/ppt/slides/slide214.xml" ContentType="application/vnd.openxmlformats-officedocument.presentationml.slide+xml"/>
  <Override PartName="/ppt/notesSlides/notesSlide34.xml" ContentType="application/vnd.openxmlformats-officedocument.presentationml.notesSlide+xml"/>
  <Override PartName="/ppt/tags/tag56.xml" ContentType="application/vnd.openxmlformats-officedocument.presentationml.tags+xml"/>
  <Override PartName="/ppt/notesSlides/notesSlide81.xml" ContentType="application/vnd.openxmlformats-officedocument.presentationml.notesSlide+xml"/>
  <Override PartName="/ppt/slides/slide21.xml" ContentType="application/vnd.openxmlformats-officedocument.presentationml.slide+xml"/>
  <Override PartName="/ppt/slides/slide198.xml" ContentType="application/vnd.openxmlformats-officedocument.presentationml.slide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notesSlides/notesSlide197.xml" ContentType="application/vnd.openxmlformats-officedocument.presentationml.notesSlide+xml"/>
  <Override PartName="/ppt/tags/tag212.xml" ContentType="application/vnd.openxmlformats-officedocument.presentationml.tags+xml"/>
  <Override PartName="/ppt/notesSlides/notesSlide21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notesSlides/notesSlide128.xml" ContentType="application/vnd.openxmlformats-officedocument.presentationml.notesSlide+xml"/>
  <Override PartName="/ppt/tags/tag174.xml" ContentType="application/vnd.openxmlformats-officedocument.presentationml.tags+xml"/>
  <Override PartName="/ppt/notesSlides/notesSlide175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tags/tag105.xml" ContentType="application/vnd.openxmlformats-officedocument.presentationml.tags+xml"/>
  <Override PartName="/ppt/notesSlides/notesSlide106.xml" ContentType="application/vnd.openxmlformats-officedocument.presentationml.notesSlide+xml"/>
  <Override PartName="/ppt/tags/tag152.xml" ContentType="application/vnd.openxmlformats-officedocument.presentationml.tags+xml"/>
  <Override PartName="/ppt/notesSlides/notesSlide153.xml" ContentType="application/vnd.openxmlformats-officedocument.presentationml.notes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notesSlides/notesSlide131.xml" ContentType="application/vnd.openxmlformats-officedocument.presentationml.notes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notesSlides/notesSlide207.xml" ContentType="application/vnd.openxmlformats-officedocument.presentationml.notes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notesSlides/notesSlide53.xml" ContentType="application/vnd.openxmlformats-officedocument.presentationml.notesSlide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slides/slide211.xml" ContentType="application/vnd.openxmlformats-officedocument.presentationml.slide+xml"/>
  <Override PartName="/ppt/tags/tag168.xml" ContentType="application/vnd.openxmlformats-officedocument.presentationml.tags+xml"/>
  <Override PartName="/ppt/notesSlides/notesSlide169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tags/tag53.xml" ContentType="application/vnd.openxmlformats-officedocument.presentationml.tags+xml"/>
  <Override PartName="/ppt/notesSlides/notesSlide210.xml" ContentType="application/vnd.openxmlformats-officedocument.presentationml.notesSlide+xml"/>
  <Override PartName="/ppt/slides/slide126.xml" ContentType="application/vnd.openxmlformats-officedocument.presentationml.slide+xml"/>
  <Override PartName="/ppt/slides/slide173.xml" ContentType="application/vnd.openxmlformats-officedocument.presentationml.slide+xml"/>
  <Override PartName="/ppt/tags/tag31.xml" ContentType="application/vnd.openxmlformats-officedocument.presentationml.tags+xml"/>
  <Override PartName="/ppt/tags/tag146.xml" ContentType="application/vnd.openxmlformats-officedocument.presentationml.tags+xml"/>
  <Override PartName="/ppt/notesSlides/notesSlide147.xml" ContentType="application/vnd.openxmlformats-officedocument.presentationml.notesSlide+xml"/>
  <Override PartName="/ppt/tags/tag193.xml" ContentType="application/vnd.openxmlformats-officedocument.presentationml.tags+xml"/>
  <Override PartName="/ppt/notesSlides/notesSlide194.xml" ContentType="application/vnd.openxmlformats-officedocument.presentationml.notesSlide+xml"/>
  <Override PartName="/ppt/slides/slide78.xml" ContentType="application/vnd.openxmlformats-officedocument.presentationml.slide+xml"/>
  <Override PartName="/ppt/tags/tag124.xml" ContentType="application/vnd.openxmlformats-officedocument.presentationml.tags+xml"/>
  <Override PartName="/ppt/notesSlides/notesSlide125.xml" ContentType="application/vnd.openxmlformats-officedocument.presentationml.notesSlide+xml"/>
  <Override PartName="/ppt/tags/tag171.xml" ContentType="application/vnd.openxmlformats-officedocument.presentationml.tags+xml"/>
  <Override PartName="/ppt/notesSlides/notesSlide172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7.xml" ContentType="application/vnd.openxmlformats-officedocument.presentationml.notesSlide+xml"/>
  <Override PartName="/ppt/notesSlides/notesSlide94.xml" ContentType="application/vnd.openxmlformats-officedocument.presentationml.notesSlide+xml"/>
  <Override PartName="/ppt/tags/tag102.xml" ContentType="application/vnd.openxmlformats-officedocument.presentationml.tags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tags/tag69.xml" ContentType="application/vnd.openxmlformats-officedocument.presentationml.tags+xml"/>
  <Default Extension="rels" ContentType="application/vnd.openxmlformats-package.relationships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notesSlides/notesSlide25.xml" ContentType="application/vnd.openxmlformats-officedocument.presentationml.notesSlide+xml"/>
  <Override PartName="/ppt/tags/tag47.xml" ContentType="application/vnd.openxmlformats-officedocument.presentationml.tags+xml"/>
  <Override PartName="/ppt/notesSlides/notesSlide72.xml" ContentType="application/vnd.openxmlformats-officedocument.presentationml.notesSlide+xml"/>
  <Override PartName="/ppt/tags/tag94.xml" ContentType="application/vnd.openxmlformats-officedocument.presentationml.tags+xml"/>
  <Override PartName="/ppt/tags/tag203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7.xml" ContentType="application/vnd.openxmlformats-officedocument.presentationml.tags+xml"/>
  <Override PartName="/ppt/notesSlides/notesSlide188.xml" ContentType="application/vnd.openxmlformats-officedocument.presentationml.notesSlide+xml"/>
  <Override PartName="/ppt/notesSlides/notesSlide204.xml" ContentType="application/vnd.openxmlformats-officedocument.presentationml.notesSlide+xml"/>
  <Override PartName="/ppt/slides/slide167.xml" ContentType="application/vnd.openxmlformats-officedocument.presentationml.slide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6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6" r:id="rId1"/>
  </p:sldMasterIdLst>
  <p:notesMasterIdLst>
    <p:notesMasterId r:id="rId225"/>
  </p:notesMasterIdLst>
  <p:sldIdLst>
    <p:sldId id="1287" r:id="rId2"/>
    <p:sldId id="1317" r:id="rId3"/>
    <p:sldId id="1364" r:id="rId4"/>
    <p:sldId id="1363" r:id="rId5"/>
    <p:sldId id="1329" r:id="rId6"/>
    <p:sldId id="1507" r:id="rId7"/>
    <p:sldId id="1508" r:id="rId8"/>
    <p:sldId id="1419" r:id="rId9"/>
    <p:sldId id="1447" r:id="rId10"/>
    <p:sldId id="1420" r:id="rId11"/>
    <p:sldId id="1506" r:id="rId12"/>
    <p:sldId id="1333" r:id="rId13"/>
    <p:sldId id="1236" r:id="rId14"/>
    <p:sldId id="1503" r:id="rId15"/>
    <p:sldId id="1509" r:id="rId16"/>
    <p:sldId id="1291" r:id="rId17"/>
    <p:sldId id="1483" r:id="rId18"/>
    <p:sldId id="1492" r:id="rId19"/>
    <p:sldId id="1422" r:id="rId20"/>
    <p:sldId id="1495" r:id="rId21"/>
    <p:sldId id="1502" r:id="rId22"/>
    <p:sldId id="1497" r:id="rId23"/>
    <p:sldId id="1541" r:id="rId24"/>
    <p:sldId id="1501" r:id="rId25"/>
    <p:sldId id="1510" r:id="rId26"/>
    <p:sldId id="1524" r:id="rId27"/>
    <p:sldId id="1525" r:id="rId28"/>
    <p:sldId id="1511" r:id="rId29"/>
    <p:sldId id="1512" r:id="rId30"/>
    <p:sldId id="1423" r:id="rId31"/>
    <p:sldId id="1513" r:id="rId32"/>
    <p:sldId id="1514" r:id="rId33"/>
    <p:sldId id="1426" r:id="rId34"/>
    <p:sldId id="1433" r:id="rId35"/>
    <p:sldId id="1434" r:id="rId36"/>
    <p:sldId id="1515" r:id="rId37"/>
    <p:sldId id="1427" r:id="rId38"/>
    <p:sldId id="1428" r:id="rId39"/>
    <p:sldId id="1429" r:id="rId40"/>
    <p:sldId id="1430" r:id="rId41"/>
    <p:sldId id="1431" r:id="rId42"/>
    <p:sldId id="1442" r:id="rId43"/>
    <p:sldId id="1444" r:id="rId44"/>
    <p:sldId id="1440" r:id="rId45"/>
    <p:sldId id="1436" r:id="rId46"/>
    <p:sldId id="1516" r:id="rId47"/>
    <p:sldId id="1438" r:id="rId48"/>
    <p:sldId id="1441" r:id="rId49"/>
    <p:sldId id="1517" r:id="rId50"/>
    <p:sldId id="1522" r:id="rId51"/>
    <p:sldId id="1523" r:id="rId52"/>
    <p:sldId id="1452" r:id="rId53"/>
    <p:sldId id="1453" r:id="rId54"/>
    <p:sldId id="1454" r:id="rId55"/>
    <p:sldId id="1519" r:id="rId56"/>
    <p:sldId id="1521" r:id="rId57"/>
    <p:sldId id="1520" r:id="rId58"/>
    <p:sldId id="1518" r:id="rId59"/>
    <p:sldId id="1455" r:id="rId60"/>
    <p:sldId id="1456" r:id="rId61"/>
    <p:sldId id="1461" r:id="rId62"/>
    <p:sldId id="1462" r:id="rId63"/>
    <p:sldId id="1594" r:id="rId64"/>
    <p:sldId id="1595" r:id="rId65"/>
    <p:sldId id="1596" r:id="rId66"/>
    <p:sldId id="1463" r:id="rId67"/>
    <p:sldId id="1464" r:id="rId68"/>
    <p:sldId id="1465" r:id="rId69"/>
    <p:sldId id="1466" r:id="rId70"/>
    <p:sldId id="1467" r:id="rId71"/>
    <p:sldId id="1468" r:id="rId72"/>
    <p:sldId id="1469" r:id="rId73"/>
    <p:sldId id="1527" r:id="rId74"/>
    <p:sldId id="1470" r:id="rId75"/>
    <p:sldId id="1471" r:id="rId76"/>
    <p:sldId id="1472" r:id="rId77"/>
    <p:sldId id="1473" r:id="rId78"/>
    <p:sldId id="1481" r:id="rId79"/>
    <p:sldId id="1386" r:id="rId80"/>
    <p:sldId id="1387" r:id="rId81"/>
    <p:sldId id="1388" r:id="rId82"/>
    <p:sldId id="1490" r:id="rId83"/>
    <p:sldId id="1491" r:id="rId84"/>
    <p:sldId id="1528" r:id="rId85"/>
    <p:sldId id="1529" r:id="rId86"/>
    <p:sldId id="1530" r:id="rId87"/>
    <p:sldId id="1531" r:id="rId88"/>
    <p:sldId id="1532" r:id="rId89"/>
    <p:sldId id="1533" r:id="rId90"/>
    <p:sldId id="1534" r:id="rId91"/>
    <p:sldId id="1597" r:id="rId92"/>
    <p:sldId id="1540" r:id="rId93"/>
    <p:sldId id="1539" r:id="rId94"/>
    <p:sldId id="1538" r:id="rId95"/>
    <p:sldId id="1255" r:id="rId96"/>
    <p:sldId id="1262" r:id="rId97"/>
    <p:sldId id="1259" r:id="rId98"/>
    <p:sldId id="1260" r:id="rId99"/>
    <p:sldId id="1318" r:id="rId100"/>
    <p:sldId id="1542" r:id="rId101"/>
    <p:sldId id="1543" r:id="rId102"/>
    <p:sldId id="1544" r:id="rId103"/>
    <p:sldId id="1545" r:id="rId104"/>
    <p:sldId id="1546" r:id="rId105"/>
    <p:sldId id="1547" r:id="rId106"/>
    <p:sldId id="1548" r:id="rId107"/>
    <p:sldId id="1549" r:id="rId108"/>
    <p:sldId id="1550" r:id="rId109"/>
    <p:sldId id="1271" r:id="rId110"/>
    <p:sldId id="1272" r:id="rId111"/>
    <p:sldId id="1273" r:id="rId112"/>
    <p:sldId id="1275" r:id="rId113"/>
    <p:sldId id="1274" r:id="rId114"/>
    <p:sldId id="1276" r:id="rId115"/>
    <p:sldId id="1277" r:id="rId116"/>
    <p:sldId id="1278" r:id="rId117"/>
    <p:sldId id="1279" r:id="rId118"/>
    <p:sldId id="1280" r:id="rId119"/>
    <p:sldId id="1281" r:id="rId120"/>
    <p:sldId id="1315" r:id="rId121"/>
    <p:sldId id="1283" r:id="rId122"/>
    <p:sldId id="1284" r:id="rId123"/>
    <p:sldId id="1451" r:id="rId124"/>
    <p:sldId id="1285" r:id="rId125"/>
    <p:sldId id="1111" r:id="rId126"/>
    <p:sldId id="1110" r:id="rId127"/>
    <p:sldId id="1320" r:id="rId128"/>
    <p:sldId id="1117" r:id="rId129"/>
    <p:sldId id="1118" r:id="rId130"/>
    <p:sldId id="1119" r:id="rId131"/>
    <p:sldId id="1121" r:id="rId132"/>
    <p:sldId id="1122" r:id="rId133"/>
    <p:sldId id="1123" r:id="rId134"/>
    <p:sldId id="1124" r:id="rId135"/>
    <p:sldId id="1126" r:id="rId136"/>
    <p:sldId id="1127" r:id="rId137"/>
    <p:sldId id="1128" r:id="rId138"/>
    <p:sldId id="1130" r:id="rId139"/>
    <p:sldId id="1131" r:id="rId140"/>
    <p:sldId id="1164" r:id="rId141"/>
    <p:sldId id="1165" r:id="rId142"/>
    <p:sldId id="1166" r:id="rId143"/>
    <p:sldId id="1321" r:id="rId144"/>
    <p:sldId id="1356" r:id="rId145"/>
    <p:sldId id="1352" r:id="rId146"/>
    <p:sldId id="1354" r:id="rId147"/>
    <p:sldId id="1355" r:id="rId148"/>
    <p:sldId id="1353" r:id="rId149"/>
    <p:sldId id="1551" r:id="rId150"/>
    <p:sldId id="1301" r:id="rId151"/>
    <p:sldId id="1302" r:id="rId152"/>
    <p:sldId id="1303" r:id="rId153"/>
    <p:sldId id="1304" r:id="rId154"/>
    <p:sldId id="1305" r:id="rId155"/>
    <p:sldId id="1306" r:id="rId156"/>
    <p:sldId id="1307" r:id="rId157"/>
    <p:sldId id="1309" r:id="rId158"/>
    <p:sldId id="1344" r:id="rId159"/>
    <p:sldId id="1350" r:id="rId160"/>
    <p:sldId id="1573" r:id="rId161"/>
    <p:sldId id="1345" r:id="rId162"/>
    <p:sldId id="1346" r:id="rId163"/>
    <p:sldId id="1347" r:id="rId164"/>
    <p:sldId id="1348" r:id="rId165"/>
    <p:sldId id="1415" r:id="rId166"/>
    <p:sldId id="1410" r:id="rId167"/>
    <p:sldId id="1411" r:id="rId168"/>
    <p:sldId id="1323" r:id="rId169"/>
    <p:sldId id="1169" r:id="rId170"/>
    <p:sldId id="1170" r:id="rId171"/>
    <p:sldId id="1592" r:id="rId172"/>
    <p:sldId id="1583" r:id="rId173"/>
    <p:sldId id="1584" r:id="rId174"/>
    <p:sldId id="1586" r:id="rId175"/>
    <p:sldId id="1587" r:id="rId176"/>
    <p:sldId id="1588" r:id="rId177"/>
    <p:sldId id="1589" r:id="rId178"/>
    <p:sldId id="1590" r:id="rId179"/>
    <p:sldId id="1591" r:id="rId180"/>
    <p:sldId id="1171" r:id="rId181"/>
    <p:sldId id="1593" r:id="rId182"/>
    <p:sldId id="1409" r:id="rId183"/>
    <p:sldId id="1582" r:id="rId184"/>
    <p:sldId id="1173" r:id="rId185"/>
    <p:sldId id="1181" r:id="rId186"/>
    <p:sldId id="1185" r:id="rId187"/>
    <p:sldId id="1186" r:id="rId188"/>
    <p:sldId id="1187" r:id="rId189"/>
    <p:sldId id="1188" r:id="rId190"/>
    <p:sldId id="1189" r:id="rId191"/>
    <p:sldId id="1190" r:id="rId192"/>
    <p:sldId id="1191" r:id="rId193"/>
    <p:sldId id="1192" r:id="rId194"/>
    <p:sldId id="1193" r:id="rId195"/>
    <p:sldId id="1194" r:id="rId196"/>
    <p:sldId id="1210" r:id="rId197"/>
    <p:sldId id="1211" r:id="rId198"/>
    <p:sldId id="1213" r:id="rId199"/>
    <p:sldId id="1214" r:id="rId200"/>
    <p:sldId id="1215" r:id="rId201"/>
    <p:sldId id="1216" r:id="rId202"/>
    <p:sldId id="1217" r:id="rId203"/>
    <p:sldId id="1218" r:id="rId204"/>
    <p:sldId id="1219" r:id="rId205"/>
    <p:sldId id="1220" r:id="rId206"/>
    <p:sldId id="1221" r:id="rId207"/>
    <p:sldId id="1561" r:id="rId208"/>
    <p:sldId id="1562" r:id="rId209"/>
    <p:sldId id="1567" r:id="rId210"/>
    <p:sldId id="1563" r:id="rId211"/>
    <p:sldId id="1564" r:id="rId212"/>
    <p:sldId id="1565" r:id="rId213"/>
    <p:sldId id="1566" r:id="rId214"/>
    <p:sldId id="1222" r:id="rId215"/>
    <p:sldId id="1223" r:id="rId216"/>
    <p:sldId id="1224" r:id="rId217"/>
    <p:sldId id="1225" r:id="rId218"/>
    <p:sldId id="1313" r:id="rId219"/>
    <p:sldId id="1574" r:id="rId220"/>
    <p:sldId id="1575" r:id="rId221"/>
    <p:sldId id="1576" r:id="rId222"/>
    <p:sldId id="1577" r:id="rId223"/>
    <p:sldId id="1598" r:id="rId224"/>
  </p:sldIdLst>
  <p:sldSz cx="9144000" cy="6858000" type="screen4x3"/>
  <p:notesSz cx="6858000" cy="9144000"/>
  <p:custDataLst>
    <p:tags r:id="rId226"/>
  </p:custDataLst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showPr showNarration="1">
    <p:present/>
    <p:sldAll/>
    <p:penClr>
      <a:srgbClr val="FF0000"/>
    </p:penClr>
  </p:showPr>
  <p:clrMru>
    <a:srgbClr val="FFFFFF"/>
    <a:srgbClr val="99FF33"/>
    <a:srgbClr val="FF33CC"/>
    <a:srgbClr val="FFFF66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91" autoAdjust="0"/>
    <p:restoredTop sz="94681" autoAdjust="0"/>
  </p:normalViewPr>
  <p:slideViewPr>
    <p:cSldViewPr>
      <p:cViewPr>
        <p:scale>
          <a:sx n="66" d="100"/>
          <a:sy n="66" d="100"/>
        </p:scale>
        <p:origin x="-3540" y="-9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5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9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tags" Target="tags/tag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presProps" Target="presProp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theme" Target="theme/theme1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3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E676FE53-D8E8-4CD2-9365-CD8F74377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45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2BF85-DB09-4272-8DD9-1F6D96778144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37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D962C-4999-42A3-B18D-7BA448119436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89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89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5D492-E889-4901-8677-B8FBF6442B4F}" type="slidenum">
              <a:rPr lang="ru-RU" smtClean="0"/>
              <a:pPr/>
              <a:t>100</a:t>
            </a:fld>
            <a:endParaRPr lang="ru-RU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99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99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C0CA8-C52E-4A51-85B0-879CEC7EB264}" type="slidenum">
              <a:rPr lang="ru-RU" smtClean="0"/>
              <a:pPr/>
              <a:t>101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09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409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D6C50B-5514-432E-9FDA-9E01A6CAAF32}" type="slidenum">
              <a:rPr lang="ru-RU" smtClean="0"/>
              <a:pPr/>
              <a:t>102</a:t>
            </a:fld>
            <a:endParaRPr lang="ru-RU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20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420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F6146-7FC3-4305-B2E6-42778CFA244C}" type="slidenum">
              <a:rPr lang="ru-RU" smtClean="0"/>
              <a:pPr/>
              <a:t>103</a:t>
            </a:fld>
            <a:endParaRPr lang="ru-RU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3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43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27DAB6-BAF2-4D74-970D-BEB687ED5BCF}" type="slidenum">
              <a:rPr lang="ru-RU" smtClean="0"/>
              <a:pPr/>
              <a:t>104</a:t>
            </a:fld>
            <a:endParaRPr lang="ru-RU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40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440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1EB305-E99D-4ED5-8A62-6606BADB6CC9}" type="slidenum">
              <a:rPr lang="ru-RU" smtClean="0"/>
              <a:pPr/>
              <a:t>105</a:t>
            </a:fld>
            <a:endParaRPr lang="ru-RU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50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450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476B3B-F712-4E79-AAEF-F10F9D517820}" type="slidenum">
              <a:rPr lang="ru-RU" smtClean="0"/>
              <a:pPr/>
              <a:t>106</a:t>
            </a:fld>
            <a:endParaRPr lang="ru-RU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61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461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69779-05F8-4585-BB5E-9371C84A9D90}" type="slidenum">
              <a:rPr lang="ru-RU" smtClean="0"/>
              <a:pPr/>
              <a:t>107</a:t>
            </a:fld>
            <a:endParaRPr lang="ru-RU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71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47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EA4CC-3708-4BD7-9185-477A75841FEB}" type="slidenum">
              <a:rPr lang="ru-RU" smtClean="0"/>
              <a:pPr/>
              <a:t>108</a:t>
            </a:fld>
            <a:endParaRPr lang="ru-RU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481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B6C130-24A6-42DD-92DE-9C304BC70930}" type="slidenum">
              <a:rPr lang="ru-RU" smtClean="0"/>
              <a:pPr/>
              <a:t>109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47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99734A-AEA7-4CFD-9A4C-865E568ED820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91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491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15772E-DCB4-4FB9-B8C0-F4E89DD6FDB1}" type="slidenum">
              <a:rPr lang="ru-RU" smtClean="0"/>
              <a:pPr/>
              <a:t>110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02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02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D58B6-69BC-435D-9A75-BFED8AE5AC3D}" type="slidenum">
              <a:rPr lang="ru-RU" smtClean="0"/>
              <a:pPr/>
              <a:t>111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12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7BCB47-F9B7-43B2-AC6C-20E87BD955BB}" type="slidenum">
              <a:rPr lang="ru-RU" smtClean="0"/>
              <a:pPr/>
              <a:t>112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22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22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926AA-EF82-417D-A9FA-3B4D3B06DF31}" type="slidenum">
              <a:rPr lang="ru-RU" smtClean="0"/>
              <a:pPr/>
              <a:t>113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32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32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017A3-096B-47F7-8FB1-AFDE8EEB1C17}" type="slidenum">
              <a:rPr lang="ru-RU" smtClean="0"/>
              <a:pPr/>
              <a:t>114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43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43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883BAE-26D5-4482-AC59-971471C31879}" type="slidenum">
              <a:rPr lang="ru-RU" smtClean="0"/>
              <a:pPr/>
              <a:t>115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53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53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7BC774-33D3-4D43-8D33-E3F241307634}" type="slidenum">
              <a:rPr lang="ru-RU" smtClean="0"/>
              <a:pPr/>
              <a:t>116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6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1BA9F-0F85-4770-9E75-4D059C5F8A32}" type="slidenum">
              <a:rPr lang="ru-RU" smtClean="0"/>
              <a:pPr/>
              <a:t>117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73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B582C-A9DF-467A-89C2-BC34E7BFB47F}" type="slidenum">
              <a:rPr lang="ru-RU" smtClean="0"/>
              <a:pPr/>
              <a:t>118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84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17F4D-8467-4D31-B358-EC98CB9DF982}" type="slidenum">
              <a:rPr lang="ru-RU" smtClean="0"/>
              <a:pPr/>
              <a:t>119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57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FB9E7-DB61-47CB-A528-5695D9BB2F53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94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8BA3E-3DAD-4BD6-86DB-BAA33E61BEF6}" type="slidenum">
              <a:rPr lang="ru-RU" smtClean="0"/>
              <a:pPr/>
              <a:t>120</a:t>
            </a:fld>
            <a:endParaRPr lang="ru-RU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04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1B4B5-3F40-4335-85E9-8669C4090687}" type="slidenum">
              <a:rPr lang="ru-RU" smtClean="0"/>
              <a:pPr/>
              <a:t>121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14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14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DD2A8-D990-47DA-81E9-DE59C4876B77}" type="slidenum">
              <a:rPr lang="ru-RU" smtClean="0"/>
              <a:pPr/>
              <a:t>122</a:t>
            </a:fld>
            <a:endParaRPr lang="ru-RU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25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4022A-CEFA-42F2-A7FD-44DEFEA8B0F2}" type="slidenum">
              <a:rPr lang="ru-RU" smtClean="0"/>
              <a:pPr/>
              <a:t>123</a:t>
            </a:fld>
            <a:endParaRPr lang="ru-RU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35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35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50C3D-438F-4C89-9E52-4977EC8ECBE9}" type="slidenum">
              <a:rPr lang="ru-RU" smtClean="0"/>
              <a:pPr/>
              <a:t>124</a:t>
            </a:fld>
            <a:endParaRPr lang="ru-RU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45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45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55C71F-C292-4FE6-845C-BDCF3263D53F}" type="slidenum">
              <a:rPr lang="ru-RU" smtClean="0"/>
              <a:pPr/>
              <a:t>125</a:t>
            </a:fld>
            <a:endParaRPr lang="ru-RU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55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55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EE746C-6B8D-4DAC-8324-EBFF8605260C}" type="slidenum">
              <a:rPr lang="ru-RU" smtClean="0"/>
              <a:pPr/>
              <a:t>126</a:t>
            </a:fld>
            <a:endParaRPr lang="ru-RU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65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EDA500-DB39-4C5D-9242-974F508AE11B}" type="slidenum">
              <a:rPr lang="ru-RU" smtClean="0"/>
              <a:pPr/>
              <a:t>127</a:t>
            </a:fld>
            <a:endParaRPr lang="ru-RU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76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76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0A3F8-486C-4EDB-80D2-1D539F5241BC}" type="slidenum">
              <a:rPr lang="ru-RU" smtClean="0"/>
              <a:pPr/>
              <a:t>128</a:t>
            </a:fld>
            <a:endParaRPr lang="ru-RU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86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8E1F-6A11-4410-8384-0F16F5B243BE}" type="slidenum">
              <a:rPr lang="ru-RU" smtClean="0"/>
              <a:pPr/>
              <a:t>129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67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8F0BF9-3E46-48F1-8600-DF01A1BB7270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96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96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6C95EA-A482-4025-8FA3-AC9FD16EFA6E}" type="slidenum">
              <a:rPr lang="ru-RU" smtClean="0"/>
              <a:pPr/>
              <a:t>130</a:t>
            </a:fld>
            <a:endParaRPr lang="ru-RU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06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4E4C31-5317-45DD-9345-D34F7CC13C32}" type="slidenum">
              <a:rPr lang="ru-RU" smtClean="0"/>
              <a:pPr/>
              <a:t>131</a:t>
            </a:fld>
            <a:endParaRPr lang="ru-RU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17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17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09ABCD-B285-47F8-9625-44E1A180026A}" type="slidenum">
              <a:rPr lang="ru-RU" smtClean="0"/>
              <a:pPr/>
              <a:t>132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27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27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38878-340E-4126-988D-FC6D6402EF03}" type="slidenum">
              <a:rPr lang="ru-RU" smtClean="0"/>
              <a:pPr/>
              <a:t>133</a:t>
            </a:fld>
            <a:endParaRPr lang="ru-RU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37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85D20-7227-4989-82B7-4BDBF06F1438}" type="slidenum">
              <a:rPr lang="ru-RU" smtClean="0"/>
              <a:pPr/>
              <a:t>134</a:t>
            </a:fld>
            <a:endParaRPr lang="ru-RU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47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47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19D-FBEE-4DB2-B85C-F31B5CC2C3D4}" type="slidenum">
              <a:rPr lang="ru-RU" smtClean="0"/>
              <a:pPr/>
              <a:t>135</a:t>
            </a:fld>
            <a:endParaRPr lang="ru-RU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58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E02A0-C535-4B22-9E64-A4FAEA596F0A}" type="slidenum">
              <a:rPr lang="ru-RU" smtClean="0"/>
              <a:pPr/>
              <a:t>136</a:t>
            </a:fld>
            <a:endParaRPr lang="ru-RU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68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025E23-4A85-43C7-850C-A6A4DB0EE407}" type="slidenum">
              <a:rPr lang="ru-RU" smtClean="0"/>
              <a:pPr/>
              <a:t>137</a:t>
            </a:fld>
            <a:endParaRPr lang="ru-RU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78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78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4B50FC-7F65-4837-A2A7-944C76434823}" type="slidenum">
              <a:rPr lang="ru-RU" smtClean="0"/>
              <a:pPr/>
              <a:t>138</a:t>
            </a:fld>
            <a:endParaRPr lang="ru-RU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8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88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73407-BD31-4722-AAD2-2DFBD2AD955D}" type="slidenum">
              <a:rPr lang="ru-RU" smtClean="0"/>
              <a:pPr/>
              <a:t>139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78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AED44D-ACF9-42D1-875B-699A3FB20003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99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D0448-3127-4BD4-9E08-BD68BAE8B39B}" type="slidenum">
              <a:rPr lang="ru-RU" smtClean="0"/>
              <a:pPr/>
              <a:t>140</a:t>
            </a:fld>
            <a:endParaRPr lang="ru-RU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0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09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B1E35-CC56-4490-9476-81A15C27B34C}" type="slidenum">
              <a:rPr lang="ru-RU" smtClean="0"/>
              <a:pPr/>
              <a:t>141</a:t>
            </a:fld>
            <a:endParaRPr lang="ru-RU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19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19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3436B-4A39-4CA5-80D6-59CEE51856B2}" type="slidenum">
              <a:rPr lang="ru-RU" smtClean="0"/>
              <a:pPr/>
              <a:t>142</a:t>
            </a:fld>
            <a:endParaRPr lang="ru-RU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29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29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C92E8-1127-43DB-8957-2A998061DA83}" type="slidenum">
              <a:rPr lang="ru-RU" smtClean="0"/>
              <a:pPr/>
              <a:t>143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40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40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92EF3D-9429-4642-AD49-1AD84656A2EE}" type="slidenum">
              <a:rPr lang="ru-RU" smtClean="0"/>
              <a:pPr/>
              <a:t>144</a:t>
            </a:fld>
            <a:endParaRPr lang="ru-RU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50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50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4E9D6-8799-43BF-AC97-B61845596644}" type="slidenum">
              <a:rPr lang="ru-RU" smtClean="0"/>
              <a:pPr/>
              <a:t>145</a:t>
            </a:fld>
            <a:endParaRPr lang="ru-RU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60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60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00034B-F61C-44DE-BB92-F7F3D47B34CD}" type="slidenum">
              <a:rPr lang="ru-RU" smtClean="0"/>
              <a:pPr/>
              <a:t>146</a:t>
            </a:fld>
            <a:endParaRPr lang="ru-RU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70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70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F8983-BDAD-4ED3-AA74-9518D3091CED}" type="slidenum">
              <a:rPr lang="ru-RU" smtClean="0"/>
              <a:pPr/>
              <a:t>147</a:t>
            </a:fld>
            <a:endParaRPr lang="ru-RU" smtClean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80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8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421B9-2FB6-4840-9BDF-F7AD64B06F84}" type="slidenum">
              <a:rPr lang="ru-RU" smtClean="0"/>
              <a:pPr/>
              <a:t>148</a:t>
            </a:fld>
            <a:endParaRPr lang="ru-RU" smtClean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9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F2284-4526-48FE-A2D7-94C61B206BB0}" type="slidenum">
              <a:rPr lang="ru-RU" smtClean="0"/>
              <a:pPr/>
              <a:t>149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88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01D137-92EB-4C96-9F25-4F159A991B80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01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01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36D1EE-4D82-46B2-B661-0A6E42C0CAFF}" type="slidenum">
              <a:rPr lang="ru-RU" smtClean="0"/>
              <a:pPr/>
              <a:t>150</a:t>
            </a:fld>
            <a:endParaRPr lang="ru-RU" smtClean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1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1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DEB79C-7C25-44AF-9099-51685B20C1F2}" type="slidenum">
              <a:rPr lang="ru-RU" smtClean="0"/>
              <a:pPr/>
              <a:t>151</a:t>
            </a:fld>
            <a:endParaRPr lang="ru-RU" smtClean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21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2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6CB61-FADC-4CB4-8A0C-56E05B6873BE}" type="slidenum">
              <a:rPr lang="ru-RU" smtClean="0"/>
              <a:pPr/>
              <a:t>152</a:t>
            </a:fld>
            <a:endParaRPr lang="ru-RU" smtClean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32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32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A1299B-A846-4B0C-AAF8-5D08DDB23C7F}" type="slidenum">
              <a:rPr lang="ru-RU" smtClean="0"/>
              <a:pPr/>
              <a:t>153</a:t>
            </a:fld>
            <a:endParaRPr lang="ru-RU" smtClean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42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4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306608-BF6E-421F-9673-E887DD400E78}" type="slidenum">
              <a:rPr lang="ru-RU" smtClean="0"/>
              <a:pPr/>
              <a:t>154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52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5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BCB114-6D4B-4AB4-B9F1-5FFE9E19774C}" type="slidenum">
              <a:rPr lang="ru-RU" smtClean="0"/>
              <a:pPr/>
              <a:t>155</a:t>
            </a:fld>
            <a:endParaRPr lang="ru-RU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62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6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12CD05-EBC0-4D0F-BB96-261E9CFE343E}" type="slidenum">
              <a:rPr lang="ru-RU" smtClean="0"/>
              <a:pPr/>
              <a:t>156</a:t>
            </a:fld>
            <a:endParaRPr lang="ru-RU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73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73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68380-921E-438F-B923-2A0541A884B1}" type="slidenum">
              <a:rPr lang="ru-RU" smtClean="0"/>
              <a:pPr/>
              <a:t>157</a:t>
            </a:fld>
            <a:endParaRPr lang="ru-RU" smtClean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83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8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AC46-9811-45A7-81CD-324E10ACBE84}" type="slidenum">
              <a:rPr lang="ru-RU" smtClean="0"/>
              <a:pPr/>
              <a:t>158</a:t>
            </a:fld>
            <a:endParaRPr lang="ru-RU" smtClean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9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ED9E4-5ED9-4356-837F-7B4AADE1C69E}" type="slidenum">
              <a:rPr lang="ru-RU" smtClean="0"/>
              <a:pPr/>
              <a:t>159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98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E3E271-A596-42FC-BDDE-1F7F7A4CCE7A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0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0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C78C64-2E28-4F53-8746-A04C312352CB}" type="slidenum">
              <a:rPr lang="ru-RU" smtClean="0"/>
              <a:pPr/>
              <a:t>160</a:t>
            </a:fld>
            <a:endParaRPr lang="ru-RU" smtClean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14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1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EF12A0-ADE6-4BC2-8A25-0D4FBF978BA5}" type="slidenum">
              <a:rPr lang="ru-RU" smtClean="0"/>
              <a:pPr/>
              <a:t>161</a:t>
            </a:fld>
            <a:endParaRPr lang="ru-RU" smtClean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24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2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359314-FF40-4B1D-96B3-CAFA3C0B6CB6}" type="slidenum">
              <a:rPr lang="ru-RU" smtClean="0"/>
              <a:pPr/>
              <a:t>162</a:t>
            </a:fld>
            <a:endParaRPr lang="ru-RU" smtClean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34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3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58B2E-4D15-45C5-BCFD-EBFD008CAE99}" type="slidenum">
              <a:rPr lang="ru-RU" smtClean="0"/>
              <a:pPr/>
              <a:t>163</a:t>
            </a:fld>
            <a:endParaRPr lang="ru-RU" smtClean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44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4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F1AC2-D0D7-4B0E-BFFA-214CB2FC9357}" type="slidenum">
              <a:rPr lang="ru-RU" smtClean="0"/>
              <a:pPr/>
              <a:t>164</a:t>
            </a:fld>
            <a:endParaRPr lang="ru-RU" smtClean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55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5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EDE3D0-FED7-4928-9D00-5CFC95262FC6}" type="slidenum">
              <a:rPr lang="ru-RU" smtClean="0"/>
              <a:pPr/>
              <a:t>165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65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6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941DB5-92AB-4C6B-8B6B-39E351CDD99F}" type="slidenum">
              <a:rPr lang="ru-RU" smtClean="0"/>
              <a:pPr/>
              <a:t>166</a:t>
            </a:fld>
            <a:endParaRPr lang="ru-RU" smtClean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75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7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3EA3F-4FF9-4913-B41C-45ED593F6CFD}" type="slidenum">
              <a:rPr lang="ru-RU" smtClean="0"/>
              <a:pPr/>
              <a:t>167</a:t>
            </a:fld>
            <a:endParaRPr lang="ru-RU" smtClean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8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8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C02BC-3B10-4EDF-8491-6AA0E050FB84}" type="slidenum">
              <a:rPr lang="ru-RU" smtClean="0"/>
              <a:pPr/>
              <a:t>168</a:t>
            </a:fld>
            <a:endParaRPr lang="ru-RU" smtClean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09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2DE698-5BB2-489C-846C-9D1D1ED60C7E}" type="slidenum">
              <a:rPr lang="ru-RU" smtClean="0"/>
              <a:pPr/>
              <a:t>169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08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08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20D46A-54A5-4CB5-B823-A2F8F6EB6000}" type="slidenum">
              <a:rPr lang="ru-RU" smtClean="0"/>
              <a:pPr/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6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0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55E273-DF92-4B5B-B60B-485663373F46}" type="slidenum">
              <a:rPr lang="ru-RU" smtClean="0"/>
              <a:pPr/>
              <a:t>170</a:t>
            </a:fld>
            <a:endParaRPr lang="ru-RU" smtClean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16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1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0C381C-DEE0-4DBF-863E-2BCADCDFB5F3}" type="slidenum">
              <a:rPr lang="ru-RU" smtClean="0"/>
              <a:pPr/>
              <a:t>171</a:t>
            </a:fld>
            <a:endParaRPr lang="ru-RU" smtClean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26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2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EB070-7D8A-46C0-B4D2-7F4C8DBEA090}" type="slidenum">
              <a:rPr lang="ru-RU" smtClean="0"/>
              <a:pPr/>
              <a:t>172</a:t>
            </a:fld>
            <a:endParaRPr lang="ru-RU" smtClean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3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3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C75504-3FA0-467F-A07C-278F4D860CF2}" type="slidenum">
              <a:rPr lang="ru-RU" smtClean="0"/>
              <a:pPr/>
              <a:t>173</a:t>
            </a:fld>
            <a:endParaRPr lang="ru-RU" smtClean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47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4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78678-88F3-48CF-BC6A-D0A089537FD0}" type="slidenum">
              <a:rPr lang="ru-RU" smtClean="0"/>
              <a:pPr/>
              <a:t>174</a:t>
            </a:fld>
            <a:endParaRPr lang="ru-RU" smtClean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5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B30DD-9F3B-433B-A3B1-DF5153277D5C}" type="slidenum">
              <a:rPr lang="ru-RU" smtClean="0"/>
              <a:pPr/>
              <a:t>175</a:t>
            </a:fld>
            <a:endParaRPr lang="ru-RU" smtClean="0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67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6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52BF99-1878-4AD3-8D36-9C99BB9BB4A7}" type="slidenum">
              <a:rPr lang="ru-RU" smtClean="0"/>
              <a:pPr/>
              <a:t>176</a:t>
            </a:fld>
            <a:endParaRPr lang="ru-RU" smtClean="0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7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4B7C3-7C76-4DF8-B9AE-743EEA8818A1}" type="slidenum">
              <a:rPr lang="ru-RU" smtClean="0"/>
              <a:pPr/>
              <a:t>177</a:t>
            </a:fld>
            <a:endParaRPr lang="ru-RU" smtClean="0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8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8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D5C87-3D42-4120-81D3-4650C84BA937}" type="slidenum">
              <a:rPr lang="ru-RU" smtClean="0"/>
              <a:pPr/>
              <a:t>178</a:t>
            </a:fld>
            <a:endParaRPr lang="ru-RU" smtClean="0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9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7B1AC-6CD3-4B43-812E-C300089F8028}" type="slidenum">
              <a:rPr lang="ru-RU" smtClean="0"/>
              <a:pPr/>
              <a:t>179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19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5D1F7-03A9-470B-8365-C26AE039E2D7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0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20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9E9F0-4CF4-4E39-80B4-129D4B8B49C6}" type="slidenum">
              <a:rPr lang="ru-RU" smtClean="0"/>
              <a:pPr/>
              <a:t>180</a:t>
            </a:fld>
            <a:endParaRPr lang="ru-RU" smtClean="0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1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21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1D14E-E538-4F0C-93FC-3D77D85A5211}" type="slidenum">
              <a:rPr lang="ru-RU" smtClean="0"/>
              <a:pPr/>
              <a:t>181</a:t>
            </a:fld>
            <a:endParaRPr lang="ru-RU" smtClean="0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2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22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CF1F9-27E7-4E7A-9764-3CAC2D32B10A}" type="slidenum">
              <a:rPr lang="ru-RU" smtClean="0"/>
              <a:pPr/>
              <a:t>182</a:t>
            </a:fld>
            <a:endParaRPr lang="ru-RU" smtClean="0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3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23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9259A-2BDB-4D4D-850E-D35E7C4CAAAC}" type="slidenum">
              <a:rPr lang="ru-RU" smtClean="0"/>
              <a:pPr/>
              <a:t>183</a:t>
            </a:fld>
            <a:endParaRPr lang="ru-RU" smtClean="0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4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24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6F686F-3D73-419C-BFFD-A533137BCABF}" type="slidenum">
              <a:rPr lang="ru-RU" smtClean="0"/>
              <a:pPr/>
              <a:t>184</a:t>
            </a:fld>
            <a:endParaRPr lang="ru-RU" smtClean="0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59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25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D630A-7E2D-43F1-B288-7C2BEAD5F47D}" type="slidenum">
              <a:rPr lang="ru-RU" smtClean="0"/>
              <a:pPr/>
              <a:t>185</a:t>
            </a:fld>
            <a:endParaRPr lang="ru-RU" smtClean="0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7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27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19D16-DDB6-488B-836A-76B6F9BA11BE}" type="slidenum">
              <a:rPr lang="ru-RU" smtClean="0"/>
              <a:pPr/>
              <a:t>186</a:t>
            </a:fld>
            <a:endParaRPr lang="ru-RU" smtClean="0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80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28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424308-8CB7-456E-828C-A43FB2116B61}" type="slidenum">
              <a:rPr lang="ru-RU" smtClean="0"/>
              <a:pPr/>
              <a:t>187</a:t>
            </a:fld>
            <a:endParaRPr lang="ru-RU" smtClean="0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9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29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5A59D2-EF43-4504-8E95-0DEF2A89CB58}" type="slidenum">
              <a:rPr lang="ru-RU" smtClean="0"/>
              <a:pPr/>
              <a:t>188</a:t>
            </a:fld>
            <a:endParaRPr lang="ru-RU" smtClean="0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0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A873BF-B060-4C3C-98F0-F42B8653AE82}" type="slidenum">
              <a:rPr lang="ru-RU" smtClean="0"/>
              <a:pPr/>
              <a:t>189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2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29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3FEF6-AACD-4491-A64C-A660DC26538D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11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1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13799-0F56-4DCF-AA72-74F97C6BE9D3}" type="slidenum">
              <a:rPr lang="ru-RU" smtClean="0"/>
              <a:pPr/>
              <a:t>190</a:t>
            </a:fld>
            <a:endParaRPr lang="ru-RU" smtClean="0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2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2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6EE364-04F4-4EA6-9420-14655BFFACAC}" type="slidenum">
              <a:rPr lang="ru-RU" smtClean="0"/>
              <a:pPr/>
              <a:t>191</a:t>
            </a:fld>
            <a:endParaRPr lang="ru-RU" smtClean="0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31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3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996942-279F-40FB-A613-EECBABED7E83}" type="slidenum">
              <a:rPr lang="ru-RU" smtClean="0"/>
              <a:pPr/>
              <a:t>192</a:t>
            </a:fld>
            <a:endParaRPr lang="ru-RU" smtClean="0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41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4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A0CAA-5009-4F52-8A9B-EF9A20F5EC13}" type="slidenum">
              <a:rPr lang="ru-RU" smtClean="0"/>
              <a:pPr/>
              <a:t>193</a:t>
            </a:fld>
            <a:endParaRPr lang="ru-RU" smtClean="0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5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5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77EC8F-2310-4091-BF7F-49DE73D6F0CC}" type="slidenum">
              <a:rPr lang="ru-RU" smtClean="0"/>
              <a:pPr/>
              <a:t>194</a:t>
            </a:fld>
            <a:endParaRPr lang="ru-RU" smtClean="0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62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6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A67A5F-35A4-4FA3-8E49-46A35CB9D6D5}" type="slidenum">
              <a:rPr lang="ru-RU" smtClean="0"/>
              <a:pPr/>
              <a:t>195</a:t>
            </a:fld>
            <a:endParaRPr lang="ru-RU" smtClean="0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7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7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6EA22-E33A-4324-ABB7-630179627388}" type="slidenum">
              <a:rPr lang="ru-RU" smtClean="0"/>
              <a:pPr/>
              <a:t>196</a:t>
            </a:fld>
            <a:endParaRPr lang="ru-RU" smtClean="0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82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82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B2CA8E-F076-43AF-B8F1-8B457E9D8F5F}" type="slidenum">
              <a:rPr lang="ru-RU" smtClean="0"/>
              <a:pPr/>
              <a:t>197</a:t>
            </a:fld>
            <a:endParaRPr lang="ru-RU" smtClean="0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39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80623-E3AE-4445-9DA9-AA4982C4E64E}" type="slidenum">
              <a:rPr lang="ru-RU" smtClean="0"/>
              <a:pPr/>
              <a:t>198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0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01CA29-A11F-4F98-9F68-2BFDAD5862DE}" type="slidenum">
              <a:rPr lang="ru-RU" smtClean="0"/>
              <a:pPr/>
              <a:t>199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42719-037E-4E67-9032-E69E39AF1245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39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AB8ECD-B930-46CE-9D94-CCB93B61E4DB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13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1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2DAAC-D450-4875-A9FB-3E8DAD34350B}" type="slidenum">
              <a:rPr lang="ru-RU" smtClean="0"/>
              <a:pPr/>
              <a:t>200</a:t>
            </a:fld>
            <a:endParaRPr lang="ru-RU" smtClean="0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23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2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52EE65-DABA-48A6-8BC7-A8B9B09FCD15}" type="slidenum">
              <a:rPr lang="ru-RU" smtClean="0"/>
              <a:pPr/>
              <a:t>201</a:t>
            </a:fld>
            <a:endParaRPr lang="ru-RU" smtClean="0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33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3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A9C70B-10D5-421D-87D6-33AF194855D0}" type="slidenum">
              <a:rPr lang="ru-RU" smtClean="0"/>
              <a:pPr/>
              <a:t>202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44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4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AAB95E-EB0E-47CC-9607-9D1AE8EA5D36}" type="slidenum">
              <a:rPr lang="ru-RU" smtClean="0"/>
              <a:pPr/>
              <a:t>203</a:t>
            </a:fld>
            <a:endParaRPr lang="ru-RU" smtClean="0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54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5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8AF254-8541-410B-AC5F-0A1B4E6C5D28}" type="slidenum">
              <a:rPr lang="ru-RU" smtClean="0"/>
              <a:pPr/>
              <a:t>204</a:t>
            </a:fld>
            <a:endParaRPr lang="ru-RU" smtClean="0"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6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6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15533-49EA-4665-96D5-7C0493A43482}" type="slidenum">
              <a:rPr lang="ru-RU" smtClean="0"/>
              <a:pPr/>
              <a:t>205</a:t>
            </a:fld>
            <a:endParaRPr lang="ru-RU" smtClean="0"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74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74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1FAA7C-87B2-4803-A82B-D642DB223735}" type="slidenum">
              <a:rPr lang="ru-RU" smtClean="0"/>
              <a:pPr/>
              <a:t>206</a:t>
            </a:fld>
            <a:endParaRPr lang="ru-RU" smtClean="0"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85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85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F3939-C5E8-4668-90A2-488A5461CFDA}" type="slidenum">
              <a:rPr lang="ru-RU" smtClean="0"/>
              <a:pPr/>
              <a:t>207</a:t>
            </a:fld>
            <a:endParaRPr lang="ru-RU" smtClean="0"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9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9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2AD6B8-CFC8-4787-B739-935816C4B76C}" type="slidenum">
              <a:rPr lang="ru-RU" smtClean="0"/>
              <a:pPr/>
              <a:t>208</a:t>
            </a:fld>
            <a:endParaRPr lang="ru-RU" smtClean="0"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0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F5D76-ECF8-4EF6-8B17-B692F4C1B3A8}" type="slidenum">
              <a:rPr lang="ru-RU" smtClean="0"/>
              <a:pPr/>
              <a:t>209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12850A-E9B5-4F5B-BCED-899615673E5B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15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1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89246-F8BB-47A9-8998-460B9F7828DE}" type="slidenum">
              <a:rPr lang="ru-RU" smtClean="0"/>
              <a:pPr/>
              <a:t>210</a:t>
            </a:fld>
            <a:endParaRPr lang="ru-RU" smtClean="0"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26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2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65058D-44BC-4E8D-B7A8-7675D603F109}" type="slidenum">
              <a:rPr lang="ru-RU" smtClean="0"/>
              <a:pPr/>
              <a:t>211</a:t>
            </a:fld>
            <a:endParaRPr lang="ru-RU" smtClean="0"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36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3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1F539A-2D7A-4D96-8595-62B7C375AFFD}" type="slidenum">
              <a:rPr lang="ru-RU" smtClean="0"/>
              <a:pPr/>
              <a:t>212</a:t>
            </a:fld>
            <a:endParaRPr lang="ru-RU" smtClean="0"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46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4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B649D-1046-4488-A3E1-20158FE314A6}" type="slidenum">
              <a:rPr lang="ru-RU" smtClean="0"/>
              <a:pPr/>
              <a:t>213</a:t>
            </a:fld>
            <a:endParaRPr lang="ru-RU" smtClean="0"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5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5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2D85EE-7C03-42C1-BAB5-D69B8DF91857}" type="slidenum">
              <a:rPr lang="ru-RU" smtClean="0"/>
              <a:pPr/>
              <a:t>214</a:t>
            </a:fld>
            <a:endParaRPr lang="ru-RU" smtClean="0"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67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67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3FE90D-81A6-4F45-BEA4-88565A496DCD}" type="slidenum">
              <a:rPr lang="ru-RU" smtClean="0"/>
              <a:pPr/>
              <a:t>215</a:t>
            </a:fld>
            <a:endParaRPr lang="ru-RU" smtClean="0"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7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7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CC7EA-7697-46FE-8940-FA2C0A044BB3}" type="slidenum">
              <a:rPr lang="ru-RU" smtClean="0"/>
              <a:pPr/>
              <a:t>216</a:t>
            </a:fld>
            <a:endParaRPr lang="ru-RU" smtClean="0"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8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8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A711EF-C329-48A1-AE65-8A31623EA8E1}" type="slidenum">
              <a:rPr lang="ru-RU" smtClean="0"/>
              <a:pPr/>
              <a:t>217</a:t>
            </a:fld>
            <a:endParaRPr lang="ru-RU" smtClean="0"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97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97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2CC56E-4FF5-478A-8B02-696AF9E52194}" type="slidenum">
              <a:rPr lang="ru-RU" smtClean="0"/>
              <a:pPr/>
              <a:t>218</a:t>
            </a:fld>
            <a:endParaRPr lang="ru-RU" smtClean="0"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18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61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733D6-6EF3-4E71-A429-57B094AD73A3}" type="slidenum">
              <a:rPr lang="ru-RU" smtClean="0"/>
              <a:pPr/>
              <a:t>219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87C9B-00F3-4462-B1C2-E8AB02DB9C4F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28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62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8AD15-14F5-446B-A124-616825908F1D}" type="slidenum">
              <a:rPr lang="ru-RU" smtClean="0"/>
              <a:pPr/>
              <a:t>220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38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63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EB585-D207-4AB5-A1DA-E45A7032DB58}" type="slidenum">
              <a:rPr lang="ru-RU" smtClean="0"/>
              <a:pPr/>
              <a:t>221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4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64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9BED0-53D5-431D-BDE1-C1311047F17A}" type="slidenum">
              <a:rPr lang="ru-RU" smtClean="0"/>
              <a:pPr/>
              <a:t>222</a:t>
            </a:fld>
            <a:endParaRPr lang="ru-RU" smtClean="0"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9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A03D82-DAA3-460C-BA9A-C08AD44EA7FB}" type="slidenum">
              <a:rPr lang="ru-RU" smtClean="0"/>
              <a:pPr/>
              <a:t>223</a:t>
            </a:fld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70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8A878-1461-4FB0-BAFB-EE784513D71F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80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6EAFD-70CF-471A-AD85-30375D177C7E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90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9E732-0869-4DC6-9622-66C64D1A6609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3AE9D1-A77C-468E-AB4F-55182A62EF01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1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5692A-AC78-4A29-84F2-6946F269812A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21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21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0E63C-7069-44FA-9B97-BC8E4E4D3007}" type="slidenum">
              <a:rPr lang="ru-RU" smtClean="0"/>
              <a:pPr/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3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3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F417AB-5559-4AFB-A6DA-C616910B9D42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65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F9CEB-F266-4AC0-A2F5-2F537B953358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4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9DEE33-5D38-48A6-B8FD-7FBD679C0231}" type="slidenum">
              <a:rPr lang="ru-RU" smtClean="0"/>
              <a:pPr/>
              <a:t>30</a:t>
            </a:fld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52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369F54-8C92-4209-9595-AABFFE4D9BED}" type="slidenum">
              <a:rPr lang="ru-RU" smtClean="0"/>
              <a:pPr/>
              <a:t>31</a:t>
            </a:fld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6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8D9E8-69AF-4804-A776-93179F2C688E}" type="slidenum">
              <a:rPr lang="ru-RU" smtClean="0"/>
              <a:pPr/>
              <a:t>32</a:t>
            </a:fld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72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1C470-EA79-4EFB-B4DC-08BEA5D25EA5}" type="slidenum">
              <a:rPr lang="ru-RU" smtClean="0"/>
              <a:pPr/>
              <a:t>33</a:t>
            </a:fld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82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8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8F25A0-0407-4884-86E9-4A16C7EC421C}" type="slidenum">
              <a:rPr lang="ru-RU" smtClean="0"/>
              <a:pPr/>
              <a:t>34</a:t>
            </a:fld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93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4B7DD1-B646-4019-8448-4DB0A727E859}" type="slidenum">
              <a:rPr lang="ru-RU" smtClean="0"/>
              <a:pPr/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0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2F599-0491-4B0A-A38B-B52D846BFCC8}" type="slidenum">
              <a:rPr lang="ru-RU" smtClean="0"/>
              <a:pPr/>
              <a:t>36</a:t>
            </a:fld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1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96423-D7C5-4FE5-AD35-CFF283B5BA7B}" type="slidenum">
              <a:rPr lang="ru-RU" smtClean="0"/>
              <a:pPr/>
              <a:t>37</a:t>
            </a:fld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2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2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D376B8-6243-4AC3-A30E-938D91925485}" type="slidenum">
              <a:rPr lang="ru-RU" smtClean="0"/>
              <a:pPr/>
              <a:t>38</a:t>
            </a:fld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3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DB5D0-5CE1-4C76-9FAC-9361EB0314CB}" type="slidenum">
              <a:rPr lang="ru-RU" smtClean="0"/>
              <a:pPr/>
              <a:t>39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75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34492-EF7C-4D70-9B00-3F9B6D7C09D9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4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B93F42-96E0-4420-A6DF-8545363307A2}" type="slidenum">
              <a:rPr lang="ru-RU" smtClean="0"/>
              <a:pPr/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5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56AE21-1DE6-4D8A-82B8-7AEBA5DCB5CD}" type="slidenum">
              <a:rPr lang="ru-RU" smtClean="0"/>
              <a:pPr/>
              <a:t>41</a:t>
            </a:fld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4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6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54BB69-4361-4315-AD70-BC7D19BCA0F2}" type="slidenum">
              <a:rPr lang="ru-RU" smtClean="0"/>
              <a:pPr/>
              <a:t>42</a:t>
            </a:fld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7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5BD0A1-F865-45AC-96E1-0ACE90D7F1AB}" type="slidenum">
              <a:rPr lang="ru-RU" smtClean="0"/>
              <a:pPr/>
              <a:t>43</a:t>
            </a:fld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78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FCA1C-C525-46F7-849A-ECD191D054DB}" type="slidenum">
              <a:rPr lang="ru-RU" smtClean="0"/>
              <a:pPr/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0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99536-0EEE-4A9C-9CB4-D725F0D604BA}" type="slidenum">
              <a:rPr lang="ru-RU" smtClean="0"/>
              <a:pPr/>
              <a:t>45</a:t>
            </a:fld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1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AD1C6-0270-4135-BA5D-B9DE222BB2B4}" type="slidenum">
              <a:rPr lang="ru-RU" smtClean="0"/>
              <a:pPr/>
              <a:t>46</a:t>
            </a:fld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2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DED71-D2D1-475E-BB1B-2D29FEB6F495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36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3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5DFA-DFB3-4063-B459-E8481340B265}" type="slidenum">
              <a:rPr lang="ru-RU" smtClean="0"/>
              <a:pPr/>
              <a:t>48</a:t>
            </a:fld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4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C2E60-58CE-438E-B0FC-802C6F5EEFE1}" type="slidenum">
              <a:rPr lang="ru-RU" smtClean="0"/>
              <a:pPr/>
              <a:t>49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85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F7EA1-09A1-4E7D-A304-6FF0EE1B24B4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5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5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5207C-9A20-42B9-8953-68824BEBBD26}" type="slidenum">
              <a:rPr lang="ru-RU" smtClean="0"/>
              <a:pPr/>
              <a:t>50</a:t>
            </a:fld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6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68F73-4259-4AC3-89D0-7DDEAD696EB8}" type="slidenum">
              <a:rPr lang="ru-RU" smtClean="0"/>
              <a:pPr/>
              <a:t>51</a:t>
            </a:fld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7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C7E38A-A17A-4932-9F59-A3EB2334762A}" type="slidenum">
              <a:rPr lang="ru-RU" smtClean="0"/>
              <a:pPr/>
              <a:t>52</a:t>
            </a:fld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8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CC31EF-7A06-4952-AA91-15F01A2160AB}" type="slidenum">
              <a:rPr lang="ru-RU" smtClean="0"/>
              <a:pPr/>
              <a:t>53</a:t>
            </a:fld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9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79270B-978F-45EB-8BA7-1106A850CFBD}" type="slidenum">
              <a:rPr lang="ru-RU" smtClean="0"/>
              <a:pPr/>
              <a:t>54</a:t>
            </a:fld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0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EF2A8-0251-4802-BFBC-C33D5BAD24D7}" type="slidenum">
              <a:rPr lang="ru-RU" smtClean="0"/>
              <a:pPr/>
              <a:t>55</a:t>
            </a:fld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1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38387-28CB-4AEE-9E0D-5F8C964E0B5F}" type="slidenum">
              <a:rPr lang="ru-RU" smtClean="0"/>
              <a:pPr/>
              <a:t>56</a:t>
            </a:fld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2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2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F78052-0377-45DD-B7C0-677AE4770E1E}" type="slidenum">
              <a:rPr lang="ru-RU" smtClean="0"/>
              <a:pPr/>
              <a:t>57</a:t>
            </a:fld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3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3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B09F7-FEC5-4AA8-B76B-6508D153CF34}" type="slidenum">
              <a:rPr lang="ru-RU" smtClean="0"/>
              <a:pPr/>
              <a:t>58</a:t>
            </a:fld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4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4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D8DF1-54C6-4164-B7E3-3EF7A6798EC3}" type="slidenum">
              <a:rPr lang="ru-RU" smtClean="0"/>
              <a:pPr/>
              <a:t>59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96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4B297B-4404-48F3-A1C9-CF196336D17F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5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5AF66-8587-4FE5-BB0E-92DD624418DA}" type="slidenum">
              <a:rPr lang="ru-RU" smtClean="0"/>
              <a:pPr/>
              <a:t>60</a:t>
            </a:fld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6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3A600A-5D2C-424E-BC18-23210AA0DFB8}" type="slidenum">
              <a:rPr lang="ru-RU" smtClean="0"/>
              <a:pPr/>
              <a:t>61</a:t>
            </a:fld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7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A182A-5173-4CB0-8136-9F7FA95A9365}" type="slidenum">
              <a:rPr lang="ru-RU" smtClean="0"/>
              <a:pPr/>
              <a:t>62</a:t>
            </a:fld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9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9844D4-BD9F-42D8-9B86-1842358A3083}" type="slidenum">
              <a:rPr lang="ru-RU" smtClean="0"/>
              <a:pPr/>
              <a:t>63</a:t>
            </a:fld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0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17581-6B60-4584-A5C5-BDB20CA3AA8C}" type="slidenum">
              <a:rPr lang="ru-RU" smtClean="0"/>
              <a:pPr/>
              <a:t>64</a:t>
            </a:fld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1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6A9A9-76A7-4074-96B5-E2C8CD53846E}" type="slidenum">
              <a:rPr lang="ru-RU" smtClean="0"/>
              <a:pPr/>
              <a:t>65</a:t>
            </a:fld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2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2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EE3DD-3394-419B-8EA8-34B24249F73E}" type="slidenum">
              <a:rPr lang="ru-RU" smtClean="0"/>
              <a:pPr/>
              <a:t>66</a:t>
            </a:fld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31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3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E90CAA-198F-4AC4-8CE3-0F438DD6FF51}" type="slidenum">
              <a:rPr lang="ru-RU" smtClean="0"/>
              <a:pPr/>
              <a:t>67</a:t>
            </a:fld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4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4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EB34B-28FE-4900-8A3B-9ADBCF187D65}" type="slidenum">
              <a:rPr lang="ru-RU" smtClean="0"/>
              <a:pPr/>
              <a:t>68</a:t>
            </a:fld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51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5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B9F27F-8923-415A-9704-FA1D8559E480}" type="slidenum">
              <a:rPr lang="ru-RU" smtClean="0"/>
              <a:pPr/>
              <a:t>69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06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FB9F4-06C3-4E24-AD63-E37C27627CA3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61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6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248B88-2CEB-400D-A2C3-390D6926BE91}" type="slidenum">
              <a:rPr lang="ru-RU" smtClean="0"/>
              <a:pPr/>
              <a:t>70</a:t>
            </a:fld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7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D91FFF-73AF-4EA9-89FB-349D7E48C171}" type="slidenum">
              <a:rPr lang="ru-RU" smtClean="0"/>
              <a:pPr/>
              <a:t>71</a:t>
            </a:fld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8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5C675-38AC-4AA0-B231-86CEF4E07A5E}" type="slidenum">
              <a:rPr lang="ru-RU" smtClean="0"/>
              <a:pPr/>
              <a:t>72</a:t>
            </a:fld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9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09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ED3D8-59A4-4254-BCC0-473962D09A5A}" type="slidenum">
              <a:rPr lang="ru-RU" smtClean="0"/>
              <a:pPr/>
              <a:t>73</a:t>
            </a:fld>
            <a:endParaRPr 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02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3B4F4-DE31-4EAE-AA02-F1A0BBF82C36}" type="slidenum">
              <a:rPr lang="ru-RU" smtClean="0"/>
              <a:pPr/>
              <a:t>74</a:t>
            </a:fld>
            <a:endParaRPr lang="ru-RU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1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CEDCE8-9AED-4988-8F21-56F122E1138C}" type="slidenum">
              <a:rPr lang="ru-RU" smtClean="0"/>
              <a:pPr/>
              <a:t>75</a:t>
            </a:fld>
            <a:endParaRPr 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23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2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52EF3B-C5E9-42A7-A01B-C9B15FF920BD}" type="slidenum">
              <a:rPr lang="ru-RU" smtClean="0"/>
              <a:pPr/>
              <a:t>76</a:t>
            </a:fld>
            <a:endParaRPr 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33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3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79CFA2-4057-4219-8FB3-A1ACD47BDDA2}" type="slidenum">
              <a:rPr lang="ru-RU" smtClean="0"/>
              <a:pPr/>
              <a:t>77</a:t>
            </a:fld>
            <a:endParaRPr lang="ru-RU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43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4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F8AFB-6516-49EB-BC86-6B6CDC9A979E}" type="slidenum">
              <a:rPr lang="ru-RU" smtClean="0"/>
              <a:pPr/>
              <a:t>78</a:t>
            </a:fld>
            <a:endParaRPr lang="ru-RU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5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98EC5-3084-4174-977B-B11B2662805C}" type="slidenum">
              <a:rPr lang="ru-RU" smtClean="0"/>
              <a:pPr/>
              <a:t>79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16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E69D9-708A-485D-8E4E-F459CDA2665F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64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6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6022E0-0CF5-4B6D-8151-8419C17C4131}" type="slidenum">
              <a:rPr lang="ru-RU" smtClean="0"/>
              <a:pPr/>
              <a:t>80</a:t>
            </a:fld>
            <a:endParaRPr lang="ru-RU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7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AE3A38-0A35-426C-84FA-05221C77A2BC}" type="slidenum">
              <a:rPr lang="ru-RU" smtClean="0"/>
              <a:pPr/>
              <a:t>81</a:t>
            </a:fld>
            <a:endParaRPr 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8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250D5B-A089-4DF1-BFDE-16F58B68CDD5}" type="slidenum">
              <a:rPr lang="ru-RU" smtClean="0"/>
              <a:pPr/>
              <a:t>82</a:t>
            </a:fld>
            <a:endParaRPr lang="ru-RU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94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94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2C6F99-16E0-444E-A2A1-AD366227F4EF}" type="slidenum">
              <a:rPr lang="ru-RU" smtClean="0"/>
              <a:pPr/>
              <a:t>83</a:t>
            </a:fld>
            <a:endParaRPr lang="ru-RU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05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05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3C618A-3A2D-41E4-8A04-B804EDBA0E3D}" type="slidenum">
              <a:rPr lang="ru-RU" smtClean="0"/>
              <a:pPr/>
              <a:t>84</a:t>
            </a:fld>
            <a:endParaRPr lang="ru-RU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1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1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2B553-7CC7-4D37-AF6B-A9AA3F0012F3}" type="slidenum">
              <a:rPr lang="ru-RU" smtClean="0"/>
              <a:pPr/>
              <a:t>85</a:t>
            </a:fld>
            <a:endParaRPr lang="ru-RU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2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2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EAE6B-5D4C-4315-9D99-E7F0CC051554}" type="slidenum">
              <a:rPr lang="ru-RU" smtClean="0"/>
              <a:pPr/>
              <a:t>86</a:t>
            </a:fld>
            <a:endParaRPr lang="ru-RU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35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3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5AA6A-F73F-487F-941B-C0B9ADEC6EDC}" type="slidenum">
              <a:rPr lang="ru-RU" smtClean="0"/>
              <a:pPr/>
              <a:t>87</a:t>
            </a:fld>
            <a:endParaRPr lang="ru-RU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46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4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27A3C8-90C1-4C5F-BE83-2AFDBD13DC36}" type="slidenum">
              <a:rPr lang="ru-RU" smtClean="0"/>
              <a:pPr/>
              <a:t>88</a:t>
            </a:fld>
            <a:endParaRPr lang="ru-RU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56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5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D6838-A91E-4934-B6AE-F38BAFE4A129}" type="slidenum">
              <a:rPr lang="ru-RU" smtClean="0"/>
              <a:pPr/>
              <a:t>89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426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C7F292-4AF0-459F-9601-139FEFB7E33F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66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6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202942-3172-41BA-93F8-F80EF41B755E}" type="slidenum">
              <a:rPr lang="ru-RU" smtClean="0"/>
              <a:pPr/>
              <a:t>90</a:t>
            </a:fld>
            <a:endParaRPr lang="ru-RU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9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9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F98B4-22E6-445D-9AF6-50863ED9E9C8}" type="slidenum">
              <a:rPr lang="ru-RU" smtClean="0"/>
              <a:pPr/>
              <a:t>91</a:t>
            </a:fld>
            <a:endParaRPr lang="ru-RU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0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034A7-2F56-4B06-BEAF-795EF8607ECC}" type="slidenum">
              <a:rPr lang="ru-RU" smtClean="0"/>
              <a:pPr/>
              <a:t>92</a:t>
            </a:fld>
            <a:endParaRPr lang="ru-RU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17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17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EB825-1CC0-4C91-B971-DB867A824DD1}" type="slidenum">
              <a:rPr lang="ru-RU" smtClean="0"/>
              <a:pPr/>
              <a:t>93</a:t>
            </a:fld>
            <a:endParaRPr lang="ru-RU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28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28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5821CF-C8D4-416A-B10B-125D006E2638}" type="slidenum">
              <a:rPr lang="ru-RU" smtClean="0"/>
              <a:pPr/>
              <a:t>94</a:t>
            </a:fld>
            <a:endParaRPr lang="ru-RU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38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3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A6003C-599C-4114-8AB7-CB7497A2E19B}" type="slidenum">
              <a:rPr lang="ru-RU" smtClean="0"/>
              <a:pPr/>
              <a:t>95</a:t>
            </a:fld>
            <a:endParaRPr lang="ru-RU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4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0FC67-38FA-4F07-967A-3D6B2549523F}" type="slidenum">
              <a:rPr lang="ru-RU" smtClean="0"/>
              <a:pPr/>
              <a:t>96</a:t>
            </a:fld>
            <a:endParaRPr lang="ru-RU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58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5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D72C-1BB6-4E0E-8506-C40F474487CA}" type="slidenum">
              <a:rPr lang="ru-RU" smtClean="0"/>
              <a:pPr/>
              <a:t>97</a:t>
            </a:fld>
            <a:endParaRPr lang="ru-RU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6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6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3E99A7-38CA-49AA-B130-1295CC86B91F}" type="slidenum">
              <a:rPr lang="ru-RU" smtClean="0"/>
              <a:pPr/>
              <a:t>98</a:t>
            </a:fld>
            <a:endParaRPr lang="ru-RU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815DE-808D-4995-AA25-492D048B3639}" type="slidenum">
              <a:rPr lang="ru-RU" smtClean="0"/>
              <a:pPr/>
              <a:t>99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A37C4-8491-40B9-B5FA-A5B4F7F3A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9E83-F5A9-4D54-9303-F3D924504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935BA-BD87-44BD-9343-8FFB60089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22A38-9F75-4855-8B7E-EDD716EC1B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08500" y="1941513"/>
            <a:ext cx="4029075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08500" y="4075113"/>
            <a:ext cx="4029075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48F79-B5A1-4C7B-A182-2DDDFEEAF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17500" y="722313"/>
            <a:ext cx="8637588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276F6-9E7B-41F3-B450-B868938F0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485CB-438B-4906-A4CF-FDDD7F41A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F149A-A892-4767-81E1-BE49A9E12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EF8E4-B4CE-4B50-AF59-C746B5FC1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98E24-3303-4D8E-BC28-A21F05524A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05E5-CF26-450D-87BF-9E49B0BB7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52A4-AA08-4DAD-B3DB-1350D33B0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903-89C3-4A0F-B17F-8E195A2DD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FD5FD-954E-4319-8B2E-DD102FE48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50A7AE-B870-48FD-AE06-714C5E0B9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2.xml"/><Relationship Id="rId4" Type="http://schemas.openxmlformats.org/officeDocument/2006/relationships/image" Target="../media/image2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2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4" Type="http://schemas.openxmlformats.org/officeDocument/2006/relationships/image" Target="../media/image2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4" Type="http://schemas.openxmlformats.org/officeDocument/2006/relationships/image" Target="../media/image26.w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Relationship Id="rId4" Type="http://schemas.openxmlformats.org/officeDocument/2006/relationships/image" Target="../media/image27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3.xml"/><Relationship Id="rId4" Type="http://schemas.openxmlformats.org/officeDocument/2006/relationships/image" Target="../media/image2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Relationship Id="rId4" Type="http://schemas.openxmlformats.org/officeDocument/2006/relationships/image" Target="../media/image29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6.xml"/><Relationship Id="rId4" Type="http://schemas.openxmlformats.org/officeDocument/2006/relationships/image" Target="../media/image3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1.xml"/><Relationship Id="rId4" Type="http://schemas.openxmlformats.org/officeDocument/2006/relationships/image" Target="../media/image3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5.xml"/><Relationship Id="rId4" Type="http://schemas.openxmlformats.org/officeDocument/2006/relationships/image" Target="../media/image34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4" Type="http://schemas.openxmlformats.org/officeDocument/2006/relationships/image" Target="../media/image3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Relationship Id="rId4" Type="http://schemas.openxmlformats.org/officeDocument/2006/relationships/image" Target="../media/image36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Relationship Id="rId4" Type="http://schemas.openxmlformats.org/officeDocument/2006/relationships/image" Target="../media/image37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Relationship Id="rId4" Type="http://schemas.openxmlformats.org/officeDocument/2006/relationships/image" Target="../media/image38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Relationship Id="rId4" Type="http://schemas.openxmlformats.org/officeDocument/2006/relationships/image" Target="../media/image39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Relationship Id="rId4" Type="http://schemas.openxmlformats.org/officeDocument/2006/relationships/image" Target="../media/image40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4" Type="http://schemas.openxmlformats.org/officeDocument/2006/relationships/image" Target="../media/image41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Relationship Id="rId4" Type="http://schemas.openxmlformats.org/officeDocument/2006/relationships/image" Target="../media/image42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Relationship Id="rId4" Type="http://schemas.openxmlformats.org/officeDocument/2006/relationships/image" Target="../media/image44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Relationship Id="rId4" Type="http://schemas.openxmlformats.org/officeDocument/2006/relationships/image" Target="../media/image45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9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1.xml"/><Relationship Id="rId4" Type="http://schemas.openxmlformats.org/officeDocument/2006/relationships/image" Target="../media/image46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4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4" Type="http://schemas.openxmlformats.org/officeDocument/2006/relationships/audio" Target="../media/audio2.bin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5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8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5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3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4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5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6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8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9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1.xml"/><Relationship Id="rId4" Type="http://schemas.openxmlformats.org/officeDocument/2006/relationships/image" Target="../media/image48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2.xml"/><Relationship Id="rId4" Type="http://schemas.openxmlformats.org/officeDocument/2006/relationships/image" Target="../media/image49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3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4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5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8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0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1.xml"/><Relationship Id="rId4" Type="http://schemas.openxmlformats.org/officeDocument/2006/relationships/image" Target="../media/image51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3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3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1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1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6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8.xml"/><Relationship Id="rId4" Type="http://schemas.openxmlformats.org/officeDocument/2006/relationships/image" Target="../media/image1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4" Type="http://schemas.openxmlformats.org/officeDocument/2006/relationships/image" Target="../media/image1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image" Target="../media/image1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4" Type="http://schemas.openxmlformats.org/officeDocument/2006/relationships/image" Target="../media/image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4" Type="http://schemas.openxmlformats.org/officeDocument/2006/relationships/image" Target="../media/image2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741363"/>
            <a:ext cx="8229600" cy="2062162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tx2"/>
                </a:solidFill>
              </a:rPr>
              <a:t> кафедра неотложных состояний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714625"/>
            <a:ext cx="74676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ОСТРЫЙ КОРОНАРНЫЙ СИНДРОМ С ПОДЪЕМОМ СЕГМЕНТА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43000" y="4286250"/>
            <a:ext cx="7229475" cy="741363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i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i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профессор Бородина Валентина Ивановна</a:t>
            </a:r>
          </a:p>
        </p:txBody>
      </p:sp>
      <p:pic>
        <p:nvPicPr>
          <p:cNvPr id="13317" name="Picture 2" descr="C:\Users\Пользователь\Downloads\Лого АПО ПОЛНЫЙ_горизонталь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279400"/>
            <a:ext cx="535781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986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18-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8300" y="1566863"/>
            <a:ext cx="57912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2038" y="369888"/>
            <a:ext cx="7224712" cy="5207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Острый инфаркт миокарда</a:t>
            </a:r>
            <a:endParaRPr lang="en-US" sz="2800" b="1" i="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21508" name="Group 5"/>
          <p:cNvGrpSpPr>
            <a:grpSpLocks/>
          </p:cNvGrpSpPr>
          <p:nvPr/>
        </p:nvGrpSpPr>
        <p:grpSpPr bwMode="auto">
          <a:xfrm>
            <a:off x="3771900" y="3157538"/>
            <a:ext cx="3092450" cy="3182937"/>
            <a:chOff x="2673" y="1989"/>
            <a:chExt cx="2191" cy="2005"/>
          </a:xfrm>
        </p:grpSpPr>
        <p:sp>
          <p:nvSpPr>
            <p:cNvPr id="209926" name="Rectangle 6"/>
            <p:cNvSpPr>
              <a:spLocks noChangeArrowheads="1"/>
            </p:cNvSpPr>
            <p:nvPr/>
          </p:nvSpPr>
          <p:spPr bwMode="auto">
            <a:xfrm>
              <a:off x="3513" y="3546"/>
              <a:ext cx="1351" cy="448"/>
            </a:xfrm>
            <a:prstGeom prst="rect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ru-RU" sz="2000" b="1" i="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</a:rPr>
                <a:t>Зона инфаркта</a:t>
              </a:r>
              <a:endParaRPr lang="en-US" sz="2000" b="1" i="0" dirty="0">
                <a:solidFill>
                  <a:schemeClr val="accent6">
                    <a:lumMod val="75000"/>
                  </a:schemeClr>
                </a:solidFill>
                <a:latin typeface="Arial" charset="0"/>
              </a:endParaRPr>
            </a:p>
          </p:txBody>
        </p:sp>
        <p:sp>
          <p:nvSpPr>
            <p:cNvPr id="209927" name="Line 7"/>
            <p:cNvSpPr>
              <a:spLocks noChangeShapeType="1"/>
            </p:cNvSpPr>
            <p:nvPr/>
          </p:nvSpPr>
          <p:spPr bwMode="auto">
            <a:xfrm flipV="1">
              <a:off x="4022" y="1989"/>
              <a:ext cx="0" cy="155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21512" name="Group 8"/>
            <p:cNvGrpSpPr>
              <a:grpSpLocks/>
            </p:cNvGrpSpPr>
            <p:nvPr/>
          </p:nvGrpSpPr>
          <p:grpSpPr bwMode="auto">
            <a:xfrm>
              <a:off x="2673" y="2933"/>
              <a:ext cx="849" cy="749"/>
              <a:chOff x="2673" y="2933"/>
              <a:chExt cx="849" cy="749"/>
            </a:xfrm>
          </p:grpSpPr>
          <p:sp>
            <p:nvSpPr>
              <p:cNvPr id="209929" name="Line 9"/>
              <p:cNvSpPr>
                <a:spLocks noChangeShapeType="1"/>
              </p:cNvSpPr>
              <p:nvPr/>
            </p:nvSpPr>
            <p:spPr bwMode="auto">
              <a:xfrm flipH="1">
                <a:off x="2673" y="3682"/>
                <a:ext cx="849" cy="0"/>
              </a:xfrm>
              <a:prstGeom prst="lin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9930" name="Line 10"/>
              <p:cNvSpPr>
                <a:spLocks noChangeShapeType="1"/>
              </p:cNvSpPr>
              <p:nvPr/>
            </p:nvSpPr>
            <p:spPr bwMode="auto">
              <a:xfrm flipV="1">
                <a:off x="2673" y="2933"/>
                <a:ext cx="0" cy="749"/>
              </a:xfrm>
              <a:prstGeom prst="lin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round/>
                <a:headEnd/>
                <a:tailEnd type="oval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3909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/>
              <a:t>ИМ 1типа</a:t>
            </a:r>
            <a:r>
              <a:rPr lang="ru-RU" sz="3600" smtClean="0"/>
              <a:t> </a:t>
            </a:r>
            <a:r>
              <a:rPr lang="ru-RU" sz="3200" smtClean="0"/>
              <a:t>(Спонтанный ИМ), Европейское Общество Кардиологов,2018г.  </a:t>
            </a:r>
            <a:endParaRPr lang="ru-RU" sz="3600" smtClean="0"/>
          </a:p>
        </p:txBody>
      </p:sp>
      <p:sp>
        <p:nvSpPr>
          <p:cNvPr id="107523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ru-RU" sz="2800" smtClean="0"/>
              <a:t>Разрыв, изъязвление, расслоение атеросклеротической бляшки, ведущее к последующему интракоронарному тромбозу, резкому ограничению кровотока ниже поврежденной бляшки</a:t>
            </a:r>
          </a:p>
          <a:p>
            <a:r>
              <a:rPr lang="ru-RU" sz="2800" smtClean="0"/>
              <a:t>5-20%  -нестенозирующий процесс.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35903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457200" y="304800"/>
            <a:ext cx="8077200" cy="5867400"/>
          </a:xfrm>
          <a:prstGeom prst="rect">
            <a:avLst/>
          </a:prstGeom>
          <a:noFill/>
          <a:ln w="5715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08547" name="Picture 4" descr="LC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485900"/>
            <a:ext cx="5351463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8" name="Text Box 6"/>
          <p:cNvSpPr txBox="1">
            <a:spLocks noChangeArrowheads="1"/>
          </p:cNvSpPr>
          <p:nvPr/>
        </p:nvSpPr>
        <p:spPr bwMode="auto">
          <a:xfrm>
            <a:off x="6629400" y="2209800"/>
            <a:ext cx="1470025" cy="64135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chemeClr val="bg1"/>
                </a:solidFill>
              </a:rPr>
              <a:t>норма</a:t>
            </a:r>
          </a:p>
        </p:txBody>
      </p:sp>
      <p:sp>
        <p:nvSpPr>
          <p:cNvPr id="108549" name="Rectangle 7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762000"/>
          </a:xfrm>
          <a:noFill/>
        </p:spPr>
        <p:txBody>
          <a:bodyPr/>
          <a:lstStyle/>
          <a:p>
            <a:r>
              <a:rPr lang="ru-RU" b="1" smtClean="0">
                <a:solidFill>
                  <a:srgbClr val="FFFF00"/>
                </a:solidFill>
              </a:rPr>
              <a:t>Левая коронарная артерия</a:t>
            </a:r>
          </a:p>
        </p:txBody>
      </p:sp>
    </p:spTree>
    <p:custDataLst>
      <p:tags r:id="rId1"/>
    </p:custDataLst>
  </p:cSld>
  <p:clrMapOvr>
    <a:masterClrMapping/>
  </p:clrMapOvr>
  <p:transition advTm="14846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457200" y="304800"/>
            <a:ext cx="8077200" cy="5867400"/>
          </a:xfrm>
          <a:prstGeom prst="rect">
            <a:avLst/>
          </a:prstGeom>
          <a:noFill/>
          <a:ln w="5715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09571" name="Picture 4" descr="LCA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990600"/>
            <a:ext cx="3608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Rectangle 6"/>
          <p:cNvSpPr>
            <a:spLocks noChangeArrowheads="1"/>
          </p:cNvSpPr>
          <p:nvPr/>
        </p:nvSpPr>
        <p:spPr bwMode="auto">
          <a:xfrm>
            <a:off x="609600" y="228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ru-RU" sz="4400" b="1">
                <a:solidFill>
                  <a:srgbClr val="FFFF00"/>
                </a:solidFill>
              </a:rPr>
              <a:t>Левая коронарная артерия</a:t>
            </a:r>
          </a:p>
        </p:txBody>
      </p:sp>
      <p:sp>
        <p:nvSpPr>
          <p:cNvPr id="109573" name="Text Box 7"/>
          <p:cNvSpPr txBox="1">
            <a:spLocks noChangeArrowheads="1"/>
          </p:cNvSpPr>
          <p:nvPr/>
        </p:nvSpPr>
        <p:spPr bwMode="auto">
          <a:xfrm>
            <a:off x="4903788" y="1808163"/>
            <a:ext cx="4033837" cy="1066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Окклюзия передней</a:t>
            </a:r>
          </a:p>
          <a:p>
            <a:r>
              <a:rPr lang="ru-RU" b="1">
                <a:solidFill>
                  <a:schemeClr val="bg1"/>
                </a:solidFill>
              </a:rPr>
              <a:t>нисходящей артерии</a:t>
            </a:r>
          </a:p>
        </p:txBody>
      </p:sp>
    </p:spTree>
    <p:custDataLst>
      <p:tags r:id="rId1"/>
    </p:custDataLst>
  </p:cSld>
  <p:clrMapOvr>
    <a:masterClrMapping/>
  </p:clrMapOvr>
  <p:transition advTm="32808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ru-RU" sz="3200" b="1" smtClean="0"/>
              <a:t>ИМ 2 типа</a:t>
            </a: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(Вследствие ишемического дисбаланса)</a:t>
            </a:r>
          </a:p>
        </p:txBody>
      </p:sp>
      <p:sp>
        <p:nvSpPr>
          <p:cNvPr id="110595" name="Содержимое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357813"/>
          </a:xfrm>
        </p:spPr>
        <p:txBody>
          <a:bodyPr/>
          <a:lstStyle/>
          <a:p>
            <a:r>
              <a:rPr lang="ru-RU" sz="2400" b="1" smtClean="0"/>
              <a:t>Некроз миокарда, не относящийся к ИБС</a:t>
            </a:r>
            <a:r>
              <a:rPr lang="ru-RU" sz="2400" smtClean="0"/>
              <a:t>:</a:t>
            </a:r>
          </a:p>
          <a:p>
            <a:pPr>
              <a:buFontTx/>
              <a:buChar char="-"/>
            </a:pPr>
            <a:r>
              <a:rPr lang="ru-RU" sz="2400" smtClean="0"/>
              <a:t>критическое состояние пациента,</a:t>
            </a:r>
          </a:p>
          <a:p>
            <a:pPr>
              <a:buFontTx/>
              <a:buChar char="-"/>
            </a:pPr>
            <a:r>
              <a:rPr lang="ru-RU" sz="2400" smtClean="0"/>
              <a:t>подвергшиеся хирургическому вмешательству(не кардиохирургическому),</a:t>
            </a:r>
          </a:p>
          <a:p>
            <a:pPr>
              <a:buFontTx/>
              <a:buChar char="-"/>
            </a:pPr>
            <a:r>
              <a:rPr lang="ru-RU" sz="2400" smtClean="0"/>
              <a:t>эндотелиальная дисфункция, спазм коронарных артерий, эмболизация коронарных артерий, </a:t>
            </a:r>
          </a:p>
          <a:p>
            <a:pPr>
              <a:buFontTx/>
              <a:buChar char="-"/>
            </a:pPr>
            <a:r>
              <a:rPr lang="ru-RU" sz="2400" smtClean="0"/>
              <a:t>тахи/брадиаритмии, </a:t>
            </a:r>
          </a:p>
          <a:p>
            <a:pPr>
              <a:buFontTx/>
              <a:buChar char="-"/>
            </a:pPr>
            <a:r>
              <a:rPr lang="ru-RU" sz="2400" smtClean="0"/>
              <a:t>анемия,</a:t>
            </a:r>
          </a:p>
          <a:p>
            <a:pPr>
              <a:buFontTx/>
              <a:buChar char="-"/>
            </a:pPr>
            <a:r>
              <a:rPr lang="ru-RU" sz="2400" smtClean="0"/>
              <a:t>дыхательная недостаточность</a:t>
            </a:r>
          </a:p>
          <a:p>
            <a:pPr>
              <a:buFontTx/>
              <a:buChar char="-"/>
            </a:pPr>
            <a:r>
              <a:rPr lang="ru-RU" sz="2400" smtClean="0"/>
              <a:t>системная гипотония,</a:t>
            </a:r>
          </a:p>
          <a:p>
            <a:pPr>
              <a:buFontTx/>
              <a:buChar char="-"/>
            </a:pPr>
            <a:r>
              <a:rPr lang="ru-RU" sz="2400" smtClean="0"/>
              <a:t>системная гипертония в сочетании с гипертрофией миокарда</a:t>
            </a:r>
          </a:p>
          <a:p>
            <a:pPr>
              <a:buFontTx/>
              <a:buChar char="-"/>
            </a:pPr>
            <a:r>
              <a:rPr lang="ru-RU" sz="2400" smtClean="0"/>
              <a:t>,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78208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>
          <a:xfrm>
            <a:off x="571500" y="428625"/>
            <a:ext cx="8229600" cy="1143000"/>
          </a:xfrm>
        </p:spPr>
        <p:txBody>
          <a:bodyPr/>
          <a:lstStyle/>
          <a:p>
            <a:r>
              <a:rPr lang="ru-RU" sz="2800" b="1" smtClean="0"/>
              <a:t>ИМ 3типа</a:t>
            </a:r>
            <a:r>
              <a:rPr lang="ru-RU" sz="2800" smtClean="0"/>
              <a:t/>
            </a:r>
            <a:br>
              <a:rPr lang="ru-RU" sz="2800" smtClean="0"/>
            </a:br>
            <a:r>
              <a:rPr lang="ru-RU" sz="3200" smtClean="0"/>
              <a:t>Внезапная сердечная смерть , обусловленная ИМ </a:t>
            </a:r>
            <a:endParaRPr lang="ru-RU" sz="2800" smtClean="0"/>
          </a:p>
        </p:txBody>
      </p:sp>
      <p:sp>
        <p:nvSpPr>
          <p:cNvPr id="111619" name="Содержимое 2"/>
          <p:cNvSpPr>
            <a:spLocks noGrp="1"/>
          </p:cNvSpPr>
          <p:nvPr>
            <p:ph idx="1"/>
          </p:nvPr>
        </p:nvSpPr>
        <p:spPr>
          <a:xfrm>
            <a:off x="285750" y="2214563"/>
            <a:ext cx="8501063" cy="3983037"/>
          </a:xfrm>
        </p:spPr>
        <p:txBody>
          <a:bodyPr/>
          <a:lstStyle/>
          <a:p>
            <a:r>
              <a:rPr lang="ru-RU" sz="2800" smtClean="0"/>
              <a:t>Внезапная сердечная смерть , клинические  симптомы ИБС, ишемические изменения на ЭКГ, свежая полная блокада левой ножки п.Гиса:</a:t>
            </a:r>
          </a:p>
          <a:p>
            <a:r>
              <a:rPr lang="ru-RU" sz="2800" smtClean="0"/>
              <a:t>при этом -смерть произошла до момента взятия анализа  крови,</a:t>
            </a:r>
          </a:p>
          <a:p>
            <a:r>
              <a:rPr lang="ru-RU" sz="2800" smtClean="0"/>
              <a:t>до повышения   диагностического титра показателей крови, если кровь успели взять</a:t>
            </a:r>
          </a:p>
          <a:p>
            <a:pPr>
              <a:buFont typeface="Arial" charset="0"/>
              <a:buNone/>
            </a:pPr>
            <a:r>
              <a:rPr lang="ru-RU" sz="2800" smtClean="0"/>
              <a:t> </a:t>
            </a:r>
          </a:p>
          <a:p>
            <a:pPr>
              <a:buFont typeface="Arial" charset="0"/>
              <a:buNone/>
            </a:pPr>
            <a:r>
              <a:rPr lang="ru-RU" sz="2800" smtClean="0"/>
              <a:t>   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9067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/>
              <a:t>ИМ 4а типа</a:t>
            </a:r>
            <a:r>
              <a:rPr lang="ru-RU" sz="3600" smtClean="0"/>
              <a:t> </a:t>
            </a:r>
            <a:br>
              <a:rPr lang="ru-RU" sz="3600" smtClean="0"/>
            </a:br>
            <a:r>
              <a:rPr lang="ru-RU" sz="3600" smtClean="0"/>
              <a:t>ИМ, связанный с ЧКВ</a:t>
            </a:r>
          </a:p>
        </p:txBody>
      </p:sp>
      <p:sp>
        <p:nvSpPr>
          <p:cNvPr id="1126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smtClean="0"/>
              <a:t>Пятикратное </a:t>
            </a:r>
            <a:r>
              <a:rPr lang="ru-RU" sz="2400" smtClean="0"/>
              <a:t>повышение  уровня тропонина по сравнению с исходным нормальным уровнем,</a:t>
            </a:r>
          </a:p>
          <a:p>
            <a:r>
              <a:rPr lang="ru-RU" sz="2400" smtClean="0"/>
              <a:t>Клиника стенокардии,</a:t>
            </a:r>
          </a:p>
          <a:p>
            <a:r>
              <a:rPr lang="ru-RU" sz="2400" smtClean="0"/>
              <a:t>Симптомы ишемии на ЭКГ,</a:t>
            </a:r>
          </a:p>
          <a:p>
            <a:r>
              <a:rPr lang="ru-RU" sz="2400" smtClean="0"/>
              <a:t>Полная блокада левой ножки п. Гиса,</a:t>
            </a:r>
          </a:p>
          <a:p>
            <a:r>
              <a:rPr lang="ru-RU" sz="2400" smtClean="0"/>
              <a:t>Окклюзия коронарной артерии  при ангиографическом исследовании,</a:t>
            </a:r>
          </a:p>
          <a:p>
            <a:r>
              <a:rPr lang="ru-RU" sz="2400" smtClean="0"/>
              <a:t>Визуализация зон аномального движения стенок миокарда по УЗИ.</a:t>
            </a:r>
          </a:p>
          <a:p>
            <a:endParaRPr lang="ru-RU" sz="2800" smtClean="0"/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59498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ИМ тип 4б</a:t>
            </a:r>
            <a:br>
              <a:rPr lang="ru-RU" smtClean="0"/>
            </a:br>
            <a:r>
              <a:rPr lang="ru-RU" sz="2800" smtClean="0"/>
              <a:t>ИМ, связанный с тромбом ранее установленного стента</a:t>
            </a:r>
          </a:p>
        </p:txBody>
      </p:sp>
      <p:sp>
        <p:nvSpPr>
          <p:cNvPr id="1136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err="1" smtClean="0"/>
              <a:t>Коронарография</a:t>
            </a:r>
            <a:endParaRPr lang="ru-RU" sz="2800" dirty="0" smtClean="0"/>
          </a:p>
          <a:p>
            <a:r>
              <a:rPr lang="ru-RU" sz="2800" dirty="0" smtClean="0"/>
              <a:t>Клиника ишемии миокарда</a:t>
            </a:r>
          </a:p>
          <a:p>
            <a:r>
              <a:rPr lang="ru-RU" sz="2800" dirty="0" smtClean="0"/>
              <a:t>Типичная динамика </a:t>
            </a:r>
            <a:r>
              <a:rPr lang="ru-RU" sz="2800" dirty="0" err="1" smtClean="0"/>
              <a:t>кардиоспецифических</a:t>
            </a:r>
            <a:r>
              <a:rPr lang="ru-RU" sz="2800" dirty="0" smtClean="0"/>
              <a:t> ферментов</a:t>
            </a:r>
          </a:p>
          <a:p>
            <a:r>
              <a:rPr lang="ru-RU" sz="2800" dirty="0" smtClean="0"/>
              <a:t>Либо аутопсия</a:t>
            </a:r>
          </a:p>
          <a:p>
            <a:endParaRPr lang="ru-RU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2769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ИМ 4с типа</a:t>
            </a:r>
          </a:p>
        </p:txBody>
      </p:sp>
      <p:sp>
        <p:nvSpPr>
          <p:cNvPr id="1146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4с – </a:t>
            </a:r>
            <a:r>
              <a:rPr lang="ru-RU" dirty="0" err="1" smtClean="0">
                <a:solidFill>
                  <a:schemeClr val="tx2"/>
                </a:solidFill>
              </a:rPr>
              <a:t>рестеноз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ru-RU" dirty="0" err="1" smtClean="0"/>
              <a:t>Коронарография</a:t>
            </a:r>
            <a:endParaRPr lang="ru-RU" dirty="0" smtClean="0"/>
          </a:p>
          <a:p>
            <a:r>
              <a:rPr lang="ru-RU" dirty="0" smtClean="0"/>
              <a:t>Клиника ишемии миокарда</a:t>
            </a:r>
          </a:p>
          <a:p>
            <a:r>
              <a:rPr lang="ru-RU" dirty="0" smtClean="0"/>
              <a:t>Типичная динамика </a:t>
            </a:r>
            <a:r>
              <a:rPr lang="ru-RU" dirty="0" err="1" smtClean="0"/>
              <a:t>кардиоспецифических</a:t>
            </a:r>
            <a:r>
              <a:rPr lang="ru-RU" dirty="0" smtClean="0"/>
              <a:t> ферментов</a:t>
            </a:r>
          </a:p>
          <a:p>
            <a:r>
              <a:rPr lang="ru-RU" dirty="0" smtClean="0"/>
              <a:t>Либо аутопсия</a:t>
            </a:r>
          </a:p>
          <a:p>
            <a:endParaRPr lang="ru-RU" dirty="0" smtClean="0">
              <a:solidFill>
                <a:schemeClr val="tx2"/>
              </a:solidFill>
            </a:endParaRPr>
          </a:p>
          <a:p>
            <a:endParaRPr lang="ru-RU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6219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ИМ 5типа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ассоциированный с операцией коронарного шунтирования</a:t>
            </a:r>
          </a:p>
        </p:txBody>
      </p:sp>
      <p:sp>
        <p:nvSpPr>
          <p:cNvPr id="1157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/>
              <a:t>Десятикратное повышение  количества тропонина  от нормального исходного уровня</a:t>
            </a:r>
          </a:p>
          <a:p>
            <a:r>
              <a:rPr lang="ru-RU" sz="2400" smtClean="0"/>
              <a:t>Нарастание титра на 20% от повышенного исходного уровня тропонинов</a:t>
            </a:r>
          </a:p>
          <a:p>
            <a:r>
              <a:rPr lang="ru-RU" sz="2400" smtClean="0"/>
              <a:t>На ЭКГ – патологический зубец </a:t>
            </a:r>
            <a:r>
              <a:rPr lang="en-US" sz="2400" smtClean="0">
                <a:solidFill>
                  <a:schemeClr val="tx2"/>
                </a:solidFill>
              </a:rPr>
              <a:t>Q</a:t>
            </a:r>
            <a:endParaRPr lang="ru-RU" sz="2400" smtClean="0">
              <a:solidFill>
                <a:schemeClr val="tx2"/>
              </a:solidFill>
            </a:endParaRPr>
          </a:p>
          <a:p>
            <a:r>
              <a:rPr lang="ru-RU" sz="2400" smtClean="0">
                <a:solidFill>
                  <a:schemeClr val="tx2"/>
                </a:solidFill>
              </a:rPr>
              <a:t>Вновь зарегистрированная полная блокада левой ножки п.Гиса</a:t>
            </a:r>
          </a:p>
          <a:p>
            <a:r>
              <a:rPr lang="ru-RU" sz="2400" smtClean="0">
                <a:solidFill>
                  <a:schemeClr val="tx2"/>
                </a:solidFill>
              </a:rPr>
              <a:t>Ангиография окклюзия шунта</a:t>
            </a:r>
          </a:p>
          <a:p>
            <a:r>
              <a:rPr lang="ru-RU" sz="2400" smtClean="0">
                <a:solidFill>
                  <a:schemeClr val="tx2"/>
                </a:solidFill>
              </a:rPr>
              <a:t>Визуализация нового участка гипо/ акинеза по УЗИ</a:t>
            </a:r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81359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8955088" cy="10715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Четвертое (универсальное определение ИМ), Европейское общество кардиологов, 2018.</a:t>
            </a:r>
          </a:p>
        </p:txBody>
      </p:sp>
      <p:sp>
        <p:nvSpPr>
          <p:cNvPr id="116739" name="Содержимое 2"/>
          <p:cNvSpPr>
            <a:spLocks noGrp="1"/>
          </p:cNvSpPr>
          <p:nvPr>
            <p:ph idx="1"/>
          </p:nvPr>
        </p:nvSpPr>
        <p:spPr>
          <a:xfrm>
            <a:off x="428625" y="1357313"/>
            <a:ext cx="8208963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                          Произведено разделение понятий </a:t>
            </a: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                           «повреждение миокарда» и ИМ</a:t>
            </a:r>
          </a:p>
          <a:p>
            <a:pPr eaLnBrk="1" hangingPunct="1"/>
            <a:r>
              <a:rPr lang="ru-RU" sz="2400" b="1" smtClean="0">
                <a:solidFill>
                  <a:schemeClr val="tx2"/>
                </a:solidFill>
              </a:rPr>
              <a:t>Повреждение миокарда: </a:t>
            </a:r>
            <a:r>
              <a:rPr lang="ru-RU" sz="2400" smtClean="0">
                <a:solidFill>
                  <a:schemeClr val="tx2"/>
                </a:solidFill>
              </a:rPr>
              <a:t>повышение уровня тропонина от верхней границы нормы</a:t>
            </a:r>
          </a:p>
          <a:p>
            <a:pPr eaLnBrk="1" hangingPunct="1"/>
            <a:r>
              <a:rPr lang="ru-RU" sz="2400" b="1" smtClean="0">
                <a:solidFill>
                  <a:schemeClr val="tx2"/>
                </a:solidFill>
              </a:rPr>
              <a:t>Острое повреждение: </a:t>
            </a:r>
            <a:r>
              <a:rPr lang="ru-RU" sz="2400" smtClean="0">
                <a:solidFill>
                  <a:schemeClr val="tx2"/>
                </a:solidFill>
              </a:rPr>
              <a:t>динамичное повышение или снижение уровня тропонинов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8651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ОСТРЫЙ КОРОНАРНЫЙ СИНДРОМ С ПОДЪЕМОМ СЕГМЕНТА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26833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317500" y="214313"/>
            <a:ext cx="8637588" cy="5842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Критерии острого инфаркта миокарда</a:t>
            </a:r>
          </a:p>
        </p:txBody>
      </p:sp>
      <p:sp>
        <p:nvSpPr>
          <p:cNvPr id="117763" name="Содержимое 2"/>
          <p:cNvSpPr>
            <a:spLocks noGrp="1"/>
          </p:cNvSpPr>
          <p:nvPr>
            <p:ph idx="1"/>
          </p:nvPr>
        </p:nvSpPr>
        <p:spPr>
          <a:xfrm>
            <a:off x="357188" y="1000125"/>
            <a:ext cx="8208962" cy="44878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1,2,3 типы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Нарастание или снижение уровня тропонинов в сочетании хотя бы с одним из следующих признаков: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Симптомы ишемии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Вновь возникшие ишемические изменений по ЭКГ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Патологический </a:t>
            </a:r>
            <a:r>
              <a:rPr lang="en-US" sz="2400" smtClean="0">
                <a:solidFill>
                  <a:schemeClr val="tx2"/>
                </a:solidFill>
              </a:rPr>
              <a:t>Q</a:t>
            </a:r>
            <a:r>
              <a:rPr lang="ru-RU" sz="2400" smtClean="0">
                <a:solidFill>
                  <a:schemeClr val="tx2"/>
                </a:solidFill>
              </a:rPr>
              <a:t> на ЭКГ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5778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637588" cy="6461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Критерии ОИМ 1.2.3 типов</a:t>
            </a:r>
          </a:p>
        </p:txBody>
      </p:sp>
      <p:sp>
        <p:nvSpPr>
          <p:cNvPr id="118787" name="Содержимое 2"/>
          <p:cNvSpPr>
            <a:spLocks noGrp="1"/>
          </p:cNvSpPr>
          <p:nvPr>
            <p:ph idx="1"/>
          </p:nvPr>
        </p:nvSpPr>
        <p:spPr>
          <a:xfrm>
            <a:off x="285750" y="1000125"/>
            <a:ext cx="8208963" cy="478631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Выявление по УЗИ новых нежизнеспособных участков миокарда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Новые участки нарушения локальной сократимости  миокарда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Появление тромба  по данным коронарографии или аутопсии  (не для 2 и 3 типов)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092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1й тип ИМ на  аутопсии</a:t>
            </a:r>
          </a:p>
        </p:txBody>
      </p:sp>
      <p:sp>
        <p:nvSpPr>
          <p:cNvPr id="119811" name="Содержимое 2"/>
          <p:cNvSpPr>
            <a:spLocks noGrp="1"/>
          </p:cNvSpPr>
          <p:nvPr>
            <p:ph idx="1"/>
          </p:nvPr>
        </p:nvSpPr>
        <p:spPr>
          <a:xfrm>
            <a:off x="428625" y="1428750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Острый атеротромбоз в инфарктответственной  артерии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2647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285750" y="357188"/>
            <a:ext cx="8637588" cy="6461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2й тип инфаркта миокарда </a:t>
            </a:r>
          </a:p>
        </p:txBody>
      </p:sp>
      <p:sp>
        <p:nvSpPr>
          <p:cNvPr id="1208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Диагностируется при наличии доказательств несоответствия между потребностями миокарда в кислороде и его доставкой ( при отсутствии острого  атеротромбоза)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8329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3 тип инфаркта миокарда </a:t>
            </a:r>
          </a:p>
        </p:txBody>
      </p:sp>
      <p:sp>
        <p:nvSpPr>
          <p:cNvPr id="121859" name="Содержимое 2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Сердечно–сосудистая смерть пациента с предшествующими симптомами ишемии миокарда и предположительно свежими ишемическими изменениями на ЭКГ до получения  результатов тропонинового теста или до получения высоких цифр его концентрации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8965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317500" y="214313"/>
            <a:ext cx="8637588" cy="12001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Критерии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перипроцедурных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инфарктов миокарда             (4й и 5й тип)</a:t>
            </a:r>
          </a:p>
        </p:txBody>
      </p:sp>
      <p:sp>
        <p:nvSpPr>
          <p:cNvPr id="1228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 4й тип ИМ связан с  чрескожным коронарным вмешательством</a:t>
            </a:r>
          </a:p>
          <a:p>
            <a:pPr lvl="1" eaLnBrk="1" hangingPunct="1"/>
            <a:r>
              <a:rPr lang="ru-RU" sz="2000" smtClean="0">
                <a:solidFill>
                  <a:schemeClr val="tx2"/>
                </a:solidFill>
              </a:rPr>
              <a:t>подтверждается </a:t>
            </a:r>
            <a:r>
              <a:rPr lang="ru-RU" sz="2000" b="1" smtClean="0">
                <a:solidFill>
                  <a:schemeClr val="tx2"/>
                </a:solidFill>
              </a:rPr>
              <a:t>при пятикратном </a:t>
            </a:r>
            <a:r>
              <a:rPr lang="ru-RU" sz="2000" smtClean="0">
                <a:solidFill>
                  <a:schemeClr val="tx2"/>
                </a:solidFill>
              </a:rPr>
              <a:t>повышении тропонина при нормальном исходном уровне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5 тип связан с коронарным шунтированием, </a:t>
            </a:r>
          </a:p>
          <a:p>
            <a:pPr lvl="1" eaLnBrk="1" hangingPunct="1"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-   подтверждается </a:t>
            </a:r>
            <a:r>
              <a:rPr lang="ru-RU" sz="2000" b="1" i="1" smtClean="0">
                <a:solidFill>
                  <a:schemeClr val="tx2"/>
                </a:solidFill>
              </a:rPr>
              <a:t>при</a:t>
            </a:r>
            <a:r>
              <a:rPr lang="ru-RU" sz="2000" smtClean="0">
                <a:solidFill>
                  <a:schemeClr val="tx2"/>
                </a:solidFill>
              </a:rPr>
              <a:t> </a:t>
            </a:r>
            <a:r>
              <a:rPr lang="ru-RU" sz="2000" b="1" i="1" smtClean="0">
                <a:solidFill>
                  <a:schemeClr val="tx2"/>
                </a:solidFill>
              </a:rPr>
              <a:t>десятикратном повышении </a:t>
            </a:r>
            <a:r>
              <a:rPr lang="ru-RU" sz="2000" smtClean="0">
                <a:solidFill>
                  <a:schemeClr val="tx2"/>
                </a:solidFill>
              </a:rPr>
              <a:t>тропонина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6042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Содержимое 2"/>
          <p:cNvSpPr>
            <a:spLocks noGrp="1"/>
          </p:cNvSpPr>
          <p:nvPr>
            <p:ph idx="1"/>
          </p:nvPr>
        </p:nvSpPr>
        <p:spPr>
          <a:xfrm>
            <a:off x="328613" y="1643063"/>
            <a:ext cx="8208962" cy="50006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Дополнительные критерии:</a:t>
            </a:r>
          </a:p>
          <a:p>
            <a:pPr eaLnBrk="1" hangingPunct="1"/>
            <a:r>
              <a:rPr lang="ru-RU" sz="2400" dirty="0" smtClean="0">
                <a:solidFill>
                  <a:schemeClr val="tx2"/>
                </a:solidFill>
              </a:rPr>
              <a:t>Вновь выявленные ишемические изменения на ЭКГ   или патологический </a:t>
            </a:r>
            <a:r>
              <a:rPr lang="en-US" sz="2400" dirty="0" smtClean="0">
                <a:solidFill>
                  <a:schemeClr val="tx2"/>
                </a:solidFill>
              </a:rPr>
              <a:t>Q</a:t>
            </a:r>
            <a:endParaRPr lang="ru-RU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400" dirty="0" smtClean="0">
                <a:solidFill>
                  <a:schemeClr val="tx2"/>
                </a:solidFill>
              </a:rPr>
              <a:t>Новый участок нежизнеспособного миокарда </a:t>
            </a:r>
          </a:p>
          <a:p>
            <a:pPr eaLnBrk="1" hangingPunct="1"/>
            <a:r>
              <a:rPr lang="ru-RU" sz="2400" dirty="0" smtClean="0">
                <a:solidFill>
                  <a:schemeClr val="tx2"/>
                </a:solidFill>
              </a:rPr>
              <a:t>Ангиография: признаки осложнений, нарушающих кровоток: окклюзия шунта, дистальная </a:t>
            </a:r>
            <a:r>
              <a:rPr lang="ru-RU" sz="2400" dirty="0" err="1" smtClean="0">
                <a:solidFill>
                  <a:schemeClr val="tx2"/>
                </a:solidFill>
              </a:rPr>
              <a:t>эмболизация</a:t>
            </a:r>
            <a:endParaRPr lang="ru-RU" sz="24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400" dirty="0" err="1" smtClean="0">
                <a:solidFill>
                  <a:schemeClr val="tx2"/>
                </a:solidFill>
              </a:rPr>
              <a:t>Перипроцедурные</a:t>
            </a:r>
            <a:r>
              <a:rPr lang="ru-RU" sz="2400" dirty="0" smtClean="0">
                <a:solidFill>
                  <a:schemeClr val="tx2"/>
                </a:solidFill>
              </a:rPr>
              <a:t> симптомы ИМ развиваются в течении 48 часов после операции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17500" y="214313"/>
            <a:ext cx="8637588" cy="12001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Критерии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перипроцедурных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инфарктов миокарда             (4й и 5й тип)</a:t>
            </a:r>
          </a:p>
        </p:txBody>
      </p:sp>
    </p:spTree>
    <p:custDataLst>
      <p:tags r:id="rId1"/>
    </p:custDataLst>
  </p:cSld>
  <p:clrMapOvr>
    <a:masterClrMapping/>
  </p:clrMapOvr>
  <p:transition advTm="49091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4й тип инфаркта миокарда</a:t>
            </a:r>
          </a:p>
        </p:txBody>
      </p:sp>
      <p:sp>
        <p:nvSpPr>
          <p:cNvPr id="1249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chemeClr val="tx2"/>
                </a:solidFill>
              </a:rPr>
              <a:t>4в - тромб </a:t>
            </a:r>
            <a:r>
              <a:rPr lang="ru-RU" dirty="0" err="1" smtClean="0">
                <a:solidFill>
                  <a:schemeClr val="tx2"/>
                </a:solidFill>
              </a:rPr>
              <a:t>стента</a:t>
            </a:r>
            <a:endParaRPr lang="ru-RU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ru-RU" dirty="0" smtClean="0">
                <a:solidFill>
                  <a:schemeClr val="tx2"/>
                </a:solidFill>
              </a:rPr>
              <a:t>4с – </a:t>
            </a:r>
            <a:r>
              <a:rPr lang="ru-RU" dirty="0" err="1" smtClean="0">
                <a:solidFill>
                  <a:schemeClr val="tx2"/>
                </a:solidFill>
              </a:rPr>
              <a:t>рестеноз</a:t>
            </a:r>
            <a:endParaRPr lang="en-US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800" dirty="0" smtClean="0">
                <a:solidFill>
                  <a:schemeClr val="tx2"/>
                </a:solidFill>
              </a:rPr>
              <a:t>Вновь выявленные ишемические изменения на ЭКГ   или патологический </a:t>
            </a:r>
            <a:r>
              <a:rPr lang="en-US" sz="2800" dirty="0" smtClean="0">
                <a:solidFill>
                  <a:schemeClr val="tx2"/>
                </a:solidFill>
              </a:rPr>
              <a:t>Q</a:t>
            </a:r>
            <a:endParaRPr lang="ru-RU" sz="28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800" dirty="0" smtClean="0">
                <a:solidFill>
                  <a:schemeClr val="tx2"/>
                </a:solidFill>
              </a:rPr>
              <a:t>Новый участок нежизнеспособного миокарда </a:t>
            </a:r>
          </a:p>
          <a:p>
            <a:pPr eaLnBrk="1" hangingPunct="1"/>
            <a:r>
              <a:rPr lang="ru-RU" sz="2800" dirty="0" smtClean="0">
                <a:solidFill>
                  <a:schemeClr val="tx2"/>
                </a:solidFill>
              </a:rPr>
              <a:t>Ангиография: признаки осложнений, нарушающих кровоток: окклюзия шунта, дистальная </a:t>
            </a:r>
            <a:r>
              <a:rPr lang="ru-RU" sz="2800" dirty="0" err="1" smtClean="0">
                <a:solidFill>
                  <a:schemeClr val="tx2"/>
                </a:solidFill>
              </a:rPr>
              <a:t>эмболизация</a:t>
            </a:r>
            <a:endParaRPr lang="ru-RU" sz="2800" dirty="0" smtClean="0">
              <a:solidFill>
                <a:schemeClr val="tx2"/>
              </a:solidFill>
            </a:endParaRPr>
          </a:p>
          <a:p>
            <a:pPr eaLnBrk="1" hangingPunct="1"/>
            <a:endParaRPr lang="ru-RU" dirty="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0849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Ранее перенесенный ИМ</a:t>
            </a:r>
          </a:p>
        </p:txBody>
      </p:sp>
      <p:sp>
        <p:nvSpPr>
          <p:cNvPr id="125955" name="Содержимое 2"/>
          <p:cNvSpPr>
            <a:spLocks noGrp="1"/>
          </p:cNvSpPr>
          <p:nvPr>
            <p:ph idx="1"/>
          </p:nvPr>
        </p:nvSpPr>
        <p:spPr>
          <a:xfrm>
            <a:off x="328613" y="1428750"/>
            <a:ext cx="8208962" cy="44878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Критерии ранее перенесенного бессимптомного ИМ или не диагностированного: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Патологический </a:t>
            </a:r>
            <a:r>
              <a:rPr lang="en-US" sz="2400" smtClean="0">
                <a:solidFill>
                  <a:schemeClr val="tx2"/>
                </a:solidFill>
              </a:rPr>
              <a:t>Q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Когда нет других причин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Признаки потери жизнеспособного участка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Патолого-анатомические находки, подтверждающие ИМ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010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317500" y="357188"/>
            <a:ext cx="8637588" cy="6461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Новые концепции определения ИМ</a:t>
            </a:r>
          </a:p>
        </p:txBody>
      </p:sp>
      <p:sp>
        <p:nvSpPr>
          <p:cNvPr id="126979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Разделение понятий « ИМ» и «Повреждение миокарда»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Необходимость учитывать процессы электрического  ремоделирования при нарушении реполяризации у пациентов с тахиаритмиями и искусственной стимуляции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8537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0"/>
            <a:ext cx="8637588" cy="1189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‘ВОЛНА ПАРДИ’, 1920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Зеркало коронарной окклюзии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143000"/>
            <a:ext cx="8420100" cy="41148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Форма дуги варьирует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Ранний подъем </a:t>
            </a:r>
            <a:r>
              <a:rPr lang="en-US" sz="2400" smtClean="0">
                <a:solidFill>
                  <a:schemeClr val="tx2"/>
                </a:solidFill>
              </a:rPr>
              <a:t>ST &gt;= 1 </a:t>
            </a:r>
            <a:r>
              <a:rPr lang="ru-RU" sz="2400" smtClean="0">
                <a:solidFill>
                  <a:schemeClr val="tx2"/>
                </a:solidFill>
              </a:rPr>
              <a:t>мм</a:t>
            </a:r>
          </a:p>
          <a:p>
            <a:pPr eaLnBrk="1" hangingPunct="1"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463550" y="2500313"/>
          <a:ext cx="8145463" cy="3273425"/>
        </p:xfrm>
        <a:graphic>
          <a:graphicData uri="http://schemas.openxmlformats.org/presentationml/2006/ole">
            <p:oleObj spid="_x0000_s2050" name="PI3" r:id="rId5" imgW="7111111" imgH="2857143" progId="">
              <p:embed/>
            </p:oleObj>
          </a:graphicData>
        </a:graphic>
      </p:graphicFrame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2"/>
    </p:custDataLst>
  </p:cSld>
  <p:clrMapOvr>
    <a:masterClrMapping/>
  </p:clrMapOvr>
  <p:transition advTm="94685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317500" y="357188"/>
            <a:ext cx="8637588" cy="6461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Новые концепции определения ИМ</a:t>
            </a:r>
          </a:p>
        </p:txBody>
      </p:sp>
      <p:sp>
        <p:nvSpPr>
          <p:cNvPr id="128003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Целесообразность использования МРТ  для дифференциальной диагностики причин повреждения миокарда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Возможности использования КТ –ангиографии при подозрении на  ИМ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1118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Целесообразно выделять ИМ 2 типа ,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   так как подходы к лечению и прогноз разные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ИМ 3 типа важно отделять от понятия «внезапная сердечная смерть»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17500" y="357188"/>
            <a:ext cx="86375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i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Новые концепции определения ИМ</a:t>
            </a:r>
            <a:endParaRPr lang="ru-RU" sz="2800" b="1" i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76269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Блокада правой ножки пучка Гиса, не связанная с изменением ЧСС в сочетании со специфическими признаками нарушения реполяризации рассматривается как признак ишемии миокарда</a:t>
            </a:r>
          </a:p>
          <a:p>
            <a:pPr eaLnBrk="1" hangingPunct="1"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17500" y="357188"/>
            <a:ext cx="8637588" cy="6461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Новые концепции определения ИМ</a:t>
            </a:r>
          </a:p>
        </p:txBody>
      </p:sp>
    </p:spTree>
    <p:custDataLst>
      <p:tags r:id="rId1"/>
    </p:custDataLst>
  </p:cSld>
  <p:clrMapOvr>
    <a:masterClrMapping/>
  </p:clrMapOvr>
  <p:transition advTm="69465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5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ru-RU" sz="3600" smtClean="0"/>
              <a:t>Нижний  ИМ, острейшая стадия.Полная блокада правой ножки пучка Гиса</a:t>
            </a:r>
          </a:p>
        </p:txBody>
      </p:sp>
      <p:pic>
        <p:nvPicPr>
          <p:cNvPr id="131075" name="Picture 4" descr="infmi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69925" y="1916113"/>
            <a:ext cx="7526338" cy="4114800"/>
          </a:xfr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79195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Обновленные концепции диагноза ОИМ</a:t>
            </a: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2099" name="Содержимое 2"/>
          <p:cNvSpPr>
            <a:spLocks noGrp="1"/>
          </p:cNvSpPr>
          <p:nvPr>
            <p:ph idx="1"/>
          </p:nvPr>
        </p:nvSpPr>
        <p:spPr>
          <a:xfrm>
            <a:off x="328613" y="1214438"/>
            <a:ext cx="8672512" cy="441325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Подъем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r>
              <a:rPr lang="ru-RU" sz="2400" smtClean="0">
                <a:solidFill>
                  <a:schemeClr val="tx2"/>
                </a:solidFill>
              </a:rPr>
              <a:t> в отведении А</a:t>
            </a:r>
            <a:r>
              <a:rPr lang="en-US" sz="2400" smtClean="0">
                <a:solidFill>
                  <a:schemeClr val="tx2"/>
                </a:solidFill>
              </a:rPr>
              <a:t>VR c</a:t>
            </a:r>
            <a:r>
              <a:rPr lang="ru-RU" sz="2400" smtClean="0">
                <a:solidFill>
                  <a:schemeClr val="tx2"/>
                </a:solidFill>
              </a:rPr>
              <a:t>  типичным изменением  реполяризации рассматривается как эквивалент ИМ с подъемом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31054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0"/>
            <a:ext cx="8637588" cy="10668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Трудности диагностики ИМ по данным ЭКГ 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7600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      Субарахноидальное кровоизлияние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       Гиперкалиемия и др. метаболические нарушения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       Трудности определения точки </a:t>
            </a:r>
            <a:r>
              <a:rPr lang="en-US" sz="2400" smtClean="0">
                <a:solidFill>
                  <a:schemeClr val="tx2"/>
                </a:solidFill>
              </a:rPr>
              <a:t>J</a:t>
            </a:r>
          </a:p>
          <a:p>
            <a:pPr eaLnBrk="1" hangingPunct="1"/>
            <a:r>
              <a:rPr lang="en-US" sz="2400" smtClean="0">
                <a:solidFill>
                  <a:schemeClr val="tx2"/>
                </a:solidFill>
              </a:rPr>
              <a:t>        </a:t>
            </a:r>
            <a:r>
              <a:rPr lang="ru-RU" sz="2400" smtClean="0">
                <a:solidFill>
                  <a:schemeClr val="tx2"/>
                </a:solidFill>
              </a:rPr>
              <a:t>Холецистит</a:t>
            </a: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            </a:t>
            </a:r>
            <a:r>
              <a:rPr lang="ru-RU" sz="2400" b="1" i="1" smtClean="0">
                <a:solidFill>
                  <a:schemeClr val="tx2"/>
                </a:solidFill>
              </a:rPr>
              <a:t>Ложно-положительные: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         Постинфактный кардиосклероз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         Искусственно навязанный ритм сердца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         ПБЛНПГ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36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943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3350"/>
            <a:ext cx="9144000" cy="51911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Трудности диагностики ИМ по данным ЭКГ </a:t>
            </a:r>
          </a:p>
        </p:txBody>
      </p:sp>
      <p:sp>
        <p:nvSpPr>
          <p:cNvPr id="134147" name="Содержимое 3"/>
          <p:cNvSpPr>
            <a:spLocks noGrp="1"/>
          </p:cNvSpPr>
          <p:nvPr>
            <p:ph idx="4294967295"/>
          </p:nvPr>
        </p:nvSpPr>
        <p:spPr>
          <a:xfrm>
            <a:off x="571500" y="1143000"/>
            <a:ext cx="8229600" cy="42529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400" b="1" smtClean="0">
                <a:solidFill>
                  <a:schemeClr val="tx2"/>
                </a:solidFill>
              </a:rPr>
              <a:t>     </a:t>
            </a:r>
            <a:r>
              <a:rPr lang="ru-RU" sz="2400" b="1" i="1" smtClean="0">
                <a:solidFill>
                  <a:schemeClr val="tx2"/>
                </a:solidFill>
              </a:rPr>
              <a:t>Ложно-положительные признаки: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b="1" smtClean="0">
                <a:solidFill>
                  <a:schemeClr val="tx2"/>
                </a:solidFill>
              </a:rPr>
              <a:t> </a:t>
            </a:r>
            <a:r>
              <a:rPr lang="ru-RU" sz="2400" smtClean="0">
                <a:solidFill>
                  <a:schemeClr val="tx2"/>
                </a:solidFill>
              </a:rPr>
              <a:t>Синдром ранней реполяризации 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 ПБЛНПГ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 Синдром предвозбуждения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 Синдром Бругада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 Перикардит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Миокардит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 ТЭЛА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6132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500"/>
            <a:ext cx="8229600" cy="2071688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Дифференциальный диагноз острого инфаркта миокарда с подъемом сегмента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099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412875"/>
            <a:ext cx="7318375" cy="4972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57188" y="49213"/>
            <a:ext cx="8604250" cy="95091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ru-RU" sz="2800" i="0" dirty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  <a:endParaRPr lang="en-US" sz="2800" i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7795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-255588"/>
            <a:ext cx="8637588" cy="1739901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i="1" smtClean="0">
                <a:solidFill>
                  <a:schemeClr val="tx2"/>
                </a:solidFill>
              </a:rPr>
              <a:t>Стенокардия: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Ангинозная боль менее интенсивная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Длится менее 15 мин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Проходит в состоянии покоя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Проходит после приема нитроглицерина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9808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85750"/>
            <a:ext cx="8637588" cy="6429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Свежая полная  блокада левой ножки п. Гиса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00125"/>
            <a:ext cx="8229600" cy="5126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Уширение комплекса </a:t>
            </a:r>
            <a:r>
              <a:rPr lang="en-US" sz="2400" smtClean="0">
                <a:solidFill>
                  <a:schemeClr val="tx2"/>
                </a:solidFill>
              </a:rPr>
              <a:t>QRS&gt;</a:t>
            </a:r>
            <a:r>
              <a:rPr lang="ru-RU" sz="2400" smtClean="0">
                <a:solidFill>
                  <a:schemeClr val="tx2"/>
                </a:solidFill>
              </a:rPr>
              <a:t>= 0,12 сек.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Наличие комплекса </a:t>
            </a:r>
            <a:r>
              <a:rPr lang="en-US" sz="2400" smtClean="0">
                <a:solidFill>
                  <a:schemeClr val="tx2"/>
                </a:solidFill>
              </a:rPr>
              <a:t>QS</a:t>
            </a:r>
            <a:r>
              <a:rPr lang="ru-RU" sz="2400" smtClean="0">
                <a:solidFill>
                  <a:schemeClr val="tx2"/>
                </a:solidFill>
              </a:rPr>
              <a:t>/</a:t>
            </a:r>
            <a:r>
              <a:rPr lang="en-US" sz="2400" smtClean="0">
                <a:solidFill>
                  <a:schemeClr val="tx2"/>
                </a:solidFill>
              </a:rPr>
              <a:t> rS</a:t>
            </a:r>
            <a:r>
              <a:rPr lang="ru-RU" sz="2400" smtClean="0">
                <a:solidFill>
                  <a:schemeClr val="tx2"/>
                </a:solidFill>
              </a:rPr>
              <a:t> в отведении</a:t>
            </a:r>
            <a:r>
              <a:rPr lang="en-US" sz="2400" smtClean="0">
                <a:solidFill>
                  <a:schemeClr val="tx2"/>
                </a:solidFill>
              </a:rPr>
              <a:t> V</a:t>
            </a:r>
            <a:r>
              <a:rPr lang="en-US" sz="2400" baseline="-25000" smtClean="0">
                <a:solidFill>
                  <a:schemeClr val="tx2"/>
                </a:solidFill>
              </a:rPr>
              <a:t>1</a:t>
            </a:r>
            <a:r>
              <a:rPr lang="en-US" sz="2400" smtClean="0">
                <a:solidFill>
                  <a:schemeClr val="tx2"/>
                </a:solidFill>
              </a:rPr>
              <a:t>, V </a:t>
            </a:r>
            <a:r>
              <a:rPr lang="en-US" sz="2400" baseline="-25000" smtClean="0">
                <a:solidFill>
                  <a:schemeClr val="tx2"/>
                </a:solidFill>
              </a:rPr>
              <a:t>2</a:t>
            </a:r>
            <a:endParaRPr lang="ru-RU" sz="2400" baseline="-250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Время внутреннего отклонения </a:t>
            </a:r>
            <a:r>
              <a:rPr lang="en-US" sz="2400" smtClean="0">
                <a:solidFill>
                  <a:schemeClr val="tx2"/>
                </a:solidFill>
              </a:rPr>
              <a:t>&gt;</a:t>
            </a:r>
            <a:r>
              <a:rPr lang="ru-RU" sz="2400" smtClean="0">
                <a:solidFill>
                  <a:schemeClr val="tx2"/>
                </a:solidFill>
              </a:rPr>
              <a:t>= 0,06с (в отв. </a:t>
            </a:r>
            <a:r>
              <a:rPr lang="en-US" sz="2400" smtClean="0">
                <a:solidFill>
                  <a:schemeClr val="tx2"/>
                </a:solidFill>
              </a:rPr>
              <a:t>I, V </a:t>
            </a:r>
            <a:r>
              <a:rPr lang="en-US" sz="2400" baseline="-25000" smtClean="0">
                <a:solidFill>
                  <a:schemeClr val="tx2"/>
                </a:solidFill>
              </a:rPr>
              <a:t>5</a:t>
            </a:r>
            <a:r>
              <a:rPr lang="en-US" sz="2400" smtClean="0">
                <a:solidFill>
                  <a:schemeClr val="tx2"/>
                </a:solidFill>
              </a:rPr>
              <a:t>, V </a:t>
            </a:r>
            <a:r>
              <a:rPr lang="en-US" sz="2400" baseline="-25000" smtClean="0">
                <a:solidFill>
                  <a:schemeClr val="tx2"/>
                </a:solidFill>
              </a:rPr>
              <a:t>6</a:t>
            </a:r>
            <a:r>
              <a:rPr lang="en-US" sz="2400" smtClean="0">
                <a:solidFill>
                  <a:schemeClr val="tx2"/>
                </a:solidFill>
              </a:rPr>
              <a:t>)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Отсутствие небольшого (нормального) зубца </a:t>
            </a:r>
            <a:r>
              <a:rPr lang="en-US" sz="2400" smtClean="0">
                <a:solidFill>
                  <a:schemeClr val="tx2"/>
                </a:solidFill>
              </a:rPr>
              <a:t>q</a:t>
            </a:r>
            <a:r>
              <a:rPr lang="ru-RU" sz="2400" smtClean="0">
                <a:solidFill>
                  <a:schemeClr val="tx2"/>
                </a:solidFill>
              </a:rPr>
              <a:t> в отв.</a:t>
            </a:r>
            <a:r>
              <a:rPr lang="en-US" sz="2400" smtClean="0">
                <a:solidFill>
                  <a:schemeClr val="tx2"/>
                </a:solidFill>
              </a:rPr>
              <a:t> I,  aVL, V </a:t>
            </a:r>
            <a:r>
              <a:rPr lang="en-US" sz="2400" baseline="-25000" smtClean="0">
                <a:solidFill>
                  <a:schemeClr val="tx2"/>
                </a:solidFill>
              </a:rPr>
              <a:t>5</a:t>
            </a:r>
            <a:r>
              <a:rPr lang="en-US" sz="2400" smtClean="0">
                <a:solidFill>
                  <a:schemeClr val="tx2"/>
                </a:solidFill>
              </a:rPr>
              <a:t>, V </a:t>
            </a:r>
            <a:r>
              <a:rPr lang="en-US" sz="2400" baseline="-25000" smtClean="0">
                <a:solidFill>
                  <a:schemeClr val="tx2"/>
                </a:solidFill>
              </a:rPr>
              <a:t>6</a:t>
            </a:r>
            <a:endParaRPr lang="ru-RU" sz="2400" baseline="-250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4809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1438"/>
            <a:ext cx="8637588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i="1" smtClean="0">
                <a:solidFill>
                  <a:schemeClr val="tx2"/>
                </a:solidFill>
              </a:rPr>
              <a:t>Стенокардия Принцметала: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Казуистика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Быстро проходит сама по себе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Хорошо снимается нитроглицерином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Приступы рано утром, в покое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Подъем на ЭКГ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endParaRPr lang="ru-RU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Цикличность приступов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Чаще у женщин (в Японии)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50529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42875"/>
            <a:ext cx="8637588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44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Расслаивающая аневризма аорты: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Острая, раздирающая, чрезвычайно сильная боль с иррадиацией в спину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Подъем АД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Неврологические нарушения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Асимметрия пульса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Признаки аортальной недостаточности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tx2"/>
                </a:solidFill>
              </a:rPr>
              <a:t>R </a:t>
            </a:r>
            <a:r>
              <a:rPr lang="ru-RU" sz="2400" smtClean="0">
                <a:solidFill>
                  <a:schemeClr val="tx2"/>
                </a:solidFill>
              </a:rPr>
              <a:t>-</a:t>
            </a:r>
            <a:r>
              <a:rPr lang="en-US" sz="2400" smtClean="0">
                <a:solidFill>
                  <a:schemeClr val="tx2"/>
                </a:solidFill>
              </a:rPr>
              <a:t> </a:t>
            </a:r>
            <a:r>
              <a:rPr lang="ru-RU" sz="2400" smtClean="0">
                <a:solidFill>
                  <a:schemeClr val="tx2"/>
                </a:solidFill>
              </a:rPr>
              <a:t> расширение средостения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tx2"/>
                </a:solidFill>
              </a:rPr>
              <a:t>Ds</a:t>
            </a:r>
            <a:r>
              <a:rPr lang="ru-RU" sz="2400" smtClean="0">
                <a:solidFill>
                  <a:schemeClr val="tx2"/>
                </a:solidFill>
              </a:rPr>
              <a:t>-кая трансторакальная и/или                                                чреспищеводная ЭхоКГ, КТ, МРТ,                                       аортография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pic>
        <p:nvPicPr>
          <p:cNvPr id="139269" name="Picture 3" descr="18-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3929063"/>
            <a:ext cx="3538537" cy="2214562"/>
          </a:xfrm>
          <a:prstGeom prst="rect">
            <a:avLst/>
          </a:prstGeom>
          <a:noFill/>
          <a:ln w="50799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94757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0"/>
            <a:ext cx="8637588" cy="11906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8613" y="1214438"/>
            <a:ext cx="6330950" cy="43672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Плеврит: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Острая боль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Боль усиливается на вдохе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Шум трения плевры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Притупление перкуторного звука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Сопутствует патология системы дыхания</a:t>
            </a:r>
          </a:p>
        </p:txBody>
      </p:sp>
      <p:pic>
        <p:nvPicPr>
          <p:cNvPr id="140292" name="Picture 4" descr="p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643688" y="3286125"/>
            <a:ext cx="1905000" cy="2705100"/>
          </a:xfr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5171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1438"/>
            <a:ext cx="8637588" cy="11906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858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i="1" smtClean="0">
                <a:solidFill>
                  <a:schemeClr val="tx2"/>
                </a:solidFill>
              </a:rPr>
              <a:t>Тромбоэмболия легочной артерии: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Выраженная одышка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Тахикардия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Гипоксемия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Боль плеврального характера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Характерная ЭКГ – </a:t>
            </a:r>
            <a:r>
              <a:rPr lang="en-US" sz="2400" smtClean="0">
                <a:solidFill>
                  <a:schemeClr val="tx2"/>
                </a:solidFill>
              </a:rPr>
              <a:t>S</a:t>
            </a:r>
            <a:r>
              <a:rPr lang="en-US" sz="2400" baseline="-25000" smtClean="0">
                <a:solidFill>
                  <a:schemeClr val="tx2"/>
                </a:solidFill>
              </a:rPr>
              <a:t>1</a:t>
            </a:r>
            <a:r>
              <a:rPr lang="en-US" sz="2400" smtClean="0">
                <a:solidFill>
                  <a:schemeClr val="tx2"/>
                </a:solidFill>
              </a:rPr>
              <a:t>Q</a:t>
            </a:r>
            <a:r>
              <a:rPr lang="en-US" sz="2400" baseline="-25000" smtClean="0">
                <a:solidFill>
                  <a:schemeClr val="tx2"/>
                </a:solidFill>
              </a:rPr>
              <a:t>3</a:t>
            </a:r>
            <a:r>
              <a:rPr lang="en-US" sz="2400" smtClean="0">
                <a:solidFill>
                  <a:schemeClr val="tx2"/>
                </a:solidFill>
              </a:rPr>
              <a:t>T</a:t>
            </a:r>
            <a:r>
              <a:rPr lang="en-US" sz="2400" baseline="-25000" smtClean="0">
                <a:solidFill>
                  <a:schemeClr val="tx2"/>
                </a:solidFill>
              </a:rPr>
              <a:t>3</a:t>
            </a:r>
            <a:r>
              <a:rPr lang="ru-RU" sz="2400" smtClean="0">
                <a:solidFill>
                  <a:schemeClr val="tx2"/>
                </a:solidFill>
              </a:rPr>
              <a:t>,</a:t>
            </a:r>
            <a:r>
              <a:rPr lang="en-US" sz="2400" smtClean="0">
                <a:solidFill>
                  <a:schemeClr val="tx2"/>
                </a:solidFill>
              </a:rPr>
              <a:t> T</a:t>
            </a:r>
            <a:r>
              <a:rPr lang="en-US" sz="2400" baseline="-25000" smtClean="0">
                <a:solidFill>
                  <a:schemeClr val="tx2"/>
                </a:solidFill>
              </a:rPr>
              <a:t>(-)</a:t>
            </a:r>
            <a:r>
              <a:rPr lang="ru-RU" sz="2400" baseline="-25000" smtClean="0">
                <a:solidFill>
                  <a:schemeClr val="tx2"/>
                </a:solidFill>
              </a:rPr>
              <a:t> </a:t>
            </a:r>
            <a:r>
              <a:rPr lang="ru-RU" sz="2400" smtClean="0">
                <a:solidFill>
                  <a:schemeClr val="tx2"/>
                </a:solidFill>
              </a:rPr>
              <a:t>в</a:t>
            </a:r>
            <a:r>
              <a:rPr lang="en-US" sz="2400" smtClean="0">
                <a:solidFill>
                  <a:schemeClr val="tx2"/>
                </a:solidFill>
              </a:rPr>
              <a:t>  V</a:t>
            </a:r>
            <a:r>
              <a:rPr lang="en-US" sz="2400" baseline="-25000" smtClean="0">
                <a:solidFill>
                  <a:schemeClr val="tx2"/>
                </a:solidFill>
              </a:rPr>
              <a:t>1</a:t>
            </a:r>
            <a:r>
              <a:rPr lang="en-US" sz="2400" smtClean="0">
                <a:solidFill>
                  <a:schemeClr val="tx2"/>
                </a:solidFill>
              </a:rPr>
              <a:t> – V</a:t>
            </a:r>
            <a:r>
              <a:rPr lang="en-US" sz="2400" baseline="-25000" smtClean="0">
                <a:solidFill>
                  <a:schemeClr val="tx2"/>
                </a:solidFill>
              </a:rPr>
              <a:t>4</a:t>
            </a:r>
            <a:r>
              <a:rPr lang="ru-RU" sz="2400" smtClean="0">
                <a:solidFill>
                  <a:schemeClr val="tx2"/>
                </a:solidFill>
              </a:rPr>
              <a:t> , признаки блокады правой ножки п. Гиса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smtClean="0">
                <a:solidFill>
                  <a:schemeClr val="tx2"/>
                </a:solidFill>
              </a:rPr>
              <a:t>Ds</a:t>
            </a:r>
            <a:r>
              <a:rPr lang="ru-RU" sz="2400" smtClean="0">
                <a:solidFill>
                  <a:schemeClr val="tx2"/>
                </a:solidFill>
              </a:rPr>
              <a:t>-кое сканирование легких, инвазивная и неинвазивная ангиография легочной артерии, ЭхоКГ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15276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14313"/>
            <a:ext cx="8637587" cy="64293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</a:rPr>
              <a:t>Острое легочное сердце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928688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Синдром </a:t>
            </a:r>
            <a:r>
              <a:rPr lang="en-US" sz="2400" smtClean="0">
                <a:solidFill>
                  <a:schemeClr val="tx2"/>
                </a:solidFill>
              </a:rPr>
              <a:t>SI</a:t>
            </a:r>
            <a:r>
              <a:rPr lang="ru-RU" sz="2400" smtClean="0">
                <a:solidFill>
                  <a:schemeClr val="tx2"/>
                </a:solidFill>
              </a:rPr>
              <a:t> </a:t>
            </a:r>
            <a:r>
              <a:rPr lang="en-US" sz="2400" smtClean="0">
                <a:solidFill>
                  <a:schemeClr val="tx2"/>
                </a:solidFill>
              </a:rPr>
              <a:t>QIII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 диафрагмальных отделах задней стенки ЛЖ                               патологический зубец </a:t>
            </a:r>
            <a:r>
              <a:rPr lang="en-US" sz="2400" smtClean="0">
                <a:solidFill>
                  <a:schemeClr val="tx2"/>
                </a:solidFill>
              </a:rPr>
              <a:t>Q </a:t>
            </a:r>
            <a:r>
              <a:rPr lang="ru-RU" sz="2400" smtClean="0">
                <a:solidFill>
                  <a:schemeClr val="tx2"/>
                </a:solidFill>
              </a:rPr>
              <a:t>в отв.</a:t>
            </a:r>
            <a:r>
              <a:rPr lang="en-US" sz="2400" smtClean="0">
                <a:solidFill>
                  <a:schemeClr val="tx2"/>
                </a:solidFill>
              </a:rPr>
              <a:t> II</a:t>
            </a:r>
            <a:r>
              <a:rPr lang="ru-RU" sz="2400" smtClean="0">
                <a:solidFill>
                  <a:schemeClr val="tx2"/>
                </a:solidFill>
              </a:rPr>
              <a:t>,</a:t>
            </a:r>
            <a:r>
              <a:rPr lang="en-US" sz="2400" smtClean="0">
                <a:solidFill>
                  <a:schemeClr val="tx2"/>
                </a:solidFill>
              </a:rPr>
              <a:t> aVF</a:t>
            </a:r>
            <a:r>
              <a:rPr lang="ru-RU" sz="2400" smtClean="0">
                <a:solidFill>
                  <a:schemeClr val="tx2"/>
                </a:solidFill>
              </a:rPr>
              <a:t> отсутствует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pic>
        <p:nvPicPr>
          <p:cNvPr id="142341" name="Picture 3" descr="pe_2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</a:blip>
          <a:srcRect/>
          <a:stretch>
            <a:fillRect/>
          </a:stretch>
        </p:blipFill>
        <p:spPr bwMode="auto">
          <a:xfrm>
            <a:off x="990600" y="2286000"/>
            <a:ext cx="7224713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00569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0"/>
            <a:ext cx="8637588" cy="11906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500188"/>
            <a:ext cx="525621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Пневмоторакс: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Внезапное начало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Острая боль плеврального характера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Одышка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Отсутствие дыхательных шумов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smtClean="0">
                <a:solidFill>
                  <a:schemeClr val="tx2"/>
                </a:solidFill>
              </a:rPr>
              <a:t>DS - </a:t>
            </a:r>
            <a:r>
              <a:rPr lang="ru-RU" sz="2400" smtClean="0">
                <a:solidFill>
                  <a:schemeClr val="tx2"/>
                </a:solidFill>
              </a:rPr>
              <a:t>рентген</a:t>
            </a:r>
          </a:p>
        </p:txBody>
      </p:sp>
      <p:pic>
        <p:nvPicPr>
          <p:cNvPr id="14336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435600" y="1428750"/>
            <a:ext cx="3168650" cy="4608513"/>
          </a:xfr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41246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1438"/>
            <a:ext cx="8637588" cy="11906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573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Перикардит: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Предшествующая вирусная инфекция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Перикардит туберкулезный, при патологии щитовидной железы, новообразованиях, системных заболеваниях соединительной ткани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Боль острая, связана с положением тела (уменьшается стоя, при наклоне вперед)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Сухой шум трения перикарда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ЭКГ: диффузный подъем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r>
              <a:rPr lang="ru-RU" sz="2400" smtClean="0">
                <a:solidFill>
                  <a:schemeClr val="tx2"/>
                </a:solidFill>
              </a:rPr>
              <a:t> без формирования зубца </a:t>
            </a:r>
            <a:r>
              <a:rPr lang="en-US" sz="2400" smtClean="0">
                <a:solidFill>
                  <a:schemeClr val="tx2"/>
                </a:solidFill>
              </a:rPr>
              <a:t>Q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Лабораторные показатели поражения миокарда в норме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35133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14313"/>
            <a:ext cx="8637588" cy="8953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214438"/>
            <a:ext cx="5643563" cy="5214937"/>
          </a:xfrm>
        </p:spPr>
        <p:txBody>
          <a:bodyPr/>
          <a:lstStyle/>
          <a:p>
            <a:pPr marL="366713"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Острый выпотной перикардит: </a:t>
            </a:r>
          </a:p>
          <a:p>
            <a:pPr marL="366713" lvl="1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2200" dirty="0" smtClean="0">
                <a:solidFill>
                  <a:schemeClr val="tx2"/>
                </a:solidFill>
              </a:rPr>
              <a:t>Боль неинтенсивная, неопределенный характер, без иррадиации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200" dirty="0" smtClean="0">
                <a:solidFill>
                  <a:schemeClr val="tx2"/>
                </a:solidFill>
              </a:rPr>
              <a:t>Предшествующая вирусная инфекция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200" dirty="0" smtClean="0">
                <a:solidFill>
                  <a:schemeClr val="tx2"/>
                </a:solidFill>
              </a:rPr>
              <a:t>Уровень лабораторных маркеров поражения миокарда повышен</a:t>
            </a:r>
          </a:p>
          <a:p>
            <a:pPr eaLnBrk="1" hangingPunct="1">
              <a:defRPr/>
            </a:pPr>
            <a:r>
              <a:rPr lang="ru-RU" sz="2200" i="1" dirty="0" smtClean="0">
                <a:solidFill>
                  <a:schemeClr val="tx2"/>
                </a:solidFill>
              </a:rPr>
              <a:t>Изменения на ЭКГ:</a:t>
            </a:r>
          </a:p>
          <a:p>
            <a:pPr marL="452438" lvl="1"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Низкий вольтаж</a:t>
            </a:r>
          </a:p>
          <a:p>
            <a:pPr marL="452438" lvl="1"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Подъем сегмента </a:t>
            </a:r>
            <a:r>
              <a:rPr lang="en-US" sz="2000" dirty="0" smtClean="0">
                <a:solidFill>
                  <a:schemeClr val="tx2"/>
                </a:solidFill>
              </a:rPr>
              <a:t>ST </a:t>
            </a:r>
            <a:r>
              <a:rPr lang="ru-RU" sz="2000" dirty="0" smtClean="0">
                <a:solidFill>
                  <a:schemeClr val="tx2"/>
                </a:solidFill>
              </a:rPr>
              <a:t>во всех отведениях, кроме </a:t>
            </a:r>
            <a:r>
              <a:rPr lang="en-US" sz="2000" dirty="0" err="1" smtClean="0">
                <a:solidFill>
                  <a:schemeClr val="tx2"/>
                </a:solidFill>
              </a:rPr>
              <a:t>aVR</a:t>
            </a:r>
            <a:endParaRPr lang="ru-RU" sz="2000" dirty="0" smtClean="0">
              <a:solidFill>
                <a:schemeClr val="tx2"/>
              </a:solidFill>
            </a:endParaRPr>
          </a:p>
          <a:p>
            <a:pPr marL="452438" lvl="1"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Вогнутость поднятого сегмента</a:t>
            </a:r>
            <a:r>
              <a:rPr lang="en-US" sz="2000" dirty="0" smtClean="0">
                <a:solidFill>
                  <a:schemeClr val="tx2"/>
                </a:solidFill>
              </a:rPr>
              <a:t> ST</a:t>
            </a:r>
            <a:endParaRPr lang="ru-RU" sz="2000" dirty="0" smtClean="0">
              <a:solidFill>
                <a:schemeClr val="tx2"/>
              </a:solidFill>
            </a:endParaRPr>
          </a:p>
          <a:p>
            <a:pPr marL="452438" lvl="1"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Нет реципрокной  депрессии сегмента</a:t>
            </a:r>
            <a:r>
              <a:rPr lang="en-US" sz="2000" dirty="0" smtClean="0">
                <a:solidFill>
                  <a:schemeClr val="tx2"/>
                </a:solidFill>
              </a:rPr>
              <a:t> ST</a:t>
            </a:r>
            <a:endParaRPr lang="ru-RU" sz="2000" dirty="0" smtClean="0">
              <a:solidFill>
                <a:schemeClr val="tx2"/>
              </a:solidFill>
            </a:endParaRPr>
          </a:p>
          <a:p>
            <a:pPr marL="452438" lvl="1"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Нарушения проводимости, </a:t>
            </a:r>
          </a:p>
          <a:p>
            <a:pPr marL="452438" lvl="1"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Отсутствует патологический зубец </a:t>
            </a:r>
            <a:r>
              <a:rPr lang="en-US" sz="2000" dirty="0" smtClean="0">
                <a:solidFill>
                  <a:schemeClr val="tx2"/>
                </a:solidFill>
              </a:rPr>
              <a:t>Q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200" dirty="0" smtClean="0">
              <a:solidFill>
                <a:schemeClr val="tx2"/>
              </a:solidFill>
            </a:endParaRPr>
          </a:p>
        </p:txBody>
      </p:sp>
      <p:pic>
        <p:nvPicPr>
          <p:cNvPr id="145412" name="Picture 4" descr="IMG000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826125" y="1412875"/>
            <a:ext cx="3317875" cy="2587625"/>
          </a:xfrm>
          <a:noFill/>
        </p:spPr>
      </p:pic>
      <p:pic>
        <p:nvPicPr>
          <p:cNvPr id="145413" name="Picture 7" descr="IMG000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791200" y="4286250"/>
            <a:ext cx="3352800" cy="2098675"/>
          </a:xfr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60507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0"/>
            <a:ext cx="8637588" cy="11906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8613" y="1143000"/>
            <a:ext cx="8172450" cy="785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smtClean="0">
                <a:solidFill>
                  <a:schemeClr val="tx2"/>
                </a:solidFill>
              </a:rPr>
              <a:t>Заболевания опорно-двигательного аппарата, периферической нервной системы: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00063" y="1944688"/>
            <a:ext cx="5214937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742950" lvl="1" indent="-285750"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Воспаление реберных хрящей, шейно-грудной остеохондроз, межреберная невралгия</a:t>
            </a:r>
          </a:p>
          <a:p>
            <a:pPr marL="742950" lvl="1" indent="-285750"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Боль </a:t>
            </a: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атипичная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, режущая, локализованная,                                  м.б. плеврального характера</a:t>
            </a:r>
          </a:p>
          <a:p>
            <a:pPr marL="742950" lvl="1" indent="-285750"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Боль связана с движением, пальпацией грудной клетки</a:t>
            </a:r>
          </a:p>
          <a:p>
            <a:pPr marL="742950" lvl="1" indent="-285750" algn="l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ЭКГ - без изменений</a:t>
            </a:r>
          </a:p>
        </p:txBody>
      </p:sp>
      <p:sp>
        <p:nvSpPr>
          <p:cNvPr id="14643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</p:spTree>
    <p:custDataLst>
      <p:tags r:id="rId1"/>
    </p:custDataLst>
  </p:cSld>
  <p:clrMapOvr>
    <a:masterClrMapping/>
  </p:clrMapOvr>
  <p:transition advTm="67378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317500"/>
            <a:ext cx="8637588" cy="89693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Дифференциальная диагностика болевого синдрома в области грудной клетки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71563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Заболевания ЖКТ: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Боль связана с приемом пищи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Признаки поражения ЖКТ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Спазмолитический эффект нитроглицерина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Связь боли с положением тела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 smtClean="0">
                <a:solidFill>
                  <a:schemeClr val="tx2"/>
                </a:solidFill>
              </a:rPr>
              <a:t>Ds</a:t>
            </a:r>
            <a:r>
              <a:rPr lang="ru-RU" sz="2400" smtClean="0">
                <a:solidFill>
                  <a:schemeClr val="tx2"/>
                </a:solidFill>
              </a:rPr>
              <a:t> – рентген, эндоскопия, пищеводная манометрия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3867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725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«Немыслимые» зубцы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q 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ph idx="1"/>
          </p:nvPr>
        </p:nvGraphicFramePr>
        <p:xfrm>
          <a:off x="1066800" y="1357313"/>
          <a:ext cx="7142163" cy="4357687"/>
        </p:xfrm>
        <a:graphic>
          <a:graphicData uri="http://schemas.openxmlformats.org/presentationml/2006/ole">
            <p:oleObj spid="_x0000_s3074" name="PI3" r:id="rId5" imgW="6349206" imgH="3873016" progId="">
              <p:embed/>
            </p:oleObj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2"/>
    </p:custDataLst>
  </p:cSld>
  <p:clrMapOvr>
    <a:masterClrMapping/>
  </p:clrMapOvr>
  <p:transition advTm="9779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14313"/>
            <a:ext cx="8637588" cy="6540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Ds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ценность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ЭхоКГ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при крупноочаговом ИМ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143000"/>
            <a:ext cx="84201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Подтверждение </a:t>
            </a:r>
            <a:r>
              <a:rPr lang="en-US" sz="2400" smtClean="0">
                <a:solidFill>
                  <a:schemeClr val="tx2"/>
                </a:solidFill>
              </a:rPr>
              <a:t>Ds</a:t>
            </a:r>
            <a:r>
              <a:rPr lang="ru-RU" sz="2400" smtClean="0">
                <a:solidFill>
                  <a:schemeClr val="tx2"/>
                </a:solidFill>
              </a:rPr>
              <a:t> ИБС (нарушение сократимости ЛЖ и/или ПЖ)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Определение обширности поражения  (прогноз, отбор больных для более «агрессивного» лечения)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Дифференциальный диагноз болей в грудной клетке: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Инфаркт миокарда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Расслаивающая аневризма аорты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Перикардит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Тромбоэмболия легочной артерии</a:t>
            </a:r>
          </a:p>
        </p:txBody>
      </p:sp>
      <p:pic>
        <p:nvPicPr>
          <p:cNvPr id="148484" name="Picture 4" descr="УЗ скане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7072313" y="3929063"/>
            <a:ext cx="1809750" cy="1962150"/>
          </a:xfr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0628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42875"/>
            <a:ext cx="8637588" cy="5794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Ds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ценность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ЭхоКг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при крупноочаговом ИМ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28688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2"/>
                </a:solidFill>
              </a:rPr>
              <a:t>Дифференциальный диагноз причин нарушения гемодинамики: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Гиповолемия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Тампонада сердца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Обширное поражение легкого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Поражение правого желудочка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Разрыв сердца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Разрыв межжелудочковой перегородки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9189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2"/>
                </a:solidFill>
              </a:rPr>
              <a:t>Диагностика осложнений ИМ: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Аневризма сердца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Псевдоаневризмы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Разрыв папиллярной мышцы (острая митральная недостаточность)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Разрыв межжелудочковой перегородки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Перикардит (перикардиоцентез при ЭхоКГ)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Пристеночный тромб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Тампонада сердца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14313"/>
            <a:ext cx="8637588" cy="6540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Ds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ценность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ЭхоКГ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при крупноочаговом ИМ</a:t>
            </a:r>
          </a:p>
        </p:txBody>
      </p:sp>
    </p:spTree>
    <p:custDataLst>
      <p:tags r:id="rId1"/>
    </p:custDataLst>
  </p:cSld>
  <p:clrMapOvr>
    <a:masterClrMapping/>
  </p:clrMapOvr>
  <p:transition advTm="47271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00188"/>
            <a:ext cx="8229600" cy="1928812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Механические осложнения острого инфаркта миокарда с подъемом сегмента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9067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88913"/>
            <a:ext cx="8637588" cy="57943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Острая аневризма сердца </a:t>
            </a:r>
          </a:p>
        </p:txBody>
      </p:sp>
      <p:pic>
        <p:nvPicPr>
          <p:cNvPr id="152579" name="Picture 4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928688" y="857250"/>
            <a:ext cx="7500937" cy="5291138"/>
          </a:xfr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68257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/>
              <a:t>Острая аневризма сердца при ИМ</a:t>
            </a:r>
          </a:p>
        </p:txBody>
      </p:sp>
      <p:sp>
        <p:nvSpPr>
          <p:cNvPr id="153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/>
              <a:t>Ограниченное выпячивание  истонченной стенки сердца</a:t>
            </a:r>
          </a:p>
          <a:p>
            <a:r>
              <a:rPr lang="ru-RU" sz="2400" smtClean="0"/>
              <a:t>Способствует образованию пристеночных тромбов и системных тромбоэмболических осложнений</a:t>
            </a:r>
          </a:p>
          <a:p>
            <a:r>
              <a:rPr lang="ru-RU" sz="2400" smtClean="0"/>
              <a:t>Причина рефрактерной сердечной недостаточности  и рецидивирующих аритм</a:t>
            </a:r>
            <a:r>
              <a:rPr lang="ru-RU" sz="1600" smtClean="0"/>
              <a:t>ИЙ</a:t>
            </a:r>
            <a:r>
              <a:rPr lang="ru-RU" sz="2400" smtClean="0"/>
              <a:t>(чаще  - желудочковых)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2201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>
          <a:xfrm>
            <a:off x="142875" y="357188"/>
            <a:ext cx="8229600" cy="1143000"/>
          </a:xfrm>
        </p:spPr>
        <p:txBody>
          <a:bodyPr/>
          <a:lstStyle/>
          <a:p>
            <a:r>
              <a:rPr lang="ru-RU" sz="3200" smtClean="0"/>
              <a:t>ОСТРАЯ  АНЕВРИЗМА СЕРДЦА</a:t>
            </a:r>
          </a:p>
        </p:txBody>
      </p:sp>
      <p:sp>
        <p:nvSpPr>
          <p:cNvPr id="154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smtClean="0"/>
              <a:t>ПРИ ТРАНСМУРАЛЬНОМ ИМ  - АНЕВРИЗМА  ОТ 15 %ДО 30%</a:t>
            </a:r>
          </a:p>
          <a:p>
            <a:r>
              <a:rPr lang="ru-RU" sz="2400" smtClean="0"/>
              <a:t>Чаще </a:t>
            </a:r>
            <a:r>
              <a:rPr lang="ru-RU" sz="2800" smtClean="0"/>
              <a:t> встречается </a:t>
            </a:r>
            <a:r>
              <a:rPr lang="ru-RU" sz="2400" smtClean="0"/>
              <a:t>у мужчин, перенесших ИМ (68 %)</a:t>
            </a:r>
          </a:p>
          <a:p>
            <a:r>
              <a:rPr lang="ru-RU" sz="2400" smtClean="0"/>
              <a:t>Через пять лет умирают 88% не оперированных больных: от сердечной недостаточности -70% и от ТЭЛА – 30%.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50155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КЛИНИКА ОСТРОЙ АНЕВРИЗМЫ</a:t>
            </a:r>
          </a:p>
        </p:txBody>
      </p:sp>
      <p:sp>
        <p:nvSpPr>
          <p:cNvPr id="155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ПРЕКАРДИАЛЬНАЯ ПУЛЬСАЦИЯ</a:t>
            </a:r>
          </a:p>
          <a:p>
            <a:r>
              <a:rPr lang="ru-RU" sz="2000" smtClean="0"/>
              <a:t>СИМПТОМ КОРОМЫСЛА(ПУЛЬСАЦИЯ А</a:t>
            </a:r>
            <a:r>
              <a:rPr lang="ru-RU" sz="2800" smtClean="0"/>
              <a:t>н</a:t>
            </a:r>
            <a:r>
              <a:rPr lang="ru-RU" sz="2000" smtClean="0"/>
              <a:t>ЕВРИЗМЫ И ВЕРХУШКИ СЕРДЦА НЕ СОВПАДАЕТ)</a:t>
            </a:r>
          </a:p>
          <a:p>
            <a:r>
              <a:rPr lang="ru-RU" sz="2000" smtClean="0"/>
              <a:t>СИСТОЛИЧЕСКИЙ ШУМ  В ПРОЕКЦИИ АНЕВРИЗМЫ ПРИ ПЕРЕДНЕЙ ЛОКАЛИЗАЦИИ – 3-4 МЕЖРЕБЕРЬЕ СЛЕВА ОТ ГРУДИНЫ</a:t>
            </a:r>
          </a:p>
          <a:p>
            <a:r>
              <a:rPr lang="ru-RU" sz="2800" smtClean="0"/>
              <a:t>Лечение оперативное на госпитальном этапе.</a:t>
            </a:r>
          </a:p>
          <a:p>
            <a:r>
              <a:rPr lang="ru-RU" sz="2800" smtClean="0"/>
              <a:t>На догоспитальном этапе -    симптоматическое: обезболивание, лечение острой сердечной недостаточности и нарушений сердечного ритма</a:t>
            </a:r>
          </a:p>
          <a:p>
            <a:endParaRPr lang="ru-RU" sz="240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05702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r>
              <a:rPr lang="ru-RU" smtClean="0"/>
              <a:t>ЭКГ, </a:t>
            </a:r>
            <a:r>
              <a:rPr lang="ru-RU" sz="6600" smtClean="0"/>
              <a:t> </a:t>
            </a:r>
            <a:r>
              <a:rPr lang="ru-RU" sz="4800" smtClean="0"/>
              <a:t>УЗИ</a:t>
            </a:r>
            <a:endParaRPr lang="ru-RU" smtClean="0"/>
          </a:p>
        </p:txBody>
      </p:sp>
      <p:sp>
        <p:nvSpPr>
          <p:cNvPr id="156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mtClean="0"/>
              <a:t>Застывшая ЭКГ на острой стадии:  </a:t>
            </a:r>
            <a:r>
              <a:rPr lang="ru-RU" smtClean="0">
                <a:solidFill>
                  <a:schemeClr val="tx2"/>
                </a:solidFill>
              </a:rPr>
              <a:t> наличие комплекса </a:t>
            </a:r>
            <a:r>
              <a:rPr lang="en-US" smtClean="0">
                <a:solidFill>
                  <a:schemeClr val="tx2"/>
                </a:solidFill>
              </a:rPr>
              <a:t>QS</a:t>
            </a:r>
            <a:r>
              <a:rPr lang="ru-RU" smtClean="0">
                <a:solidFill>
                  <a:schemeClr val="tx2"/>
                </a:solidFill>
              </a:rPr>
              <a:t> , </a:t>
            </a:r>
            <a:endParaRPr lang="ru-RU" baseline="-25000" smtClean="0">
              <a:solidFill>
                <a:schemeClr val="tx2"/>
              </a:solidFill>
            </a:endParaRPr>
          </a:p>
          <a:p>
            <a:r>
              <a:rPr lang="ru-RU" smtClean="0">
                <a:solidFill>
                  <a:schemeClr val="tx2"/>
                </a:solidFill>
              </a:rPr>
              <a:t>Конкордантный подъем </a:t>
            </a:r>
            <a:r>
              <a:rPr lang="en-US" smtClean="0">
                <a:solidFill>
                  <a:schemeClr val="tx2"/>
                </a:solidFill>
              </a:rPr>
              <a:t> ST </a:t>
            </a:r>
            <a:r>
              <a:rPr lang="ru-RU" smtClean="0">
                <a:solidFill>
                  <a:schemeClr val="tx2"/>
                </a:solidFill>
                <a:sym typeface="Symbol" pitchFamily="18" charset="2"/>
              </a:rPr>
              <a:t></a:t>
            </a:r>
            <a:r>
              <a:rPr lang="ru-RU" smtClean="0">
                <a:solidFill>
                  <a:schemeClr val="tx2"/>
                </a:solidFill>
              </a:rPr>
              <a:t> 1 мм</a:t>
            </a:r>
          </a:p>
          <a:p>
            <a:r>
              <a:rPr lang="ru-RU" smtClean="0">
                <a:solidFill>
                  <a:schemeClr val="tx2"/>
                </a:solidFill>
              </a:rPr>
              <a:t>Монофазная кривая (подъем сегмента </a:t>
            </a:r>
            <a:r>
              <a:rPr lang="en-US" smtClean="0">
                <a:solidFill>
                  <a:schemeClr val="tx2"/>
                </a:solidFill>
              </a:rPr>
              <a:t>S</a:t>
            </a:r>
            <a:r>
              <a:rPr lang="ru-RU" smtClean="0">
                <a:solidFill>
                  <a:schemeClr val="tx2"/>
                </a:solidFill>
              </a:rPr>
              <a:t>Т и слияние его с зубцом Т) </a:t>
            </a:r>
          </a:p>
          <a:p>
            <a:r>
              <a:rPr lang="ru-RU" smtClean="0">
                <a:solidFill>
                  <a:schemeClr val="tx2"/>
                </a:solidFill>
              </a:rPr>
              <a:t>УЗИ – нарушение локальной сократимости, выпячивание стенки, дискинезия</a:t>
            </a:r>
          </a:p>
          <a:p>
            <a:endParaRPr lang="ru-RU" smtClean="0">
              <a:solidFill>
                <a:schemeClr val="tx2"/>
              </a:solidFill>
            </a:endParaRPr>
          </a:p>
          <a:p>
            <a:endParaRPr lang="ru-RU" smtClean="0">
              <a:solidFill>
                <a:schemeClr val="tx2"/>
              </a:solidFill>
            </a:endParaRPr>
          </a:p>
          <a:p>
            <a:endParaRPr lang="en-US" smtClean="0">
              <a:solidFill>
                <a:schemeClr val="tx2"/>
              </a:solidFill>
            </a:endParaRPr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42634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Разрыв папиллярной мышцы</a:t>
            </a:r>
            <a:endParaRPr lang="ru-RU" dirty="0"/>
          </a:p>
        </p:txBody>
      </p:sp>
      <p:sp>
        <p:nvSpPr>
          <p:cNvPr id="157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Разрыв  хорд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454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/>
                </a:solidFill>
              </a:rPr>
              <a:t>Факторы риска  ИМ</a:t>
            </a:r>
            <a:br>
              <a:rPr lang="ru-RU" b="1" smtClean="0">
                <a:solidFill>
                  <a:schemeClr val="tx2"/>
                </a:solidFill>
              </a:rPr>
            </a:br>
            <a:endParaRPr lang="ru-RU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smtClean="0"/>
              <a:t>Загрязнения атмосферы</a:t>
            </a:r>
          </a:p>
          <a:p>
            <a:r>
              <a:rPr lang="ru-RU" sz="2800" smtClean="0"/>
              <a:t>Гиподинамия</a:t>
            </a:r>
          </a:p>
          <a:p>
            <a:r>
              <a:rPr lang="ru-RU" sz="2800" smtClean="0"/>
              <a:t>Ожирение</a:t>
            </a:r>
          </a:p>
          <a:p>
            <a:r>
              <a:rPr lang="ru-RU" sz="2800" smtClean="0"/>
              <a:t>Алкоголизм</a:t>
            </a:r>
          </a:p>
          <a:p>
            <a:r>
              <a:rPr lang="ru-RU" sz="2800" smtClean="0"/>
              <a:t>ИМ в прошлом</a:t>
            </a:r>
          </a:p>
          <a:p>
            <a:r>
              <a:rPr lang="ru-RU" sz="2800" smtClean="0"/>
              <a:t>Стресс, сильные эмоциональные переживания</a:t>
            </a:r>
          </a:p>
          <a:p>
            <a:r>
              <a:rPr lang="ru-RU" sz="2800" smtClean="0"/>
              <a:t>Сильная физическая нагрузка</a:t>
            </a:r>
          </a:p>
          <a:p>
            <a:endParaRPr lang="ru-RU" sz="280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6679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C0324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038" y="1000125"/>
            <a:ext cx="767715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708275" y="185738"/>
            <a:ext cx="2414588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Разрывы хорд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spd="slow" advTm="24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61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61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 descr="67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50825" y="1196975"/>
            <a:ext cx="8642350" cy="5303838"/>
          </a:xfr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08275" y="185738"/>
            <a:ext cx="2414588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Разрывы хорд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80881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3" descr="58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95288" y="1484313"/>
            <a:ext cx="8569325" cy="5373687"/>
          </a:xfr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08275" y="185738"/>
            <a:ext cx="2414588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Разрывы хорд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8115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14375"/>
            <a:ext cx="8637588" cy="55562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2"/>
                </a:solidFill>
              </a:rPr>
              <a:t>Митральная недостаточность</a:t>
            </a:r>
          </a:p>
        </p:txBody>
      </p:sp>
      <p:pic>
        <p:nvPicPr>
          <p:cNvPr id="161795" name="Picture 3" descr="6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95288" y="1484313"/>
            <a:ext cx="8424862" cy="4897437"/>
          </a:xfr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08275" y="185738"/>
            <a:ext cx="2414588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Разрывы хорд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65072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857250"/>
            <a:ext cx="8637588" cy="500063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2"/>
                </a:solidFill>
              </a:rPr>
              <a:t>Митральная недостаточность. Венозный застой в легких.</a:t>
            </a:r>
          </a:p>
        </p:txBody>
      </p:sp>
      <p:pic>
        <p:nvPicPr>
          <p:cNvPr id="162819" name="Picture 3" descr="59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1700213"/>
            <a:ext cx="8208963" cy="4968875"/>
          </a:xfr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08275" y="185738"/>
            <a:ext cx="2414588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Разрывы хорд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4736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3" descr="6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95288" y="2130425"/>
            <a:ext cx="8497887" cy="4727575"/>
          </a:xfr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08275" y="185738"/>
            <a:ext cx="2414588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Разрывы хорд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59993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1438"/>
            <a:ext cx="8637588" cy="6413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Разрыв папиллярной мышцы</a:t>
            </a:r>
          </a:p>
        </p:txBody>
      </p:sp>
      <p:pic>
        <p:nvPicPr>
          <p:cNvPr id="164867" name="Picture 3" descr="8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1052513"/>
            <a:ext cx="8677275" cy="5003800"/>
          </a:xfr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1351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Разрыв желудочка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5892" name="Picture 4" descr="AMIRUPTU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428750"/>
            <a:ext cx="814705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6233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Тампонада сердца</a:t>
            </a:r>
          </a:p>
        </p:txBody>
      </p:sp>
      <p:sp>
        <p:nvSpPr>
          <p:cNvPr id="1669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Попадание крови в полость перикарда  при разрыве миокарда или при расслаивающей аневризме аорты</a:t>
            </a:r>
          </a:p>
          <a:p>
            <a:pPr>
              <a:buFont typeface="Arial" charset="0"/>
              <a:buNone/>
            </a:pPr>
            <a:r>
              <a:rPr lang="ru-RU" smtClean="0"/>
              <a:t>   . Жизнеугрожающее состояние, сопровождающееся сдавлением отделов сердца –</a:t>
            </a:r>
            <a:r>
              <a:rPr lang="ru-RU" b="1" smtClean="0"/>
              <a:t>гемотампонада.</a:t>
            </a:r>
          </a:p>
          <a:p>
            <a:pPr>
              <a:buFont typeface="Arial" charset="0"/>
              <a:buNone/>
            </a:pPr>
            <a:r>
              <a:rPr lang="ru-RU" smtClean="0"/>
              <a:t>   .Наиболее подвержены сдавлению предсердия и правый желудочек (более тонкие стенки).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36708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42875"/>
            <a:ext cx="8637588" cy="5635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Разрыв стенки сердца и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гемотампонада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7939" name="Picture 3" descr="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1000125"/>
            <a:ext cx="8713788" cy="4967288"/>
          </a:xfr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652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Анамнез  при ИМ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890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Факторы риска ИБС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Курение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Сахарный диабет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Артериальная гипертензия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Дислипидемия (ЛПНП </a:t>
            </a:r>
            <a:r>
              <a:rPr lang="en-US" sz="2400" baseline="3000" smtClean="0">
                <a:solidFill>
                  <a:schemeClr val="tx2"/>
                </a:solidFill>
              </a:rPr>
              <a:t>&gt;=</a:t>
            </a:r>
            <a:r>
              <a:rPr lang="ru-RU" sz="2400" smtClean="0">
                <a:solidFill>
                  <a:schemeClr val="tx2"/>
                </a:solidFill>
              </a:rPr>
              <a:t> 4,1 ммоль/л (160 мг/дл); ЛПВП </a:t>
            </a:r>
            <a:r>
              <a:rPr lang="en-US" sz="2400" smtClean="0">
                <a:solidFill>
                  <a:schemeClr val="tx2"/>
                </a:solidFill>
              </a:rPr>
              <a:t>&lt;</a:t>
            </a:r>
            <a:r>
              <a:rPr lang="ru-RU" sz="2400" smtClean="0">
                <a:solidFill>
                  <a:schemeClr val="tx2"/>
                </a:solidFill>
              </a:rPr>
              <a:t> 0,9 ммоль/л (35 мг/дл)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Семейный анамнез (раннее развитие ИБС до 55 лет у мужчин, до 65 лет – у женщин)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Возраст : м. </a:t>
            </a:r>
            <a:r>
              <a:rPr lang="ru-RU" sz="2400" b="1" smtClean="0">
                <a:solidFill>
                  <a:schemeClr val="tx2"/>
                </a:solidFill>
              </a:rPr>
              <a:t>-</a:t>
            </a:r>
            <a:r>
              <a:rPr lang="ru-RU" sz="2400" smtClean="0">
                <a:solidFill>
                  <a:schemeClr val="tx2"/>
                </a:solidFill>
              </a:rPr>
              <a:t> ≥ 45 лет; </a:t>
            </a:r>
          </a:p>
          <a:p>
            <a:pPr lvl="2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                    ж. - ≥55 лет (учитывать менопаузу,   </a:t>
            </a:r>
          </a:p>
          <a:p>
            <a:pPr lvl="2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000" smtClean="0">
                <a:solidFill>
                  <a:schemeClr val="tx2"/>
                </a:solidFill>
              </a:rPr>
              <a:t>                    заместительную гормональную терапию)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7747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168963" name="Picture 2" descr="F:\slide-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56700" cy="6858000"/>
          </a:xfrm>
          <a:noFill/>
        </p:spPr>
      </p:pic>
    </p:spTree>
    <p:custDataLst>
      <p:tags r:id="rId1"/>
    </p:custDataLst>
  </p:cSld>
  <p:clrMapOvr>
    <a:masterClrMapping/>
  </p:clrMapOvr>
  <p:transition advTm="33568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Клиника гемотампонады</a:t>
            </a:r>
          </a:p>
        </p:txBody>
      </p:sp>
      <p:sp>
        <p:nvSpPr>
          <p:cNvPr id="1699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Нарушение диастолической функции:   выраженное ограничение диастолического наполнения желудочков и предсердий</a:t>
            </a:r>
          </a:p>
          <a:p>
            <a:r>
              <a:rPr lang="ru-RU" smtClean="0"/>
              <a:t>Застой в венах большого круга кровообращения </a:t>
            </a:r>
          </a:p>
          <a:p>
            <a:r>
              <a:rPr lang="ru-RU" smtClean="0"/>
              <a:t>Уменьшение сердечного выброса</a:t>
            </a:r>
          </a:p>
          <a:p>
            <a:r>
              <a:rPr lang="ru-RU" smtClean="0"/>
              <a:t>Остановка кровообращения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7932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Клиника гемотампонады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sz="2400" dirty="0" smtClean="0"/>
              <a:t>    </a:t>
            </a:r>
            <a:r>
              <a:rPr lang="ru-RU" sz="2400" b="1" dirty="0" smtClean="0"/>
              <a:t>Триада Бека</a:t>
            </a:r>
            <a:r>
              <a:rPr lang="ru-RU" sz="2400" dirty="0" smtClean="0"/>
              <a:t>: падение АД,  увеличение ЦВД, глухость сердечных тонов</a:t>
            </a:r>
          </a:p>
          <a:p>
            <a:pPr>
              <a:buFont typeface="Arial" charset="0"/>
              <a:buNone/>
              <a:defRPr/>
            </a:pPr>
            <a:r>
              <a:rPr lang="ru-RU" sz="2400" dirty="0" smtClean="0"/>
              <a:t> 2.      </a:t>
            </a:r>
            <a:r>
              <a:rPr lang="ru-RU" sz="2400" b="1" dirty="0" smtClean="0"/>
              <a:t>Набухшие шейные вены</a:t>
            </a:r>
            <a:r>
              <a:rPr lang="ru-RU" sz="2400" dirty="0" smtClean="0"/>
              <a:t>,</a:t>
            </a:r>
          </a:p>
          <a:p>
            <a:pPr>
              <a:buFont typeface="Arial" charset="0"/>
              <a:buNone/>
              <a:defRPr/>
            </a:pPr>
            <a:r>
              <a:rPr lang="ru-RU" sz="2400" dirty="0" smtClean="0"/>
              <a:t>     цианоз верхней половины туловища и шеи (</a:t>
            </a:r>
            <a:r>
              <a:rPr lang="ru-RU" sz="2400" dirty="0" err="1" smtClean="0"/>
              <a:t>цианотичный</a:t>
            </a:r>
            <a:r>
              <a:rPr lang="ru-RU" sz="2400" dirty="0" smtClean="0"/>
              <a:t> воротник)</a:t>
            </a:r>
          </a:p>
          <a:p>
            <a:pPr>
              <a:buFont typeface="Arial" charset="0"/>
              <a:buNone/>
              <a:defRPr/>
            </a:pPr>
            <a:r>
              <a:rPr lang="ru-RU" sz="2400" dirty="0" smtClean="0"/>
              <a:t>3.      </a:t>
            </a:r>
            <a:r>
              <a:rPr lang="ru-RU" sz="2400" b="1" dirty="0" smtClean="0"/>
              <a:t>Парадоксальный пульс </a:t>
            </a:r>
            <a:r>
              <a:rPr lang="ru-RU" sz="2400" dirty="0" smtClean="0"/>
              <a:t>(снижение систолического  АД на вдохе более, чем на 10 мм </a:t>
            </a:r>
            <a:r>
              <a:rPr lang="ru-RU" sz="2400" dirty="0" err="1" smtClean="0"/>
              <a:t>рт</a:t>
            </a:r>
            <a:r>
              <a:rPr lang="ru-RU" sz="2400" dirty="0" smtClean="0"/>
              <a:t>. </a:t>
            </a:r>
            <a:r>
              <a:rPr lang="ru-RU" sz="2400" dirty="0" err="1" smtClean="0"/>
              <a:t>ст</a:t>
            </a:r>
            <a:endParaRPr lang="ru-RU" sz="2400" dirty="0" smtClean="0"/>
          </a:p>
          <a:p>
            <a:pPr>
              <a:buFont typeface="Arial" charset="0"/>
              <a:buNone/>
              <a:defRPr/>
            </a:pPr>
            <a:r>
              <a:rPr lang="ru-RU" b="1" dirty="0" smtClean="0"/>
              <a:t>      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73425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r>
              <a:rPr lang="ru-RU" sz="4000" b="1" smtClean="0"/>
              <a:t>Гемотампонада.УЗИ.</a:t>
            </a:r>
            <a:endParaRPr lang="ru-RU" smtClean="0"/>
          </a:p>
        </p:txBody>
      </p:sp>
      <p:sp>
        <p:nvSpPr>
          <p:cNvPr id="1720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smtClean="0"/>
              <a:t>Круговой перикардиальный выпот </a:t>
            </a:r>
          </a:p>
          <a:p>
            <a:r>
              <a:rPr lang="ru-RU" sz="2800" smtClean="0"/>
              <a:t>Гипердинамичное сердце</a:t>
            </a:r>
          </a:p>
          <a:p>
            <a:r>
              <a:rPr lang="ru-RU" sz="2800" smtClean="0"/>
              <a:t>Диастолический коллапс правого желудочка</a:t>
            </a:r>
          </a:p>
          <a:p>
            <a:r>
              <a:rPr lang="ru-RU" sz="2800" smtClean="0"/>
              <a:t>(деформация ПЖ)</a:t>
            </a:r>
          </a:p>
          <a:p>
            <a:r>
              <a:rPr lang="ru-RU" sz="2800" smtClean="0"/>
              <a:t>«Танцующее сердце» – вращательные движения сердца против часовой стрелки , напоминающее движение в танце</a:t>
            </a:r>
          </a:p>
          <a:p>
            <a:r>
              <a:rPr lang="ru-RU" sz="2800" smtClean="0"/>
              <a:t>Спадение нижней полой вены на вдохе</a:t>
            </a:r>
          </a:p>
          <a:p>
            <a:endParaRPr lang="ru-RU" smtClean="0"/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69256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Гемоперикард.Тактика ведения.</a:t>
            </a:r>
          </a:p>
        </p:txBody>
      </p:sp>
      <p:sp>
        <p:nvSpPr>
          <p:cNvPr id="1730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Острая кровопотеря: катетеризация вен, в/в инфузия растворов.</a:t>
            </a:r>
          </a:p>
          <a:p>
            <a:r>
              <a:rPr lang="ru-RU" smtClean="0"/>
              <a:t>Наркотическое обезболивание.</a:t>
            </a:r>
          </a:p>
          <a:p>
            <a:r>
              <a:rPr lang="ru-RU" smtClean="0"/>
              <a:t>Перикардиоцентез  диагностический и терапевтический (прокол в  5-м межреберье слева, парастернальная линия)</a:t>
            </a:r>
          </a:p>
          <a:p>
            <a:r>
              <a:rPr lang="ru-RU" smtClean="0"/>
              <a:t>Реанимационная пункция перикарда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33763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Заголовок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357312"/>
          </a:xfrm>
        </p:spPr>
        <p:txBody>
          <a:bodyPr/>
          <a:lstStyle/>
          <a:p>
            <a:r>
              <a:rPr lang="ru-RU" smtClean="0"/>
              <a:t>Разрыв              сердца</a:t>
            </a:r>
          </a:p>
        </p:txBody>
      </p:sp>
      <p:sp>
        <p:nvSpPr>
          <p:cNvPr id="1740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174085" name="Picture 5" descr="F:\картинки\razryv-mezhzheludochkovoj-peregorodk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1212850"/>
            <a:ext cx="7643812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5906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Разрыв межжелудочковой перегородки</a:t>
            </a:r>
          </a:p>
        </p:txBody>
      </p:sp>
      <p:sp>
        <p:nvSpPr>
          <p:cNvPr id="1751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Разрыв МЖП возникает при трансмуральном ИМ. Дефект возникает на границе ИМ: с локализацией ИМ в передней стенке ЛЖ дефект  появляется в верхушечной области, при нижнем ИМ –в базальных отделах.</a:t>
            </a:r>
          </a:p>
          <a:p>
            <a:r>
              <a:rPr lang="ru-RU" smtClean="0"/>
              <a:t>В 30% случаев  возникают множественные, извилистые ходы, особенно при нижних инфарктах.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31646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Заголовок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1143000"/>
          </a:xfrm>
        </p:spPr>
        <p:txBody>
          <a:bodyPr/>
          <a:lstStyle/>
          <a:p>
            <a:r>
              <a:rPr lang="ru-RU" sz="3600" b="1" smtClean="0"/>
              <a:t>Разрыв МЖП при ИМ. Клиника</a:t>
            </a:r>
            <a:r>
              <a:rPr lang="ru-RU" sz="3600" smtClean="0"/>
              <a:t>.</a:t>
            </a:r>
          </a:p>
        </p:txBody>
      </p:sp>
      <p:sp>
        <p:nvSpPr>
          <p:cNvPr id="176131" name="Содержимое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r>
              <a:rPr lang="ru-RU" sz="2400" smtClean="0"/>
              <a:t>Появляются и нарастают симптомы острой право и левожелудочковой сердечной недостаточности</a:t>
            </a:r>
          </a:p>
          <a:p>
            <a:r>
              <a:rPr lang="ru-RU" sz="2400" b="1" smtClean="0"/>
              <a:t>Симптомы острой правожелудочковой СН</a:t>
            </a:r>
            <a:r>
              <a:rPr lang="ru-RU" sz="2400" smtClean="0"/>
              <a:t>:</a:t>
            </a:r>
          </a:p>
          <a:p>
            <a:r>
              <a:rPr lang="ru-RU" sz="2400" smtClean="0"/>
              <a:t>Набухшие шейные вены, набухание печени( боли в правом подреберье)</a:t>
            </a:r>
          </a:p>
          <a:p>
            <a:r>
              <a:rPr lang="ru-RU" sz="2400" smtClean="0"/>
              <a:t>Отеки на ногах</a:t>
            </a:r>
          </a:p>
          <a:p>
            <a:r>
              <a:rPr lang="ru-RU" sz="2400" smtClean="0"/>
              <a:t>Увеличение ЦВД</a:t>
            </a:r>
          </a:p>
          <a:p>
            <a:r>
              <a:rPr lang="ru-RU" sz="2400" b="1" smtClean="0"/>
              <a:t>Симптомы острой левожелудочковой СН: </a:t>
            </a:r>
            <a:r>
              <a:rPr lang="ru-RU" sz="2400" smtClean="0"/>
              <a:t>чувство нехватки воздуха, ортопное, </a:t>
            </a:r>
          </a:p>
          <a:p>
            <a:r>
              <a:rPr lang="ru-RU" sz="2400" smtClean="0"/>
              <a:t>Тахикардия, влажные хрипы в легких,</a:t>
            </a:r>
          </a:p>
          <a:p>
            <a:r>
              <a:rPr lang="ru-RU" sz="2400" smtClean="0"/>
              <a:t>Легочная гипертензия</a:t>
            </a:r>
          </a:p>
          <a:p>
            <a:endParaRPr lang="ru-RU" sz="2400" b="1" smtClean="0"/>
          </a:p>
          <a:p>
            <a:endParaRPr lang="ru-RU" sz="2400" smtClean="0"/>
          </a:p>
          <a:p>
            <a:endParaRPr lang="ru-RU" sz="240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9041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1785938"/>
            <a:ext cx="8572500" cy="1690687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Лечение острого инфаркта миокарда с подъемом сегмента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8478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876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Неотложные мероприятия при подозрении на ИМ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8613" y="1071563"/>
            <a:ext cx="5756275" cy="41148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Оксигенотерапия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Адекватная анальгезия (морфин или промедол)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Аспирин          (160 – 325 мг </a:t>
            </a:r>
            <a:r>
              <a:rPr lang="en-US" sz="2400" smtClean="0">
                <a:solidFill>
                  <a:schemeClr val="tx2"/>
                </a:solidFill>
              </a:rPr>
              <a:t>per os)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Клопидогрел  (300 -600 мг </a:t>
            </a:r>
            <a:r>
              <a:rPr lang="en-US" sz="2400" smtClean="0">
                <a:solidFill>
                  <a:schemeClr val="tx2"/>
                </a:solidFill>
              </a:rPr>
              <a:t>per os</a:t>
            </a:r>
            <a:r>
              <a:rPr lang="ru-RU" sz="2400" smtClean="0">
                <a:solidFill>
                  <a:schemeClr val="tx2"/>
                </a:solidFill>
              </a:rPr>
              <a:t>)</a:t>
            </a:r>
          </a:p>
          <a:p>
            <a:pPr eaLnBrk="1" hangingPunct="1">
              <a:buFont typeface="Arial" charset="0"/>
              <a:buNone/>
            </a:pPr>
            <a:endParaRPr lang="en-US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178180" name="Содержимое 5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178182" name="Содержимое 6"/>
          <p:cNvSpPr>
            <a:spLocks noGrp="1"/>
          </p:cNvSpPr>
          <p:nvPr>
            <p:ph sz="quarter" idx="2"/>
          </p:nvPr>
        </p:nvSpPr>
        <p:spPr>
          <a:xfrm>
            <a:off x="6643688" y="1941513"/>
            <a:ext cx="1893887" cy="1981200"/>
          </a:xfrm>
        </p:spPr>
        <p:txBody>
          <a:bodyPr/>
          <a:lstStyle/>
          <a:p>
            <a:endParaRPr lang="ru-RU" smtClean="0"/>
          </a:p>
        </p:txBody>
      </p:sp>
    </p:spTree>
    <p:custDataLst>
      <p:tags r:id="rId1"/>
    </p:custDataLst>
  </p:cSld>
  <p:clrMapOvr>
    <a:masterClrMapping/>
  </p:clrMapOvr>
  <p:transition advTm="3401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Факторы риска ИМ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428750"/>
            <a:ext cx="8429625" cy="4786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1778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38125"/>
            <a:ext cx="8637588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     Раннее лечение ИМ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071563"/>
            <a:ext cx="532288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Цель: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Ликвидация боли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Восстановление кровотока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Воздействие на тромбообразование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Предупреждение фибрилляции желудочков</a:t>
            </a:r>
          </a:p>
        </p:txBody>
      </p:sp>
      <p:pic>
        <p:nvPicPr>
          <p:cNvPr id="17920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795963" y="1143000"/>
            <a:ext cx="3024187" cy="4156075"/>
          </a:xfr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2603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Рекомендации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5725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ru-RU" sz="2400" smtClean="0">
                <a:solidFill>
                  <a:schemeClr val="tx2"/>
                </a:solidFill>
              </a:rPr>
              <a:t> При внезапном развитии тяжелого приступа стенокардии немедленно принять  1-2 таблетки аспирина  160 – 325 мг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Разжевать первую табл. в любой некишечнозащищенной лек. форме (отметка в сопроводительном документе),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               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5943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ChangeArrowheads="1"/>
          </p:cNvSpPr>
          <p:nvPr/>
        </p:nvSpPr>
        <p:spPr bwMode="auto">
          <a:xfrm>
            <a:off x="190500" y="0"/>
            <a:ext cx="83820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</a:rPr>
              <a:t>Цель  – восстановление кровотока. </a:t>
            </a:r>
            <a:r>
              <a:rPr lang="ru-RU" sz="2800" b="1" i="0" dirty="0" err="1">
                <a:solidFill>
                  <a:schemeClr val="accent6">
                    <a:lumMod val="75000"/>
                  </a:schemeClr>
                </a:solidFill>
              </a:rPr>
              <a:t>Антиагреганты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</a:rPr>
              <a:t>: классификация 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428625" y="1285875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None/>
            </a:pPr>
            <a:r>
              <a:rPr lang="ru-RU" sz="2800" b="1" i="0">
                <a:solidFill>
                  <a:schemeClr val="tx2"/>
                </a:solidFill>
              </a:rPr>
              <a:t>1 класс:</a:t>
            </a:r>
            <a:r>
              <a:rPr lang="en-US" sz="2800" b="1" i="0">
                <a:solidFill>
                  <a:schemeClr val="tx2"/>
                </a:solidFill>
              </a:rPr>
              <a:t> </a:t>
            </a:r>
            <a:r>
              <a:rPr lang="ru-RU" sz="2800" b="1" i="0">
                <a:solidFill>
                  <a:schemeClr val="tx2"/>
                </a:solidFill>
              </a:rPr>
              <a:t>Ингибиторы ЦОГ-1 </a:t>
            </a:r>
            <a:r>
              <a:rPr lang="en-US" sz="2800" i="0">
                <a:solidFill>
                  <a:schemeClr val="tx2"/>
                </a:solidFill>
              </a:rPr>
              <a:t/>
            </a:r>
            <a:br>
              <a:rPr lang="en-US" sz="2800" i="0">
                <a:solidFill>
                  <a:schemeClr val="tx2"/>
                </a:solidFill>
              </a:rPr>
            </a:br>
            <a:r>
              <a:rPr lang="en-US" sz="2800" i="0">
                <a:solidFill>
                  <a:schemeClr val="tx2"/>
                </a:solidFill>
              </a:rPr>
              <a:t>	     </a:t>
            </a:r>
            <a:r>
              <a:rPr lang="ru-RU" sz="2800" i="0">
                <a:solidFill>
                  <a:schemeClr val="tx2"/>
                </a:solidFill>
              </a:rPr>
              <a:t>(снижают образование тромбоксана)	</a:t>
            </a:r>
          </a:p>
          <a:p>
            <a:pPr marL="762000" lvl="1" indent="-285750"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ru-RU" sz="2800" i="0">
                <a:solidFill>
                  <a:schemeClr val="tx2"/>
                </a:solidFill>
              </a:rPr>
              <a:t>Ацетилсалициловая кислота (АСК)</a:t>
            </a:r>
          </a:p>
          <a:p>
            <a:pPr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None/>
            </a:pPr>
            <a:r>
              <a:rPr lang="ru-RU" sz="2800" b="1" i="0">
                <a:solidFill>
                  <a:schemeClr val="tx2"/>
                </a:solidFill>
              </a:rPr>
              <a:t>2 класс:</a:t>
            </a:r>
            <a:r>
              <a:rPr lang="en-US" sz="2800" b="1" i="0">
                <a:solidFill>
                  <a:schemeClr val="tx2"/>
                </a:solidFill>
              </a:rPr>
              <a:t> </a:t>
            </a:r>
            <a:r>
              <a:rPr lang="ru-RU" sz="2800" b="1" i="0">
                <a:solidFill>
                  <a:schemeClr val="tx2"/>
                </a:solidFill>
              </a:rPr>
              <a:t>Активаторы аденилциклазы </a:t>
            </a:r>
            <a:r>
              <a:rPr lang="ru-RU" sz="2800" i="0">
                <a:solidFill>
                  <a:schemeClr val="tx2"/>
                </a:solidFill>
              </a:rPr>
              <a:t>	 </a:t>
            </a:r>
          </a:p>
          <a:p>
            <a:pPr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None/>
            </a:pPr>
            <a:r>
              <a:rPr lang="ru-RU" sz="2800" i="0">
                <a:solidFill>
                  <a:schemeClr val="tx2"/>
                </a:solidFill>
              </a:rPr>
              <a:t>	</a:t>
            </a:r>
            <a:r>
              <a:rPr lang="en-US" sz="2800" i="0">
                <a:solidFill>
                  <a:schemeClr val="tx2"/>
                </a:solidFill>
              </a:rPr>
              <a:t>     </a:t>
            </a:r>
            <a:r>
              <a:rPr lang="ru-RU" sz="2800" i="0">
                <a:solidFill>
                  <a:schemeClr val="tx2"/>
                </a:solidFill>
              </a:rPr>
              <a:t>(повышают образование простациклина)</a:t>
            </a:r>
          </a:p>
          <a:p>
            <a:pPr marL="762000" lvl="1" indent="-285750"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ru-RU" sz="2800" i="0">
                <a:solidFill>
                  <a:schemeClr val="tx2"/>
                </a:solidFill>
              </a:rPr>
              <a:t> Курантил</a:t>
            </a:r>
            <a:r>
              <a:rPr lang="ru-RU" sz="2800" i="0" baseline="30000">
                <a:solidFill>
                  <a:schemeClr val="tx2"/>
                </a:solidFill>
              </a:rPr>
              <a:t>®</a:t>
            </a:r>
            <a:r>
              <a:rPr lang="ru-RU" sz="2800" i="0">
                <a:solidFill>
                  <a:schemeClr val="tx2"/>
                </a:solidFill>
              </a:rPr>
              <a:t> (дипиридамол) </a:t>
            </a:r>
          </a:p>
          <a:p>
            <a:pPr algn="l">
              <a:spcBef>
                <a:spcPct val="20000"/>
              </a:spcBef>
              <a:buClr>
                <a:srgbClr val="F40000"/>
              </a:buClr>
            </a:pPr>
            <a:r>
              <a:rPr lang="ru-RU" sz="2800" b="1" i="0">
                <a:solidFill>
                  <a:schemeClr val="tx2"/>
                </a:solidFill>
              </a:rPr>
              <a:t>3 класс:</a:t>
            </a:r>
            <a:r>
              <a:rPr lang="en-US" sz="2800" b="1" i="0">
                <a:solidFill>
                  <a:schemeClr val="tx2"/>
                </a:solidFill>
              </a:rPr>
              <a:t> </a:t>
            </a:r>
            <a:r>
              <a:rPr lang="ru-RU" sz="2800" b="1" i="0">
                <a:solidFill>
                  <a:schemeClr val="tx2"/>
                </a:solidFill>
              </a:rPr>
              <a:t>Антагонисты аденозиновых рецепторов</a:t>
            </a:r>
            <a:r>
              <a:rPr lang="en-US" sz="2800" i="0">
                <a:solidFill>
                  <a:schemeClr val="tx2"/>
                </a:solidFill>
              </a:rPr>
              <a:t>          </a:t>
            </a:r>
            <a:endParaRPr lang="ru-RU" sz="2800" i="0">
              <a:solidFill>
                <a:schemeClr val="tx2"/>
              </a:solidFill>
            </a:endParaRPr>
          </a:p>
          <a:p>
            <a:pPr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en-US" sz="2800" i="0">
                <a:solidFill>
                  <a:schemeClr val="tx2"/>
                </a:solidFill>
              </a:rPr>
              <a:t>     </a:t>
            </a:r>
            <a:r>
              <a:rPr lang="ru-RU" sz="2800" i="0">
                <a:solidFill>
                  <a:schemeClr val="tx2"/>
                </a:solidFill>
              </a:rPr>
              <a:t>Тиклопидин/клопидогрел (плавикс)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0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421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1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1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1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1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1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1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890" grpId="0" build="p" autoUpdateAnimBg="0"/>
      <p:bldP spid="421891" grpId="0" build="p" autoUpdateAnimBg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3613150" y="1933575"/>
          <a:ext cx="1920875" cy="2971800"/>
        </p:xfrm>
        <a:graphic>
          <a:graphicData uri="http://schemas.openxmlformats.org/presentationml/2006/ole">
            <p:oleObj spid="_x0000_s11266" name="Clip" r:id="rId5" imgW="1857600" imgH="3995640" progId="">
              <p:embed/>
            </p:oleObj>
          </a:graphicData>
        </a:graphic>
      </p:graphicFrame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3419475" y="549275"/>
            <a:ext cx="2057400" cy="8445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5278"/>
              </a:avLst>
            </a:prstTxWarp>
          </a:bodyPr>
          <a:lstStyle/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Аспирин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371475" y="690563"/>
            <a:ext cx="2962275" cy="2233612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609600" y="3197225"/>
            <a:ext cx="1990725" cy="1600200"/>
          </a:xfrm>
          <a:prstGeom prst="plus">
            <a:avLst>
              <a:gd name="adj" fmla="val 2400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71475" y="5029200"/>
            <a:ext cx="2571750" cy="1447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33800" y="5410200"/>
            <a:ext cx="1666875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5667375" y="815975"/>
            <a:ext cx="3095625" cy="1676400"/>
          </a:xfrm>
          <a:prstGeom prst="octagon">
            <a:avLst>
              <a:gd name="adj" fmla="val 2604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5600700" y="2706688"/>
            <a:ext cx="3162300" cy="19462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5562600" y="4865688"/>
            <a:ext cx="3200400" cy="1371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28650" y="5334000"/>
            <a:ext cx="1885950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ru-RU" sz="2400" i="0">
              <a:latin typeface="Arial" charset="0"/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1000125" y="3019425"/>
            <a:ext cx="1209675" cy="7016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ru-RU" sz="2000" b="1" i="0"/>
              <a:t>  Язва эрозии</a:t>
            </a:r>
            <a:endParaRPr lang="ru-RU" sz="2000" i="0">
              <a:solidFill>
                <a:schemeClr val="bg1"/>
              </a:solidFill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1009650" y="5562600"/>
            <a:ext cx="1200150" cy="396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ru-RU" sz="2000" b="1" i="0">
                <a:solidFill>
                  <a:schemeClr val="bg1"/>
                </a:solidFill>
              </a:rPr>
              <a:t>   </a:t>
            </a:r>
            <a:r>
              <a:rPr lang="ru-RU" sz="2000" b="1" i="0"/>
              <a:t>ХОЗЛ</a:t>
            </a:r>
            <a:endParaRPr lang="ru-RU" sz="2000" i="0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867150" y="5562600"/>
            <a:ext cx="1447800" cy="7016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2000" b="1" i="0"/>
              <a:t> Риск операции</a:t>
            </a:r>
            <a:endParaRPr lang="ru-RU" sz="2000" b="1" i="0">
              <a:solidFill>
                <a:schemeClr val="bg1"/>
              </a:solidFill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5943600" y="838200"/>
            <a:ext cx="2590800" cy="7016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2000" b="1" i="0"/>
              <a:t>Артериальная                                                                                                   гипертония</a:t>
            </a:r>
            <a:r>
              <a:rPr lang="ru-RU" sz="2000" b="1" i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6038850" y="2917825"/>
            <a:ext cx="2314575" cy="10064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2000" b="1" i="0"/>
              <a:t>Сочетание </a:t>
            </a:r>
            <a:br>
              <a:rPr lang="ru-RU" sz="2000" b="1" i="0"/>
            </a:br>
            <a:r>
              <a:rPr lang="ru-RU" sz="2000" b="1" i="0"/>
              <a:t>с другими препаратами</a:t>
            </a:r>
            <a:endParaRPr lang="ru-RU" sz="2000" b="1" i="0">
              <a:solidFill>
                <a:schemeClr val="bg1"/>
              </a:solidFill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5943600" y="5029200"/>
            <a:ext cx="2514600" cy="7016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sz="2000" b="1" i="0"/>
              <a:t>Геморрагический </a:t>
            </a:r>
            <a:r>
              <a:rPr lang="en-US" sz="2000" b="1" i="0"/>
              <a:t/>
            </a:r>
            <a:br>
              <a:rPr lang="en-US" sz="2000" b="1" i="0"/>
            </a:br>
            <a:r>
              <a:rPr lang="ru-RU" sz="2000" b="1" i="0"/>
              <a:t>инсульт</a:t>
            </a:r>
            <a:endParaRPr lang="ru-RU" sz="2000" b="1" i="0">
              <a:solidFill>
                <a:schemeClr val="bg1"/>
              </a:solidFill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1123950" y="936625"/>
            <a:ext cx="1524000" cy="7016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ru-RU" sz="2000" b="1" i="0">
                <a:solidFill>
                  <a:schemeClr val="bg1"/>
                </a:solidFill>
              </a:rPr>
              <a:t>     </a:t>
            </a:r>
            <a:r>
              <a:rPr lang="ru-RU" sz="2000" b="1" i="0"/>
              <a:t>Lab-        контроль</a:t>
            </a:r>
            <a:endParaRPr lang="ru-RU" sz="2000" b="1" i="0">
              <a:solidFill>
                <a:schemeClr val="bg1"/>
              </a:solidFill>
            </a:endParaRP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600075" y="188913"/>
            <a:ext cx="7780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i="0">
                <a:solidFill>
                  <a:schemeClr val="tx2"/>
                </a:solidFill>
              </a:rPr>
              <a:t>1 класс антиагрегантов – ингибиторы ЦОГ</a:t>
            </a:r>
            <a:r>
              <a:rPr lang="ru-RU" sz="2400" i="0">
                <a:solidFill>
                  <a:schemeClr val="tx2"/>
                </a:solidFill>
              </a:rPr>
              <a:t>1</a:t>
            </a:r>
            <a:endParaRPr lang="ru-RU" i="0">
              <a:solidFill>
                <a:schemeClr val="tx2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85875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ru-RU" b="1" smtClean="0"/>
              <a:t>Противопоказания к приему ацетилсалициловой кислоты 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ru-RU" b="1" smtClean="0"/>
              <a:t>Индивидуальная чувствительность</a:t>
            </a:r>
          </a:p>
          <a:p>
            <a:pPr lvl="1" eaLnBrk="1" hangingPunct="1"/>
            <a:r>
              <a:rPr lang="ru-RU" b="1" smtClean="0"/>
              <a:t>Кровоточащая язва</a:t>
            </a:r>
          </a:p>
          <a:p>
            <a:pPr lvl="1" eaLnBrk="1" hangingPunct="1"/>
            <a:r>
              <a:rPr lang="ru-RU" b="1" smtClean="0"/>
              <a:t>Тяжелое заболевание печени</a:t>
            </a:r>
          </a:p>
          <a:p>
            <a:pPr lvl="1" eaLnBrk="1" hangingPunct="1"/>
            <a:r>
              <a:rPr lang="ru-RU" b="1" smtClean="0"/>
              <a:t>Аспириновая астма</a:t>
            </a:r>
          </a:p>
          <a:p>
            <a:pPr lvl="1" eaLnBrk="1" hangingPunct="1"/>
            <a:r>
              <a:rPr lang="ru-RU" b="1" smtClean="0"/>
              <a:t>Гемофилия</a:t>
            </a:r>
          </a:p>
          <a:p>
            <a:pPr lvl="1" eaLnBrk="1" hangingPunct="1"/>
            <a:r>
              <a:rPr lang="ru-RU" b="1" smtClean="0"/>
              <a:t>Язвенная болезнь в стадии обострения</a:t>
            </a:r>
          </a:p>
          <a:p>
            <a:pPr lvl="1" eaLnBrk="1" hangingPunct="1"/>
            <a:r>
              <a:rPr lang="ru-RU" b="1" smtClean="0"/>
              <a:t>Неконтролируемое А/Д</a:t>
            </a:r>
          </a:p>
        </p:txBody>
      </p:sp>
    </p:spTree>
    <p:custDataLst>
      <p:tags r:id="rId1"/>
    </p:custDataLst>
  </p:cSld>
  <p:clrMapOvr>
    <a:masterClrMapping/>
  </p:clrMapOvr>
  <p:transition advTm="61907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228600" y="190500"/>
            <a:ext cx="87249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</a:rPr>
              <a:t>Группы риска по осложнениям </a:t>
            </a:r>
            <a:r>
              <a:rPr lang="ru-RU" sz="2800" b="1" i="0" dirty="0" err="1">
                <a:solidFill>
                  <a:schemeClr val="accent6">
                    <a:lumMod val="75000"/>
                  </a:schemeClr>
                </a:solidFill>
              </a:rPr>
              <a:t>аспириновой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</a:rPr>
              <a:t> терапии</a:t>
            </a:r>
          </a:p>
        </p:txBody>
      </p:sp>
      <p:sp>
        <p:nvSpPr>
          <p:cNvPr id="424963" name="Rectangle 3"/>
          <p:cNvSpPr>
            <a:spLocks noChangeArrowheads="1"/>
          </p:cNvSpPr>
          <p:nvPr/>
        </p:nvSpPr>
        <p:spPr bwMode="auto">
          <a:xfrm>
            <a:off x="381000" y="11430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None/>
            </a:pPr>
            <a:r>
              <a:rPr lang="en-US" sz="2400" i="0">
                <a:solidFill>
                  <a:schemeClr val="tx2"/>
                </a:solidFill>
              </a:rPr>
              <a:t>1. </a:t>
            </a:r>
            <a:r>
              <a:rPr lang="ru-RU" sz="2400" i="0">
                <a:solidFill>
                  <a:schemeClr val="tx2"/>
                </a:solidFill>
              </a:rPr>
              <a:t>Нет безопасного аспирина: системное действие </a:t>
            </a:r>
            <a:r>
              <a:rPr lang="en-US" sz="2400" i="0">
                <a:solidFill>
                  <a:schemeClr val="tx2"/>
                </a:solidFill>
              </a:rPr>
              <a:t/>
            </a:r>
            <a:br>
              <a:rPr lang="en-US" sz="2400" i="0">
                <a:solidFill>
                  <a:schemeClr val="tx2"/>
                </a:solidFill>
              </a:rPr>
            </a:br>
            <a:r>
              <a:rPr lang="ru-RU" sz="2400" i="0">
                <a:solidFill>
                  <a:schemeClr val="tx2"/>
                </a:solidFill>
              </a:rPr>
              <a:t>    (ингибитор ЦОГ-1 и ПГ</a:t>
            </a:r>
            <a:r>
              <a:rPr lang="en-US" sz="2400" i="0">
                <a:solidFill>
                  <a:schemeClr val="tx2"/>
                </a:solidFill>
              </a:rPr>
              <a:t> I2)</a:t>
            </a:r>
            <a:endParaRPr lang="ru-RU" sz="2400" i="0">
              <a:solidFill>
                <a:schemeClr val="tx2"/>
              </a:solidFill>
            </a:endParaRPr>
          </a:p>
          <a:p>
            <a:pPr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None/>
            </a:pPr>
            <a:r>
              <a:rPr lang="ru-RU" sz="2400" i="0">
                <a:solidFill>
                  <a:schemeClr val="tx2"/>
                </a:solidFill>
              </a:rPr>
              <a:t>2. Кому нельзя долго и бесконтрольно принимать аспирин:</a:t>
            </a:r>
          </a:p>
          <a:p>
            <a:pPr marL="762000" lvl="1" indent="-285750"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пожилые люди старше 65 лет</a:t>
            </a:r>
          </a:p>
          <a:p>
            <a:pPr marL="762000" lvl="1" indent="-285750"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недостаточно контролируемая гипертония</a:t>
            </a:r>
          </a:p>
          <a:p>
            <a:pPr marL="762000" lvl="1" indent="-285750"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заболевания печени</a:t>
            </a:r>
          </a:p>
          <a:p>
            <a:pPr marL="762000" lvl="1" indent="-285750"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сопутствующий прием алкоголя</a:t>
            </a:r>
          </a:p>
          <a:p>
            <a:pPr marL="762000" lvl="1" indent="-285750"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обструктивные заболевания легких</a:t>
            </a:r>
          </a:p>
          <a:p>
            <a:pPr marL="762000" lvl="1" indent="-285750"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отсутствие возможности лабораторного контроля</a:t>
            </a:r>
          </a:p>
          <a:p>
            <a:pPr marL="762000" lvl="1" indent="-285750" algn="l">
              <a:spcBef>
                <a:spcPct val="20000"/>
              </a:spcBef>
              <a:buClr>
                <a:srgbClr val="F4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больные с артрозом, вынужденные </a:t>
            </a:r>
            <a:r>
              <a:rPr lang="en-US" sz="2400" i="0">
                <a:solidFill>
                  <a:schemeClr val="tx2"/>
                </a:solidFill>
              </a:rPr>
              <a:t/>
            </a:r>
            <a:br>
              <a:rPr lang="en-US" sz="2400" i="0">
                <a:solidFill>
                  <a:schemeClr val="tx2"/>
                </a:solidFill>
              </a:rPr>
            </a:br>
            <a:r>
              <a:rPr lang="ru-RU" sz="2400" i="0">
                <a:solidFill>
                  <a:schemeClr val="tx2"/>
                </a:solidFill>
              </a:rPr>
              <a:t>принимать НПВС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13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4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4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4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4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4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4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4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4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6619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3 класс – антагонисты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аденозиновых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рецепторов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14375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400" b="1" smtClean="0">
                <a:solidFill>
                  <a:schemeClr val="tx2"/>
                </a:solidFill>
              </a:rPr>
              <a:t>Клопидогрел (Плавикс –фр.)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75 мг., покрыты оболочкой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лучше клопидогрель (начало с 300 мг, затем 75 мг в сутки), более быстрый эффект, лучшая переносимость)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Угнетает агрегацию тромбоцитов за счет необратимого изменения рецепторов к АДФ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Начинает действовать уже через 1 час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Эффект сохраняется 7 суток после отмены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buFont typeface="Arial" charset="0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5331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42875"/>
            <a:ext cx="8637588" cy="9461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Антиагреганты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для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в\в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введения  на этапе стационарного лечения (рек.)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4500"/>
            <a:ext cx="8229600" cy="3054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smtClean="0">
                <a:solidFill>
                  <a:schemeClr val="tx2"/>
                </a:solidFill>
              </a:rPr>
              <a:t>Абциксимаб (Реопро), 0,25 мг/кг </a:t>
            </a:r>
            <a:r>
              <a:rPr lang="ru-RU" sz="2400" smtClean="0">
                <a:solidFill>
                  <a:schemeClr val="tx2"/>
                </a:solidFill>
              </a:rPr>
              <a:t>, Нидерланды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Моноклональные антитела  человека и мыши, блокирующие гликопротеины </a:t>
            </a:r>
            <a:r>
              <a:rPr lang="en-US" sz="2400" smtClean="0">
                <a:solidFill>
                  <a:schemeClr val="tx2"/>
                </a:solidFill>
                <a:cs typeface="Arial" charset="0"/>
              </a:rPr>
              <a:t>II</a:t>
            </a:r>
            <a:r>
              <a:rPr lang="ru-RU" sz="2400" smtClean="0">
                <a:solidFill>
                  <a:schemeClr val="tx2"/>
                </a:solidFill>
                <a:cs typeface="Arial" charset="0"/>
              </a:rPr>
              <a:t>в /</a:t>
            </a:r>
            <a:r>
              <a:rPr lang="en-US" sz="2400" smtClean="0">
                <a:solidFill>
                  <a:schemeClr val="tx2"/>
                </a:solidFill>
                <a:cs typeface="Arial" charset="0"/>
              </a:rPr>
              <a:t>III</a:t>
            </a:r>
            <a:r>
              <a:rPr lang="ru-RU" sz="2400" smtClean="0">
                <a:solidFill>
                  <a:schemeClr val="tx2"/>
                </a:solidFill>
                <a:cs typeface="Arial" charset="0"/>
              </a:rPr>
              <a:t>а на поверхности тромбоцитов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  <a:cs typeface="Arial" charset="0"/>
              </a:rPr>
              <a:t>Нарушается способность к соединению с фибриногеном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  <a:cs typeface="Arial" charset="0"/>
              </a:rPr>
              <a:t>Блокада необратима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При инфаркте миокарда - 24 часа до чрескожного вмешательства</a:t>
            </a:r>
          </a:p>
          <a:p>
            <a:pPr eaLnBrk="1" hangingPunct="1">
              <a:lnSpc>
                <a:spcPct val="90000"/>
              </a:lnSpc>
            </a:pPr>
            <a:endParaRPr lang="ru-RU" sz="2400" smtClean="0">
              <a:solidFill>
                <a:schemeClr val="tx2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9900" y="1000125"/>
            <a:ext cx="86375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b="1" i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Блокаторы</a:t>
            </a:r>
            <a:r>
              <a:rPr lang="ru-RU" sz="2400" b="1" i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i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гликопротеиновых</a:t>
            </a:r>
            <a:r>
              <a:rPr lang="ru-RU" sz="2400" b="1" i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рецепторов </a:t>
            </a:r>
            <a:r>
              <a:rPr lang="ru-RU" sz="1600" b="1" i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ТРОМБОЦИТОВ</a:t>
            </a:r>
            <a:endParaRPr lang="ru-RU" sz="2400" b="1" i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75926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6413" y="1071563"/>
            <a:ext cx="8637587" cy="500062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2"/>
                </a:solidFill>
              </a:rPr>
              <a:t>Тирофибан- Аграстат, Нидерланды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3063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0,25 мг/мл, 50 мл.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Синтетический непептидный блокатор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     гликопротеиновых рецепторов  </a:t>
            </a:r>
            <a:r>
              <a:rPr lang="en-US" sz="2400" smtClean="0">
                <a:solidFill>
                  <a:schemeClr val="tx2"/>
                </a:solidFill>
                <a:cs typeface="Arial" charset="0"/>
              </a:rPr>
              <a:t>II</a:t>
            </a:r>
            <a:r>
              <a:rPr lang="ru-RU" sz="2400" smtClean="0">
                <a:solidFill>
                  <a:schemeClr val="tx2"/>
                </a:solidFill>
                <a:cs typeface="Arial" charset="0"/>
              </a:rPr>
              <a:t>в /</a:t>
            </a:r>
            <a:r>
              <a:rPr lang="en-US" sz="2400" smtClean="0">
                <a:solidFill>
                  <a:schemeClr val="tx2"/>
                </a:solidFill>
                <a:cs typeface="Arial" charset="0"/>
              </a:rPr>
              <a:t>III</a:t>
            </a:r>
            <a:r>
              <a:rPr lang="ru-RU" sz="2400" smtClean="0">
                <a:solidFill>
                  <a:schemeClr val="tx2"/>
                </a:solidFill>
                <a:cs typeface="Arial" charset="0"/>
              </a:rPr>
              <a:t>а </a:t>
            </a:r>
            <a:r>
              <a:rPr lang="ru-RU" sz="2400" smtClean="0">
                <a:solidFill>
                  <a:schemeClr val="tx2"/>
                </a:solidFill>
              </a:rPr>
              <a:t>на поверхности тромбоцитов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Блокада обратима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10 мкг/кг за 4 часа до чрескожного вмешательства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7500" y="142875"/>
            <a:ext cx="86375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i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Антиагреганты для в\в введения  на этапе стационарного лечения (рек.)</a:t>
            </a:r>
            <a:endParaRPr lang="ru-RU" sz="2800" b="1" i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48150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Реперфузия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4931" name="Прямоугольник 2"/>
          <p:cNvSpPr>
            <a:spLocks noChangeArrowheads="1"/>
          </p:cNvSpPr>
          <p:nvPr/>
        </p:nvSpPr>
        <p:spPr bwMode="auto">
          <a:xfrm>
            <a:off x="428625" y="928688"/>
            <a:ext cx="80724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Восстановление кровотока по инфаркт -связанной артерии, является основой лечения </a:t>
            </a: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ОИМп</a:t>
            </a:r>
            <a:r>
              <a:rPr lang="en-US" sz="2400" i="0" dirty="0">
                <a:solidFill>
                  <a:schemeClr val="tx2"/>
                </a:solidFill>
                <a:latin typeface="+mn-lt"/>
              </a:rPr>
              <a:t>ST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:</a:t>
            </a:r>
          </a:p>
          <a:p>
            <a:pPr algn="l">
              <a:defRPr/>
            </a:pPr>
            <a:endParaRPr lang="ru-RU" sz="2400" i="0" dirty="0">
              <a:solidFill>
                <a:schemeClr val="tx2"/>
              </a:solidFill>
              <a:latin typeface="+mn-lt"/>
            </a:endParaRPr>
          </a:p>
          <a:p>
            <a:pPr algn="l"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    1.  </a:t>
            </a: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Тромболизис</a:t>
            </a:r>
            <a:endParaRPr lang="ru-RU" sz="2400" i="0" dirty="0">
              <a:solidFill>
                <a:schemeClr val="tx2"/>
              </a:solidFill>
              <a:latin typeface="+mn-lt"/>
            </a:endParaRPr>
          </a:p>
          <a:p>
            <a:pPr algn="l"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     2. Экстренное первичное ЧКВ  со </a:t>
            </a: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стентированием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инфаркт-связанной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 артерии</a:t>
            </a:r>
            <a:endParaRPr lang="en-US" sz="2400" i="0" dirty="0">
              <a:solidFill>
                <a:schemeClr val="tx2"/>
              </a:solidFill>
              <a:latin typeface="+mn-lt"/>
            </a:endParaRPr>
          </a:p>
          <a:p>
            <a:pPr algn="l">
              <a:defRPr/>
            </a:pPr>
            <a:r>
              <a:rPr lang="en-US" sz="2400" i="0" dirty="0">
                <a:solidFill>
                  <a:schemeClr val="tx2"/>
                </a:solidFill>
                <a:latin typeface="+mn-lt"/>
              </a:rPr>
              <a:t>       </a:t>
            </a:r>
            <a:endParaRPr lang="ru-RU" sz="240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467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latin typeface="Arial" charset="0"/>
              </a:rPr>
              <a:t>ИМ - шкала риска </a:t>
            </a:r>
            <a:r>
              <a:rPr lang="en-US" sz="4000" smtClean="0">
                <a:latin typeface="Arial" charset="0"/>
              </a:rPr>
              <a:t>SCORE</a:t>
            </a:r>
            <a:r>
              <a:rPr lang="ru-RU" sz="4000" smtClean="0">
                <a:latin typeface="Arial" charset="0"/>
              </a:rPr>
              <a:t>         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400" smtClean="0">
                <a:latin typeface="Arial" charset="0"/>
              </a:rPr>
              <a:t>При ИМ рассчитанный 10- летний риск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400" smtClean="0">
                <a:latin typeface="Arial" charset="0"/>
              </a:rPr>
              <a:t>   </a:t>
            </a:r>
            <a:r>
              <a:rPr lang="ru-RU" sz="2400" smtClean="0">
                <a:latin typeface="Arial" charset="0"/>
              </a:rPr>
              <a:t> фатального сердечно –сосудистого заболевания по шкале риска </a:t>
            </a:r>
            <a:r>
              <a:rPr lang="en-US" sz="2400" smtClean="0">
                <a:latin typeface="Arial" charset="0"/>
              </a:rPr>
              <a:t>SCORE</a:t>
            </a:r>
            <a:r>
              <a:rPr lang="ru-RU" sz="2400" smtClean="0">
                <a:latin typeface="Arial" charset="0"/>
              </a:rPr>
              <a:t> составляет более 10%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>
                <a:latin typeface="Arial" charset="0"/>
              </a:rPr>
              <a:t>     (очень высокий).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240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i="1" smtClean="0">
                <a:latin typeface="Arial" charset="0"/>
              </a:rPr>
              <a:t>Очень высокий риск- снижение ХС ЛПНП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>
                <a:latin typeface="Arial" charset="0"/>
              </a:rPr>
              <a:t>  </a:t>
            </a:r>
            <a:r>
              <a:rPr lang="ru-RU" sz="2400" i="1" smtClean="0">
                <a:latin typeface="Arial" charset="0"/>
              </a:rPr>
              <a:t>  до 1.4ммоль/л (Европейское общество кардиологов,2019г.)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2400" i="1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240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240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smtClean="0">
                <a:latin typeface="Arial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advTm="47691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38100"/>
            <a:ext cx="8637588" cy="6762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Раннее лечение ИМ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ЦЕЛЬ  - обезболивание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28688"/>
            <a:ext cx="8229600" cy="5197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Только в/в  введение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Наркотические анальгетики-морфин гидрохлорид 5мг, затем 2-4 мг через 5 мин.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 Дробное введение – минимально необходимая доза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    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      Для уменьшения беспокойства – обстановка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Диазепам в/в (у всех больных не рекомендуется)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Фентанил – слишком короткое действие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При необходимости –действие морфина может быть усилено нейролептиками , однако риск остановки дыхания и гипотония усиливаются</a:t>
            </a:r>
          </a:p>
          <a:p>
            <a:pPr eaLnBrk="1" hangingPunct="1">
              <a:lnSpc>
                <a:spcPct val="90000"/>
              </a:lnSpc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07329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Прямоугольник 2"/>
          <p:cNvSpPr>
            <a:spLocks noChangeArrowheads="1"/>
          </p:cNvSpPr>
          <p:nvPr/>
        </p:nvSpPr>
        <p:spPr bwMode="auto">
          <a:xfrm>
            <a:off x="357188" y="928688"/>
            <a:ext cx="803751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 b="1" i="0">
                <a:solidFill>
                  <a:schemeClr val="tx2"/>
                </a:solidFill>
              </a:rPr>
              <a:t>Нестероидные противовоспалительные </a:t>
            </a:r>
          </a:p>
          <a:p>
            <a:pPr algn="l"/>
            <a:r>
              <a:rPr lang="ru-RU" sz="2400" b="1" i="0">
                <a:solidFill>
                  <a:schemeClr val="tx2"/>
                </a:solidFill>
              </a:rPr>
              <a:t>препараты  не  использовать:</a:t>
            </a:r>
          </a:p>
          <a:p>
            <a:pPr algn="l"/>
            <a:r>
              <a:rPr lang="ru-RU" sz="2400" i="0">
                <a:solidFill>
                  <a:schemeClr val="tx2"/>
                </a:solidFill>
              </a:rPr>
              <a:t>   - недостаточный антиангинальный эффект</a:t>
            </a:r>
          </a:p>
          <a:p>
            <a:pPr algn="l"/>
            <a:r>
              <a:rPr lang="ru-RU" sz="2400" i="0">
                <a:solidFill>
                  <a:schemeClr val="tx2"/>
                </a:solidFill>
              </a:rPr>
              <a:t>   - отрицательное влияние на течение </a:t>
            </a:r>
          </a:p>
          <a:p>
            <a:pPr algn="l"/>
            <a:r>
              <a:rPr lang="ru-RU" sz="2400" i="0">
                <a:solidFill>
                  <a:schemeClr val="tx2"/>
                </a:solidFill>
              </a:rPr>
              <a:t>     инфаркта миокарда</a:t>
            </a:r>
          </a:p>
          <a:p>
            <a:pPr algn="l"/>
            <a:r>
              <a:rPr lang="ru-RU" sz="2400" i="0">
                <a:solidFill>
                  <a:schemeClr val="tx2"/>
                </a:solidFill>
              </a:rPr>
              <a:t>   - блокируют действие ацетилсалициловой кислоты</a:t>
            </a:r>
          </a:p>
          <a:p>
            <a:pPr algn="l"/>
            <a:r>
              <a:rPr lang="ru-RU" sz="2400" i="0">
                <a:solidFill>
                  <a:schemeClr val="tx2"/>
                </a:solidFill>
              </a:rPr>
              <a:t>   - нарушают процессы рубцевания миокарда</a:t>
            </a:r>
          </a:p>
          <a:p>
            <a:pPr algn="l"/>
            <a:r>
              <a:rPr lang="ru-RU" sz="2400" i="0">
                <a:solidFill>
                  <a:schemeClr val="tx2"/>
                </a:solidFill>
              </a:rPr>
              <a:t>   - увеличивают риск разрывов миокарда  </a:t>
            </a:r>
          </a:p>
          <a:p>
            <a:pPr algn="l"/>
            <a:endParaRPr lang="ru-RU" sz="2800" i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17500" y="38100"/>
            <a:ext cx="8637588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i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Раннее лечение ИМ</a:t>
            </a:r>
            <a:r>
              <a:rPr lang="en-US" sz="2800" b="1" i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sz="2800" b="1" i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ЦЕЛЬ  - обезболивание</a:t>
            </a:r>
            <a:endParaRPr lang="ru-RU" sz="2800" b="1" i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35657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нитраты</a:t>
            </a:r>
          </a:p>
        </p:txBody>
      </p:sp>
      <p:sp>
        <p:nvSpPr>
          <p:cNvPr id="1904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/>
              <a:t>Нитроглицерин(2-4 мл 1% раствора, перлинганит (20-40 мл  0,1%р-ра)</a:t>
            </a:r>
          </a:p>
          <a:p>
            <a:r>
              <a:rPr lang="ru-RU" sz="2400" smtClean="0"/>
              <a:t>Или изосорбид динитрат (изокет -20-40 мл 0,1% р-ра в/в капельно в физрастворе</a:t>
            </a:r>
          </a:p>
          <a:p>
            <a:pPr>
              <a:buFont typeface="Arial" charset="0"/>
              <a:buNone/>
            </a:pPr>
            <a:r>
              <a:rPr lang="ru-RU" sz="2400" smtClean="0"/>
              <a:t>      С начальной скоростью 10 мкг/мин с последующим увеличением на 5 мкг/мин каждые 5-10 мин в течение 48-72 часов (АД систолическое не менее 100 мм рт.ст.</a:t>
            </a:r>
          </a:p>
          <a:p>
            <a:r>
              <a:rPr lang="ru-RU" sz="2400" smtClean="0"/>
              <a:t>ЧСС - не выше 100 уд/мин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18545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44450"/>
            <a:ext cx="8637588" cy="2041525"/>
          </a:xfrm>
        </p:spPr>
        <p:txBody>
          <a:bodyPr/>
          <a:lstStyle/>
          <a:p>
            <a:pPr eaLnBrk="1" hangingPunct="1"/>
            <a:r>
              <a:rPr lang="ru-RU" sz="3200" smtClean="0"/>
              <a:t>Нитроглицерин, нитроминт. Инфузия 5-20 мкг/мин с титрованием  дозы)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8613" y="2193925"/>
            <a:ext cx="4027487" cy="4187825"/>
          </a:xfrm>
          <a:noFill/>
          <a:ln>
            <a:solidFill>
              <a:schemeClr val="hlink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Показания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/>
              <a:t>При </a:t>
            </a:r>
            <a:r>
              <a:rPr lang="ru-RU" sz="2000" b="1" dirty="0" err="1" smtClean="0"/>
              <a:t>рецидивировании</a:t>
            </a:r>
            <a:r>
              <a:rPr lang="ru-RU" sz="2000" b="1" dirty="0" smtClean="0"/>
              <a:t> болевого синдрома или явлениях выраженного застоя в МКК – </a:t>
            </a:r>
            <a:r>
              <a:rPr lang="ru-RU" sz="2000" b="1" dirty="0" err="1" smtClean="0"/>
              <a:t>инфузия</a:t>
            </a:r>
            <a:endParaRPr lang="ru-RU" sz="2000" b="1" dirty="0" smtClean="0"/>
          </a:p>
          <a:p>
            <a:pPr eaLnBrk="1" hangingPunct="1">
              <a:lnSpc>
                <a:spcPct val="80000"/>
              </a:lnSpc>
            </a:pPr>
            <a:r>
              <a:rPr lang="ru-RU" sz="2000" b="1" dirty="0" smtClean="0"/>
              <a:t>Контролировать  степень снижения САД : не более 20 % у </a:t>
            </a:r>
            <a:r>
              <a:rPr lang="ru-RU" sz="2000" b="1" dirty="0" err="1" smtClean="0"/>
              <a:t>нормотензивных</a:t>
            </a:r>
            <a:r>
              <a:rPr lang="ru-RU" sz="2000" b="1" dirty="0" smtClean="0"/>
              <a:t> пациентов и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/>
              <a:t>    30 % у гипертоников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/>
              <a:t>    (но не ниже 100 мм</a:t>
            </a:r>
            <a:r>
              <a:rPr lang="en-US" sz="2000" b="1" dirty="0" smtClean="0"/>
              <a:t> </a:t>
            </a:r>
            <a:r>
              <a:rPr lang="ru-RU" sz="2000" b="1" dirty="0" err="1" smtClean="0"/>
              <a:t>рт.ст</a:t>
            </a:r>
            <a:r>
              <a:rPr lang="ru-RU" sz="2000" b="1" dirty="0" smtClean="0"/>
              <a:t>.)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8500" y="2205038"/>
            <a:ext cx="4029075" cy="3851275"/>
          </a:xfrm>
          <a:noFill/>
          <a:ln>
            <a:solidFill>
              <a:schemeClr val="hlink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chemeClr val="tx2"/>
                </a:solidFill>
              </a:rPr>
              <a:t>Противопоказания: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smtClean="0"/>
              <a:t>Артериальная гипотензия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smtClean="0"/>
              <a:t>Тяжелая тахикардия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smtClean="0"/>
              <a:t>Тяжелая брадикардия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smtClean="0"/>
              <a:t>Инфаркт миокарда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smtClean="0"/>
              <a:t>     правого желудочка</a:t>
            </a:r>
          </a:p>
        </p:txBody>
      </p:sp>
    </p:spTree>
    <p:custDataLst>
      <p:tags r:id="rId1"/>
    </p:custDataLst>
  </p:cSld>
  <p:clrMapOvr>
    <a:masterClrMapping/>
  </p:clrMapOvr>
  <p:transition advTm="137460"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Неэффективность обезболивания морфием </a:t>
            </a:r>
          </a:p>
        </p:txBody>
      </p:sp>
      <p:sp>
        <p:nvSpPr>
          <p:cNvPr id="122883" name="Прямоугольник 2"/>
          <p:cNvSpPr>
            <a:spLocks noChangeArrowheads="1"/>
          </p:cNvSpPr>
          <p:nvPr/>
        </p:nvSpPr>
        <p:spPr bwMode="auto">
          <a:xfrm>
            <a:off x="323850" y="1628775"/>
            <a:ext cx="8135938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2800" b="1" i="0" dirty="0">
                <a:solidFill>
                  <a:schemeClr val="tx2"/>
                </a:solidFill>
              </a:rPr>
              <a:t>Исключить :</a:t>
            </a:r>
          </a:p>
          <a:p>
            <a:pPr algn="l">
              <a:defRPr/>
            </a:pPr>
            <a:endParaRPr lang="ru-RU" sz="2800" b="1" i="0" dirty="0">
              <a:solidFill>
                <a:schemeClr val="tx2"/>
              </a:solidFill>
            </a:endParaRPr>
          </a:p>
          <a:p>
            <a:pPr marL="174625" indent="-174625" algn="l">
              <a:buFont typeface="Arial" pitchFamily="34" charset="0"/>
              <a:buChar char="•"/>
              <a:defRPr/>
            </a:pPr>
            <a:r>
              <a:rPr lang="ru-RU" sz="2800" b="1" i="0" dirty="0">
                <a:solidFill>
                  <a:schemeClr val="tx2"/>
                </a:solidFill>
              </a:rPr>
              <a:t>Разрыв миокарда</a:t>
            </a:r>
          </a:p>
          <a:p>
            <a:pPr marL="174625" indent="-174625" algn="l">
              <a:buFont typeface="Arial" pitchFamily="34" charset="0"/>
              <a:buChar char="•"/>
              <a:defRPr/>
            </a:pPr>
            <a:r>
              <a:rPr lang="ru-RU" sz="2800" b="1" i="0" dirty="0">
                <a:solidFill>
                  <a:schemeClr val="tx2"/>
                </a:solidFill>
              </a:rPr>
              <a:t>Расслаивающую аневризму аорты</a:t>
            </a:r>
          </a:p>
          <a:p>
            <a:pPr marL="174625" indent="-174625" algn="l">
              <a:buFont typeface="Arial" pitchFamily="34" charset="0"/>
              <a:buChar char="•"/>
              <a:defRPr/>
            </a:pPr>
            <a:r>
              <a:rPr lang="ru-RU" sz="2800" b="1" i="0" dirty="0">
                <a:solidFill>
                  <a:schemeClr val="tx2"/>
                </a:solidFill>
              </a:rPr>
              <a:t>Наркоманию</a:t>
            </a:r>
          </a:p>
          <a:p>
            <a:pPr algn="l">
              <a:defRPr/>
            </a:pPr>
            <a:r>
              <a:rPr lang="ru-RU" sz="2800" b="1" i="0" dirty="0">
                <a:solidFill>
                  <a:schemeClr val="tx2"/>
                </a:solidFill>
              </a:rPr>
              <a:t> 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5017"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Тромболизис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. Показания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Основа лечения при невозможности проведения  ЧКВ в течение 120 ближайших минут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Типичная ишемическая боль в предшествующие                    12 часов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Смещение с.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r>
              <a:rPr lang="ru-RU" sz="2400" smtClean="0">
                <a:solidFill>
                  <a:schemeClr val="tx2"/>
                </a:solidFill>
              </a:rPr>
              <a:t> вверх более 0,1мВ в 2-х смежных отведениях от конечностей или более 0,2 мВ в 2-х грудных отведениях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Появление полной блокады левой н.п.Гиса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 течение 24 часов после тромболизиса должно быть проведено ЧКВ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При эффективном тромболизисе – ЧКВ не ранее чем через 3 часа и не позднее - 24 часов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15911"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85750"/>
            <a:ext cx="8637588" cy="64293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Абсолютные противопоказания для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тромболизиса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7156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Геморрагический инсульт в анамнезе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Любой другой инсульт в течение года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Внутричерепные новообразования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Продолжающееся внутреннее  кровотечение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Подозрение на расслаивающую аневризму аорты</a:t>
            </a:r>
            <a:endParaRPr lang="en-US" sz="24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Септический эндокардит</a:t>
            </a: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1982"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93688"/>
            <a:ext cx="8637588" cy="70643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Относительные противопоказания для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тромболизиса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071563"/>
            <a:ext cx="8208963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Тяжелая неконтролируемая АГ (САД  &gt;180 мм рт.ст, ДАД   &gt;110 мм рт. ст.)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Любая внутричерепная патология (анамнез)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Непрямые антикоагулянты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Внутреннее кровотечение (2-4 нед.)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Проведение сердечно-легочной реанимации (более 10 мин)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Крупное хирургическое вмешательство (за 3 недели)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Пункция сосудов (если невозможно прижать)</a:t>
            </a:r>
          </a:p>
          <a:p>
            <a:pPr eaLnBrk="1" hangingPunct="1">
              <a:lnSpc>
                <a:spcPct val="80000"/>
              </a:lnSpc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3345"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Заголовок 1"/>
          <p:cNvSpPr>
            <a:spLocks noGrp="1"/>
          </p:cNvSpPr>
          <p:nvPr>
            <p:ph type="title"/>
          </p:nvPr>
        </p:nvSpPr>
        <p:spPr>
          <a:xfrm>
            <a:off x="317500" y="214313"/>
            <a:ext cx="8637588" cy="6651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Относительные противопоказания для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тромболизиса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6611" name="Содержимое 2"/>
          <p:cNvSpPr>
            <a:spLocks noGrp="1"/>
          </p:cNvSpPr>
          <p:nvPr>
            <p:ph idx="1"/>
          </p:nvPr>
        </p:nvSpPr>
        <p:spPr>
          <a:xfrm>
            <a:off x="457200" y="133191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dirty="0" err="1" smtClean="0">
                <a:solidFill>
                  <a:schemeClr val="tx2"/>
                </a:solidFill>
              </a:rPr>
              <a:t>Стрептокиназа</a:t>
            </a:r>
            <a:r>
              <a:rPr lang="ru-RU" sz="2400" dirty="0" smtClean="0">
                <a:solidFill>
                  <a:schemeClr val="tx2"/>
                </a:solidFill>
              </a:rPr>
              <a:t> (от 5 дней до 2 лет)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Аллергические реакции в анамнезе на </a:t>
            </a:r>
            <a:r>
              <a:rPr lang="ru-RU" sz="2400" dirty="0" err="1" smtClean="0">
                <a:solidFill>
                  <a:schemeClr val="tx2"/>
                </a:solidFill>
              </a:rPr>
              <a:t>стрептокиназу</a:t>
            </a:r>
            <a:endParaRPr lang="ru-RU" sz="24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Беременность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Активная </a:t>
            </a:r>
            <a:r>
              <a:rPr lang="ru-RU" sz="2400" dirty="0" err="1" smtClean="0">
                <a:solidFill>
                  <a:schemeClr val="tx2"/>
                </a:solidFill>
              </a:rPr>
              <a:t>пептическая</a:t>
            </a:r>
            <a:r>
              <a:rPr lang="ru-RU" sz="2400" dirty="0" smtClean="0">
                <a:solidFill>
                  <a:schemeClr val="tx2"/>
                </a:solidFill>
              </a:rPr>
              <a:t> язва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Недавнее лечение сетчатки лазером</a:t>
            </a:r>
          </a:p>
          <a:p>
            <a:pPr eaLnBrk="1" hangingPunct="1"/>
            <a:endParaRPr lang="ru-RU" sz="2400" dirty="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2429"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Стрептокиназа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1933 год:</a:t>
            </a:r>
            <a:r>
              <a:rPr lang="en-US" sz="2400" smtClean="0">
                <a:solidFill>
                  <a:schemeClr val="tx2"/>
                </a:solidFill>
              </a:rPr>
              <a:t> Tillet </a:t>
            </a:r>
            <a:r>
              <a:rPr lang="ru-RU" sz="2400" smtClean="0">
                <a:solidFill>
                  <a:schemeClr val="tx2"/>
                </a:solidFill>
              </a:rPr>
              <a:t>при ангине выделил из крови                      бета-гемолитический стрептококк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 1938 год: из бета-гемолитического стрептококка выделен белок стрептокиназа.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75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7334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Клинико-эпидемиология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ИМ (всплески ИМ)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00125"/>
            <a:ext cx="8208963" cy="44878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Утро – первый час после пробуждения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400" smtClean="0">
                <a:solidFill>
                  <a:schemeClr val="tx2"/>
                </a:solidFill>
              </a:rPr>
              <a:t>Подъем АД, ЧСС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400" smtClean="0">
                <a:solidFill>
                  <a:schemeClr val="tx2"/>
                </a:solidFill>
              </a:rPr>
              <a:t>Усиление агрегации тромбоцитов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400" smtClean="0">
                <a:solidFill>
                  <a:schemeClr val="tx2"/>
                </a:solidFill>
              </a:rPr>
              <a:t>Снижение фибринолиза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400" smtClean="0">
                <a:solidFill>
                  <a:schemeClr val="tx2"/>
                </a:solidFill>
              </a:rPr>
              <a:t>Подъем катехоламинов, АКТГ, кортизола крови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Понедельники (у работающих)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Зимние месяцы, холодные дни года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Резкие колебания атмосферного давления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Сильное волнение – стресс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Большие физические нагрузки</a:t>
            </a:r>
          </a:p>
          <a:p>
            <a:pPr eaLnBrk="1" hangingPunct="1">
              <a:lnSpc>
                <a:spcPct val="90000"/>
              </a:lnSpc>
            </a:pPr>
            <a:endParaRPr lang="ru-RU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ru-RU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26187"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85750"/>
            <a:ext cx="8637588" cy="7016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Способ введения (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тромболизис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000125"/>
            <a:ext cx="8229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err="1" smtClean="0">
                <a:solidFill>
                  <a:schemeClr val="tx2"/>
                </a:solidFill>
              </a:rPr>
              <a:t>Стрептокиназа</a:t>
            </a:r>
            <a:r>
              <a:rPr lang="ru-RU" sz="2400" dirty="0" smtClean="0">
                <a:solidFill>
                  <a:schemeClr val="tx2"/>
                </a:solidFill>
              </a:rPr>
              <a:t> 1 500 000 в/</a:t>
            </a:r>
            <a:r>
              <a:rPr lang="ru-RU" sz="2400" dirty="0" err="1" smtClean="0">
                <a:solidFill>
                  <a:schemeClr val="tx2"/>
                </a:solidFill>
              </a:rPr>
              <a:t>в</a:t>
            </a:r>
            <a:endParaRPr lang="ru-RU" sz="2400" dirty="0" smtClean="0">
              <a:solidFill>
                <a:schemeClr val="tx2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в течение 30 -60 мин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Эффект через 2-3 часа</a:t>
            </a:r>
          </a:p>
          <a:p>
            <a:pPr marL="366713"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i="1" dirty="0" smtClean="0">
                <a:solidFill>
                  <a:schemeClr val="tx2"/>
                </a:solidFill>
              </a:rPr>
              <a:t>Механизм действия:</a:t>
            </a:r>
          </a:p>
          <a:p>
            <a:pPr marL="766763"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i="1" dirty="0" smtClean="0">
                <a:solidFill>
                  <a:schemeClr val="tx2"/>
                </a:solidFill>
              </a:rPr>
              <a:t>Тканевой активатор </a:t>
            </a:r>
            <a:r>
              <a:rPr lang="ru-RU" sz="2000" i="1" dirty="0" err="1" smtClean="0">
                <a:solidFill>
                  <a:schemeClr val="tx2"/>
                </a:solidFill>
              </a:rPr>
              <a:t>плазминогена</a:t>
            </a:r>
            <a:r>
              <a:rPr lang="ru-RU" sz="2000" i="1" dirty="0" smtClean="0">
                <a:solidFill>
                  <a:schemeClr val="tx2"/>
                </a:solidFill>
              </a:rPr>
              <a:t>, </a:t>
            </a:r>
            <a:r>
              <a:rPr lang="ru-RU" sz="2000" dirty="0" smtClean="0">
                <a:solidFill>
                  <a:schemeClr val="tx2"/>
                </a:solidFill>
              </a:rPr>
              <a:t>активирует плазмин, который растворяет  нити фибрина  </a:t>
            </a:r>
          </a:p>
          <a:p>
            <a:pPr marL="766763"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Находит </a:t>
            </a:r>
            <a:r>
              <a:rPr lang="ru-RU" sz="2000" dirty="0" err="1" smtClean="0">
                <a:solidFill>
                  <a:schemeClr val="tx2"/>
                </a:solidFill>
              </a:rPr>
              <a:t>плазминоген</a:t>
            </a:r>
            <a:r>
              <a:rPr lang="ru-RU" sz="2000" dirty="0" smtClean="0">
                <a:solidFill>
                  <a:schemeClr val="tx2"/>
                </a:solidFill>
              </a:rPr>
              <a:t> не только в тромбе, но и во внутренних органах</a:t>
            </a:r>
          </a:p>
          <a:p>
            <a:pPr marL="766763"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2"/>
                </a:solidFill>
              </a:rPr>
              <a:t>  Много геморрагических осложнений со стороны внутренних органов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400" dirty="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80209"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Альтеплаза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92868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Альтеплаза – Тканевой активатор плазминогена,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активирует плазмин – действует на нити фибрина, растворяет тромб,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15 мг в/в болюсно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затем 0,75мг/кг в течение 30 мин. , 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далее 0,5 мг/кг в течение 60 мин.,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Суммарная доза НЕ превышает 100 мг.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Эффект через 60 мин после введения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Осложнения: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геморрагический инсульт (1%)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1176"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Метализе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тенектеплаза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Связывается только с тромбом (снижается риск кровотечений) </a:t>
            </a:r>
            <a:r>
              <a:rPr lang="en-US" sz="2400" smtClean="0">
                <a:solidFill>
                  <a:schemeClr val="tx2"/>
                </a:solidFill>
              </a:rPr>
              <a:t>ASSENT-1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Разовый болюс за 5-10 сек.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Инфузия 90 мин.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8-ми кратное увеличение периода полувыведения,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в 90 раз действует быстрее, чем альтеплаза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89785"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7600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Генетическая мутация тканевого активатора плазминогена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Менее уязвим для ингибитора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Меньше геморрагических осложнений,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Инсульт – 0,72%(менее 1% -стандарт хорошего тромболизиса)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Не вызывает аллергии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Сохраняет большой объем миокарда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i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Метализе (тенектеплаза)</a:t>
            </a:r>
            <a:endParaRPr lang="ru-RU" sz="2800" b="1" i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36119"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Прерванный инфаркт миокарда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Прекращение подъема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 первые сутки  уменьшение КФК в 2 раза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25 % в 1час абортивный ОИМ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Снижение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r>
              <a:rPr lang="ru-RU" sz="2400" smtClean="0">
                <a:solidFill>
                  <a:schemeClr val="tx2"/>
                </a:solidFill>
              </a:rPr>
              <a:t> на 70 % от исходного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i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Метализе (тенектеплаза)</a:t>
            </a:r>
            <a:endParaRPr lang="ru-RU" sz="2800" b="1" i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53960"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Пуролаза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(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Проурокиназа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рекомбинантная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)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3779" name="Прямоугольник 3"/>
          <p:cNvSpPr>
            <a:spLocks noChangeArrowheads="1"/>
          </p:cNvSpPr>
          <p:nvPr/>
        </p:nvSpPr>
        <p:spPr bwMode="auto">
          <a:xfrm>
            <a:off x="684213" y="928688"/>
            <a:ext cx="81359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algn="l">
              <a:buFont typeface="Arial" charset="0"/>
              <a:buChar char="•"/>
            </a:pPr>
            <a:r>
              <a:rPr lang="ru-RU" sz="2400" i="0">
                <a:solidFill>
                  <a:schemeClr val="tx2"/>
                </a:solidFill>
                <a:cs typeface="Times New Roman" pitchFamily="18" charset="0"/>
              </a:rPr>
              <a:t>Новый тромболитик третьего поколения отечественного производства </a:t>
            </a:r>
          </a:p>
          <a:p>
            <a:pPr marL="174625" indent="-174625" algn="l">
              <a:buFont typeface="Arial" charset="0"/>
              <a:buChar char="•"/>
            </a:pPr>
            <a:r>
              <a:rPr lang="ru-RU" sz="2400" i="0">
                <a:solidFill>
                  <a:schemeClr val="tx2"/>
                </a:solidFill>
                <a:cs typeface="Times New Roman" pitchFamily="18" charset="0"/>
              </a:rPr>
              <a:t>6 млн МЕ в/в (2 млн МЕ болюс + 4 млн МЕ инфузия в течение 60 мин)</a:t>
            </a:r>
          </a:p>
          <a:p>
            <a:pPr marL="174625" indent="-174625" algn="l">
              <a:buFont typeface="Arial" charset="0"/>
              <a:buChar char="•"/>
            </a:pPr>
            <a:r>
              <a:rPr lang="ru-RU" sz="2400" i="0">
                <a:solidFill>
                  <a:schemeClr val="tx2"/>
                </a:solidFill>
                <a:cs typeface="Times New Roman" pitchFamily="18" charset="0"/>
              </a:rPr>
              <a:t>Восстановление коронарного кровотока через 30-90 мин (75%).</a:t>
            </a:r>
            <a:endParaRPr lang="ru-RU" sz="2400" i="0" u="sng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8689"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Гепаринотерапия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ЕСЛИ ПЛАНИРУЕТСЯ ТРОМБОЛИТИЧЕСКАЯ ТЕРАПИЯ СТРЕПТОКИНАЗОЙ ПРИ ИНФАРКТЕ МИОКАРДА с зубцом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ГЕПАРИН НЕ ВВОДИТСЯ !!!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2312"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При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тромболитической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терапии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альтеплазой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перед ее введением, назначается в/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болюсно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гепарин в дозе 60 ЕД/кг, но не более 4000 ЕД суммарно !!!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b="1" i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Гепаринотерапия</a:t>
            </a:r>
            <a:endParaRPr lang="ru-RU" sz="2400" b="1" i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20229"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Фармакология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нефракционированного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гепарина НФГ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НФГ - смесь мукополисахаридов с различным молекулярным весом (средний вес 12-15 тыс. дальтон)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НФГ опосредованно ингибируют ключевые факторы тромбообразования – фактор Х и тромбин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НМГ (низкомолекулярные гепарины)-  1/3 фрагменты НФГ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НМГ преимущественно блокирует фактор Ха на более ранних стадиях тромбообразования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6162"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73038"/>
            <a:ext cx="8637588" cy="6842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Недостатки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нефракционированного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гепарина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Практические сложности в достижении адекватного режима гипокоагуляции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Необходимость индивидуального подбора дозы НФГ под контролем АЧТВ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Необходимость длительного (несколько суток) В/В введения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Невозможность пролонгированного применения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«Реактивация» болезни после прекращения инфузии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089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1643063"/>
            <a:ext cx="8643938" cy="2286000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Клинико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-  патогенетические  аспекты острого инфаркта миокарда с подъемом сегмента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987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600" b="1" smtClean="0"/>
              <a:t>Общий консенсус диагноза ИМ       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b="1" smtClean="0"/>
              <a:t>До 2000 года:</a:t>
            </a:r>
          </a:p>
          <a:p>
            <a:r>
              <a:rPr lang="ru-RU" b="1" smtClean="0"/>
              <a:t>Клиника</a:t>
            </a:r>
          </a:p>
          <a:p>
            <a:r>
              <a:rPr lang="ru-RU" b="1" smtClean="0"/>
              <a:t>ЭКГ – критерии</a:t>
            </a:r>
          </a:p>
          <a:p>
            <a:r>
              <a:rPr lang="ru-RU" b="1" smtClean="0"/>
              <a:t>Кардиоспецифические ферменты (КФК,ЛДГ</a:t>
            </a:r>
            <a:r>
              <a:rPr lang="ru-RU" sz="2400" b="1" smtClean="0"/>
              <a:t>1, </a:t>
            </a:r>
            <a:r>
              <a:rPr lang="ru-RU" b="1" smtClean="0"/>
              <a:t>миоглобин, трансаминазы)</a:t>
            </a:r>
          </a:p>
        </p:txBody>
      </p:sp>
      <p:sp>
        <p:nvSpPr>
          <p:cNvPr id="4" name="Нижний колонтитул 3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ru-RU" sz="1200">
                <a:solidFill>
                  <a:schemeClr val="tx1">
                    <a:tint val="75000"/>
                  </a:schemeClr>
                </a:solidFill>
              </a:rPr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2806"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Низкомолекулярные гепарины 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328613" y="1000125"/>
            <a:ext cx="8208962" cy="504031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Преимущества – </a:t>
            </a:r>
            <a:r>
              <a:rPr lang="ru-RU" sz="2400" b="1" smtClean="0">
                <a:solidFill>
                  <a:schemeClr val="tx2"/>
                </a:solidFill>
              </a:rPr>
              <a:t>Эноксапарин (Клексан</a:t>
            </a:r>
            <a:r>
              <a:rPr lang="ru-RU" sz="2400" smtClean="0">
                <a:solidFill>
                  <a:schemeClr val="tx2"/>
                </a:solidFill>
              </a:rPr>
              <a:t>), п/к 100 МЕ/кг  (1 мг /кг, каждые 12 час. в течение 2-8 сут)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Имеет преимущества перед Надропарином и Дальтепарином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Применяются в сочетании с аспирином      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3756"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Низкомолекулярные гепарины .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Надропарин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Фраксипарин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 Дозируется в МЕ активности против </a:t>
            </a:r>
            <a:r>
              <a:rPr lang="ru-RU" sz="2400" smtClean="0">
                <a:solidFill>
                  <a:schemeClr val="tx2"/>
                </a:solidFill>
                <a:cs typeface="Arial" charset="0"/>
              </a:rPr>
              <a:t>Ҳа фактора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Надропарин (Фраксипарин) – в/в струйно  (болюс) 86 МЕ/кг,                              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далее п/к  86 МЕ/кг каждые 12 час в течение 2 – 8 сут.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9514"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Низкомолекулярные гепарины.</a:t>
            </a:r>
            <a:b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ДАЛЬТЕПАРИН (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</a:rPr>
              <a:t>Фрагмин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) в лечении нестабильной стенокардии и инфаркта миокарда без зубца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endParaRPr lang="ru-RU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31975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tx2"/>
                </a:solidFill>
              </a:rPr>
              <a:t>1</a:t>
            </a:r>
            <a:r>
              <a:rPr lang="ru-RU" sz="2400" smtClean="0">
                <a:solidFill>
                  <a:schemeClr val="tx2"/>
                </a:solidFill>
              </a:rPr>
              <a:t>мл р-ра для инъекций – 10 000 МЕ НМГ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Готовые шприцы – 2500 МЕ и 5000 МЕ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120 МЕ на 1 кг массы тела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Дальтепарин (Фрагмин)- П/К 120 МЕ\кг, макс. 10.000 МЕ каждые 12 час, в течение 5 – 8 сут.)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2969"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Преимущества низкомолекулярных гепаринов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00012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Большая продолжительность действия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Высокая биодоступность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Эффективность применения в фиксированных дозах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Резистентность к нейтрализующему действию тромбоцитарных факторов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Стабильность и прогнозируемость антикоагулянтного действия НМГ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Отсутствие в необходимости контроля АЧТВ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Возможность подкожного введения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Более длительные сроки применения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4136"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019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Показания и противопоказания для применения низкомолекулярных гепаринов при ОКС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44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i="1" smtClean="0">
                <a:solidFill>
                  <a:schemeClr val="tx2"/>
                </a:solidFill>
              </a:rPr>
              <a:t>Показания: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000" smtClean="0">
                <a:solidFill>
                  <a:schemeClr val="tx2"/>
                </a:solidFill>
              </a:rPr>
              <a:t>Нестабильная стенокардия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000" smtClean="0">
                <a:solidFill>
                  <a:schemeClr val="tx2"/>
                </a:solidFill>
              </a:rPr>
              <a:t>Инфаркт миокарда без зубца </a:t>
            </a:r>
            <a:r>
              <a:rPr lang="en-US" sz="2000" smtClean="0">
                <a:solidFill>
                  <a:schemeClr val="tx2"/>
                </a:solidFill>
              </a:rPr>
              <a:t>Q</a:t>
            </a:r>
            <a:endParaRPr lang="ru-RU" sz="20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i="1" smtClean="0">
                <a:solidFill>
                  <a:schemeClr val="tx2"/>
                </a:solidFill>
              </a:rPr>
              <a:t>Противопоказания (как при НФГ):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Геморрагический синдром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Тяжелая артериальная гипертензия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Язвенная болезнь с риском кровотечения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Ретиноангиопатия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Печеночная и почечная недостаточность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Тромбоцитопения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Известная гиперчувствительность к НФГ и НМГ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1908"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73038"/>
            <a:ext cx="8637588" cy="8270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Гепарин для профилактики тромбоэмболических осложнений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44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Назначается у больных высокого риска: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Обширный передний ИМ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Мерцательная аритмия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Тромб в полости левого желудочка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Сердечная недостаточность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Венозные тромбозы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Тромбоэмболии в анамнезе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ЭНОКСАПАРИН</a:t>
            </a:r>
            <a:r>
              <a:rPr lang="ru-RU" sz="2400" smtClean="0">
                <a:solidFill>
                  <a:schemeClr val="tx2"/>
                </a:solidFill>
              </a:rPr>
              <a:t> – 40 мг подкожно однократно в сутки в течение 5 – 14 дней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7445"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Бета-блокаторы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в лечении острого инфаркта миокарда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Стремиться к применению у всех больных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Противопоказания к бета–блокаторам при ОИМ: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 - ЧСС менее 60 мин.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ru-RU" sz="2400" smtClean="0">
                <a:solidFill>
                  <a:schemeClr val="tx2"/>
                </a:solidFill>
              </a:rPr>
              <a:t>САД менее 100 мм рт.ст.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ru-RU" sz="2200" smtClean="0">
                <a:solidFill>
                  <a:schemeClr val="tx2"/>
                </a:solidFill>
              </a:rPr>
              <a:t>Острая левожелудочковая сердечная недостаточность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ru-RU" sz="2400" smtClean="0">
                <a:solidFill>
                  <a:schemeClr val="tx2"/>
                </a:solidFill>
              </a:rPr>
              <a:t>Кардиогенный шок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- Интервал </a:t>
            </a:r>
            <a:r>
              <a:rPr lang="en-US" sz="2400" smtClean="0">
                <a:solidFill>
                  <a:schemeClr val="tx2"/>
                </a:solidFill>
              </a:rPr>
              <a:t>Q</a:t>
            </a:r>
            <a:r>
              <a:rPr lang="ru-RU" sz="2400" smtClean="0">
                <a:solidFill>
                  <a:schemeClr val="tx2"/>
                </a:solidFill>
              </a:rPr>
              <a:t>Т более 0,24 сек.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- АВ блокада 2,3й степени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- ХОБЛ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- Бронхиальная астма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91192"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>
          <a:xfrm>
            <a:off x="317500" y="214313"/>
            <a:ext cx="8637588" cy="6461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Чрескоронарные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вмешательства. 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Международные стандарты</a:t>
            </a:r>
          </a:p>
        </p:txBody>
      </p:sp>
      <p:sp>
        <p:nvSpPr>
          <p:cNvPr id="216067" name="Содержимое 2"/>
          <p:cNvSpPr>
            <a:spLocks noGrp="1"/>
          </p:cNvSpPr>
          <p:nvPr>
            <p:ph idx="1"/>
          </p:nvPr>
        </p:nvSpPr>
        <p:spPr>
          <a:xfrm>
            <a:off x="457200" y="1331913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Суммарное время от обращения к врачу до начала ЧКВ не должно превышать 2 часов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Если  есть возможность провести  экстренное первичное ЧКВ  со стентированием инфаркт- связанной артерии в течение 2х часов, больного транспортировать без тромболитика</a:t>
            </a:r>
            <a:endParaRPr lang="en-US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3597"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73038"/>
            <a:ext cx="8637588" cy="6127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Эндоваскулярная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реперфузия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миокарда при ОИМ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928688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Первичная транслюминальная баллонная ангиопластика инфарктоответственной артерии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Альтернатива тромболизису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До 3х часов – все равно (лекарство или хирургия)-</a:t>
            </a:r>
            <a:r>
              <a:rPr lang="en-US" sz="2400" smtClean="0">
                <a:solidFill>
                  <a:schemeClr val="tx2"/>
                </a:solidFill>
              </a:rPr>
              <a:t> PRAGUE</a:t>
            </a:r>
            <a:r>
              <a:rPr lang="ru-RU" sz="2400" smtClean="0">
                <a:solidFill>
                  <a:schemeClr val="tx2"/>
                </a:solidFill>
              </a:rPr>
              <a:t>*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До 2 часов –тромболизис предпочтителен </a:t>
            </a:r>
            <a:r>
              <a:rPr lang="en-US" sz="2400" smtClean="0">
                <a:solidFill>
                  <a:schemeClr val="tx2"/>
                </a:solidFill>
              </a:rPr>
              <a:t>– CAPTIM</a:t>
            </a:r>
            <a:r>
              <a:rPr lang="ru-RU" sz="2400" smtClean="0">
                <a:solidFill>
                  <a:schemeClr val="tx2"/>
                </a:solidFill>
              </a:rPr>
              <a:t>*</a:t>
            </a:r>
            <a:r>
              <a:rPr lang="en-US" sz="2400" smtClean="0">
                <a:solidFill>
                  <a:schemeClr val="tx2"/>
                </a:solidFill>
              </a:rPr>
              <a:t>.</a:t>
            </a:r>
            <a:r>
              <a:rPr lang="ru-RU" sz="2400" smtClean="0">
                <a:solidFill>
                  <a:schemeClr val="tx2"/>
                </a:solidFill>
              </a:rPr>
              <a:t> Снижается  частота кардиогенного шока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4154"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</a:rPr>
              <a:t>ЧКВ </a:t>
            </a:r>
          </a:p>
        </p:txBody>
      </p:sp>
      <p:sp>
        <p:nvSpPr>
          <p:cNvPr id="218115" name="Содержимое 2"/>
          <p:cNvSpPr>
            <a:spLocks noGrp="1"/>
          </p:cNvSpPr>
          <p:nvPr>
            <p:ph idx="1"/>
          </p:nvPr>
        </p:nvSpPr>
        <p:spPr>
          <a:xfrm>
            <a:off x="457200" y="1260475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Кардиогенный шок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Сердечная недостаточность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Жизнеугрожающие аритмии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Высокий риск кровотечения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057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7500" y="142875"/>
            <a:ext cx="8637588" cy="6413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Лабораторные методы исследования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92868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smtClean="0">
                <a:solidFill>
                  <a:schemeClr val="tx2"/>
                </a:solidFill>
              </a:rPr>
              <a:t>Общий анализ крови: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Лейкоцитоз (через 2-4 дня от начала) до 12-15 тыс., нормализация показателей через неделю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Сдвиг влево с увеличением полинуклеаров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Лимфоцитопения </a:t>
            </a:r>
            <a:r>
              <a:rPr lang="en-US" sz="2400" smtClean="0">
                <a:solidFill>
                  <a:schemeClr val="tx2"/>
                </a:solidFill>
              </a:rPr>
              <a:t>(&lt;</a:t>
            </a:r>
            <a:r>
              <a:rPr lang="ru-RU" sz="2400" smtClean="0">
                <a:solidFill>
                  <a:schemeClr val="tx2"/>
                </a:solidFill>
              </a:rPr>
              <a:t> 20 % от общего числа </a:t>
            </a:r>
            <a:r>
              <a:rPr lang="en-US" sz="2400" smtClean="0">
                <a:solidFill>
                  <a:schemeClr val="tx2"/>
                </a:solidFill>
              </a:rPr>
              <a:t>Le)</a:t>
            </a:r>
            <a:endParaRPr lang="ru-RU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СОЭ: повышение к 4-5 суткам, сохраняется длительно</a:t>
            </a:r>
          </a:p>
        </p:txBody>
      </p:sp>
      <p:sp>
        <p:nvSpPr>
          <p:cNvPr id="6" name="Нижний колонтитул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ru-RU" sz="1200">
                <a:solidFill>
                  <a:schemeClr val="tx1">
                    <a:tint val="75000"/>
                  </a:schemeClr>
                </a:solidFill>
              </a:rPr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3828"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658813"/>
          </a:xfrm>
        </p:spPr>
        <p:txBody>
          <a:bodyPr/>
          <a:lstStyle/>
          <a:p>
            <a:r>
              <a:rPr lang="ru-RU" sz="4000" smtClean="0">
                <a:solidFill>
                  <a:srgbClr val="FFFF00"/>
                </a:solidFill>
              </a:rPr>
              <a:t>Исходная коронарограмма</a:t>
            </a:r>
          </a:p>
        </p:txBody>
      </p:sp>
      <p:pic>
        <p:nvPicPr>
          <p:cNvPr id="219139" name="Picture 5" descr="коронар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1341438"/>
            <a:ext cx="526732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0524"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658813"/>
          </a:xfrm>
        </p:spPr>
        <p:txBody>
          <a:bodyPr/>
          <a:lstStyle/>
          <a:p>
            <a:r>
              <a:rPr lang="ru-RU" sz="4000" smtClean="0">
                <a:solidFill>
                  <a:srgbClr val="FFFF00"/>
                </a:solidFill>
              </a:rPr>
              <a:t>Коронарограмма после стентирования</a:t>
            </a:r>
          </a:p>
        </p:txBody>
      </p:sp>
      <p:pic>
        <p:nvPicPr>
          <p:cNvPr id="220163" name="Picture 4" descr="коронар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1341438"/>
            <a:ext cx="526732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4278"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1438"/>
            <a:ext cx="8637588" cy="8223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Показания к первичной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транслюминальной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баллонной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ангиопластике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1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7156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Клиника затяжного не купирующегося болевого приступа (более 30 мин)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ЭКГ-картина ишемической фазы ОИМ с подъемом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r>
              <a:rPr lang="ru-RU" sz="2400" smtClean="0">
                <a:solidFill>
                  <a:schemeClr val="tx2"/>
                </a:solidFill>
              </a:rPr>
              <a:t> более, чем на 1 мм в нескольких грудных и одном из стандартных отведениях, либо впервые  возникшая блокада левых ветвей пучка Гиса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Время после начала ангинозного приступа не должно превышать 6-8 час (можно позднее, если сохраняются приступы стенокардии)</a:t>
            </a:r>
          </a:p>
          <a:p>
            <a:pPr eaLnBrk="1" hangingPunct="1">
              <a:lnSpc>
                <a:spcPct val="90000"/>
              </a:lnSpc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79167"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ЧКВ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>
          <a:xfrm>
            <a:off x="714375" y="126047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50246 больных (</a:t>
            </a:r>
            <a:r>
              <a:rPr lang="en-US" sz="2400" smtClean="0">
                <a:solidFill>
                  <a:schemeClr val="tx2"/>
                </a:solidFill>
              </a:rPr>
              <a:t>ERIC BOERSMA/S)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Менее 2х часов ангиопластика – летальность - 4,4 %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Менее 4х часов – летальность 8,6 %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Дверь – Раздутый баллон – менее 1 часа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Догоспитальный этап – 104 мин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Внутрибольничный этап -162 мин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Выигрыш 58 мин – 14% спасенных жизней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При раннем тромболизисе - Метализе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4996"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7254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Бета –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блокаторы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в лечении ОИМ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071563"/>
            <a:ext cx="828675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2400" smtClean="0">
                <a:solidFill>
                  <a:schemeClr val="tx2"/>
                </a:solidFill>
              </a:rPr>
              <a:t>В</a:t>
            </a:r>
            <a:r>
              <a:rPr lang="en-US" sz="2400" smtClean="0">
                <a:solidFill>
                  <a:schemeClr val="tx2"/>
                </a:solidFill>
              </a:rPr>
              <a:t>/</a:t>
            </a:r>
            <a:r>
              <a:rPr lang="ru-RU" sz="2400" smtClean="0">
                <a:solidFill>
                  <a:schemeClr val="tx2"/>
                </a:solidFill>
              </a:rPr>
              <a:t>в введение как можно раньше</a:t>
            </a:r>
          </a:p>
          <a:p>
            <a:pPr eaLnBrk="1" hangingPunct="1">
              <a:lnSpc>
                <a:spcPct val="150000"/>
              </a:lnSpc>
            </a:pPr>
            <a:r>
              <a:rPr lang="ru-RU" sz="2400" b="1" i="1" smtClean="0">
                <a:solidFill>
                  <a:schemeClr val="tx2"/>
                </a:solidFill>
              </a:rPr>
              <a:t>Атенолол –в</a:t>
            </a:r>
            <a:r>
              <a:rPr lang="en-US" sz="2400" b="1" i="1" smtClean="0">
                <a:solidFill>
                  <a:schemeClr val="tx2"/>
                </a:solidFill>
              </a:rPr>
              <a:t>|</a:t>
            </a:r>
            <a:r>
              <a:rPr lang="ru-RU" sz="2400" b="1" i="1" smtClean="0">
                <a:solidFill>
                  <a:schemeClr val="tx2"/>
                </a:solidFill>
              </a:rPr>
              <a:t>в 5 мг за 5 мин.,</a:t>
            </a:r>
            <a:r>
              <a:rPr lang="ru-RU" sz="2400" smtClean="0">
                <a:solidFill>
                  <a:schemeClr val="tx2"/>
                </a:solidFill>
              </a:rPr>
              <a:t> через 10 мин. еще 5 мг.  </a:t>
            </a:r>
          </a:p>
          <a:p>
            <a:pPr eaLnBrk="1" hangingPunct="1">
              <a:lnSpc>
                <a:spcPct val="150000"/>
              </a:lnSpc>
            </a:pPr>
            <a:r>
              <a:rPr lang="ru-RU" sz="2400" b="1" i="1" smtClean="0">
                <a:solidFill>
                  <a:schemeClr val="tx2"/>
                </a:solidFill>
              </a:rPr>
              <a:t>Метопролол (корвитол)–в</a:t>
            </a:r>
            <a:r>
              <a:rPr lang="en-US" sz="2400" b="1" i="1" smtClean="0">
                <a:solidFill>
                  <a:schemeClr val="tx2"/>
                </a:solidFill>
              </a:rPr>
              <a:t>|</a:t>
            </a:r>
            <a:r>
              <a:rPr lang="ru-RU" sz="2400" b="1" i="1" smtClean="0">
                <a:solidFill>
                  <a:schemeClr val="tx2"/>
                </a:solidFill>
              </a:rPr>
              <a:t>в 5 мг</a:t>
            </a:r>
            <a:r>
              <a:rPr lang="ru-RU" sz="2400" smtClean="0">
                <a:solidFill>
                  <a:schemeClr val="tx2"/>
                </a:solidFill>
              </a:rPr>
              <a:t> каждые 2 мин. До общей дозы 15 мг.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4493"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180975" y="190500"/>
            <a:ext cx="85725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ru-RU" sz="2800" b="1" i="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Метопролол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–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международный стандарт </a:t>
            </a:r>
            <a:r>
              <a:rPr lang="ru-RU" sz="2800" b="1" i="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кардиопротекции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при инфаркте миокарда:</a:t>
            </a:r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381000" y="1736725"/>
            <a:ext cx="838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</a:pPr>
            <a:r>
              <a:rPr lang="ru-RU" sz="2400" b="1" i="0">
                <a:solidFill>
                  <a:schemeClr val="tx2"/>
                </a:solidFill>
              </a:rPr>
              <a:t>Метопролол:    </a:t>
            </a:r>
            <a:r>
              <a:rPr lang="ru-RU" sz="2400" b="1">
                <a:solidFill>
                  <a:srgbClr val="FF0000"/>
                </a:solidFill>
              </a:rPr>
              <a:t>Корвитол</a:t>
            </a:r>
            <a:r>
              <a:rPr lang="ru-RU" sz="2400" b="1" baseline="30000">
                <a:solidFill>
                  <a:srgbClr val="FF0000"/>
                </a:solidFill>
              </a:rPr>
              <a:t>®</a:t>
            </a:r>
            <a:r>
              <a:rPr lang="ru-RU" sz="2400" b="1">
                <a:solidFill>
                  <a:srgbClr val="FF0000"/>
                </a:solidFill>
              </a:rPr>
              <a:t> 50, Корвитол</a:t>
            </a:r>
            <a:r>
              <a:rPr lang="ru-RU" sz="2400" b="1" baseline="30000">
                <a:solidFill>
                  <a:srgbClr val="FF0000"/>
                </a:solidFill>
              </a:rPr>
              <a:t>®</a:t>
            </a:r>
            <a:r>
              <a:rPr lang="ru-RU" sz="2400" b="1">
                <a:solidFill>
                  <a:srgbClr val="FF0000"/>
                </a:solidFill>
              </a:rPr>
              <a:t> 100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</a:pPr>
            <a:endParaRPr lang="ru-RU" sz="2400" b="1" i="0">
              <a:solidFill>
                <a:schemeClr val="tx2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снижает активность симпатической нервной системы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снижает сердечный выброс, ЧСС, АД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устраняет болевую и безболевую ишемию миокарда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повышает порог фибрилляции желудочков и снижает риск внезапной смерти в 7 раз по сравнению с плацебо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Оказывает анальгетический эффект при стенокардии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i="0">
                <a:solidFill>
                  <a:schemeClr val="tx2"/>
                </a:solidFill>
              </a:rPr>
              <a:t>Снижает летальность при ИБС на 36%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1357313" y="1127125"/>
            <a:ext cx="6929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>
              <a:defRPr/>
            </a:pPr>
            <a:r>
              <a:rPr lang="ru-RU" sz="2400" b="1" i="0" dirty="0">
                <a:solidFill>
                  <a:schemeClr val="tx2"/>
                </a:solidFill>
                <a:latin typeface="+mn-lt"/>
              </a:rPr>
              <a:t>(результаты </a:t>
            </a:r>
            <a:r>
              <a:rPr lang="ru-RU" sz="2400" b="1" i="0" dirty="0" err="1">
                <a:solidFill>
                  <a:schemeClr val="tx2"/>
                </a:solidFill>
                <a:latin typeface="+mn-lt"/>
              </a:rPr>
              <a:t>Гетеборгского</a:t>
            </a:r>
            <a:r>
              <a:rPr lang="ru-RU" sz="2400" b="1" i="0" dirty="0">
                <a:solidFill>
                  <a:schemeClr val="tx2"/>
                </a:solidFill>
                <a:latin typeface="+mn-lt"/>
              </a:rPr>
              <a:t> Исследования)</a:t>
            </a:r>
          </a:p>
        </p:txBody>
      </p:sp>
      <p:sp>
        <p:nvSpPr>
          <p:cNvPr id="224261" name="Rectangle 6"/>
          <p:cNvSpPr>
            <a:spLocks noChangeArrowheads="1"/>
          </p:cNvSpPr>
          <p:nvPr/>
        </p:nvSpPr>
        <p:spPr bwMode="auto">
          <a:xfrm>
            <a:off x="190500" y="6248400"/>
            <a:ext cx="278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1800" i="0">
                <a:solidFill>
                  <a:schemeClr val="accent2"/>
                </a:solidFill>
              </a:rPr>
              <a:t>Lancet, 1981;2:823-827</a:t>
            </a:r>
            <a:endParaRPr lang="ru-RU" sz="1800" i="0">
              <a:solidFill>
                <a:schemeClr val="accent2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4205"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179388" y="261938"/>
            <a:ext cx="87074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>
              <a:defRPr/>
            </a:pPr>
            <a:r>
              <a:rPr lang="en-US" sz="2800" b="1" i="0" dirty="0" err="1">
                <a:solidFill>
                  <a:schemeClr val="accent6">
                    <a:lumMod val="75000"/>
                  </a:schemeClr>
                </a:solidFill>
              </a:rPr>
              <a:t>Метопролол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0" dirty="0" err="1">
                <a:solidFill>
                  <a:schemeClr val="accent6">
                    <a:lumMod val="75000"/>
                  </a:schemeClr>
                </a:solidFill>
              </a:rPr>
              <a:t>снижает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0" dirty="0" err="1">
                <a:solidFill>
                  <a:schemeClr val="accent6">
                    <a:lumMod val="75000"/>
                  </a:schemeClr>
                </a:solidFill>
              </a:rPr>
              <a:t>смертность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</a:rPr>
              <a:t>самых </a:t>
            </a:r>
            <a:r>
              <a:rPr lang="en-US" sz="2800" b="1" i="0" dirty="0" err="1">
                <a:solidFill>
                  <a:schemeClr val="accent6">
                    <a:lumMod val="75000"/>
                  </a:schemeClr>
                </a:solidFill>
              </a:rPr>
              <a:t>тяжелых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0" dirty="0" err="1">
                <a:solidFill>
                  <a:schemeClr val="accent6">
                    <a:lumMod val="75000"/>
                  </a:schemeClr>
                </a:solidFill>
              </a:rPr>
              <a:t>больных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</a:rPr>
              <a:t> с </a:t>
            </a:r>
            <a:r>
              <a:rPr lang="en-US" sz="2800" b="1" i="0" dirty="0" err="1">
                <a:solidFill>
                  <a:schemeClr val="accent6">
                    <a:lumMod val="75000"/>
                  </a:schemeClr>
                </a:solidFill>
              </a:rPr>
              <a:t>инфарктом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i="0" dirty="0" err="1">
                <a:solidFill>
                  <a:schemeClr val="accent6">
                    <a:lumMod val="75000"/>
                  </a:schemeClr>
                </a:solidFill>
              </a:rPr>
              <a:t>миокарда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2800" b="1" i="0" dirty="0" err="1">
                <a:solidFill>
                  <a:schemeClr val="accent6">
                    <a:lumMod val="75000"/>
                  </a:schemeClr>
                </a:solidFill>
              </a:rPr>
              <a:t>Исследование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</a:rPr>
              <a:t> MIAMI) </a:t>
            </a:r>
            <a:endParaRPr lang="ru-RU" sz="2800" b="1" i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285750" y="1500188"/>
            <a:ext cx="8696325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 typeface="Wingdings" pitchFamily="2" charset="2"/>
              <a:buChar char="ü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5778 больных в первые часы ИМ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 typeface="Wingdings" pitchFamily="2" charset="2"/>
              <a:buChar char="ü"/>
              <a:defRPr/>
            </a:pP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Метопролол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 в дозе до 100 мг 2 раза в сутки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 typeface="Wingdings" pitchFamily="2" charset="2"/>
              <a:buChar char="ü"/>
              <a:defRPr/>
            </a:pPr>
            <a:r>
              <a:rPr lang="ru-RU" sz="2400" i="0" u="sng" dirty="0">
                <a:solidFill>
                  <a:schemeClr val="tx2"/>
                </a:solidFill>
                <a:latin typeface="+mn-lt"/>
              </a:rPr>
              <a:t>Эффект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: снижал смертность на 29% у больных с высоким риском смерти (одновременно 3 и более </a:t>
            </a: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нижеперечислен</a:t>
            </a:r>
            <a:r>
              <a:rPr lang="en-US" sz="2400" i="0" dirty="0">
                <a:solidFill>
                  <a:schemeClr val="tx2"/>
                </a:solidFill>
                <a:latin typeface="+mn-lt"/>
              </a:rPr>
              <a:t>-</a:t>
            </a: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ных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 критерия) </a:t>
            </a:r>
            <a:r>
              <a:rPr lang="en-US" sz="2400" i="0" dirty="0">
                <a:solidFill>
                  <a:schemeClr val="tx2"/>
                </a:solidFill>
                <a:latin typeface="+mn-lt"/>
              </a:rPr>
              <a:t>–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 наиболее частый контингент больных Российских стационаров и поликлиник:</a:t>
            </a:r>
          </a:p>
          <a:p>
            <a:pPr marL="1047750" lvl="2" indent="-209550" algn="l">
              <a:lnSpc>
                <a:spcPct val="65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ИМ в анамнезе</a:t>
            </a:r>
          </a:p>
          <a:p>
            <a:pPr marL="1047750" lvl="2" indent="-209550" algn="l">
              <a:lnSpc>
                <a:spcPct val="65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старше 60 лет</a:t>
            </a:r>
          </a:p>
          <a:p>
            <a:pPr marL="1047750" lvl="2" indent="-209550" algn="l">
              <a:lnSpc>
                <a:spcPct val="65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АГ</a:t>
            </a:r>
          </a:p>
          <a:p>
            <a:pPr marL="1047750" lvl="2" indent="-209550" algn="l">
              <a:lnSpc>
                <a:spcPct val="65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С</a:t>
            </a:r>
            <a:r>
              <a:rPr lang="en-US" sz="2400" i="0" dirty="0" err="1">
                <a:solidFill>
                  <a:schemeClr val="tx2"/>
                </a:solidFill>
                <a:latin typeface="+mn-lt"/>
              </a:rPr>
              <a:t>тенокардия</a:t>
            </a:r>
            <a:endParaRPr lang="en-US" sz="2400" i="0" dirty="0">
              <a:solidFill>
                <a:schemeClr val="tx2"/>
              </a:solidFill>
              <a:latin typeface="+mn-lt"/>
            </a:endParaRPr>
          </a:p>
          <a:p>
            <a:pPr marL="1047750" lvl="2" indent="-209550" algn="l">
              <a:lnSpc>
                <a:spcPct val="65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sz="2400" i="0" dirty="0">
                <a:solidFill>
                  <a:schemeClr val="tx2"/>
                </a:solidFill>
                <a:latin typeface="+mn-lt"/>
              </a:rPr>
              <a:t>НК					</a:t>
            </a:r>
          </a:p>
          <a:p>
            <a:pPr marL="1047750" lvl="2" indent="-209550" algn="l">
              <a:lnSpc>
                <a:spcPct val="65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С</a:t>
            </a:r>
            <a:r>
              <a:rPr lang="en-US" sz="2400" i="0" dirty="0" err="1">
                <a:solidFill>
                  <a:schemeClr val="tx2"/>
                </a:solidFill>
                <a:latin typeface="+mn-lt"/>
              </a:rPr>
              <a:t>ахарный</a:t>
            </a:r>
            <a:r>
              <a:rPr lang="en-US" sz="2400" i="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i="0" dirty="0" err="1">
                <a:solidFill>
                  <a:schemeClr val="tx2"/>
                </a:solidFill>
                <a:latin typeface="+mn-lt"/>
              </a:rPr>
              <a:t>диабет</a:t>
            </a:r>
            <a:endParaRPr lang="en-US" sz="2400" i="0" dirty="0">
              <a:solidFill>
                <a:schemeClr val="tx2"/>
              </a:solidFill>
              <a:latin typeface="+mn-lt"/>
            </a:endParaRPr>
          </a:p>
          <a:p>
            <a:pPr marL="1047750" lvl="2" indent="-209550" algn="l">
              <a:lnSpc>
                <a:spcPct val="65000"/>
              </a:lnSpc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Л</a:t>
            </a:r>
            <a:r>
              <a:rPr lang="en-US" sz="2400" i="0" dirty="0" err="1">
                <a:solidFill>
                  <a:schemeClr val="tx2"/>
                </a:solidFill>
                <a:latin typeface="+mn-lt"/>
              </a:rPr>
              <a:t>ечение</a:t>
            </a:r>
            <a:r>
              <a:rPr lang="en-US" sz="2400" i="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i="0" dirty="0" err="1">
                <a:solidFill>
                  <a:schemeClr val="tx2"/>
                </a:solidFill>
                <a:latin typeface="+mn-lt"/>
              </a:rPr>
              <a:t>дигиталисом</a:t>
            </a:r>
            <a:r>
              <a:rPr lang="en-US" sz="2400" i="0" dirty="0">
                <a:solidFill>
                  <a:schemeClr val="tx2"/>
                </a:solidFill>
                <a:latin typeface="+mn-lt"/>
              </a:rPr>
              <a:t> и </a:t>
            </a:r>
            <a:r>
              <a:rPr lang="en-US" sz="2400" i="0" dirty="0" err="1">
                <a:solidFill>
                  <a:schemeClr val="tx2"/>
                </a:solidFill>
                <a:latin typeface="+mn-lt"/>
              </a:rPr>
              <a:t>диуретиками</a:t>
            </a:r>
            <a:endParaRPr lang="en-US" sz="360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25284" name="Rectangle 5"/>
          <p:cNvSpPr>
            <a:spLocks noChangeArrowheads="1"/>
          </p:cNvSpPr>
          <p:nvPr/>
        </p:nvSpPr>
        <p:spPr bwMode="auto">
          <a:xfrm>
            <a:off x="190500" y="5929313"/>
            <a:ext cx="38290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1800" i="0">
                <a:solidFill>
                  <a:srgbClr val="663300"/>
                </a:solidFill>
              </a:rPr>
              <a:t>Europ. Heart Journal, 1985;6:199-211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8433"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683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Бета –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блокаторы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в лечении ОИМ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785813"/>
            <a:ext cx="8647113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b="1" i="1" smtClean="0">
                <a:solidFill>
                  <a:srgbClr val="002060"/>
                </a:solidFill>
              </a:rPr>
              <a:t>ПРОПРАНОЛОЛ</a:t>
            </a:r>
            <a:r>
              <a:rPr lang="ru-RU" sz="2400" b="1" smtClean="0">
                <a:solidFill>
                  <a:srgbClr val="002060"/>
                </a:solidFill>
              </a:rPr>
              <a:t> </a:t>
            </a:r>
            <a:r>
              <a:rPr lang="ru-RU" sz="2400" smtClean="0">
                <a:solidFill>
                  <a:srgbClr val="002060"/>
                </a:solidFill>
              </a:rPr>
              <a:t>– в/в 2-3 мг в течение 1 мин.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002060"/>
                </a:solidFill>
              </a:rPr>
              <a:t> далее 1мг с интервалом 2 мин.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002060"/>
                </a:solidFill>
              </a:rPr>
              <a:t> максимальная доза 0,1 мг/кг,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002060"/>
                </a:solidFill>
              </a:rPr>
              <a:t> через 1-2 часа внутрь 40 мг 4 раза/сутки,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002060"/>
                </a:solidFill>
              </a:rPr>
              <a:t> затем 80 мг 3 раза в сутки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ru-RU" sz="240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smtClean="0">
                <a:solidFill>
                  <a:srgbClr val="002060"/>
                </a:solidFill>
              </a:rPr>
              <a:t>ЭСМОЛОЛ</a:t>
            </a:r>
            <a:r>
              <a:rPr lang="ru-RU" sz="2400" smtClean="0">
                <a:solidFill>
                  <a:srgbClr val="002060"/>
                </a:solidFill>
              </a:rPr>
              <a:t> – 0,5 мг/кг (0,1 мг/кг/мин,                          увеличивая дозу на 0,05 мг\кг\мин через 10-15 мин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240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002060"/>
                </a:solidFill>
              </a:rPr>
              <a:t>Цель – уменьшение ЧСС (титрование дозы)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74038"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ИМ правого желудочка.  Лечение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92868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     Исключить вазодилататоры -Нитраты,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     Ингибиторы АПФ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Увеличить преднагрузку (в/в 200 мл 0,9% р-ра хлористого натрия)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Далее 1-2 л. физ. раствора за несколько часов,  затем со скоростью 200 мл/час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Добутамин (2,5-5 мкг/кг мин, можно увеличить дозу через 5 -10 мин)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02036"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229379" name="Picture 2" descr="F:\slide-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Новые диагностические критерии ИМ(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The Joint European Society of Cardiology/ American College of Cardiology Committee, 2000)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Нижний колонтитул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ru-RU" sz="1200">
                <a:solidFill>
                  <a:schemeClr val="tx1">
                    <a:tint val="75000"/>
                  </a:schemeClr>
                </a:solidFill>
              </a:rPr>
              <a:t>кафедра неотложных состояний. профессор Бородина В.И.</a:t>
            </a:r>
          </a:p>
        </p:txBody>
      </p:sp>
      <p:sp>
        <p:nvSpPr>
          <p:cNvPr id="31748" name="Rectangle 3"/>
          <p:cNvSpPr txBox="1">
            <a:spLocks noChangeArrowheads="1"/>
          </p:cNvSpPr>
          <p:nvPr/>
        </p:nvSpPr>
        <p:spPr bwMode="auto">
          <a:xfrm>
            <a:off x="328613" y="1628775"/>
            <a:ext cx="8275637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ru-RU" sz="2800" b="1" i="0">
                <a:solidFill>
                  <a:schemeClr val="tx2"/>
                </a:solidFill>
                <a:latin typeface="Calibri" pitchFamily="34" charset="0"/>
              </a:rPr>
              <a:t>      Динамика подъема тропонинов </a:t>
            </a:r>
            <a:r>
              <a:rPr lang="en-US" sz="2800" b="1" i="0">
                <a:solidFill>
                  <a:schemeClr val="tx2"/>
                </a:solidFill>
                <a:latin typeface="Calibri" pitchFamily="34" charset="0"/>
              </a:rPr>
              <a:t>I, T</a:t>
            </a:r>
            <a:r>
              <a:rPr lang="ru-RU" sz="2800" b="1" i="0">
                <a:solidFill>
                  <a:schemeClr val="tx2"/>
                </a:solidFill>
                <a:latin typeface="Calibri" pitchFamily="34" charset="0"/>
              </a:rPr>
              <a:t> в плазме (или МВ-фракции КФК) + ОДИН из диагностических критериев:</a:t>
            </a:r>
            <a:r>
              <a:rPr lang="en-US" sz="2800" b="1" i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sz="2800" b="1" i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ru-RU" sz="2800" i="0">
                <a:solidFill>
                  <a:schemeClr val="tx2"/>
                </a:solidFill>
                <a:latin typeface="Calibri" pitchFamily="34" charset="0"/>
              </a:rPr>
              <a:t>Типичная клиника</a:t>
            </a: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ru-RU" sz="2800" i="0">
                <a:solidFill>
                  <a:schemeClr val="tx2"/>
                </a:solidFill>
                <a:latin typeface="Calibri" pitchFamily="34" charset="0"/>
              </a:rPr>
              <a:t>Патологический зубец </a:t>
            </a:r>
            <a:r>
              <a:rPr lang="en-US" sz="2800" i="0">
                <a:solidFill>
                  <a:schemeClr val="tx2"/>
                </a:solidFill>
                <a:latin typeface="Calibri" pitchFamily="34" charset="0"/>
              </a:rPr>
              <a:t>Q</a:t>
            </a:r>
            <a:r>
              <a:rPr lang="ru-RU" sz="2800" i="0">
                <a:solidFill>
                  <a:schemeClr val="tx2"/>
                </a:solidFill>
                <a:latin typeface="Calibri" pitchFamily="34" charset="0"/>
              </a:rPr>
              <a:t> на ЭКГ</a:t>
            </a: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ru-RU" sz="2800" i="0">
                <a:solidFill>
                  <a:schemeClr val="tx2"/>
                </a:solidFill>
                <a:latin typeface="Calibri" pitchFamily="34" charset="0"/>
              </a:rPr>
              <a:t>Изменения ЭКГ ишемического характера (подъем или депрессия сегмента </a:t>
            </a:r>
            <a:r>
              <a:rPr lang="en-US" sz="2800" i="0">
                <a:solidFill>
                  <a:schemeClr val="tx2"/>
                </a:solidFill>
                <a:latin typeface="Calibri" pitchFamily="34" charset="0"/>
              </a:rPr>
              <a:t>ST)</a:t>
            </a: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ru-RU" sz="2800" i="0">
                <a:solidFill>
                  <a:schemeClr val="tx2"/>
                </a:solidFill>
                <a:latin typeface="Calibri" pitchFamily="34" charset="0"/>
              </a:rPr>
              <a:t>Вмешательство на коронарных артериях (ангиопластика)</a:t>
            </a:r>
            <a:endParaRPr lang="ru-RU" sz="2800" i="0">
              <a:solidFill>
                <a:schemeClr val="tx2"/>
              </a:solidFill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endParaRPr lang="ru-RU" sz="2400" b="1" i="0">
              <a:solidFill>
                <a:schemeClr val="tx2"/>
              </a:solidFill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ru-RU" sz="2400" b="1" i="0">
                <a:solidFill>
                  <a:schemeClr val="tx2"/>
                </a:solidFill>
                <a:latin typeface="Arial" charset="0"/>
              </a:rPr>
              <a:t>. </a:t>
            </a: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endParaRPr lang="ru-RU" sz="2400" b="1" i="0">
              <a:solidFill>
                <a:schemeClr val="tx2"/>
              </a:solidFill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endParaRPr lang="ru-RU" sz="2400" b="1" i="0">
              <a:solidFill>
                <a:schemeClr val="tx2"/>
              </a:solidFill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endParaRPr lang="ru-RU" sz="2400" b="1" i="0">
              <a:solidFill>
                <a:schemeClr val="tx2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advTm="56513"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230403" name="Picture 2" descr="F:\img1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custDataLst>
      <p:tags r:id="rId1"/>
    </p:custData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14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Коэффициент смертности – число умерших на     1000 жителей</a:t>
            </a:r>
          </a:p>
          <a:p>
            <a:r>
              <a:rPr lang="ru-RU" smtClean="0"/>
              <a:t>Смертность – процесс вымирания населения, характеризующийся статистически зарегистрированным числом смертей в конкретной популяции </a:t>
            </a:r>
          </a:p>
          <a:p>
            <a:r>
              <a:rPr lang="ru-RU" smtClean="0"/>
              <a:t>В определенный период времени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Летальность от ИМ</a:t>
            </a:r>
          </a:p>
        </p:txBody>
      </p:sp>
      <p:sp>
        <p:nvSpPr>
          <p:cNvPr id="2324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Летальность –статистический показатель , равный отношению числа умерших от конкретной болезни к числу переболевших этой болезнью за определенный промежуток времени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14313"/>
            <a:ext cx="8637588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Инфаркт миокарда. Классификация, (ВОЗ,2014)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000125"/>
            <a:ext cx="8275638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400" i="1" smtClean="0">
                <a:solidFill>
                  <a:schemeClr val="tx2"/>
                </a:solidFill>
              </a:rPr>
              <a:t>Крупноочаговый (трансмуральный,</a:t>
            </a:r>
            <a:r>
              <a:rPr lang="en-US" sz="1400" i="1" smtClean="0">
                <a:solidFill>
                  <a:schemeClr val="tx2"/>
                </a:solidFill>
              </a:rPr>
              <a:t>)</a:t>
            </a:r>
            <a:r>
              <a:rPr lang="en-US" sz="1400" smtClean="0">
                <a:solidFill>
                  <a:schemeClr val="tx2"/>
                </a:solidFill>
              </a:rPr>
              <a:t>: </a:t>
            </a:r>
            <a:r>
              <a:rPr lang="en-US" sz="1400" i="1" smtClean="0">
                <a:solidFill>
                  <a:schemeClr val="tx2"/>
                </a:solidFill>
              </a:rPr>
              <a:t>Q</a:t>
            </a:r>
            <a:r>
              <a:rPr lang="ru-RU" sz="1400" i="1" smtClean="0">
                <a:solidFill>
                  <a:schemeClr val="tx2"/>
                </a:solidFill>
              </a:rPr>
              <a:t>- образующий</a:t>
            </a:r>
            <a:r>
              <a:rPr lang="ru-RU" sz="1400" i="1" smtClean="0">
                <a:solidFill>
                  <a:schemeClr val="tx2"/>
                </a:solidFill>
                <a:latin typeface="Arial" charset="0"/>
              </a:rPr>
              <a:t> ИМ</a:t>
            </a:r>
            <a:endParaRPr lang="ru-RU" sz="140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Острейший период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Острый период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Подострый период 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Постинфарктный период</a:t>
            </a:r>
            <a:endParaRPr lang="ru-RU" sz="1400" i="1" u="sng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400" i="1" smtClean="0">
                <a:solidFill>
                  <a:schemeClr val="tx2"/>
                </a:solidFill>
              </a:rPr>
              <a:t>Мелкоочаговый (</a:t>
            </a:r>
            <a:r>
              <a:rPr lang="en-US" sz="1400" i="1" smtClean="0">
                <a:solidFill>
                  <a:schemeClr val="tx2"/>
                </a:solidFill>
              </a:rPr>
              <a:t>non Q</a:t>
            </a:r>
            <a:r>
              <a:rPr lang="ru-RU" sz="1400" i="1" smtClean="0">
                <a:solidFill>
                  <a:schemeClr val="tx2"/>
                </a:solidFill>
              </a:rPr>
              <a:t>, </a:t>
            </a:r>
            <a:r>
              <a:rPr lang="en-US" sz="1400" i="1" smtClean="0">
                <a:solidFill>
                  <a:schemeClr val="tx2"/>
                </a:solidFill>
              </a:rPr>
              <a:t>Q</a:t>
            </a:r>
            <a:r>
              <a:rPr lang="ru-RU" sz="1400" i="1" smtClean="0">
                <a:solidFill>
                  <a:schemeClr val="tx2"/>
                </a:solidFill>
              </a:rPr>
              <a:t>- необразующий</a:t>
            </a:r>
            <a:r>
              <a:rPr lang="en-US" sz="1400" i="1" smtClean="0">
                <a:solidFill>
                  <a:schemeClr val="tx2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smtClean="0">
                <a:solidFill>
                  <a:schemeClr val="tx2"/>
                </a:solidFill>
              </a:rPr>
              <a:t>По локализации</a:t>
            </a:r>
            <a:endParaRPr lang="en-US" sz="1400" i="1" u="sng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 i="1" smtClean="0">
                <a:solidFill>
                  <a:schemeClr val="tx2"/>
                </a:solidFill>
              </a:rPr>
              <a:t>Формы начала инфаркта миокарда:</a:t>
            </a:r>
            <a:endParaRPr lang="ru-RU" sz="1400" i="1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Болевая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Абдоминальная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Астматическая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Церебральная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Малосимптомная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Аритмическая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400" smtClean="0">
                <a:solidFill>
                  <a:schemeClr val="tx2"/>
                </a:solidFill>
              </a:rPr>
              <a:t>Смешанная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2"/>
                </a:solidFill>
              </a:rPr>
              <a:t>Повторный инфаркт миокарда 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smtClean="0">
                <a:solidFill>
                  <a:schemeClr val="tx2"/>
                </a:solidFill>
              </a:rPr>
              <a:t>Рецидивирующий инфаркт миокарда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Новое определение ИМ, 2007г.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4000" dirty="0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smtClean="0"/>
              <a:t>Консенсус по Универсальному определению ИМ 2007 года</a:t>
            </a:r>
            <a:r>
              <a:rPr lang="ru-RU" sz="2800" smtClean="0"/>
              <a:t>:  к ИМ способны привести различные состояния .</a:t>
            </a:r>
          </a:p>
          <a:p>
            <a:r>
              <a:rPr lang="ru-RU" sz="2800" smtClean="0"/>
              <a:t>Необходимо   разграничивать состояния, приведшие к «спонтанному»     ИМ и ИМ, ассоциированному с проведением манипуляций на коронарных сосудах или находящихся в раннем послеоперационном периоде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6212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latin typeface="Arial" charset="0"/>
              </a:rPr>
              <a:t>Третье Универсальное определение ИМ  (</a:t>
            </a:r>
            <a:r>
              <a:rPr lang="en-US" sz="3200" b="1" smtClean="0">
                <a:latin typeface="Arial" charset="0"/>
              </a:rPr>
              <a:t>ESC</a:t>
            </a:r>
            <a:r>
              <a:rPr lang="ru-RU" sz="3200" b="1" smtClean="0">
                <a:latin typeface="Arial" charset="0"/>
              </a:rPr>
              <a:t>,14) 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>
                <a:latin typeface="Arial" charset="0"/>
              </a:rPr>
              <a:t>Предложена клиническая классификация ИМ</a:t>
            </a:r>
          </a:p>
          <a:p>
            <a:r>
              <a:rPr lang="ru-RU" smtClean="0">
                <a:latin typeface="Arial" charset="0"/>
              </a:rPr>
              <a:t>Пять типов ИМ</a:t>
            </a:r>
          </a:p>
        </p:txBody>
      </p:sp>
    </p:spTree>
    <p:custDataLst>
      <p:tags r:id="rId1"/>
    </p:custDataLst>
  </p:cSld>
  <p:clrMapOvr>
    <a:masterClrMapping/>
  </p:clrMapOvr>
  <p:transition advTm="2722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/>
              <a:t>Клиническая  классификация инфаркта миокарда (</a:t>
            </a:r>
            <a:r>
              <a:rPr lang="en-US" b="1" smtClean="0">
                <a:latin typeface="Arial" charset="0"/>
              </a:rPr>
              <a:t>ESC</a:t>
            </a:r>
            <a:r>
              <a:rPr lang="ru-RU" b="1" smtClean="0">
                <a:latin typeface="Arial" charset="0"/>
              </a:rPr>
              <a:t>,2014)</a:t>
            </a:r>
            <a:endParaRPr lang="ru-RU" b="1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483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Типы ИМ( </a:t>
            </a:r>
            <a:r>
              <a:rPr lang="ru-RU" sz="3200" smtClean="0"/>
              <a:t>Классификация ИМ, ВОЗ, 2014г.)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smtClean="0"/>
              <a:t>Спонтанный ИМ(тип1</a:t>
            </a:r>
            <a:r>
              <a:rPr lang="ru-RU" sz="2400" smtClean="0"/>
              <a:t>), связанный с ишемией вследствие первичного события: эрозия, разрушение, растрескивание, расслоение бляшки</a:t>
            </a:r>
          </a:p>
          <a:p>
            <a:endParaRPr lang="ru-RU" sz="2400" smtClean="0"/>
          </a:p>
          <a:p>
            <a:r>
              <a:rPr lang="ru-RU" sz="2400" b="1" smtClean="0"/>
              <a:t>Вторичный  ИМ  (тип 2), </a:t>
            </a:r>
            <a:r>
              <a:rPr lang="ru-RU" sz="2400" smtClean="0"/>
              <a:t>связанный с ишемией, вызванной  недостатком кислорода (при коронарном спазме, коронарной эмболии, анемии, аритмии, гипер – или гипотензии) без атеросклеротической бляшки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611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1143000"/>
          </a:xfrm>
        </p:spPr>
        <p:txBody>
          <a:bodyPr/>
          <a:lstStyle/>
          <a:p>
            <a:r>
              <a:rPr lang="ru-RU" sz="3600" smtClean="0"/>
              <a:t>Типы ИМ (Классификация ИМ, ВОЗ- 2014г.)</a:t>
            </a:r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smtClean="0"/>
              <a:t>Внезапная коронарная смерть (тип3): </a:t>
            </a:r>
            <a:r>
              <a:rPr lang="ru-RU" sz="2400" smtClean="0"/>
              <a:t>остановка сердца с симптомами ишемии миокарда, наступившей до получения образцов крови или перед повышением концентрации маркеров. Впервые появившаяся полная блокада левой ножки пучка Гиса </a:t>
            </a:r>
          </a:p>
          <a:p>
            <a:pPr>
              <a:buFont typeface="Arial" charset="0"/>
              <a:buNone/>
            </a:pPr>
            <a:r>
              <a:rPr lang="ru-RU" sz="2400" smtClean="0"/>
              <a:t>   Подтверждение при коронарографии  или на аутопсии</a:t>
            </a:r>
          </a:p>
          <a:p>
            <a:r>
              <a:rPr lang="ru-RU" sz="2800" smtClean="0"/>
              <a:t> </a:t>
            </a:r>
            <a:r>
              <a:rPr lang="ru-RU" sz="2400" b="1" smtClean="0"/>
              <a:t>ЧКВ-ассоциированный ИМ (тип 4а)</a:t>
            </a:r>
            <a:endParaRPr lang="ru-RU" sz="2800" b="1" smtClean="0"/>
          </a:p>
          <a:p>
            <a:pPr>
              <a:buFont typeface="Arial" charset="0"/>
              <a:buNone/>
            </a:pPr>
            <a:r>
              <a:rPr lang="ru-RU" sz="2400" smtClean="0"/>
              <a:t>      ИМ, связанный с тромбом стента (</a:t>
            </a:r>
            <a:r>
              <a:rPr lang="ru-RU" sz="2400" b="1" smtClean="0"/>
              <a:t>тип 4б</a:t>
            </a:r>
            <a:r>
              <a:rPr lang="ru-RU" sz="2400" smtClean="0"/>
              <a:t>), который подтвержден ангиографией или аутопсией</a:t>
            </a:r>
          </a:p>
          <a:p>
            <a:pPr>
              <a:buFont typeface="Arial" charset="0"/>
              <a:buNone/>
            </a:pPr>
            <a:r>
              <a:rPr lang="ru-RU" sz="2400" smtClean="0"/>
              <a:t>      ИМ, связанный с рестенозом стента (</a:t>
            </a:r>
            <a:r>
              <a:rPr lang="ru-RU" sz="2400" b="1" smtClean="0"/>
              <a:t>тип 4с</a:t>
            </a:r>
            <a:r>
              <a:rPr lang="ru-RU" sz="2400" smtClean="0"/>
              <a:t>), который подтвержден ангиографией или аутопсией</a:t>
            </a:r>
          </a:p>
          <a:p>
            <a:r>
              <a:rPr lang="ru-RU" sz="2400" b="1" smtClean="0"/>
              <a:t>АКШ- ассоциированный ИМ (тип  5)</a:t>
            </a:r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9472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/>
              <a:t>Периоды ИМ,  ВОЗ- 2014г.</a:t>
            </a: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smtClean="0"/>
              <a:t>1-й период </a:t>
            </a:r>
            <a:r>
              <a:rPr lang="ru-RU" sz="2400" smtClean="0"/>
              <a:t>–</a:t>
            </a:r>
            <a:r>
              <a:rPr lang="ru-RU" sz="2400" i="1" smtClean="0"/>
              <a:t>предынфарктный (продромальный): </a:t>
            </a:r>
            <a:r>
              <a:rPr lang="ru-RU" sz="2400" smtClean="0"/>
              <a:t>учащение и усиление приступов стенокардии, может продолжаться несколько часов, суток, недель</a:t>
            </a:r>
          </a:p>
          <a:p>
            <a:r>
              <a:rPr lang="ru-RU" sz="2400" b="1" smtClean="0"/>
              <a:t>2-й период </a:t>
            </a:r>
            <a:r>
              <a:rPr lang="ru-RU" sz="2400" smtClean="0"/>
              <a:t>– </a:t>
            </a:r>
            <a:r>
              <a:rPr lang="ru-RU" sz="2000" i="1" smtClean="0"/>
              <a:t>острейший</a:t>
            </a:r>
            <a:r>
              <a:rPr lang="ru-RU" sz="2400" smtClean="0"/>
              <a:t>: от развития ишемии до появления некроза миокарда продолжается от  20 минут до 2-х часов</a:t>
            </a:r>
          </a:p>
          <a:p>
            <a:r>
              <a:rPr lang="ru-RU" sz="2400" b="1" smtClean="0"/>
              <a:t>3-й период</a:t>
            </a:r>
            <a:r>
              <a:rPr lang="ru-RU" sz="2400" smtClean="0"/>
              <a:t>  - </a:t>
            </a:r>
            <a:r>
              <a:rPr lang="ru-RU" sz="2400" i="1" smtClean="0"/>
              <a:t>острый</a:t>
            </a:r>
            <a:r>
              <a:rPr lang="ru-RU" sz="2400" smtClean="0"/>
              <a:t>: от образования некроза до миомаляции (ферментативное  расплавление некротизированной мышечной ткани), длительность от 2-х суток до 14.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5242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Периоды ИМ,  ВОЗ- 2014г.</a:t>
            </a:r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smtClean="0"/>
              <a:t>4-й период </a:t>
            </a:r>
            <a:r>
              <a:rPr lang="ru-RU" sz="2800" b="1" smtClean="0"/>
              <a:t>– </a:t>
            </a:r>
            <a:r>
              <a:rPr lang="ru-RU" sz="2400" i="1" smtClean="0"/>
              <a:t>подострый</a:t>
            </a:r>
            <a:r>
              <a:rPr lang="ru-RU" sz="2400" smtClean="0"/>
              <a:t>: начальные процессы организации рубца, развитие грануляционной ткани на месте некроза, продолжительность 4-8 недель</a:t>
            </a:r>
          </a:p>
          <a:p>
            <a:r>
              <a:rPr lang="ru-RU" sz="2400" b="1" smtClean="0"/>
              <a:t>5-й период   - </a:t>
            </a:r>
            <a:r>
              <a:rPr lang="ru-RU" sz="2400" i="1" smtClean="0"/>
              <a:t>постинфарктный</a:t>
            </a:r>
            <a:r>
              <a:rPr lang="ru-RU" sz="2400" smtClean="0"/>
              <a:t>: созревание рубца, адаптация миокарда к новым условиям функционирования</a:t>
            </a:r>
            <a:endParaRPr lang="ru-RU" sz="280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2366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Определение ИМ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ИМ –коронарогенный некроз миокарда</a:t>
            </a:r>
          </a:p>
          <a:p>
            <a:r>
              <a:rPr lang="ru-RU" smtClean="0"/>
              <a:t>Некроз миокарда, обусловленный несоответствием между потребностями миокарда  в кислороде и возможностями коронарных сосудов к его доставке</a:t>
            </a:r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3467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«Продрома» ИМ  (40–70 % случаев)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000125"/>
            <a:ext cx="8208962" cy="4367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Загрудинная боль (нестабильная стенокардия) !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Одышка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Усталость, слабость, общее недомогание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Сердцебиение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Головокружение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Обморочное состояние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29125" y="3140075"/>
            <a:ext cx="28575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</a:t>
            </a:r>
            <a:endParaRPr lang="ru-RU" b="1" i="0">
              <a:solidFill>
                <a:schemeClr val="tx2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4849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>
                <a:latin typeface="Arial" charset="0"/>
              </a:rPr>
              <a:t>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«Продрома» ИМ  (40–70 % случаев)</a:t>
            </a:r>
            <a:endParaRPr lang="ru-RU" sz="3200" dirty="0" smtClean="0">
              <a:latin typeface="Arial" charset="0"/>
            </a:endParaRPr>
          </a:p>
        </p:txBody>
      </p:sp>
      <p:sp>
        <p:nvSpPr>
          <p:cNvPr id="40963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400" smtClean="0">
                <a:latin typeface="Arial" charset="0"/>
              </a:rPr>
              <a:t>Дискомфорт – может быть в центре грудной клетки или в левых отделах и иррадиировать в руку, челюсть, спину или плечо</a:t>
            </a:r>
          </a:p>
          <a:p>
            <a:pPr>
              <a:lnSpc>
                <a:spcPct val="90000"/>
              </a:lnSpc>
            </a:pPr>
            <a:endParaRPr lang="ru-RU" sz="240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400" smtClean="0">
                <a:latin typeface="Arial" charset="0"/>
              </a:rPr>
              <a:t>Дискомфорт не имеет четкой локализации  и может сочетаться с одышкой, потливостью, тошнотой, рвотой, слабостью</a:t>
            </a:r>
          </a:p>
          <a:p>
            <a:pPr>
              <a:lnSpc>
                <a:spcPct val="90000"/>
              </a:lnSpc>
            </a:pPr>
            <a:endParaRPr lang="ru-RU" sz="240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400" smtClean="0">
                <a:latin typeface="Arial" charset="0"/>
              </a:rPr>
              <a:t>Дискомфорт не является позиционным</a:t>
            </a:r>
          </a:p>
        </p:txBody>
      </p:sp>
    </p:spTree>
    <p:custDataLst>
      <p:tags r:id="rId1"/>
    </p:custDataLst>
  </p:cSld>
  <p:clrMapOvr>
    <a:masterClrMapping/>
  </p:clrMapOvr>
  <p:transition advTm="4985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34950"/>
            <a:ext cx="8637588" cy="10509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6 типов дебюта инфаркта миокарда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(А.Г.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Тетельбаум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1960)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57313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Загрудинно-болевой (классический)- 50 % -70%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Периферический – 25 %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Абдоминальный – 5 %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Церебральный – 10 %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Безболевой – 10 %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Комбинированные 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США : каждый 5-й ИМ «немой»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5993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>Формы ИМ, ВОЗ 2014г.</a:t>
            </a:r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>
          <a:xfrm>
            <a:off x="500063" y="1285875"/>
            <a:ext cx="8229600" cy="5168900"/>
          </a:xfrm>
        </p:spPr>
        <p:txBody>
          <a:bodyPr/>
          <a:lstStyle/>
          <a:p>
            <a:r>
              <a:rPr lang="ru-RU" sz="2400" smtClean="0"/>
              <a:t>По наличию и   локализации болевого синдрома выделяют  следующие формы ИМ:</a:t>
            </a:r>
          </a:p>
          <a:p>
            <a:r>
              <a:rPr lang="ru-RU" sz="2400" b="1" smtClean="0"/>
              <a:t>Типичная форма </a:t>
            </a:r>
            <a:r>
              <a:rPr lang="ru-RU" sz="2400" smtClean="0"/>
              <a:t>– локализация боли за грудиной и в прекардиальной области</a:t>
            </a:r>
          </a:p>
          <a:p>
            <a:r>
              <a:rPr lang="ru-RU" sz="2400" b="1" smtClean="0"/>
              <a:t>Атипичная форма – </a:t>
            </a:r>
            <a:r>
              <a:rPr lang="ru-RU" sz="2400" smtClean="0"/>
              <a:t>атипичные болевые проявления:</a:t>
            </a:r>
          </a:p>
          <a:p>
            <a:pPr>
              <a:buFont typeface="Arial" charset="0"/>
              <a:buNone/>
            </a:pPr>
            <a:r>
              <a:rPr lang="ru-RU" sz="2400" smtClean="0"/>
              <a:t>     </a:t>
            </a:r>
            <a:r>
              <a:rPr lang="ru-RU" sz="2400" b="1" i="1" smtClean="0"/>
              <a:t>Периферические -   </a:t>
            </a:r>
          </a:p>
          <a:p>
            <a:pPr>
              <a:buFont typeface="Arial" charset="0"/>
              <a:buNone/>
            </a:pPr>
            <a:r>
              <a:rPr lang="ru-RU" sz="2400" smtClean="0"/>
              <a:t>      </a:t>
            </a:r>
            <a:r>
              <a:rPr lang="ru-RU" sz="2400" smtClean="0">
                <a:solidFill>
                  <a:schemeClr val="tx2"/>
                </a:solidFill>
              </a:rPr>
              <a:t>Леволопаточная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Леворучная 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Верхнепозвоночная 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Нижнечелюстная и ушная 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Гортанно-глоточная</a:t>
            </a:r>
            <a:r>
              <a:rPr lang="ru-RU" sz="2400" b="1" smtClean="0">
                <a:solidFill>
                  <a:schemeClr val="tx2"/>
                </a:solidFill>
              </a:rPr>
              <a:t>  </a:t>
            </a:r>
          </a:p>
          <a:p>
            <a:pPr eaLnBrk="1" hangingPunct="1">
              <a:buFont typeface="Arial" charset="0"/>
              <a:buNone/>
            </a:pPr>
            <a:r>
              <a:rPr lang="ru-RU" sz="2400" b="1" i="1" smtClean="0">
                <a:solidFill>
                  <a:schemeClr val="tx2"/>
                </a:solidFill>
              </a:rPr>
              <a:t>Гастралгическая</a:t>
            </a:r>
            <a:endParaRPr lang="ru-RU" sz="2400" b="1" i="1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427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Формы ИМ, 2014 г.</a:t>
            </a:r>
            <a:r>
              <a:rPr lang="ru-RU" sz="4000" smtClean="0"/>
              <a:t>(продолжение</a:t>
            </a:r>
            <a:r>
              <a:rPr lang="ru-RU" smtClean="0"/>
              <a:t>)</a:t>
            </a:r>
          </a:p>
        </p:txBody>
      </p:sp>
      <p:sp>
        <p:nvSpPr>
          <p:cNvPr id="440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smtClean="0"/>
              <a:t> Безболевой ИМ </a:t>
            </a:r>
          </a:p>
          <a:p>
            <a:r>
              <a:rPr lang="ru-RU" sz="2400" b="1" smtClean="0"/>
              <a:t>Малосимптомный ИМ</a:t>
            </a:r>
          </a:p>
          <a:p>
            <a:r>
              <a:rPr lang="ru-RU" sz="2400" b="1" smtClean="0"/>
              <a:t>Комбинированная форма ИМ</a:t>
            </a:r>
          </a:p>
          <a:p>
            <a:pPr>
              <a:buFont typeface="Arial" charset="0"/>
              <a:buNone/>
            </a:pPr>
            <a:r>
              <a:rPr lang="ru-RU" sz="2800" b="1" smtClean="0"/>
              <a:t> </a:t>
            </a:r>
          </a:p>
          <a:p>
            <a:pPr>
              <a:buFont typeface="Arial" charset="0"/>
              <a:buNone/>
            </a:pPr>
            <a:endParaRPr lang="ru-RU" sz="2800" smtClean="0"/>
          </a:p>
          <a:p>
            <a:pPr>
              <a:buFont typeface="Arial" charset="0"/>
              <a:buNone/>
            </a:pPr>
            <a:r>
              <a:rPr lang="ru-RU" smtClean="0"/>
              <a:t>   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0706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1143000"/>
          </a:xfrm>
        </p:spPr>
        <p:txBody>
          <a:bodyPr/>
          <a:lstStyle/>
          <a:p>
            <a:r>
              <a:rPr lang="ru-RU" sz="4000" smtClean="0"/>
              <a:t>Формы ИМ, 2014г.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/>
              <a:t>Безболевые формы ИМ</a:t>
            </a:r>
            <a:r>
              <a:rPr lang="ru-RU" smtClean="0"/>
              <a:t>:</a:t>
            </a:r>
          </a:p>
          <a:p>
            <a:r>
              <a:rPr lang="ru-RU" smtClean="0"/>
              <a:t>коллаптоидная,  </a:t>
            </a:r>
          </a:p>
          <a:p>
            <a:r>
              <a:rPr lang="ru-RU" smtClean="0"/>
              <a:t>астматическая, </a:t>
            </a:r>
          </a:p>
          <a:p>
            <a:r>
              <a:rPr lang="ru-RU" smtClean="0"/>
              <a:t>отечная, </a:t>
            </a:r>
          </a:p>
          <a:p>
            <a:r>
              <a:rPr lang="ru-RU" smtClean="0"/>
              <a:t>аритмическая,</a:t>
            </a:r>
          </a:p>
          <a:p>
            <a:r>
              <a:rPr lang="ru-RU" smtClean="0"/>
              <a:t>церебральная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164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111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Жалобы больного (типичный болевой ИМ)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7188" y="928688"/>
            <a:ext cx="8208962" cy="44402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Сильная загрудинная боль( острый период)</a:t>
            </a:r>
          </a:p>
          <a:p>
            <a:pPr lvl="1" eaLnBrk="1" hangingPunct="1"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   Длится до 20 мин и более (ангинозный статус)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Характер – сжимающая, давящая, раздирающая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Иррадиация – левое плечо и рука, шея, нижняя челюсть, правое плечо и рука, межлопаточное пространство, область живота</a:t>
            </a:r>
          </a:p>
          <a:p>
            <a:pPr lvl="1" eaLnBrk="1" hangingPunct="1">
              <a:buFont typeface="Arial" charset="0"/>
              <a:buChar char="•"/>
            </a:pPr>
            <a:r>
              <a:rPr lang="ru-RU" sz="2400" smtClean="0">
                <a:solidFill>
                  <a:schemeClr val="tx2"/>
                </a:solidFill>
              </a:rPr>
              <a:t>Прочие:  испарина, головокружение, обморок, тошнота, рвота, расстройство желудка, общее недомогание, сильная слабость, потеря сознания</a:t>
            </a:r>
          </a:p>
        </p:txBody>
      </p:sp>
      <p:sp>
        <p:nvSpPr>
          <p:cNvPr id="6" name="Нижний колонтитул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ru-RU" sz="1200">
                <a:solidFill>
                  <a:schemeClr val="tx1">
                    <a:tint val="75000"/>
                  </a:schemeClr>
                </a:solidFill>
              </a:rPr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2742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Атипичные формы ИМ(ВОЗ,2014)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Гастритический (абдоминальный)</a:t>
            </a:r>
          </a:p>
          <a:p>
            <a:r>
              <a:rPr lang="ru-RU" smtClean="0"/>
              <a:t>Астматический вариант</a:t>
            </a:r>
          </a:p>
          <a:p>
            <a:r>
              <a:rPr lang="ru-RU" smtClean="0"/>
              <a:t>Аритмический вариант</a:t>
            </a:r>
          </a:p>
          <a:p>
            <a:r>
              <a:rPr lang="ru-RU" smtClean="0"/>
              <a:t>Церебральный вариант</a:t>
            </a:r>
          </a:p>
          <a:p>
            <a:r>
              <a:rPr lang="ru-RU" smtClean="0"/>
              <a:t>Безболевой ( бессимптомный)</a:t>
            </a:r>
          </a:p>
          <a:p>
            <a:endParaRPr lang="ru-RU" smtClean="0"/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9019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>ЦЕРЕБРАЛЬНАЯ ФОРМА</a:t>
            </a:r>
          </a:p>
        </p:txBody>
      </p:sp>
      <p:sp>
        <p:nvSpPr>
          <p:cNvPr id="481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smtClean="0"/>
              <a:t>Головокружения, головная боль, тошнота, рвота, слабость в конечностях</a:t>
            </a:r>
          </a:p>
          <a:p>
            <a:r>
              <a:rPr lang="ru-RU" sz="2800" smtClean="0"/>
              <a:t>Нарушение сознания, неврологические симптомы</a:t>
            </a:r>
          </a:p>
          <a:p>
            <a:r>
              <a:rPr lang="ru-RU" sz="2800" smtClean="0"/>
              <a:t>Опоясывающий болевой синдром в грудной клетке при сопутствующем остеохондрозе грудного отдела позвоночника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2877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Гастритический вариант</a:t>
            </a:r>
          </a:p>
        </p:txBody>
      </p:sp>
      <p:sp>
        <p:nvSpPr>
          <p:cNvPr id="49155" name="Содержимое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r>
              <a:rPr lang="ru-RU" sz="2800" smtClean="0"/>
              <a:t>Болевой синдром напоминает боль при остром гастрите , панкреатите и локализуется в надчревной области.</a:t>
            </a:r>
          </a:p>
          <a:p>
            <a:r>
              <a:rPr lang="ru-RU" sz="2800" smtClean="0"/>
              <a:t>Напряжение мышц передней брюшной стенки</a:t>
            </a:r>
          </a:p>
          <a:p>
            <a:r>
              <a:rPr lang="ru-RU" sz="2800" smtClean="0"/>
              <a:t>Икота</a:t>
            </a:r>
          </a:p>
          <a:p>
            <a:r>
              <a:rPr lang="ru-RU" sz="2800" smtClean="0"/>
              <a:t>Вздутие живота</a:t>
            </a:r>
          </a:p>
          <a:p>
            <a:r>
              <a:rPr lang="ru-RU" sz="2800" smtClean="0"/>
              <a:t>Тошнота</a:t>
            </a:r>
          </a:p>
          <a:p>
            <a:r>
              <a:rPr lang="ru-RU" sz="2800" smtClean="0"/>
              <a:t>Рвота</a:t>
            </a:r>
          </a:p>
          <a:p>
            <a:pPr>
              <a:buFont typeface="Arial" charset="0"/>
              <a:buNone/>
            </a:pPr>
            <a:r>
              <a:rPr lang="ru-RU" sz="2800" smtClean="0"/>
              <a:t>   Типично для  ИМ нижней стенки  ЛЖ, прилегающей к диафрагме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152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/>
              <a:t>Определение ИМ (Американская коллегия кардиологов, Европейское Кардиологическое Общество, 1999г.)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smtClean="0"/>
              <a:t>Инфаркт миокарда – </a:t>
            </a:r>
            <a:r>
              <a:rPr lang="ru-RU" sz="2800" smtClean="0"/>
              <a:t>это смерть клеток миокарда из-за пролонгированной ишемии,1999</a:t>
            </a:r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19508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Астматический вариант ИМ</a:t>
            </a:r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smtClean="0"/>
              <a:t>Относится к безболевым формам ИМ</a:t>
            </a:r>
          </a:p>
          <a:p>
            <a:r>
              <a:rPr lang="ru-RU" sz="2800" smtClean="0"/>
              <a:t>Может протекать как тяжелый приступ БА( удушье, кашель сухой или с пенистой мокротой, влажные хрипы в легких, тахикардия)</a:t>
            </a:r>
          </a:p>
          <a:p>
            <a:r>
              <a:rPr lang="ru-RU" sz="2800" smtClean="0"/>
              <a:t>Отек легких (ортопное, снижение АД, диффузные влажные хрипы)</a:t>
            </a:r>
          </a:p>
          <a:p>
            <a:pPr>
              <a:buFont typeface="Arial" charset="0"/>
              <a:buNone/>
            </a:pPr>
            <a:r>
              <a:rPr lang="ru-RU" smtClean="0"/>
              <a:t>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879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Аритмический вариант ИМ</a:t>
            </a: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smtClean="0"/>
              <a:t>Аритмии: пароксизмальная форма МА, желудочковая экстрасистолия, пароксизмальная желудочковая тахикардия, атриовентрикулярные блокады.</a:t>
            </a:r>
          </a:p>
          <a:p>
            <a:pPr>
              <a:buFont typeface="Arial" charset="0"/>
              <a:buNone/>
            </a:pPr>
            <a:r>
              <a:rPr lang="ru-RU" sz="2800" smtClean="0"/>
              <a:t>     Картина инфаркта миокарда может маскироваться из –за нарушений ритма сердца,  особенно при нижнем инфаркте.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62886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85750"/>
            <a:ext cx="8637588" cy="6413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Объективное исследование при ИМ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7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Бледность кожных покровов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Пот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Гипотензия / уменьшение пульсового давления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Тахи-, брадикардия, ритм галопа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Влажные хрипы в легких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Систолический шум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400" smtClean="0">
                <a:solidFill>
                  <a:schemeClr val="tx2"/>
                </a:solidFill>
              </a:rPr>
              <a:t>Митральная недостаточность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ru-RU" sz="2400" smtClean="0">
                <a:solidFill>
                  <a:schemeClr val="tx2"/>
                </a:solidFill>
              </a:rPr>
              <a:t>Разрыв межжелудочковой перегородки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99394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1438"/>
            <a:ext cx="8637588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Клиническая оценка тяжести острого  инфаркта миокарда по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Killip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(1986).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214438"/>
            <a:ext cx="8208962" cy="47259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200" b="1" smtClean="0">
                <a:solidFill>
                  <a:schemeClr val="tx2"/>
                </a:solidFill>
              </a:rPr>
              <a:t>1 класс </a:t>
            </a:r>
            <a:r>
              <a:rPr lang="ru-RU" sz="2200" smtClean="0">
                <a:solidFill>
                  <a:schemeClr val="tx2"/>
                </a:solidFill>
              </a:rPr>
              <a:t>– нет клинических и рентгенологических  признаков ЗСН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solidFill>
                  <a:schemeClr val="tx2"/>
                </a:solidFill>
              </a:rPr>
              <a:t>2 класс  </a:t>
            </a:r>
            <a:r>
              <a:rPr lang="ru-RU" sz="2200" smtClean="0">
                <a:solidFill>
                  <a:schemeClr val="tx2"/>
                </a:solidFill>
              </a:rPr>
              <a:t>- мягкая, умеренная сердечная недостаточность: хрипы  в базальных  отделах легких и ритм галопа, незначительная одышка. На  рентгенограммах – мягкий, умеренный застой. Низкий сердечный выброс  и высокое  ДЗЛА. Прогноз хуже в 3-5 раз, чем при 1 классе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solidFill>
                  <a:schemeClr val="tx2"/>
                </a:solidFill>
              </a:rPr>
              <a:t>3 класс </a:t>
            </a:r>
            <a:r>
              <a:rPr lang="ru-RU" sz="2200" smtClean="0">
                <a:solidFill>
                  <a:schemeClr val="tx2"/>
                </a:solidFill>
              </a:rPr>
              <a:t>– манифестируется отеком легких : одышка , ортопное , диффузные хрипы в легких , ритм галопа. Рентгенологически – интерстициальный  или альвеолярный отек легких. Прогноз в  5- 7 раз хуже , чем при 1 классе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b="1" smtClean="0">
                <a:solidFill>
                  <a:schemeClr val="tx2"/>
                </a:solidFill>
              </a:rPr>
              <a:t>4 класс </a:t>
            </a:r>
            <a:r>
              <a:rPr lang="ru-RU" sz="2200" smtClean="0">
                <a:solidFill>
                  <a:schemeClr val="tx2"/>
                </a:solidFill>
              </a:rPr>
              <a:t>– кардиогенный шок, проявляющийся гипотензией и гипоперфузией, холодные конечности, ацидоз, психические нарушения, тяжелый  отек легких.              Смертность 81 % . СИ </a:t>
            </a:r>
            <a:r>
              <a:rPr lang="ru-RU" sz="2200" smtClean="0">
                <a:solidFill>
                  <a:schemeClr val="tx2"/>
                </a:solidFill>
                <a:sym typeface="Symbol" pitchFamily="18" charset="2"/>
              </a:rPr>
              <a:t></a:t>
            </a:r>
            <a:r>
              <a:rPr lang="ru-RU" sz="2200" smtClean="0">
                <a:solidFill>
                  <a:schemeClr val="tx2"/>
                </a:solidFill>
              </a:rPr>
              <a:t> 2,2 л/мин/ м 2. ДЗЛА  </a:t>
            </a:r>
            <a:r>
              <a:rPr lang="ru-RU" sz="2200" smtClean="0">
                <a:solidFill>
                  <a:schemeClr val="tx2"/>
                </a:solidFill>
                <a:sym typeface="Symbol" pitchFamily="18" charset="2"/>
              </a:rPr>
              <a:t></a:t>
            </a:r>
            <a:r>
              <a:rPr lang="ru-RU" sz="2200" smtClean="0">
                <a:solidFill>
                  <a:schemeClr val="tx2"/>
                </a:solidFill>
              </a:rPr>
              <a:t> 18 –20 </a:t>
            </a:r>
            <a:r>
              <a:rPr lang="en-US" sz="2200" smtClean="0">
                <a:solidFill>
                  <a:schemeClr val="tx2"/>
                </a:solidFill>
              </a:rPr>
              <a:t>torr</a:t>
            </a:r>
            <a:endParaRPr lang="ru-RU" sz="22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49089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Классификация ИМ, ВОЗ 2014г.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sp>
        <p:nvSpPr>
          <p:cNvPr id="54276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smtClean="0"/>
              <a:t>Осложненный ИМ</a:t>
            </a:r>
          </a:p>
          <a:p>
            <a:r>
              <a:rPr lang="ru-RU" sz="2800" b="1" smtClean="0"/>
              <a:t>Неосложненный ИМ</a:t>
            </a:r>
          </a:p>
        </p:txBody>
      </p:sp>
    </p:spTree>
    <p:custDataLst>
      <p:tags r:id="rId1"/>
    </p:custDataLst>
  </p:cSld>
  <p:clrMapOvr>
    <a:masterClrMapping/>
  </p:clrMapOvr>
  <p:transition advTm="10606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93688"/>
            <a:ext cx="8637588" cy="777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Осложнения ИМ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328613" y="1357313"/>
            <a:ext cx="8564562" cy="54562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</a:rPr>
              <a:t>Ранние осложнения ИМ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 Ранняя постинфарктная  стенокардия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  Выраженные нарушения внутрисердечной гемодинамики (кардиогенный шок, острая сердечная недостаточность)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сложные нарушения ритма (остро впервые возникшая мерцательная аритмия, атриовентрикулярная блокада </a:t>
            </a:r>
            <a:r>
              <a:rPr lang="en-US" sz="2400" smtClean="0">
                <a:solidFill>
                  <a:schemeClr val="tx2"/>
                </a:solidFill>
              </a:rPr>
              <a:t>II–III </a:t>
            </a:r>
            <a:r>
              <a:rPr lang="ru-RU" sz="2400" smtClean="0">
                <a:solidFill>
                  <a:schemeClr val="tx2"/>
                </a:solidFill>
              </a:rPr>
              <a:t> степени, желудочковая экстрасистолия – парная; типа </a:t>
            </a:r>
            <a:r>
              <a:rPr lang="en-US" sz="2400" smtClean="0">
                <a:solidFill>
                  <a:schemeClr val="tx2"/>
                </a:solidFill>
              </a:rPr>
              <a:t>R</a:t>
            </a:r>
            <a:r>
              <a:rPr lang="ru-RU" sz="2400" smtClean="0">
                <a:solidFill>
                  <a:schemeClr val="tx2"/>
                </a:solidFill>
              </a:rPr>
              <a:t> на</a:t>
            </a:r>
            <a:r>
              <a:rPr lang="en-US" sz="2400" smtClean="0">
                <a:solidFill>
                  <a:schemeClr val="tx2"/>
                </a:solidFill>
              </a:rPr>
              <a:t> T</a:t>
            </a:r>
            <a:r>
              <a:rPr lang="ru-RU" sz="2400" smtClean="0">
                <a:solidFill>
                  <a:schemeClr val="tx2"/>
                </a:solidFill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Отсутствуют тяжелые сопутствующие заболевания, явившиеся следствием и осложнением острого ИМ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smtClean="0">
                <a:solidFill>
                  <a:schemeClr val="tx2"/>
                </a:solidFill>
              </a:rPr>
              <a:t>( тромбэндокардит)</a:t>
            </a:r>
          </a:p>
          <a:p>
            <a:pPr lvl="1" eaLnBrk="1" hangingPunct="1">
              <a:lnSpc>
                <a:spcPct val="80000"/>
              </a:lnSpc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b="1" smtClean="0">
                <a:solidFill>
                  <a:schemeClr val="tx2"/>
                </a:solidFill>
              </a:rPr>
              <a:t> </a:t>
            </a: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7778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Осложнения ИМ</a:t>
            </a:r>
            <a:endParaRPr lang="ru-RU" dirty="0"/>
          </a:p>
        </p:txBody>
      </p:sp>
      <p:sp>
        <p:nvSpPr>
          <p:cNvPr id="573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Синдром Дресслера, 1955г. (ранний и поздний):иммунологическая реакция на всасывание некротических продуктов(перикардит, плеврит, пневмонит, периартрит) 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Хирургические осложнения</a:t>
            </a:r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3398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n-US" sz="2800" i="1" smtClean="0">
                <a:solidFill>
                  <a:schemeClr val="tx2"/>
                </a:solidFill>
              </a:rPr>
              <a:t>Q</a:t>
            </a:r>
            <a:r>
              <a:rPr lang="ru-RU" sz="2800" i="1" smtClean="0">
                <a:solidFill>
                  <a:schemeClr val="tx2"/>
                </a:solidFill>
              </a:rPr>
              <a:t> – образующий ИМ нижней стенки ЛЖ, острая стадия, фибрилляция желудочков</a:t>
            </a:r>
            <a:endParaRPr lang="ru-RU" sz="2800" smtClean="0"/>
          </a:p>
        </p:txBody>
      </p:sp>
      <p:sp>
        <p:nvSpPr>
          <p:cNvPr id="583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00063" y="5643563"/>
            <a:ext cx="8229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i="0" dirty="0">
                <a:latin typeface="+mj-lt"/>
                <a:ea typeface="+mj-ea"/>
                <a:cs typeface="+mj-cs"/>
              </a:rPr>
              <a:t>Мужчина 59 лет с болью в грудной клетке. Во время снятия ЭКГ потерял сознание. Ист. Атлас </a:t>
            </a:r>
            <a:r>
              <a:rPr lang="en-US" sz="2000" i="0" dirty="0">
                <a:latin typeface="+mj-lt"/>
                <a:ea typeface="+mj-ea"/>
                <a:cs typeface="+mj-cs"/>
              </a:rPr>
              <a:t>online, </a:t>
            </a:r>
            <a:r>
              <a:rPr lang="ru-RU" sz="2000" i="0" dirty="0">
                <a:latin typeface="+mj-lt"/>
                <a:ea typeface="+mj-ea"/>
                <a:cs typeface="+mj-cs"/>
              </a:rPr>
              <a:t>А</a:t>
            </a:r>
            <a:r>
              <a:rPr lang="ru-RU" sz="2000" i="0" dirty="0" err="1">
                <a:latin typeface="+mj-lt"/>
                <a:ea typeface="+mj-ea"/>
                <a:cs typeface="+mj-cs"/>
              </a:rPr>
              <a:t>башин</a:t>
            </a:r>
            <a:r>
              <a:rPr lang="ru-RU" sz="2000" i="0" dirty="0">
                <a:latin typeface="+mj-lt"/>
                <a:ea typeface="+mj-ea"/>
                <a:cs typeface="+mj-cs"/>
              </a:rPr>
              <a:t> А.А.</a:t>
            </a:r>
          </a:p>
        </p:txBody>
      </p:sp>
      <p:pic>
        <p:nvPicPr>
          <p:cNvPr id="58374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1571625"/>
            <a:ext cx="7500937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8422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ИМ по кратности возникновения</a:t>
            </a:r>
          </a:p>
        </p:txBody>
      </p:sp>
      <p:sp>
        <p:nvSpPr>
          <p:cNvPr id="59395" name="Содержимое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i="1" smtClean="0"/>
              <a:t>Различают:</a:t>
            </a:r>
          </a:p>
          <a:p>
            <a:r>
              <a:rPr lang="ru-RU" sz="2400" b="1" smtClean="0"/>
              <a:t>Первичный</a:t>
            </a:r>
          </a:p>
          <a:p>
            <a:r>
              <a:rPr lang="ru-RU" sz="2400" b="1" smtClean="0"/>
              <a:t>Рецидивирующий</a:t>
            </a:r>
            <a:r>
              <a:rPr lang="ru-RU" sz="2400" smtClean="0"/>
              <a:t>(возникает в срок  до 8 недель после первичного)</a:t>
            </a:r>
          </a:p>
          <a:p>
            <a:r>
              <a:rPr lang="ru-RU" sz="2400" b="1" smtClean="0"/>
              <a:t>Повторный</a:t>
            </a:r>
            <a:r>
              <a:rPr lang="ru-RU" sz="2400" smtClean="0"/>
              <a:t> (развивается спустя 8 недель после предыдущего )</a:t>
            </a:r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36193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ИМ по кратности возникновения,2019.Критерии рецидива.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 smtClean="0"/>
              <a:t>4-й пересмотр</a:t>
            </a:r>
            <a:r>
              <a:rPr lang="ru-RU" sz="2800" dirty="0" smtClean="0"/>
              <a:t>: </a:t>
            </a:r>
          </a:p>
          <a:p>
            <a:pPr>
              <a:defRPr/>
            </a:pPr>
            <a:r>
              <a:rPr lang="ru-RU" sz="2400" b="1" dirty="0" smtClean="0"/>
              <a:t>Рецидив:</a:t>
            </a:r>
            <a:r>
              <a:rPr lang="ru-RU" sz="2400" dirty="0" smtClean="0"/>
              <a:t>  </a:t>
            </a:r>
            <a:r>
              <a:rPr lang="ru-RU" sz="2800" dirty="0" smtClean="0"/>
              <a:t>боли, подъем сегмента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r>
              <a:rPr lang="ru-RU" sz="2800" dirty="0" smtClean="0"/>
              <a:t>  в течение 28 дней; повторный подъем сегмента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r>
              <a:rPr lang="ru-RU" sz="2800" dirty="0" smtClean="0"/>
              <a:t> – угроза разрыва миокарда,  </a:t>
            </a:r>
          </a:p>
          <a:p>
            <a:pPr>
              <a:buFont typeface="Arial" charset="0"/>
              <a:buNone/>
              <a:defRPr/>
            </a:pPr>
            <a:r>
              <a:rPr lang="ru-RU" sz="2800" dirty="0" smtClean="0"/>
              <a:t>     на 20% повышение </a:t>
            </a:r>
            <a:r>
              <a:rPr lang="ru-RU" sz="2800" dirty="0" err="1" smtClean="0"/>
              <a:t>тропонина</a:t>
            </a:r>
            <a:r>
              <a:rPr lang="ru-RU" sz="2800" dirty="0" smtClean="0"/>
              <a:t> во 2 анализе через 3-6 часов по сравнению с высоким исходным</a:t>
            </a:r>
          </a:p>
          <a:p>
            <a:pPr>
              <a:defRPr/>
            </a:pPr>
            <a:r>
              <a:rPr lang="ru-RU" sz="2400" b="1" dirty="0" smtClean="0"/>
              <a:t>Повторный ИМ: </a:t>
            </a:r>
            <a:r>
              <a:rPr lang="ru-RU" sz="2800" dirty="0" smtClean="0"/>
              <a:t>Если ухудшение возникает после 28 дней (ЭКГ, </a:t>
            </a:r>
            <a:r>
              <a:rPr lang="ru-RU" sz="2800" dirty="0" err="1" smtClean="0"/>
              <a:t>тропониновый</a:t>
            </a:r>
            <a:r>
              <a:rPr lang="ru-RU" sz="2800" dirty="0" smtClean="0"/>
              <a:t> тест, УЗИ сердца)</a:t>
            </a:r>
            <a:endParaRPr lang="ru-RU" sz="2800" b="1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8355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42875"/>
            <a:ext cx="8637588" cy="7016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Патофизиологическая триада ИМ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143000"/>
            <a:ext cx="8208962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Разрыв атеросклеротической бляшки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/>
              <a:t>Резкий подъем АД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/>
              <a:t>Повышение частоты и силы сердечных сокращений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/>
              <a:t>Усиление венечного кровотока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Тромбоз на месте разорвавшейся или интактной бляшки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/>
              <a:t>Усиление агрегации тромбоцитов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/>
              <a:t>Активация свертывающей системы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/>
              <a:t>и/или торможение фибринолиза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Вазоконстрикция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/>
              <a:t>Локальная – участок венечной артерии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smtClean="0"/>
              <a:t>Генерализованная – вся коронарная артерия</a:t>
            </a:r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75085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>
          <a:xfrm>
            <a:off x="214313" y="214313"/>
            <a:ext cx="8637587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Острейшая стадия нижнебокового ИМ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611188" y="1428750"/>
          <a:ext cx="7993062" cy="4714875"/>
        </p:xfrm>
        <a:graphic>
          <a:graphicData uri="http://schemas.openxmlformats.org/presentationml/2006/ole">
            <p:oleObj spid="_x0000_s4098" name="PI3" r:id="rId5" imgW="7733333" imgH="3225397" progId="">
              <p:embed/>
            </p:oleObj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2"/>
    </p:custDataLst>
  </p:cSld>
  <p:clrMapOvr>
    <a:masterClrMapping/>
  </p:clrMapOvr>
  <p:transition advTm="108214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ph/>
          </p:nvPr>
        </p:nvGraphicFramePr>
        <p:xfrm>
          <a:off x="757238" y="1668463"/>
          <a:ext cx="7758112" cy="3441700"/>
        </p:xfrm>
        <a:graphic>
          <a:graphicData uri="http://schemas.openxmlformats.org/presentationml/2006/ole">
            <p:oleObj spid="_x0000_s5122" name="PI3" r:id="rId5" imgW="7758730" imgH="3441270" progId="">
              <p:embed/>
            </p:oleObj>
          </a:graphicData>
        </a:graphic>
      </p:graphicFrame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17500" y="196850"/>
            <a:ext cx="86375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Патологический зубец 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Q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в</a:t>
            </a:r>
            <a:r>
              <a:rPr lang="ru-RU" sz="2800" b="1" i="0" dirty="0">
                <a:solidFill>
                  <a:schemeClr val="tx2"/>
                </a:solidFill>
              </a:rPr>
              <a:t> </a:t>
            </a:r>
            <a:r>
              <a:rPr lang="en-US" sz="2800" b="1" i="0" dirty="0">
                <a:solidFill>
                  <a:schemeClr val="tx2"/>
                </a:solidFill>
              </a:rPr>
              <a:t>V1</a:t>
            </a:r>
            <a:r>
              <a:rPr lang="ru-RU" sz="2800" b="1" i="0" dirty="0">
                <a:solidFill>
                  <a:schemeClr val="tx2"/>
                </a:solidFill>
              </a:rPr>
              <a:t>.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Острая стадия </a:t>
            </a:r>
            <a:r>
              <a:rPr lang="ru-RU" sz="2800" b="1" i="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задне-базального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ИМ. Рецидив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722313" y="5143500"/>
            <a:ext cx="856456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defRPr/>
            </a:pPr>
            <a:r>
              <a:rPr lang="ru-RU" sz="2400" b="1" i="0" dirty="0">
                <a:solidFill>
                  <a:schemeClr val="tx2"/>
                </a:solidFill>
                <a:latin typeface="+mn-lt"/>
              </a:rPr>
              <a:t>Появление зубца </a:t>
            </a:r>
            <a:r>
              <a:rPr lang="en-US" sz="2400" b="1" i="0" dirty="0">
                <a:solidFill>
                  <a:schemeClr val="tx2"/>
                </a:solidFill>
                <a:latin typeface="+mn-lt"/>
              </a:rPr>
              <a:t>q</a:t>
            </a:r>
            <a:r>
              <a:rPr lang="ru-RU" sz="2400" b="1" i="0" dirty="0">
                <a:solidFill>
                  <a:schemeClr val="tx2"/>
                </a:solidFill>
                <a:latin typeface="+mn-lt"/>
              </a:rPr>
              <a:t>/</a:t>
            </a:r>
            <a:r>
              <a:rPr lang="en-US" sz="2400" b="1" i="0" dirty="0">
                <a:solidFill>
                  <a:schemeClr val="tx2"/>
                </a:solidFill>
                <a:latin typeface="+mn-lt"/>
              </a:rPr>
              <a:t>Q</a:t>
            </a:r>
            <a:r>
              <a:rPr lang="ru-RU" sz="2400" b="1" i="0" dirty="0">
                <a:solidFill>
                  <a:schemeClr val="tx2"/>
                </a:solidFill>
                <a:latin typeface="+mn-lt"/>
              </a:rPr>
              <a:t> в отв. </a:t>
            </a:r>
            <a:r>
              <a:rPr lang="en-US" sz="2400" b="1" i="0" dirty="0">
                <a:solidFill>
                  <a:schemeClr val="tx2"/>
                </a:solidFill>
                <a:latin typeface="+mn-lt"/>
              </a:rPr>
              <a:t>V1, V2</a:t>
            </a:r>
            <a:endParaRPr lang="ru-RU" sz="2400" b="1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2"/>
    </p:custDataLst>
  </p:cSld>
  <p:clrMapOvr>
    <a:masterClrMapping/>
  </p:clrMapOvr>
  <p:transition advTm="101062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5938"/>
            <a:ext cx="8229600" cy="2000250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ЭКГ диагностика острого инфаркта миокарда с подъемом сегмента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39700"/>
            <a:ext cx="8637588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Признаки острой ишемии миокарда на ЭКГ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(при отсутствии гипертрофии миокарда левого желудочка  и ПБЛНПГ)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Депрессия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r>
              <a:rPr lang="ru-RU" sz="2400" smtClean="0">
                <a:solidFill>
                  <a:schemeClr val="tx2"/>
                </a:solidFill>
              </a:rPr>
              <a:t>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Свежие изменения в виде горизонтальной или косонисходящей депрессии сегмента </a:t>
            </a:r>
            <a:r>
              <a:rPr lang="en-US" sz="2400" smtClean="0">
                <a:solidFill>
                  <a:schemeClr val="tx2"/>
                </a:solidFill>
              </a:rPr>
              <a:t>ST </a:t>
            </a:r>
            <a:r>
              <a:rPr lang="ru-RU" sz="2400" smtClean="0">
                <a:solidFill>
                  <a:schemeClr val="tx2"/>
                </a:solidFill>
              </a:rPr>
              <a:t>на 0,05 </a:t>
            </a:r>
            <a:r>
              <a:rPr lang="en-US" sz="2400" smtClean="0">
                <a:solidFill>
                  <a:schemeClr val="tx2"/>
                </a:solidFill>
              </a:rPr>
              <a:t>mV </a:t>
            </a:r>
            <a:r>
              <a:rPr lang="ru-RU" sz="2400" smtClean="0">
                <a:solidFill>
                  <a:schemeClr val="tx2"/>
                </a:solidFill>
              </a:rPr>
              <a:t>в двух рядом расположенных отведениях;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и</a:t>
            </a:r>
            <a:r>
              <a:rPr lang="en-US" sz="2400" smtClean="0">
                <a:solidFill>
                  <a:schemeClr val="tx2"/>
                </a:solidFill>
              </a:rPr>
              <a:t>/</a:t>
            </a:r>
            <a:r>
              <a:rPr lang="ru-RU" sz="2400" smtClean="0">
                <a:solidFill>
                  <a:schemeClr val="tx2"/>
                </a:solidFill>
              </a:rPr>
              <a:t>или инверсия зубца Т в двух смежных отведениях с увеличением амплитуды зубца </a:t>
            </a:r>
            <a:r>
              <a:rPr lang="en-US" sz="2400" smtClean="0">
                <a:solidFill>
                  <a:schemeClr val="tx2"/>
                </a:solidFill>
              </a:rPr>
              <a:t>R </a:t>
            </a:r>
            <a:r>
              <a:rPr lang="ru-RU" sz="2400" smtClean="0">
                <a:solidFill>
                  <a:schemeClr val="tx2"/>
                </a:solidFill>
              </a:rPr>
              <a:t>или отношение </a:t>
            </a:r>
            <a:r>
              <a:rPr lang="en-US" sz="2400" smtClean="0">
                <a:solidFill>
                  <a:schemeClr val="tx2"/>
                </a:solidFill>
              </a:rPr>
              <a:t>R/S&gt;1</a:t>
            </a:r>
            <a:r>
              <a:rPr lang="ru-RU" sz="2400" smtClean="0">
                <a:solidFill>
                  <a:schemeClr val="tx2"/>
                </a:solidFill>
              </a:rPr>
              <a:t>   </a:t>
            </a:r>
          </a:p>
          <a:p>
            <a:pPr eaLnBrk="1" hangingPunct="1">
              <a:buFont typeface="Arial" charset="0"/>
              <a:buNone/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17401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6413" y="234950"/>
            <a:ext cx="8637587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Признаки острой ишемии миокарда на ЭКГ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(при отсутствии гипертрофии левого желудочка  и ПБЛНПГ) </a:t>
            </a:r>
          </a:p>
        </p:txBody>
      </p:sp>
      <p:sp>
        <p:nvSpPr>
          <p:cNvPr id="63491" name="Содержимое 3"/>
          <p:cNvSpPr>
            <a:spLocks noGrp="1"/>
          </p:cNvSpPr>
          <p:nvPr>
            <p:ph idx="4294967295"/>
          </p:nvPr>
        </p:nvSpPr>
        <p:spPr>
          <a:xfrm>
            <a:off x="485775" y="1700213"/>
            <a:ext cx="8229600" cy="44259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Подъём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Свежие изменения в виде элевации в точке</a:t>
            </a:r>
            <a:r>
              <a:rPr lang="en-US" sz="2400" smtClean="0">
                <a:solidFill>
                  <a:schemeClr val="tx2"/>
                </a:solidFill>
              </a:rPr>
              <a:t> J </a:t>
            </a:r>
            <a:r>
              <a:rPr lang="ru-RU" sz="2400" smtClean="0">
                <a:solidFill>
                  <a:schemeClr val="tx2"/>
                </a:solidFill>
              </a:rPr>
              <a:t>в двух рядом</a:t>
            </a:r>
            <a:r>
              <a:rPr lang="en-US" sz="2400" smtClean="0">
                <a:solidFill>
                  <a:schemeClr val="tx2"/>
                </a:solidFill>
              </a:rPr>
              <a:t> </a:t>
            </a:r>
            <a:r>
              <a:rPr lang="ru-RU" sz="2400" smtClean="0">
                <a:solidFill>
                  <a:schemeClr val="tx2"/>
                </a:solidFill>
              </a:rPr>
              <a:t>расположенных отведениях  на 0,1 </a:t>
            </a:r>
            <a:r>
              <a:rPr lang="en-US" sz="2400" smtClean="0">
                <a:solidFill>
                  <a:schemeClr val="tx2"/>
                </a:solidFill>
              </a:rPr>
              <a:t>mV </a:t>
            </a:r>
            <a:r>
              <a:rPr lang="ru-RU" sz="2400" smtClean="0">
                <a:solidFill>
                  <a:schemeClr val="tx2"/>
                </a:solidFill>
              </a:rPr>
              <a:t>и более</a:t>
            </a:r>
            <a:r>
              <a:rPr lang="en-US" sz="2400" smtClean="0">
                <a:solidFill>
                  <a:schemeClr val="tx2"/>
                </a:solidFill>
              </a:rPr>
              <a:t> </a:t>
            </a:r>
            <a:r>
              <a:rPr lang="ru-RU" sz="2400" smtClean="0">
                <a:solidFill>
                  <a:schemeClr val="tx2"/>
                </a:solidFill>
              </a:rPr>
              <a:t>во всех отведениях,  кроме </a:t>
            </a:r>
            <a:r>
              <a:rPr lang="en-US" sz="2400" smtClean="0">
                <a:solidFill>
                  <a:schemeClr val="tx2"/>
                </a:solidFill>
              </a:rPr>
              <a:t>V2-V3</a:t>
            </a:r>
            <a:r>
              <a:rPr lang="ru-RU" sz="2400" smtClean="0">
                <a:solidFill>
                  <a:schemeClr val="tx2"/>
                </a:solidFill>
              </a:rPr>
              <a:t> 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 отведениях </a:t>
            </a:r>
            <a:r>
              <a:rPr lang="en-US" sz="2400" smtClean="0">
                <a:solidFill>
                  <a:schemeClr val="tx2"/>
                </a:solidFill>
              </a:rPr>
              <a:t>V2-V3</a:t>
            </a:r>
            <a:r>
              <a:rPr lang="ru-RU" sz="2400" smtClean="0">
                <a:solidFill>
                  <a:schemeClr val="tx2"/>
                </a:solidFill>
              </a:rPr>
              <a:t> критерий составляет больше                  0,2 </a:t>
            </a:r>
            <a:r>
              <a:rPr lang="en-US" sz="2400" smtClean="0">
                <a:solidFill>
                  <a:schemeClr val="tx2"/>
                </a:solidFill>
              </a:rPr>
              <a:t>mV </a:t>
            </a:r>
            <a:r>
              <a:rPr lang="ru-RU" sz="2400" smtClean="0">
                <a:solidFill>
                  <a:schemeClr val="tx2"/>
                </a:solidFill>
              </a:rPr>
              <a:t>для мужчин и больше 0,15 </a:t>
            </a:r>
            <a:r>
              <a:rPr lang="en-US" sz="2400" smtClean="0">
                <a:solidFill>
                  <a:schemeClr val="tx2"/>
                </a:solidFill>
              </a:rPr>
              <a:t>mV </a:t>
            </a:r>
            <a:r>
              <a:rPr lang="ru-RU" sz="2400" smtClean="0">
                <a:solidFill>
                  <a:schemeClr val="tx2"/>
                </a:solidFill>
              </a:rPr>
              <a:t>для женщин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5438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95275"/>
            <a:ext cx="8637588" cy="106203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«Волна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Парди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», 1920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Зеркало коронарной окклюзии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8613" y="1285875"/>
            <a:ext cx="8420100" cy="41148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Форма дуги варьирует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Ранний подъем сегмента </a:t>
            </a:r>
            <a:r>
              <a:rPr lang="en-US" sz="2400" smtClean="0">
                <a:solidFill>
                  <a:schemeClr val="tx2"/>
                </a:solidFill>
              </a:rPr>
              <a:t>ST </a:t>
            </a:r>
            <a:r>
              <a:rPr lang="en-US" sz="2400" smtClean="0">
                <a:solidFill>
                  <a:schemeClr val="tx2"/>
                </a:solidFill>
                <a:sym typeface="Symbol" pitchFamily="18" charset="2"/>
              </a:rPr>
              <a:t></a:t>
            </a:r>
            <a:r>
              <a:rPr lang="en-US" sz="2400" smtClean="0">
                <a:solidFill>
                  <a:schemeClr val="tx2"/>
                </a:solidFill>
              </a:rPr>
              <a:t> 1 </a:t>
            </a:r>
            <a:r>
              <a:rPr lang="ru-RU" sz="2400" smtClean="0">
                <a:solidFill>
                  <a:schemeClr val="tx2"/>
                </a:solidFill>
              </a:rPr>
              <a:t>мм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Блокада правой ножки ПГ не маскирует подъем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Блокада левой ножки ПГ закрывает инфарктные изменения ЭКГ, в т.ч. подъем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Одновременно с подъемом идет реципрокная депрессия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3143250" y="4000500"/>
          <a:ext cx="5281613" cy="2122488"/>
        </p:xfrm>
        <a:graphic>
          <a:graphicData uri="http://schemas.openxmlformats.org/presentationml/2006/ole">
            <p:oleObj spid="_x0000_s6146" name="PI3" r:id="rId5" imgW="7111111" imgH="2857143" progId="">
              <p:embed/>
            </p:oleObj>
          </a:graphicData>
        </a:graphic>
      </p:graphicFrame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2"/>
    </p:custDataLst>
  </p:cSld>
  <p:clrMapOvr>
    <a:masterClrMapping/>
  </p:clrMapOvr>
  <p:transition advTm="121846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Реципрокная депрессия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>
            <p:ph idx="1"/>
          </p:nvPr>
        </p:nvGraphicFramePr>
        <p:xfrm>
          <a:off x="704850" y="2249488"/>
          <a:ext cx="7732713" cy="3225800"/>
        </p:xfrm>
        <a:graphic>
          <a:graphicData uri="http://schemas.openxmlformats.org/presentationml/2006/ole">
            <p:oleObj spid="_x0000_s7170" name="PI3" r:id="rId5" imgW="7733333" imgH="3225397" progId="">
              <p:embed/>
            </p:oleObj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2"/>
    </p:custDataLst>
  </p:cSld>
  <p:clrMapOvr>
    <a:masterClrMapping/>
  </p:clrMapOvr>
  <p:transition advTm="53437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6413" y="142875"/>
            <a:ext cx="8637587" cy="6413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</a:rPr>
              <a:t>ЭКГ диагностика крупноочагового ИМ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00125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Появление патологического зубца</a:t>
            </a:r>
            <a:r>
              <a:rPr lang="en-US" sz="2400" smtClean="0">
                <a:solidFill>
                  <a:schemeClr val="tx2"/>
                </a:solidFill>
              </a:rPr>
              <a:t> Q </a:t>
            </a:r>
            <a:r>
              <a:rPr lang="ru-RU" sz="2400" smtClean="0">
                <a:solidFill>
                  <a:schemeClr val="tx2"/>
                </a:solidFill>
              </a:rPr>
              <a:t> (либо углубление имевшегося ранее пат. зубца</a:t>
            </a:r>
            <a:r>
              <a:rPr lang="en-US" sz="2400" smtClean="0">
                <a:solidFill>
                  <a:schemeClr val="tx2"/>
                </a:solidFill>
              </a:rPr>
              <a:t> Q </a:t>
            </a:r>
            <a:r>
              <a:rPr lang="ru-RU" sz="2400" smtClean="0">
                <a:solidFill>
                  <a:schemeClr val="tx2"/>
                </a:solidFill>
              </a:rPr>
              <a:t>вплоть до образования комплекса</a:t>
            </a:r>
            <a:r>
              <a:rPr lang="en-US" sz="2400" smtClean="0">
                <a:solidFill>
                  <a:schemeClr val="tx2"/>
                </a:solidFill>
              </a:rPr>
              <a:t>  QS</a:t>
            </a:r>
            <a:r>
              <a:rPr lang="ru-RU" sz="2400" smtClean="0">
                <a:solidFill>
                  <a:schemeClr val="tx2"/>
                </a:solidFill>
              </a:rPr>
              <a:t>) </a:t>
            </a:r>
          </a:p>
          <a:p>
            <a:pPr lvl="1" eaLnBrk="1" hangingPunct="1"/>
            <a:r>
              <a:rPr lang="ru-RU" sz="2400" smtClean="0">
                <a:solidFill>
                  <a:schemeClr val="tx2"/>
                </a:solidFill>
              </a:rPr>
              <a:t>Формируется через 1-2 час</a:t>
            </a:r>
            <a:endParaRPr lang="en-US" sz="2400" smtClean="0">
              <a:solidFill>
                <a:schemeClr val="tx2"/>
              </a:solidFill>
            </a:endParaRP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Подъем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Инверсия зубца </a:t>
            </a:r>
            <a:r>
              <a:rPr lang="en-US" sz="2400" smtClean="0">
                <a:solidFill>
                  <a:schemeClr val="tx2"/>
                </a:solidFill>
              </a:rPr>
              <a:t>T</a:t>
            </a: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715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Патологический зубец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Q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857250"/>
            <a:ext cx="85867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Ширина </a:t>
            </a:r>
            <a:r>
              <a:rPr lang="en-US" sz="2400" smtClean="0">
                <a:solidFill>
                  <a:schemeClr val="tx2"/>
                </a:solidFill>
                <a:sym typeface="Symbol" pitchFamily="18" charset="2"/>
              </a:rPr>
              <a:t> </a:t>
            </a:r>
            <a:r>
              <a:rPr lang="ru-RU" sz="2400" smtClean="0">
                <a:solidFill>
                  <a:schemeClr val="tx2"/>
                </a:solidFill>
              </a:rPr>
              <a:t>0,04 с  и глубина </a:t>
            </a:r>
            <a:r>
              <a:rPr lang="en-US" sz="2400" smtClean="0">
                <a:solidFill>
                  <a:schemeClr val="tx2"/>
                </a:solidFill>
                <a:sym typeface="Symbol" pitchFamily="18" charset="2"/>
              </a:rPr>
              <a:t></a:t>
            </a:r>
            <a:r>
              <a:rPr lang="ru-RU" sz="2400" smtClean="0">
                <a:solidFill>
                  <a:schemeClr val="tx2"/>
                </a:solidFill>
              </a:rPr>
              <a:t> 25 % амплитуды зубца</a:t>
            </a:r>
            <a:r>
              <a:rPr lang="en-US" sz="2400" smtClean="0">
                <a:solidFill>
                  <a:schemeClr val="tx2"/>
                </a:solidFill>
              </a:rPr>
              <a:t> R</a:t>
            </a:r>
            <a:r>
              <a:rPr lang="ru-RU" sz="2400" smtClean="0">
                <a:solidFill>
                  <a:schemeClr val="tx2"/>
                </a:solidFill>
              </a:rPr>
              <a:t> в этом же отведении</a:t>
            </a:r>
            <a:endParaRPr lang="en-US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tx2"/>
                </a:solidFill>
              </a:rPr>
              <a:t>Q</a:t>
            </a:r>
            <a:r>
              <a:rPr lang="ru-RU" sz="2400" smtClean="0">
                <a:solidFill>
                  <a:schemeClr val="tx2"/>
                </a:solidFill>
              </a:rPr>
              <a:t> патологический, если его глубина превышает                             % амплитуды комплекса</a:t>
            </a:r>
            <a:r>
              <a:rPr lang="en-US" sz="2400" smtClean="0">
                <a:solidFill>
                  <a:schemeClr val="tx2"/>
                </a:solidFill>
              </a:rPr>
              <a:t>  QRS</a:t>
            </a:r>
            <a:r>
              <a:rPr lang="ru-RU" sz="2400" smtClean="0">
                <a:solidFill>
                  <a:schemeClr val="tx2"/>
                </a:solidFill>
              </a:rPr>
              <a:t>:</a:t>
            </a: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15 % в отведении </a:t>
            </a:r>
            <a:r>
              <a:rPr lang="en-US" sz="2400" smtClean="0">
                <a:solidFill>
                  <a:schemeClr val="tx2"/>
                </a:solidFill>
              </a:rPr>
              <a:t>V</a:t>
            </a:r>
            <a:r>
              <a:rPr lang="ru-RU" sz="2400" baseline="-25000" smtClean="0">
                <a:solidFill>
                  <a:schemeClr val="tx2"/>
                </a:solidFill>
              </a:rPr>
              <a:t>5</a:t>
            </a:r>
            <a:r>
              <a:rPr lang="ru-RU" sz="2400" smtClean="0">
                <a:solidFill>
                  <a:schemeClr val="tx2"/>
                </a:solidFill>
              </a:rPr>
              <a:t>, </a:t>
            </a:r>
            <a:r>
              <a:rPr lang="en-US" sz="2400" smtClean="0">
                <a:solidFill>
                  <a:schemeClr val="tx2"/>
                </a:solidFill>
              </a:rPr>
              <a:t>V</a:t>
            </a:r>
            <a:r>
              <a:rPr lang="ru-RU" sz="2400" baseline="-25000" smtClean="0">
                <a:solidFill>
                  <a:schemeClr val="tx2"/>
                </a:solidFill>
              </a:rPr>
              <a:t>6</a:t>
            </a:r>
            <a:endParaRPr lang="en-US" sz="2400" baseline="-250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50 % в отв. </a:t>
            </a:r>
            <a:r>
              <a:rPr lang="en-US" sz="2400" smtClean="0">
                <a:solidFill>
                  <a:schemeClr val="tx2"/>
                </a:solidFill>
              </a:rPr>
              <a:t>aVL</a:t>
            </a:r>
            <a:r>
              <a:rPr lang="ru-RU" sz="2400" smtClean="0">
                <a:solidFill>
                  <a:schemeClr val="tx2"/>
                </a:solidFill>
              </a:rPr>
              <a:t> и одновременно 10% в отв.</a:t>
            </a:r>
            <a:r>
              <a:rPr lang="en-US" sz="2400" smtClean="0">
                <a:solidFill>
                  <a:schemeClr val="tx2"/>
                </a:solidFill>
              </a:rPr>
              <a:t> I</a:t>
            </a:r>
            <a:r>
              <a:rPr lang="ru-RU" sz="2400" smtClean="0">
                <a:solidFill>
                  <a:schemeClr val="tx2"/>
                </a:solidFill>
              </a:rPr>
              <a:t>                             (ИМ высоких (базальных) отделов передне-боковой стенки ЛЖ)</a:t>
            </a:r>
            <a:endParaRPr lang="en-US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25 % в отведении </a:t>
            </a:r>
            <a:r>
              <a:rPr lang="en-US" sz="2400" smtClean="0">
                <a:solidFill>
                  <a:schemeClr val="tx2"/>
                </a:solidFill>
              </a:rPr>
              <a:t>aVF</a:t>
            </a: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96664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1438"/>
            <a:ext cx="9144000" cy="9461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Признаки перенесенного инфаркта миокарда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на ЭКГ </a:t>
            </a:r>
          </a:p>
        </p:txBody>
      </p:sp>
      <p:sp>
        <p:nvSpPr>
          <p:cNvPr id="244739" name="Содержимое 3"/>
          <p:cNvSpPr>
            <a:spLocks noGrp="1"/>
          </p:cNvSpPr>
          <p:nvPr>
            <p:ph idx="4294967295"/>
          </p:nvPr>
        </p:nvSpPr>
        <p:spPr>
          <a:xfrm>
            <a:off x="571500" y="1285875"/>
            <a:ext cx="8229600" cy="45259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Зубец </a:t>
            </a:r>
            <a:r>
              <a:rPr lang="en-US" sz="2400" dirty="0" smtClean="0">
                <a:solidFill>
                  <a:schemeClr val="tx2"/>
                </a:solidFill>
              </a:rPr>
              <a:t>Q </a:t>
            </a:r>
            <a:r>
              <a:rPr lang="ru-RU" sz="2400" dirty="0" smtClean="0">
                <a:solidFill>
                  <a:schemeClr val="tx2"/>
                </a:solidFill>
              </a:rPr>
              <a:t>в отведениях</a:t>
            </a:r>
            <a:r>
              <a:rPr lang="en-US" sz="2400" dirty="0" smtClean="0">
                <a:solidFill>
                  <a:schemeClr val="tx2"/>
                </a:solidFill>
              </a:rPr>
              <a:t> V2-V3</a:t>
            </a:r>
            <a:r>
              <a:rPr lang="ru-RU" sz="2400" dirty="0" smtClean="0">
                <a:solidFill>
                  <a:schemeClr val="tx2"/>
                </a:solidFill>
              </a:rPr>
              <a:t> длительностью 0,02 сек или </a:t>
            </a:r>
            <a:r>
              <a:rPr lang="en-US" sz="2400" dirty="0" smtClean="0">
                <a:solidFill>
                  <a:schemeClr val="tx2"/>
                </a:solidFill>
              </a:rPr>
              <a:t>QS </a:t>
            </a:r>
            <a:r>
              <a:rPr lang="ru-RU" sz="2400" dirty="0" smtClean="0">
                <a:solidFill>
                  <a:schemeClr val="tx2"/>
                </a:solidFill>
              </a:rPr>
              <a:t>в отведениях</a:t>
            </a:r>
            <a:r>
              <a:rPr lang="en-US" sz="2400" dirty="0" smtClean="0">
                <a:solidFill>
                  <a:schemeClr val="tx2"/>
                </a:solidFill>
              </a:rPr>
              <a:t> V2</a:t>
            </a:r>
            <a:r>
              <a:rPr lang="ru-RU" sz="2400" dirty="0" smtClean="0">
                <a:solidFill>
                  <a:schemeClr val="tx2"/>
                </a:solidFill>
              </a:rPr>
              <a:t> и </a:t>
            </a:r>
            <a:r>
              <a:rPr lang="en-US" sz="2400" dirty="0" smtClean="0">
                <a:solidFill>
                  <a:schemeClr val="tx2"/>
                </a:solidFill>
              </a:rPr>
              <a:t>V3</a:t>
            </a:r>
            <a:endParaRPr lang="ru-RU" sz="2400" dirty="0" smtClean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dirty="0" smtClean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Зубец </a:t>
            </a:r>
            <a:r>
              <a:rPr lang="en-US" sz="2400" dirty="0" smtClean="0">
                <a:solidFill>
                  <a:schemeClr val="tx2"/>
                </a:solidFill>
              </a:rPr>
              <a:t>Q</a:t>
            </a:r>
            <a:r>
              <a:rPr lang="ru-RU" sz="2400" dirty="0" smtClean="0">
                <a:solidFill>
                  <a:schemeClr val="tx2"/>
                </a:solidFill>
              </a:rPr>
              <a:t> более 0,03 сек и более 0,1 </a:t>
            </a:r>
            <a:r>
              <a:rPr lang="en-US" sz="2400" dirty="0" smtClean="0">
                <a:solidFill>
                  <a:schemeClr val="tx2"/>
                </a:solidFill>
              </a:rPr>
              <a:t>mV </a:t>
            </a:r>
            <a:r>
              <a:rPr lang="ru-RU" sz="2400" dirty="0" smtClean="0">
                <a:solidFill>
                  <a:schemeClr val="tx2"/>
                </a:solidFill>
              </a:rPr>
              <a:t>или </a:t>
            </a:r>
            <a:r>
              <a:rPr lang="en-US" sz="2400" dirty="0" smtClean="0">
                <a:solidFill>
                  <a:schemeClr val="tx2"/>
                </a:solidFill>
              </a:rPr>
              <a:t>QS </a:t>
            </a:r>
            <a:r>
              <a:rPr lang="ru-RU" sz="2400" dirty="0" smtClean="0">
                <a:solidFill>
                  <a:schemeClr val="tx2"/>
                </a:solidFill>
              </a:rPr>
              <a:t>в отведениях </a:t>
            </a:r>
            <a:r>
              <a:rPr lang="en-US" sz="2400" dirty="0" smtClean="0">
                <a:solidFill>
                  <a:schemeClr val="tx2"/>
                </a:solidFill>
              </a:rPr>
              <a:t>I, II, </a:t>
            </a:r>
            <a:r>
              <a:rPr lang="en-US" sz="2400" dirty="0" err="1" smtClean="0">
                <a:solidFill>
                  <a:schemeClr val="tx2"/>
                </a:solidFill>
              </a:rPr>
              <a:t>aVL</a:t>
            </a:r>
            <a:r>
              <a:rPr lang="en-US" sz="2400" dirty="0" smtClean="0">
                <a:solidFill>
                  <a:schemeClr val="tx2"/>
                </a:solidFill>
              </a:rPr>
              <a:t>,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aVF</a:t>
            </a:r>
            <a:r>
              <a:rPr lang="en-US" sz="2400" dirty="0" smtClean="0">
                <a:solidFill>
                  <a:schemeClr val="tx2"/>
                </a:solidFill>
              </a:rPr>
              <a:t>, V4-V6, </a:t>
            </a:r>
            <a:r>
              <a:rPr lang="ru-RU" sz="2400" dirty="0" smtClean="0">
                <a:solidFill>
                  <a:schemeClr val="tx2"/>
                </a:solidFill>
              </a:rPr>
              <a:t>в двух отведениях следующих групп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I, </a:t>
            </a:r>
            <a:r>
              <a:rPr lang="en-US" sz="2400" dirty="0" err="1" smtClean="0">
                <a:solidFill>
                  <a:schemeClr val="tx2"/>
                </a:solidFill>
              </a:rPr>
              <a:t>aVL</a:t>
            </a:r>
            <a:r>
              <a:rPr lang="en-US" sz="2400" dirty="0" smtClean="0">
                <a:solidFill>
                  <a:schemeClr val="tx2"/>
                </a:solidFill>
              </a:rPr>
              <a:t>, V6</a:t>
            </a:r>
            <a:r>
              <a:rPr lang="ru-RU" sz="2400" dirty="0" smtClean="0">
                <a:solidFill>
                  <a:schemeClr val="tx2"/>
                </a:solidFill>
              </a:rPr>
              <a:t> ;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endParaRPr lang="ru-RU" sz="2400" dirty="0" smtClean="0">
              <a:solidFill>
                <a:schemeClr val="tx2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V4-V6</a:t>
            </a:r>
            <a:r>
              <a:rPr lang="ru-RU" sz="2400" dirty="0" smtClean="0">
                <a:solidFill>
                  <a:schemeClr val="tx2"/>
                </a:solidFill>
              </a:rPr>
              <a:t> ; 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II, III,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aVF</a:t>
            </a:r>
            <a:r>
              <a:rPr lang="en-US" sz="2400" dirty="0" smtClean="0">
                <a:solidFill>
                  <a:schemeClr val="tx2"/>
                </a:solidFill>
              </a:rPr>
              <a:t>   </a:t>
            </a:r>
            <a:endParaRPr lang="ru-RU" sz="2400" dirty="0" smtClean="0">
              <a:solidFill>
                <a:schemeClr val="tx2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400" dirty="0" smtClean="0">
              <a:solidFill>
                <a:schemeClr val="tx2"/>
              </a:solidFill>
            </a:endParaRPr>
          </a:p>
          <a:p>
            <a:pPr marL="342900" lvl="1" indent="-34290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Зубец </a:t>
            </a:r>
            <a:r>
              <a:rPr lang="en-US" sz="2400" dirty="0" smtClean="0">
                <a:solidFill>
                  <a:schemeClr val="tx2"/>
                </a:solidFill>
              </a:rPr>
              <a:t>Q</a:t>
            </a:r>
            <a:r>
              <a:rPr lang="ru-RU" sz="2400" dirty="0" smtClean="0">
                <a:solidFill>
                  <a:schemeClr val="tx2"/>
                </a:solidFill>
              </a:rPr>
              <a:t> более 0,04 сек в </a:t>
            </a:r>
            <a:r>
              <a:rPr lang="en-US" sz="2400" dirty="0" smtClean="0">
                <a:solidFill>
                  <a:schemeClr val="tx2"/>
                </a:solidFill>
              </a:rPr>
              <a:t>V</a:t>
            </a:r>
            <a:r>
              <a:rPr lang="ru-RU" sz="2400" dirty="0" smtClean="0">
                <a:solidFill>
                  <a:schemeClr val="tx2"/>
                </a:solidFill>
              </a:rPr>
              <a:t>1</a:t>
            </a:r>
            <a:r>
              <a:rPr lang="en-US" sz="2400" dirty="0" smtClean="0">
                <a:solidFill>
                  <a:schemeClr val="tx2"/>
                </a:solidFill>
              </a:rPr>
              <a:t>-V</a:t>
            </a:r>
            <a:r>
              <a:rPr lang="ru-RU" sz="2400" dirty="0" smtClean="0">
                <a:solidFill>
                  <a:schemeClr val="tx2"/>
                </a:solidFill>
              </a:rPr>
              <a:t>2 и </a:t>
            </a:r>
            <a:r>
              <a:rPr lang="en-US" sz="2400" dirty="0" smtClean="0">
                <a:solidFill>
                  <a:schemeClr val="tx2"/>
                </a:solidFill>
              </a:rPr>
              <a:t>R/S &gt; 1</a:t>
            </a:r>
            <a:r>
              <a:rPr lang="ru-RU" sz="2400" dirty="0" smtClean="0">
                <a:solidFill>
                  <a:schemeClr val="tx2"/>
                </a:solidFill>
              </a:rPr>
              <a:t> с </a:t>
            </a:r>
            <a:r>
              <a:rPr lang="ru-RU" sz="2400" dirty="0" err="1" smtClean="0">
                <a:solidFill>
                  <a:schemeClr val="tx2"/>
                </a:solidFill>
              </a:rPr>
              <a:t>конкордантным</a:t>
            </a:r>
            <a:r>
              <a:rPr lang="ru-RU" sz="2400" dirty="0" smtClean="0">
                <a:solidFill>
                  <a:schemeClr val="tx2"/>
                </a:solidFill>
              </a:rPr>
              <a:t> положительным зубцом Т при отсутствии нарушений проведения(отсутствие блокады правой ножки пучка Гиса)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 </a:t>
            </a:r>
            <a:endParaRPr lang="ru-RU" sz="2400" dirty="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0856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Феномен волны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000125"/>
            <a:ext cx="8229600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Окклюзия коронарной артерии- ишемия миокарда в субэндокардиальных отделах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Распространяется кнаружи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endParaRPr lang="ru-RU" sz="2400" b="1" i="0" dirty="0">
              <a:solidFill>
                <a:schemeClr val="tx2"/>
              </a:solidFill>
              <a:latin typeface="+mn-lt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i="0" dirty="0">
                <a:solidFill>
                  <a:schemeClr val="tx2"/>
                </a:solidFill>
                <a:latin typeface="+mn-lt"/>
              </a:rPr>
              <a:t>Классический ишемический каскад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Нарушение перфузии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Метаболические нарушения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Нарушение </a:t>
            </a:r>
            <a:r>
              <a:rPr lang="ru-RU" sz="2400" i="0" dirty="0" err="1">
                <a:solidFill>
                  <a:schemeClr val="tx2"/>
                </a:solidFill>
                <a:latin typeface="+mn-lt"/>
              </a:rPr>
              <a:t>диастолической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 функции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Регионарные и глобальные нарушения систолической функции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ЭКГ проявления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Клиника (стенокардии, ИМ)</a:t>
            </a:r>
          </a:p>
        </p:txBody>
      </p:sp>
    </p:spTree>
    <p:custDataLst>
      <p:tags r:id="rId1"/>
    </p:custDataLst>
  </p:cSld>
  <p:clrMapOvr>
    <a:masterClrMapping/>
  </p:clrMapOvr>
  <p:transition advTm="74187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14313"/>
            <a:ext cx="8637588" cy="6413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ЭКГ диагностика крупноочагового ИМ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071563"/>
            <a:ext cx="8208962" cy="41148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Раннее снятие ЭКГ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Повторная запись через короткие промежутки времени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Больница – мониторирование ЭКГ (первые 24 часа)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ЭКГ - локализация, глубина, распространенность, «давность» ИМ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8215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14313"/>
            <a:ext cx="8637587" cy="57943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«Эволюция» ЭКГ при крупноочаговом ИМ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857250"/>
            <a:ext cx="8208962" cy="557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Острейшая стадия (неск. минут – неск. часов)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Выраженный подъем </a:t>
            </a:r>
            <a:r>
              <a:rPr lang="en-US" sz="2200" smtClean="0">
                <a:solidFill>
                  <a:schemeClr val="tx2"/>
                </a:solidFill>
              </a:rPr>
              <a:t>ST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Начало формирования через 1-2 ч. пат. зубца </a:t>
            </a:r>
            <a:r>
              <a:rPr lang="en-US" sz="2200" smtClean="0">
                <a:solidFill>
                  <a:schemeClr val="tx2"/>
                </a:solidFill>
              </a:rPr>
              <a:t>Q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Положительный или двухфазный зубец </a:t>
            </a:r>
            <a:r>
              <a:rPr lang="en-US" sz="2200" smtClean="0">
                <a:solidFill>
                  <a:schemeClr val="tx2"/>
                </a:solidFill>
              </a:rPr>
              <a:t>T</a:t>
            </a:r>
            <a:r>
              <a:rPr lang="ru-RU" sz="2200" smtClean="0">
                <a:solidFill>
                  <a:schemeClr val="tx2"/>
                </a:solidFill>
              </a:rPr>
              <a:t> (или отр.)</a:t>
            </a:r>
          </a:p>
          <a:p>
            <a:pPr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Острая (неск. часов - 2 недели)</a:t>
            </a:r>
            <a:endParaRPr lang="en-US" sz="22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Подъем сегм. </a:t>
            </a:r>
            <a:r>
              <a:rPr lang="en-US" sz="2200" smtClean="0">
                <a:solidFill>
                  <a:schemeClr val="tx2"/>
                </a:solidFill>
              </a:rPr>
              <a:t>ST</a:t>
            </a:r>
            <a:r>
              <a:rPr lang="ru-RU" sz="2200" smtClean="0">
                <a:solidFill>
                  <a:schemeClr val="tx2"/>
                </a:solidFill>
              </a:rPr>
              <a:t>, с отрицательным Т (от 48 ч. до 4 нед.)</a:t>
            </a:r>
            <a:endParaRPr lang="en-US" sz="22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Формирование пат. </a:t>
            </a:r>
            <a:r>
              <a:rPr lang="en-US" sz="2200" smtClean="0">
                <a:solidFill>
                  <a:schemeClr val="tx2"/>
                </a:solidFill>
              </a:rPr>
              <a:t>Q </a:t>
            </a:r>
            <a:r>
              <a:rPr lang="ru-RU" sz="2200" smtClean="0">
                <a:solidFill>
                  <a:schemeClr val="tx2"/>
                </a:solidFill>
              </a:rPr>
              <a:t> или комплекса</a:t>
            </a:r>
            <a:r>
              <a:rPr lang="en-US" sz="2200" smtClean="0">
                <a:solidFill>
                  <a:schemeClr val="tx2"/>
                </a:solidFill>
              </a:rPr>
              <a:t> QS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Снижение </a:t>
            </a:r>
            <a:r>
              <a:rPr lang="en-US" sz="2200" smtClean="0">
                <a:solidFill>
                  <a:schemeClr val="tx2"/>
                </a:solidFill>
              </a:rPr>
              <a:t>ST</a:t>
            </a:r>
            <a:r>
              <a:rPr lang="ru-RU" sz="2200" smtClean="0">
                <a:solidFill>
                  <a:schemeClr val="tx2"/>
                </a:solidFill>
              </a:rPr>
              <a:t> до изолинии через несколько суток                (при тромболизисе) </a:t>
            </a:r>
          </a:p>
          <a:p>
            <a:pPr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Подострая (2 нед. – 1,5-2 мес.)</a:t>
            </a:r>
          </a:p>
          <a:p>
            <a:pPr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Рубцовая (спустя 2 месяца от развития ИМ)</a:t>
            </a:r>
            <a:endParaRPr lang="en-US" sz="22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200" smtClean="0">
                <a:solidFill>
                  <a:schemeClr val="tx2"/>
                </a:solidFill>
              </a:rPr>
              <a:t>Патологический </a:t>
            </a:r>
            <a:r>
              <a:rPr lang="en-US" sz="2200" smtClean="0">
                <a:solidFill>
                  <a:schemeClr val="tx2"/>
                </a:solidFill>
              </a:rPr>
              <a:t>Q  </a:t>
            </a:r>
            <a:r>
              <a:rPr lang="ru-RU" sz="2200" smtClean="0">
                <a:solidFill>
                  <a:schemeClr val="tx2"/>
                </a:solidFill>
              </a:rPr>
              <a:t>(</a:t>
            </a:r>
            <a:r>
              <a:rPr lang="en-US" sz="2200" smtClean="0">
                <a:solidFill>
                  <a:schemeClr val="tx2"/>
                </a:solidFill>
              </a:rPr>
              <a:t>QS</a:t>
            </a:r>
            <a:r>
              <a:rPr lang="ru-RU" sz="2200" smtClean="0">
                <a:solidFill>
                  <a:schemeClr val="tx2"/>
                </a:solidFill>
              </a:rPr>
              <a:t>)</a:t>
            </a:r>
            <a:endParaRPr lang="en-US" sz="22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200" smtClean="0">
                <a:solidFill>
                  <a:schemeClr val="tx2"/>
                </a:solidFill>
              </a:rPr>
              <a:t>ST</a:t>
            </a:r>
            <a:r>
              <a:rPr lang="ru-RU" sz="2200" smtClean="0">
                <a:solidFill>
                  <a:schemeClr val="tx2"/>
                </a:solidFill>
              </a:rPr>
              <a:t> на изолинии</a:t>
            </a:r>
            <a:r>
              <a:rPr lang="en-US" sz="2200" smtClean="0">
                <a:solidFill>
                  <a:schemeClr val="tx2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smtClean="0">
                <a:solidFill>
                  <a:schemeClr val="tx2"/>
                </a:solidFill>
              </a:rPr>
              <a:t>T</a:t>
            </a:r>
            <a:r>
              <a:rPr lang="ru-RU" sz="2200" smtClean="0">
                <a:solidFill>
                  <a:schemeClr val="tx2"/>
                </a:solidFill>
              </a:rPr>
              <a:t> – отрицательный, изоэлектрический, двухфазный или положительный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9115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>
          <a:xfrm>
            <a:off x="214313" y="214313"/>
            <a:ext cx="8637587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Острейшая стадия нижнего ИМ</a:t>
            </a: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611188" y="2000250"/>
          <a:ext cx="7993062" cy="3333750"/>
        </p:xfrm>
        <a:graphic>
          <a:graphicData uri="http://schemas.openxmlformats.org/presentationml/2006/ole">
            <p:oleObj spid="_x0000_s8194" name="PI3" r:id="rId5" imgW="7733333" imgH="3225397" progId="">
              <p:embed/>
            </p:oleObj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2"/>
    </p:custDataLst>
  </p:cSld>
  <p:clrMapOvr>
    <a:masterClrMapping/>
  </p:clrMapOvr>
  <p:transition advTm="502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69636" name="Содержимое 4" descr="F:\Все документы\Лекции преподавателей\Сканы ЭКГ\Инфаркт миокарда 2\инфаркт миокарда 007.jpg"/>
          <p:cNvPicPr>
            <a:picLocks noGrp="1"/>
          </p:cNvPicPr>
          <p:nvPr>
            <p:ph idx="1"/>
          </p:nvPr>
        </p:nvPicPr>
        <p:blipFill>
          <a:blip r:embed="rId4"/>
          <a:srcRect l="2992" r="5925"/>
          <a:stretch>
            <a:fillRect/>
          </a:stretch>
        </p:blipFill>
        <p:spPr>
          <a:xfrm>
            <a:off x="1593850" y="1600200"/>
            <a:ext cx="5956300" cy="4525963"/>
          </a:xfrm>
        </p:spPr>
      </p:pic>
    </p:spTree>
    <p:custDataLst>
      <p:tags r:id="rId1"/>
    </p:custDataLst>
  </p:cSld>
  <p:clrMapOvr>
    <a:masterClrMapping/>
  </p:clrMapOvr>
  <p:transition advTm="158771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70661" name="Рисунок 4" descr="F:\Все документы\Лекции преподавателей\Сканы ЭКГ\Инфаркт миокарда\инфаркт миокарда 006.jpg"/>
          <p:cNvPicPr>
            <a:picLocks noChangeAspect="1" noChangeArrowheads="1"/>
          </p:cNvPicPr>
          <p:nvPr/>
        </p:nvPicPr>
        <p:blipFill>
          <a:blip r:embed="rId4"/>
          <a:srcRect l="1524" t="10837" b="21431"/>
          <a:stretch>
            <a:fillRect/>
          </a:stretch>
        </p:blipFill>
        <p:spPr bwMode="auto">
          <a:xfrm>
            <a:off x="1249363" y="1762125"/>
            <a:ext cx="6645275" cy="3333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54378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71684" name="Содержимое 4" descr="F:\Все документы\Лекции преподавателей\Сканы ЭКГ\Инфаркт миокарда\инфаркт миокарда 002.jpg"/>
          <p:cNvPicPr>
            <a:picLocks noGrp="1"/>
          </p:cNvPicPr>
          <p:nvPr>
            <p:ph idx="1"/>
          </p:nvPr>
        </p:nvPicPr>
        <p:blipFill>
          <a:blip r:embed="rId4"/>
          <a:srcRect l="12651" t="17639" r="20869" b="4243"/>
          <a:stretch>
            <a:fillRect/>
          </a:stretch>
        </p:blipFill>
        <p:spPr>
          <a:xfrm>
            <a:off x="3001963" y="1619250"/>
            <a:ext cx="3140075" cy="4487863"/>
          </a:xfrm>
        </p:spPr>
      </p:pic>
    </p:spTree>
    <p:custDataLst>
      <p:tags r:id="rId1"/>
    </p:custDataLst>
  </p:cSld>
  <p:clrMapOvr>
    <a:masterClrMapping/>
  </p:clrMapOvr>
  <p:transition advTm="97369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>
            <p:ph/>
          </p:nvPr>
        </p:nvGraphicFramePr>
        <p:xfrm>
          <a:off x="757238" y="1668463"/>
          <a:ext cx="7758112" cy="3441700"/>
        </p:xfrm>
        <a:graphic>
          <a:graphicData uri="http://schemas.openxmlformats.org/presentationml/2006/ole">
            <p:oleObj spid="_x0000_s9218" name="PI3" r:id="rId5" imgW="7758730" imgH="3441270" progId="">
              <p:embed/>
            </p:oleObj>
          </a:graphicData>
        </a:graphic>
      </p:graphicFrame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17500" y="196850"/>
            <a:ext cx="86375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defRPr/>
            </a:pP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Патологический зубец </a:t>
            </a:r>
            <a:r>
              <a:rPr lang="en-US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Q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на фоне блокады                      правой ножки пучка Гиса. Острая стадия заднего ИМ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722313" y="5143500"/>
            <a:ext cx="856456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CCFF33"/>
              </a:buClr>
              <a:buSzPct val="70000"/>
              <a:defRPr/>
            </a:pPr>
            <a:r>
              <a:rPr lang="ru-RU" sz="2400" b="1" i="0" dirty="0">
                <a:solidFill>
                  <a:schemeClr val="tx2"/>
                </a:solidFill>
                <a:latin typeface="+mn-lt"/>
              </a:rPr>
              <a:t>Появление зубца </a:t>
            </a:r>
            <a:r>
              <a:rPr lang="en-US" sz="2400" b="1" i="0" dirty="0">
                <a:solidFill>
                  <a:schemeClr val="tx2"/>
                </a:solidFill>
                <a:latin typeface="+mn-lt"/>
              </a:rPr>
              <a:t>q</a:t>
            </a:r>
            <a:r>
              <a:rPr lang="ru-RU" sz="2400" b="1" i="0" dirty="0">
                <a:solidFill>
                  <a:schemeClr val="tx2"/>
                </a:solidFill>
                <a:latin typeface="+mn-lt"/>
              </a:rPr>
              <a:t>/</a:t>
            </a:r>
            <a:r>
              <a:rPr lang="en-US" sz="2400" b="1" i="0" dirty="0">
                <a:solidFill>
                  <a:schemeClr val="tx2"/>
                </a:solidFill>
                <a:latin typeface="+mn-lt"/>
              </a:rPr>
              <a:t>Q</a:t>
            </a:r>
            <a:r>
              <a:rPr lang="ru-RU" sz="2400" b="1" i="0" dirty="0">
                <a:solidFill>
                  <a:schemeClr val="tx2"/>
                </a:solidFill>
                <a:latin typeface="+mn-lt"/>
              </a:rPr>
              <a:t> в отв. </a:t>
            </a:r>
            <a:r>
              <a:rPr lang="en-US" sz="2400" b="1" i="0" dirty="0">
                <a:solidFill>
                  <a:schemeClr val="tx2"/>
                </a:solidFill>
                <a:latin typeface="+mn-lt"/>
              </a:rPr>
              <a:t>V1, V2</a:t>
            </a:r>
            <a:endParaRPr lang="ru-RU" sz="2400" b="1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2"/>
    </p:custDataLst>
  </p:cSld>
  <p:clrMapOvr>
    <a:masterClrMapping/>
  </p:clrMapOvr>
  <p:transition advTm="22131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357188"/>
            <a:ext cx="8637588" cy="762000"/>
          </a:xfrm>
        </p:spPr>
        <p:txBody>
          <a:bodyPr/>
          <a:lstStyle/>
          <a:p>
            <a:pPr>
              <a:defRPr/>
            </a:pP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Нижнебазальный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инфаркт миокарда.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Подострая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стадия.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72708" name="Содержимое 9" descr="F:\Все документы\Лекции преподавателей\Сканы ЭКГ\Инфаркт миокарда 2\инфаркт миокарда 005.jpg"/>
          <p:cNvPicPr>
            <a:picLocks noGrp="1"/>
          </p:cNvPicPr>
          <p:nvPr>
            <p:ph sz="half" idx="2"/>
          </p:nvPr>
        </p:nvPicPr>
        <p:blipFill>
          <a:blip r:embed="rId4"/>
          <a:srcRect t="5620" r="1807" b="19174"/>
          <a:stretch>
            <a:fillRect/>
          </a:stretch>
        </p:blipFill>
        <p:spPr>
          <a:xfrm>
            <a:off x="571500" y="1285875"/>
            <a:ext cx="8083550" cy="5000625"/>
          </a:xfr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p:transition advTm="88961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Grp="1" noChangeArrowheads="1"/>
          </p:cNvSpPr>
          <p:nvPr>
            <p:ph type="title"/>
          </p:nvPr>
        </p:nvSpPr>
        <p:spPr>
          <a:xfrm>
            <a:off x="317500" y="123825"/>
            <a:ext cx="8637588" cy="8048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</a:rPr>
              <a:t>Старый нижний инфаркт миокарда</a:t>
            </a:r>
          </a:p>
        </p:txBody>
      </p:sp>
      <p:pic>
        <p:nvPicPr>
          <p:cNvPr id="73731" name="Picture 4" descr="oldmi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42938" y="922338"/>
            <a:ext cx="8215312" cy="4935537"/>
          </a:xfr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74669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637588" cy="11906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Комплекс 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QS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не имеет диагностического значения в отведениях: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tx2"/>
                </a:solidFill>
              </a:rPr>
              <a:t>aVR</a:t>
            </a:r>
          </a:p>
          <a:p>
            <a:pPr eaLnBrk="1" hangingPunct="1"/>
            <a:r>
              <a:rPr lang="en-US" sz="2400" b="1" smtClean="0">
                <a:solidFill>
                  <a:schemeClr val="tx2"/>
                </a:solidFill>
              </a:rPr>
              <a:t>III</a:t>
            </a:r>
            <a:r>
              <a:rPr lang="ru-RU" sz="2400" b="1" smtClean="0">
                <a:solidFill>
                  <a:schemeClr val="tx2"/>
                </a:solidFill>
              </a:rPr>
              <a:t>(при отсутствии изменений в отв.</a:t>
            </a:r>
            <a:r>
              <a:rPr lang="en-US" sz="2400" b="1" smtClean="0">
                <a:solidFill>
                  <a:schemeClr val="tx2"/>
                </a:solidFill>
              </a:rPr>
              <a:t> II</a:t>
            </a:r>
            <a:r>
              <a:rPr lang="ru-RU" sz="2400" b="1" smtClean="0">
                <a:solidFill>
                  <a:schemeClr val="tx2"/>
                </a:solidFill>
              </a:rPr>
              <a:t> и</a:t>
            </a:r>
            <a:r>
              <a:rPr lang="en-US" sz="2400" b="1" smtClean="0">
                <a:solidFill>
                  <a:schemeClr val="tx2"/>
                </a:solidFill>
              </a:rPr>
              <a:t>  aVF</a:t>
            </a:r>
            <a:r>
              <a:rPr lang="ru-RU" sz="2400" b="1" smtClean="0">
                <a:solidFill>
                  <a:schemeClr val="tx2"/>
                </a:solidFill>
              </a:rPr>
              <a:t>)</a:t>
            </a:r>
            <a:endParaRPr lang="en-US" sz="2400" b="1" smtClean="0">
              <a:solidFill>
                <a:schemeClr val="tx2"/>
              </a:solidFill>
            </a:endParaRPr>
          </a:p>
          <a:p>
            <a:pPr eaLnBrk="1" hangingPunct="1"/>
            <a:r>
              <a:rPr lang="en-US" sz="2400" b="1" smtClean="0">
                <a:solidFill>
                  <a:schemeClr val="tx2"/>
                </a:solidFill>
              </a:rPr>
              <a:t>V1</a:t>
            </a:r>
            <a:r>
              <a:rPr lang="ru-RU" sz="2400" b="1" smtClean="0">
                <a:solidFill>
                  <a:schemeClr val="tx2"/>
                </a:solidFill>
              </a:rPr>
              <a:t> (при отсутствии изменений  в др. грудных отв.), в т.ч. на фоне блокады левой ножки ПГ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106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14313"/>
            <a:ext cx="8637588" cy="6413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Коронарный тромбоз и течение ИБС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7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Необтурирующие, кратковременно закупоривающие тромбы – нестабильная стенокардия (боли в состоянии покоя) и мелкоогачовый инфаркт миокарда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Обтурирующий тромб – крупноочаговый (трансмуральный) ИМ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Любой тромб – внезапная смерть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Эмболия артерий мозга и органов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2/3 тромбозов связаны с выраженным стенозирующим поражением</a:t>
            </a:r>
          </a:p>
          <a:p>
            <a:pPr eaLnBrk="1" hangingPunct="1">
              <a:lnSpc>
                <a:spcPct val="90000"/>
              </a:lnSpc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78882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0"/>
            <a:ext cx="8637588" cy="7016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Топическая ЭКГ диагностика ИМ</a:t>
            </a:r>
          </a:p>
        </p:txBody>
      </p:sp>
      <p:graphicFrame>
        <p:nvGraphicFramePr>
          <p:cNvPr id="40037" name="Group 101"/>
          <p:cNvGraphicFramePr>
            <a:graphicFrameLocks noGrp="1"/>
          </p:cNvGraphicFramePr>
          <p:nvPr/>
        </p:nvGraphicFramePr>
        <p:xfrm>
          <a:off x="665163" y="1260475"/>
          <a:ext cx="8154987" cy="4526280"/>
        </p:xfrm>
        <a:graphic>
          <a:graphicData uri="http://schemas.openxmlformats.org/drawingml/2006/table">
            <a:tbl>
              <a:tblPr/>
              <a:tblGrid>
                <a:gridCol w="866775"/>
                <a:gridCol w="3106737"/>
                <a:gridCol w="1077913"/>
                <a:gridCol w="3103562"/>
              </a:tblGrid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Передняя (боковая) стенка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 1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Перегородка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II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Передняя или задняя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 2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Перегородка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III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Задняя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 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Передняя стенка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aVR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 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Верхушка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aVL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Боковая (передняя) стенка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 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Боковая стенка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aVF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Задняя стенка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 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Боковая стенка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91096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58261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Блокада левой ножки пучка Гиса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4616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Уширение комплекса </a:t>
            </a:r>
            <a:r>
              <a:rPr lang="en-US" sz="2400" smtClean="0">
                <a:solidFill>
                  <a:schemeClr val="tx2"/>
                </a:solidFill>
              </a:rPr>
              <a:t>QRS&gt;</a:t>
            </a:r>
            <a:r>
              <a:rPr lang="ru-RU" sz="2400" smtClean="0">
                <a:solidFill>
                  <a:schemeClr val="tx2"/>
                </a:solidFill>
              </a:rPr>
              <a:t>= 0,12 сек.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Наличие комплекса </a:t>
            </a:r>
            <a:r>
              <a:rPr lang="en-US" sz="2400" smtClean="0">
                <a:solidFill>
                  <a:schemeClr val="tx2"/>
                </a:solidFill>
              </a:rPr>
              <a:t>QS</a:t>
            </a:r>
            <a:r>
              <a:rPr lang="ru-RU" sz="2400" smtClean="0">
                <a:solidFill>
                  <a:schemeClr val="tx2"/>
                </a:solidFill>
              </a:rPr>
              <a:t>/</a:t>
            </a:r>
            <a:r>
              <a:rPr lang="en-US" sz="2400" smtClean="0">
                <a:solidFill>
                  <a:schemeClr val="tx2"/>
                </a:solidFill>
              </a:rPr>
              <a:t> rS</a:t>
            </a:r>
            <a:r>
              <a:rPr lang="ru-RU" sz="2400" smtClean="0">
                <a:solidFill>
                  <a:schemeClr val="tx2"/>
                </a:solidFill>
              </a:rPr>
              <a:t> в отведении</a:t>
            </a:r>
            <a:r>
              <a:rPr lang="en-US" sz="2400" smtClean="0">
                <a:solidFill>
                  <a:schemeClr val="tx2"/>
                </a:solidFill>
              </a:rPr>
              <a:t> V</a:t>
            </a:r>
            <a:r>
              <a:rPr lang="en-US" sz="2400" baseline="-25000" smtClean="0">
                <a:solidFill>
                  <a:schemeClr val="tx2"/>
                </a:solidFill>
              </a:rPr>
              <a:t>1</a:t>
            </a:r>
            <a:r>
              <a:rPr lang="en-US" sz="2400" smtClean="0">
                <a:solidFill>
                  <a:schemeClr val="tx2"/>
                </a:solidFill>
              </a:rPr>
              <a:t>, V </a:t>
            </a:r>
            <a:r>
              <a:rPr lang="en-US" sz="2400" baseline="-25000" smtClean="0">
                <a:solidFill>
                  <a:schemeClr val="tx2"/>
                </a:solidFill>
              </a:rPr>
              <a:t>2</a:t>
            </a:r>
            <a:endParaRPr lang="ru-RU" sz="2400" baseline="-250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Время внутреннего отклонения </a:t>
            </a:r>
            <a:r>
              <a:rPr lang="ru-RU" sz="2400" smtClean="0">
                <a:solidFill>
                  <a:schemeClr val="tx2"/>
                </a:solidFill>
                <a:sym typeface="Symbol" pitchFamily="18" charset="2"/>
              </a:rPr>
              <a:t></a:t>
            </a:r>
            <a:r>
              <a:rPr lang="ru-RU" sz="2400" smtClean="0">
                <a:solidFill>
                  <a:schemeClr val="tx2"/>
                </a:solidFill>
              </a:rPr>
              <a:t> 0,06с (в отв. </a:t>
            </a:r>
            <a:r>
              <a:rPr lang="en-US" sz="2400" smtClean="0">
                <a:solidFill>
                  <a:schemeClr val="tx2"/>
                </a:solidFill>
              </a:rPr>
              <a:t>I, V </a:t>
            </a:r>
            <a:r>
              <a:rPr lang="en-US" sz="2400" baseline="-25000" smtClean="0">
                <a:solidFill>
                  <a:schemeClr val="tx2"/>
                </a:solidFill>
              </a:rPr>
              <a:t>5</a:t>
            </a:r>
            <a:r>
              <a:rPr lang="en-US" sz="2400" smtClean="0">
                <a:solidFill>
                  <a:schemeClr val="tx2"/>
                </a:solidFill>
              </a:rPr>
              <a:t>, V </a:t>
            </a:r>
            <a:r>
              <a:rPr lang="en-US" sz="2400" baseline="-25000" smtClean="0">
                <a:solidFill>
                  <a:schemeClr val="tx2"/>
                </a:solidFill>
              </a:rPr>
              <a:t>6</a:t>
            </a:r>
            <a:r>
              <a:rPr lang="en-US" sz="2400" smtClean="0">
                <a:solidFill>
                  <a:schemeClr val="tx2"/>
                </a:solidFill>
              </a:rPr>
              <a:t>)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Отсутствие небольшого (нормального) зубца </a:t>
            </a:r>
            <a:r>
              <a:rPr lang="en-US" sz="2400" smtClean="0">
                <a:solidFill>
                  <a:schemeClr val="tx2"/>
                </a:solidFill>
              </a:rPr>
              <a:t>q</a:t>
            </a:r>
            <a:r>
              <a:rPr lang="ru-RU" sz="2400" smtClean="0">
                <a:solidFill>
                  <a:schemeClr val="tx2"/>
                </a:solidFill>
              </a:rPr>
              <a:t> в отведениях</a:t>
            </a:r>
            <a:r>
              <a:rPr lang="en-US" sz="2400" smtClean="0">
                <a:solidFill>
                  <a:schemeClr val="tx2"/>
                </a:solidFill>
              </a:rPr>
              <a:t> I,  aVL, V </a:t>
            </a:r>
            <a:r>
              <a:rPr lang="en-US" sz="2400" baseline="-25000" smtClean="0">
                <a:solidFill>
                  <a:schemeClr val="tx2"/>
                </a:solidFill>
              </a:rPr>
              <a:t>5</a:t>
            </a:r>
            <a:r>
              <a:rPr lang="en-US" sz="2400" smtClean="0">
                <a:solidFill>
                  <a:schemeClr val="tx2"/>
                </a:solidFill>
              </a:rPr>
              <a:t>, V </a:t>
            </a:r>
            <a:r>
              <a:rPr lang="en-US" sz="2400" baseline="-25000" smtClean="0">
                <a:solidFill>
                  <a:schemeClr val="tx2"/>
                </a:solidFill>
              </a:rPr>
              <a:t>6</a:t>
            </a:r>
            <a:endParaRPr lang="ru-RU" sz="2400" baseline="-250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703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68288"/>
            <a:ext cx="8637588" cy="8747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Ds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крупноочагового ИМ на фоне блокады                           левой ножки пучка Гиса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214438"/>
            <a:ext cx="85867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Появление зубца </a:t>
            </a:r>
            <a:r>
              <a:rPr lang="en-US" sz="2400" smtClean="0">
                <a:solidFill>
                  <a:schemeClr val="tx2"/>
                </a:solidFill>
              </a:rPr>
              <a:t>q </a:t>
            </a:r>
            <a:r>
              <a:rPr lang="ru-RU" sz="2400" smtClean="0">
                <a:solidFill>
                  <a:schemeClr val="tx2"/>
                </a:solidFill>
              </a:rPr>
              <a:t>по крайней мере в двух таких отведениях </a:t>
            </a:r>
            <a:r>
              <a:rPr lang="en-US" sz="2400" smtClean="0">
                <a:solidFill>
                  <a:schemeClr val="tx2"/>
                </a:solidFill>
              </a:rPr>
              <a:t>I , aVL, V</a:t>
            </a:r>
            <a:r>
              <a:rPr lang="en-US" sz="2000" smtClean="0">
                <a:solidFill>
                  <a:schemeClr val="tx2"/>
                </a:solidFill>
              </a:rPr>
              <a:t>5</a:t>
            </a:r>
            <a:r>
              <a:rPr lang="en-US" sz="2400" smtClean="0">
                <a:solidFill>
                  <a:schemeClr val="tx2"/>
                </a:solidFill>
              </a:rPr>
              <a:t>, V</a:t>
            </a:r>
            <a:r>
              <a:rPr lang="en-US" sz="2000" smtClean="0">
                <a:solidFill>
                  <a:schemeClr val="tx2"/>
                </a:solidFill>
              </a:rPr>
              <a:t>6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Регрессия амплитуды зубца </a:t>
            </a:r>
            <a:r>
              <a:rPr lang="en-US" sz="2400" smtClean="0">
                <a:solidFill>
                  <a:schemeClr val="tx2"/>
                </a:solidFill>
              </a:rPr>
              <a:t>R </a:t>
            </a:r>
            <a:r>
              <a:rPr lang="ru-RU" sz="2400" smtClean="0">
                <a:solidFill>
                  <a:schemeClr val="tx2"/>
                </a:solidFill>
              </a:rPr>
              <a:t>в отв. </a:t>
            </a:r>
            <a:r>
              <a:rPr lang="en-US" sz="2400" smtClean="0">
                <a:solidFill>
                  <a:schemeClr val="tx2"/>
                </a:solidFill>
              </a:rPr>
              <a:t>o</a:t>
            </a:r>
            <a:r>
              <a:rPr lang="ru-RU" sz="2400" smtClean="0">
                <a:solidFill>
                  <a:schemeClr val="tx2"/>
                </a:solidFill>
              </a:rPr>
              <a:t>т </a:t>
            </a:r>
            <a:r>
              <a:rPr lang="en-US" sz="2400" smtClean="0">
                <a:solidFill>
                  <a:schemeClr val="tx2"/>
                </a:solidFill>
              </a:rPr>
              <a:t>V</a:t>
            </a:r>
            <a:r>
              <a:rPr lang="en-US" sz="2000" smtClean="0">
                <a:solidFill>
                  <a:schemeClr val="tx2"/>
                </a:solidFill>
              </a:rPr>
              <a:t>1</a:t>
            </a:r>
            <a:r>
              <a:rPr lang="ru-RU" sz="2400" smtClean="0">
                <a:solidFill>
                  <a:schemeClr val="tx2"/>
                </a:solidFill>
              </a:rPr>
              <a:t>  до</a:t>
            </a:r>
            <a:r>
              <a:rPr lang="en-US" sz="2400" smtClean="0">
                <a:solidFill>
                  <a:schemeClr val="tx2"/>
                </a:solidFill>
              </a:rPr>
              <a:t> V</a:t>
            </a:r>
            <a:r>
              <a:rPr lang="en-US" sz="2000" smtClean="0">
                <a:solidFill>
                  <a:schemeClr val="tx2"/>
                </a:solidFill>
              </a:rPr>
              <a:t>4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Зазубренность на восходящем колене зубца  </a:t>
            </a:r>
            <a:r>
              <a:rPr lang="en-US" sz="2400" smtClean="0">
                <a:solidFill>
                  <a:schemeClr val="tx2"/>
                </a:solidFill>
              </a:rPr>
              <a:t>S </a:t>
            </a:r>
            <a:r>
              <a:rPr lang="ru-RU" sz="2400" smtClean="0">
                <a:solidFill>
                  <a:schemeClr val="tx2"/>
                </a:solidFill>
              </a:rPr>
              <a:t>хотя бы в двух отв. из</a:t>
            </a:r>
            <a:r>
              <a:rPr lang="en-US" sz="2400" smtClean="0">
                <a:solidFill>
                  <a:schemeClr val="tx2"/>
                </a:solidFill>
              </a:rPr>
              <a:t> V</a:t>
            </a:r>
            <a:r>
              <a:rPr lang="en-US" sz="2000" smtClean="0">
                <a:solidFill>
                  <a:schemeClr val="tx2"/>
                </a:solidFill>
              </a:rPr>
              <a:t>3</a:t>
            </a:r>
            <a:r>
              <a:rPr lang="en-US" sz="2400" smtClean="0">
                <a:solidFill>
                  <a:schemeClr val="tx2"/>
                </a:solidFill>
              </a:rPr>
              <a:t> – V</a:t>
            </a:r>
            <a:r>
              <a:rPr lang="en-US" sz="2000" smtClean="0">
                <a:solidFill>
                  <a:schemeClr val="tx2"/>
                </a:solidFill>
              </a:rPr>
              <a:t>5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Конкордантный подъем </a:t>
            </a:r>
            <a:r>
              <a:rPr lang="en-US" sz="2400" smtClean="0">
                <a:solidFill>
                  <a:schemeClr val="tx2"/>
                </a:solidFill>
              </a:rPr>
              <a:t> ST </a:t>
            </a:r>
            <a:r>
              <a:rPr lang="ru-RU" sz="2400" smtClean="0">
                <a:solidFill>
                  <a:schemeClr val="tx2"/>
                </a:solidFill>
                <a:sym typeface="Symbol" pitchFamily="18" charset="2"/>
              </a:rPr>
              <a:t></a:t>
            </a:r>
            <a:r>
              <a:rPr lang="ru-RU" sz="2400" smtClean="0">
                <a:solidFill>
                  <a:schemeClr val="tx2"/>
                </a:solidFill>
              </a:rPr>
              <a:t> 1 мм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Дискордантный подъем  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r>
              <a:rPr lang="ru-RU" sz="2400" smtClean="0">
                <a:solidFill>
                  <a:schemeClr val="tx2"/>
                </a:solidFill>
              </a:rPr>
              <a:t> </a:t>
            </a:r>
            <a:r>
              <a:rPr lang="en-US" sz="2400" smtClean="0">
                <a:solidFill>
                  <a:schemeClr val="tx2"/>
                </a:solidFill>
                <a:sym typeface="Symbol" pitchFamily="18" charset="2"/>
              </a:rPr>
              <a:t> </a:t>
            </a:r>
            <a:r>
              <a:rPr lang="ru-RU" sz="2400" smtClean="0">
                <a:solidFill>
                  <a:schemeClr val="tx2"/>
                </a:solidFill>
              </a:rPr>
              <a:t>5 мм (либо больше ½ высоты зубца Т в этом отв.)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Депрессия сегмента</a:t>
            </a:r>
            <a:r>
              <a:rPr lang="en-US" sz="2400" smtClean="0">
                <a:solidFill>
                  <a:schemeClr val="tx2"/>
                </a:solidFill>
              </a:rPr>
              <a:t> ST</a:t>
            </a:r>
            <a:r>
              <a:rPr lang="ru-RU" sz="2400" smtClean="0">
                <a:solidFill>
                  <a:schemeClr val="tx2"/>
                </a:solidFill>
              </a:rPr>
              <a:t> </a:t>
            </a:r>
            <a:r>
              <a:rPr lang="en-US" sz="2400" smtClean="0">
                <a:solidFill>
                  <a:schemeClr val="tx2"/>
                </a:solidFill>
                <a:sym typeface="Symbol" pitchFamily="18" charset="2"/>
              </a:rPr>
              <a:t> </a:t>
            </a:r>
            <a:r>
              <a:rPr lang="ru-RU" sz="2400" smtClean="0">
                <a:solidFill>
                  <a:schemeClr val="tx2"/>
                </a:solidFill>
              </a:rPr>
              <a:t>1мм в отв.</a:t>
            </a:r>
            <a:r>
              <a:rPr lang="en-US" sz="2400" smtClean="0">
                <a:solidFill>
                  <a:schemeClr val="tx2"/>
                </a:solidFill>
              </a:rPr>
              <a:t> V</a:t>
            </a:r>
            <a:r>
              <a:rPr lang="en-US" sz="2000" smtClean="0">
                <a:solidFill>
                  <a:schemeClr val="tx2"/>
                </a:solidFill>
              </a:rPr>
              <a:t>1</a:t>
            </a:r>
            <a:r>
              <a:rPr lang="en-US" sz="2400" smtClean="0">
                <a:solidFill>
                  <a:schemeClr val="tx2"/>
                </a:solidFill>
              </a:rPr>
              <a:t>,V</a:t>
            </a:r>
            <a:r>
              <a:rPr lang="en-US" sz="2000" smtClean="0">
                <a:solidFill>
                  <a:schemeClr val="tx2"/>
                </a:solidFill>
              </a:rPr>
              <a:t>2</a:t>
            </a:r>
            <a:r>
              <a:rPr lang="ru-RU" sz="2400" smtClean="0">
                <a:solidFill>
                  <a:schemeClr val="tx2"/>
                </a:solidFill>
              </a:rPr>
              <a:t> или</a:t>
            </a:r>
            <a:r>
              <a:rPr lang="en-US" sz="2400" smtClean="0">
                <a:solidFill>
                  <a:schemeClr val="tx2"/>
                </a:solidFill>
              </a:rPr>
              <a:t> V</a:t>
            </a:r>
            <a:r>
              <a:rPr lang="en-US" sz="2000" smtClean="0">
                <a:solidFill>
                  <a:schemeClr val="tx2"/>
                </a:solidFill>
              </a:rPr>
              <a:t>3</a:t>
            </a: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10241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725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«Немыслимые» зубцы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q 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>
            <p:ph idx="1"/>
          </p:nvPr>
        </p:nvGraphicFramePr>
        <p:xfrm>
          <a:off x="1066800" y="1357313"/>
          <a:ext cx="7142163" cy="4357687"/>
        </p:xfrm>
        <a:graphic>
          <a:graphicData uri="http://schemas.openxmlformats.org/presentationml/2006/ole">
            <p:oleObj spid="_x0000_s10242" name="PI3" r:id="rId5" imgW="6349206" imgH="3873016" progId="">
              <p:embed/>
            </p:oleObj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2"/>
    </p:custDataLst>
  </p:cSld>
  <p:clrMapOvr>
    <a:masterClrMapping/>
  </p:clrMapOvr>
  <p:transition advTm="33874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571625"/>
            <a:ext cx="8420100" cy="4545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317500" y="196850"/>
            <a:ext cx="8637588" cy="8747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Ds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крупноочагового ИМ на фоне блокады правой              ножки пучка Гиса</a:t>
            </a:r>
          </a:p>
        </p:txBody>
      </p:sp>
    </p:spTree>
    <p:custDataLst>
      <p:tags r:id="rId1"/>
    </p:custDataLst>
  </p:cSld>
  <p:clrMapOvr>
    <a:masterClrMapping/>
  </p:clrMapOvr>
  <p:transition advTm="118333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637588" cy="6413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Псевдоинфарктные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изменения на ЭКГ</a:t>
            </a:r>
          </a:p>
        </p:txBody>
      </p:sp>
      <p:graphicFrame>
        <p:nvGraphicFramePr>
          <p:cNvPr id="43081" name="Group 73"/>
          <p:cNvGraphicFramePr>
            <a:graphicFrameLocks noGrp="1"/>
          </p:cNvGraphicFramePr>
          <p:nvPr/>
        </p:nvGraphicFramePr>
        <p:xfrm>
          <a:off x="381000" y="1071563"/>
          <a:ext cx="8534400" cy="4337368"/>
        </p:xfrm>
        <a:graphic>
          <a:graphicData uri="http://schemas.openxmlformats.org/drawingml/2006/table">
            <a:tbl>
              <a:tblPr/>
              <a:tblGrid>
                <a:gridCol w="3333744"/>
                <a:gridCol w="5200656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Основное заболевание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Изменения на ЭКГ, напоминающие ИМ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Синдром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WPW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Задней стенки ЛЖ  (диафрагмальных отделов – при типах А и Б, базальных отделов – при типе А);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Передне-перегородочный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(при типе Б)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Гипертрофическая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кардиомиопатия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Задней (диафрагмальных и базальных отделов) и боковой стенок ЛЖ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Другие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кардиомитопатии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Любой локализации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Блокада левой ножки пучка Гиса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Перегородки, передней, задней стенки (диафрагмальные отделы) ЛЖ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Гипертрофия ЛЖ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Перегородки, передней, боковой, задней стенки (диафрагмальные отделы) ЛЖ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0552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81" name="Group 49"/>
          <p:cNvGraphicFramePr>
            <a:graphicFrameLocks noGrp="1"/>
          </p:cNvGraphicFramePr>
          <p:nvPr/>
        </p:nvGraphicFramePr>
        <p:xfrm>
          <a:off x="381000" y="1144588"/>
          <a:ext cx="8534400" cy="4140200"/>
        </p:xfrm>
        <a:graphic>
          <a:graphicData uri="http://schemas.openxmlformats.org/drawingml/2006/table">
            <a:tbl>
              <a:tblPr/>
              <a:tblGrid>
                <a:gridCol w="3733800"/>
                <a:gridCol w="480060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Основное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заболевание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Изменения на ЭКГ, напоминающие ИМ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Блокада передней ветви левой ножки пучка Гиса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Задней (диафрагмальные отделы), передней , боковой стенки ЛЖ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Хроническая легочная патология или гипертрофия ПЖ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Задней стенки (диафрагмальные и базальные отделы), перегородки и передней стенки ЛЖ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Деформация грудной клетки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Любой локализации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Вариант нормы (позиционные изменения)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Любой локализации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5750" y="214313"/>
            <a:ext cx="8637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i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Псевдоинфарктные изменения на ЭКГ</a:t>
            </a:r>
            <a:endParaRPr lang="ru-RU" sz="2800" b="1" i="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27586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14313"/>
            <a:ext cx="8637588" cy="7016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Синдром ранней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реполяризации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желудочков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2868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Высокое расположение точки </a:t>
            </a:r>
            <a:r>
              <a:rPr lang="en-US" sz="2400" smtClean="0">
                <a:solidFill>
                  <a:schemeClr val="tx2"/>
                </a:solidFill>
              </a:rPr>
              <a:t>J </a:t>
            </a:r>
            <a:r>
              <a:rPr lang="ru-RU" sz="2400" smtClean="0">
                <a:solidFill>
                  <a:schemeClr val="tx2"/>
                </a:solidFill>
              </a:rPr>
              <a:t>(место перехода комплекса</a:t>
            </a:r>
            <a:r>
              <a:rPr lang="en-US" sz="2400" smtClean="0">
                <a:solidFill>
                  <a:schemeClr val="tx2"/>
                </a:solidFill>
              </a:rPr>
              <a:t> QRS</a:t>
            </a:r>
            <a:r>
              <a:rPr lang="ru-RU" sz="2400" smtClean="0">
                <a:solidFill>
                  <a:schemeClr val="tx2"/>
                </a:solidFill>
              </a:rPr>
              <a:t>  в сегмент</a:t>
            </a:r>
            <a:r>
              <a:rPr lang="en-US" sz="2400" smtClean="0">
                <a:solidFill>
                  <a:schemeClr val="tx2"/>
                </a:solidFill>
              </a:rPr>
              <a:t> ST</a:t>
            </a:r>
            <a:r>
              <a:rPr lang="ru-RU" sz="2400" smtClean="0">
                <a:solidFill>
                  <a:schemeClr val="tx2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Отчетливая зазубрина в конечной части комплекса </a:t>
            </a:r>
            <a:r>
              <a:rPr lang="en-US" sz="2400" smtClean="0">
                <a:solidFill>
                  <a:schemeClr val="tx2"/>
                </a:solidFill>
              </a:rPr>
              <a:t>QRS</a:t>
            </a:r>
            <a:r>
              <a:rPr lang="ru-RU" sz="2400" smtClean="0">
                <a:solidFill>
                  <a:schemeClr val="tx2"/>
                </a:solidFill>
              </a:rPr>
              <a:t>, переходящей в сегмент</a:t>
            </a:r>
            <a:r>
              <a:rPr lang="en-US" sz="2400" smtClean="0">
                <a:solidFill>
                  <a:schemeClr val="tx2"/>
                </a:solidFill>
              </a:rPr>
              <a:t> ST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Вогнутость поднятого сегмента</a:t>
            </a:r>
            <a:r>
              <a:rPr lang="en-US" sz="2400" smtClean="0">
                <a:solidFill>
                  <a:schemeClr val="tx2"/>
                </a:solidFill>
              </a:rPr>
              <a:t> ST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Симметричные (чаще высокие) зубцы Т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Изменения в отв.</a:t>
            </a:r>
            <a:r>
              <a:rPr lang="en-US" sz="2400" smtClean="0">
                <a:solidFill>
                  <a:schemeClr val="tx2"/>
                </a:solidFill>
              </a:rPr>
              <a:t>V</a:t>
            </a:r>
            <a:r>
              <a:rPr lang="en-US" sz="2000" smtClean="0">
                <a:solidFill>
                  <a:schemeClr val="tx2"/>
                </a:solidFill>
              </a:rPr>
              <a:t>2</a:t>
            </a:r>
            <a:r>
              <a:rPr lang="en-US" sz="2400" smtClean="0">
                <a:solidFill>
                  <a:schemeClr val="tx2"/>
                </a:solidFill>
              </a:rPr>
              <a:t>- V</a:t>
            </a:r>
            <a:r>
              <a:rPr lang="en-US" sz="2000" smtClean="0">
                <a:solidFill>
                  <a:schemeClr val="tx2"/>
                </a:solidFill>
              </a:rPr>
              <a:t>5</a:t>
            </a:r>
            <a:r>
              <a:rPr lang="ru-RU" sz="2400" smtClean="0">
                <a:solidFill>
                  <a:schemeClr val="tx2"/>
                </a:solidFill>
              </a:rPr>
              <a:t>, редко в отв.</a:t>
            </a:r>
            <a:r>
              <a:rPr lang="en-US" sz="2400" smtClean="0">
                <a:solidFill>
                  <a:schemeClr val="tx2"/>
                </a:solidFill>
              </a:rPr>
              <a:t> V</a:t>
            </a:r>
            <a:r>
              <a:rPr lang="en-US" sz="2000" smtClean="0">
                <a:solidFill>
                  <a:schemeClr val="tx2"/>
                </a:solidFill>
              </a:rPr>
              <a:t>6</a:t>
            </a:r>
            <a:r>
              <a:rPr lang="ru-RU" sz="2400" smtClean="0">
                <a:solidFill>
                  <a:schemeClr val="tx2"/>
                </a:solidFill>
              </a:rPr>
              <a:t>,                                     иногда в отведениях</a:t>
            </a:r>
            <a:r>
              <a:rPr lang="en-US" sz="2400" smtClean="0">
                <a:solidFill>
                  <a:schemeClr val="tx2"/>
                </a:solidFill>
              </a:rPr>
              <a:t> II, III, aVF</a:t>
            </a: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Нет реципрокной депрессии сегмента </a:t>
            </a:r>
            <a:r>
              <a:rPr lang="en-US" sz="2400" smtClean="0">
                <a:solidFill>
                  <a:schemeClr val="tx2"/>
                </a:solidFill>
              </a:rPr>
              <a:t>ST</a:t>
            </a: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77623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8763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Острый нижний инфаркт миокарда</a:t>
            </a:r>
          </a:p>
        </p:txBody>
      </p:sp>
      <p:pic>
        <p:nvPicPr>
          <p:cNvPr id="82947" name="Picture 4" descr="lbbbimi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04850" y="1571625"/>
            <a:ext cx="7734300" cy="3695700"/>
          </a:xfr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0253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>Стадии ИМ, ВОЗ- 2014г.</a:t>
            </a:r>
          </a:p>
        </p:txBody>
      </p:sp>
      <p:sp>
        <p:nvSpPr>
          <p:cNvPr id="83971" name="Содержимое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697413"/>
          </a:xfrm>
        </p:spPr>
        <p:txBody>
          <a:bodyPr/>
          <a:lstStyle/>
          <a:p>
            <a:r>
              <a:rPr lang="ru-RU" sz="2400" smtClean="0"/>
              <a:t>В соответствии с периодом и динамикой развития  ИМ выделяют следующие стадии:</a:t>
            </a:r>
          </a:p>
          <a:p>
            <a:endParaRPr lang="ru-RU" sz="2400" smtClean="0"/>
          </a:p>
          <a:p>
            <a:r>
              <a:rPr lang="ru-RU" sz="2400" smtClean="0"/>
              <a:t>Стадия ишемии             (острейший период)</a:t>
            </a:r>
          </a:p>
          <a:p>
            <a:r>
              <a:rPr lang="ru-RU" sz="2400" smtClean="0"/>
              <a:t> Стадия  некроза            (острый период)</a:t>
            </a:r>
          </a:p>
          <a:p>
            <a:r>
              <a:rPr lang="ru-RU" sz="2400" smtClean="0"/>
              <a:t>Стадия  организации  ( подострый период)</a:t>
            </a:r>
          </a:p>
          <a:p>
            <a:r>
              <a:rPr lang="ru-RU" sz="2400" smtClean="0"/>
              <a:t>Стадия рубцевания  (постинфарктный период)</a:t>
            </a:r>
          </a:p>
          <a:p>
            <a:pPr>
              <a:buFont typeface="Arial" charset="0"/>
              <a:buNone/>
            </a:pPr>
            <a:r>
              <a:rPr lang="ru-RU" sz="2800" smtClean="0"/>
              <a:t>  </a:t>
            </a:r>
          </a:p>
          <a:p>
            <a:endParaRPr lang="ru-RU" smtClean="0"/>
          </a:p>
          <a:p>
            <a:pPr>
              <a:buFont typeface="Arial" charset="0"/>
              <a:buNone/>
            </a:pPr>
            <a:r>
              <a:rPr lang="ru-RU" smtClean="0"/>
              <a:t>  </a:t>
            </a:r>
          </a:p>
          <a:p>
            <a:endParaRPr lang="ru-RU" smtClean="0"/>
          </a:p>
          <a:p>
            <a:r>
              <a:rPr lang="ru-RU" smtClean="0"/>
              <a:t>  </a:t>
            </a:r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2913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637588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Последствия разрыва бляшки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071563"/>
            <a:ext cx="8564563" cy="41148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Кровоизлияние в бляшку (внутриинтимальный тромб)  - нет клиники ИБС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39750" y="2903538"/>
          <a:ext cx="7997825" cy="3140075"/>
        </p:xfrm>
        <a:graphic>
          <a:graphicData uri="http://schemas.openxmlformats.org/presentationml/2006/ole">
            <p:oleObj spid="_x0000_s1026" name="PI3" r:id="rId5" imgW="5853968" imgH="2298413" progId="">
              <p:embed/>
            </p:oleObj>
          </a:graphicData>
        </a:graphic>
      </p:graphicFrame>
      <p:sp>
        <p:nvSpPr>
          <p:cNvPr id="102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solidFill>
                  <a:srgbClr val="898989"/>
                </a:solidFill>
              </a:rPr>
              <a:t>кафедра неотложных состояний. профессор Бородина В.И.(из атласа Шевченко)</a:t>
            </a:r>
          </a:p>
        </p:txBody>
      </p:sp>
    </p:spTree>
    <p:custDataLst>
      <p:tags r:id="rId2"/>
    </p:custDataLst>
  </p:cSld>
  <p:clrMapOvr>
    <a:masterClrMapping/>
  </p:clrMapOvr>
  <p:transition advTm="19405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ИМ по глубине некротического поражения </a:t>
            </a:r>
          </a:p>
        </p:txBody>
      </p:sp>
      <p:sp>
        <p:nvSpPr>
          <p:cNvPr id="849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/>
              <a:t>Трансмуральный – некроз всей толщи мышечной стенки  сердца</a:t>
            </a:r>
          </a:p>
          <a:p>
            <a:r>
              <a:rPr lang="ru-RU" sz="2400" smtClean="0"/>
              <a:t>Интрамуральный – некроз в толще миокарда</a:t>
            </a:r>
          </a:p>
          <a:p>
            <a:r>
              <a:rPr lang="ru-RU" sz="2400" smtClean="0"/>
              <a:t>Субэндокардиальный – некроз миокарда в зоне прилегания  к эндокарду</a:t>
            </a:r>
          </a:p>
          <a:p>
            <a:r>
              <a:rPr lang="ru-RU" sz="2400" smtClean="0"/>
              <a:t>Субэпикардиальный – некроз миокарда в зоне прилегания к эпикарду</a:t>
            </a:r>
          </a:p>
          <a:p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7757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ЭКГ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75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«</a:t>
            </a:r>
            <a:r>
              <a:rPr lang="ru-RU" sz="2800" b="1" dirty="0" smtClean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Q</a:t>
            </a:r>
            <a:r>
              <a:rPr lang="ru-RU" sz="2800" b="1" dirty="0" smtClean="0"/>
              <a:t> –инфаркт» </a:t>
            </a:r>
            <a:r>
              <a:rPr lang="ru-RU" sz="2800" dirty="0" smtClean="0"/>
              <a:t>- с формированием патологического зубца </a:t>
            </a:r>
            <a:r>
              <a:rPr lang="en-US" sz="2800" dirty="0" smtClean="0">
                <a:solidFill>
                  <a:schemeClr val="tx2"/>
                </a:solidFill>
              </a:rPr>
              <a:t>Q</a:t>
            </a:r>
            <a:r>
              <a:rPr lang="ru-RU" sz="2800" dirty="0" smtClean="0"/>
              <a:t> </a:t>
            </a:r>
          </a:p>
          <a:p>
            <a:pPr>
              <a:defRPr/>
            </a:pPr>
            <a:r>
              <a:rPr lang="ru-RU" sz="2800" b="1" dirty="0" smtClean="0"/>
              <a:t>«не </a:t>
            </a:r>
            <a:r>
              <a:rPr lang="en-US" sz="2800" b="1" dirty="0" smtClean="0">
                <a:solidFill>
                  <a:schemeClr val="tx2"/>
                </a:solidFill>
              </a:rPr>
              <a:t>Q</a:t>
            </a:r>
            <a:r>
              <a:rPr lang="ru-RU" sz="2800" b="1" dirty="0" smtClean="0"/>
              <a:t>–инфаркт» </a:t>
            </a:r>
            <a:r>
              <a:rPr lang="ru-RU" sz="2800" dirty="0" smtClean="0"/>
              <a:t>– не сопровождается появлением зубца </a:t>
            </a:r>
            <a:r>
              <a:rPr lang="en-US" sz="2800" dirty="0" smtClean="0">
                <a:solidFill>
                  <a:schemeClr val="tx2"/>
                </a:solidFill>
              </a:rPr>
              <a:t>Q</a:t>
            </a:r>
            <a:r>
              <a:rPr lang="ru-RU" sz="2800" dirty="0" smtClean="0"/>
              <a:t>; мелкоочаговый инфаркт миокарда, изменяется зубец Т и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сегмент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ST</a:t>
            </a:r>
            <a:endParaRPr lang="ru-RU" sz="2800" b="1" dirty="0" smtClean="0"/>
          </a:p>
          <a:p>
            <a:pPr>
              <a:defRPr/>
            </a:pPr>
            <a:r>
              <a:rPr lang="ru-RU" sz="2800" b="1" dirty="0" smtClean="0"/>
              <a:t>По топографии</a:t>
            </a:r>
            <a:r>
              <a:rPr lang="ru-RU" sz="2800" dirty="0" smtClean="0"/>
              <a:t>:</a:t>
            </a:r>
          </a:p>
          <a:p>
            <a:pPr>
              <a:defRPr/>
            </a:pPr>
            <a:r>
              <a:rPr lang="ru-RU" sz="2800" dirty="0" smtClean="0"/>
              <a:t>Правожелудочковый</a:t>
            </a:r>
          </a:p>
          <a:p>
            <a:pPr>
              <a:defRPr/>
            </a:pPr>
            <a:r>
              <a:rPr lang="ru-RU" sz="2800" dirty="0" smtClean="0"/>
              <a:t>    Левожелудочковый: передний, боковой, задний, ИМ межжелудочковой перегородки</a:t>
            </a:r>
          </a:p>
          <a:p>
            <a:pPr>
              <a:defRPr/>
            </a:pPr>
            <a:endParaRPr lang="ru-RU" sz="28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6815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r>
              <a:rPr lang="ru-RU" smtClean="0"/>
              <a:t>ИМ правого желудочка</a:t>
            </a:r>
          </a:p>
        </p:txBody>
      </p:sp>
      <p:sp>
        <p:nvSpPr>
          <p:cNvPr id="870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Редко  бывает изолированным</a:t>
            </a:r>
          </a:p>
          <a:p>
            <a:r>
              <a:rPr lang="ru-RU" smtClean="0"/>
              <a:t>Фон – ИМ нижней стенки ЛЖ</a:t>
            </a:r>
          </a:p>
          <a:p>
            <a:r>
              <a:rPr lang="ru-RU" smtClean="0"/>
              <a:t>Острая правожелудочковая сердечная недостаточность: одышка, набухшие шейные вены, увеличение печени, боли в правом подреберье, тахикардия, цианоз, гипотония, кардиогенный шок.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43012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ИМ правого желудочка.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pic>
        <p:nvPicPr>
          <p:cNvPr id="88068" name="Picture 2" descr="C:\Documents and Settings\Пользователь\Рабочий стол\slide-3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14313" y="1214438"/>
            <a:ext cx="8666162" cy="5072062"/>
          </a:xfrm>
          <a:noFill/>
        </p:spPr>
      </p:pic>
    </p:spTree>
    <p:custDataLst>
      <p:tags r:id="rId1"/>
    </p:custDataLst>
  </p:cSld>
  <p:clrMapOvr>
    <a:masterClrMapping/>
  </p:clrMapOvr>
  <p:transition advTm="99671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93688"/>
            <a:ext cx="8637588" cy="1190625"/>
          </a:xfrm>
        </p:spPr>
        <p:txBody>
          <a:bodyPr/>
          <a:lstStyle/>
          <a:p>
            <a:pPr eaLnBrk="1" hangingPunct="1"/>
            <a:r>
              <a:rPr lang="ru-RU" sz="3600" b="1" smtClean="0"/>
              <a:t>Локализация инфаркта миокарда – передняя стенка</a:t>
            </a:r>
          </a:p>
        </p:txBody>
      </p:sp>
      <p:graphicFrame>
        <p:nvGraphicFramePr>
          <p:cNvPr id="60464" name="Group 48"/>
          <p:cNvGraphicFramePr>
            <a:graphicFrameLocks noGrp="1"/>
          </p:cNvGraphicFramePr>
          <p:nvPr/>
        </p:nvGraphicFramePr>
        <p:xfrm>
          <a:off x="381000" y="1854200"/>
          <a:ext cx="8382000" cy="4023678"/>
        </p:xfrm>
        <a:graphic>
          <a:graphicData uri="http://schemas.openxmlformats.org/drawingml/2006/table">
            <a:tbl>
              <a:tblPr/>
              <a:tblGrid>
                <a:gridCol w="2590800"/>
                <a:gridCol w="1473200"/>
                <a:gridCol w="4318000"/>
              </a:tblGrid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Локализация ИМ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Изм. на ЭКГ в отв.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Вероятная локализация тромбоза и/или стеноза коронарной артерии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Левого желудочка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I, aVL+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Переднеперего-родочный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V1 – V2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Перегородочная ветвь передней м/ж ветви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(ПМВ) ЛКА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Передневерху-шечный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V3 – V4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ПМВ ЛКА, либо диагональная ветвь ПМВ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Переднебоковой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V5 – V6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ПМВ ЛКА (средняя часть) или огибающая ветвь ЛКА либо ПКА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Обширный передний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 + б + в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V1 – V6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Ствол ЛКА или ПМВ ЛКА (прокс. часть)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0973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37588" cy="7334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Острый передний  распространенный ИМ </a:t>
            </a:r>
          </a:p>
        </p:txBody>
      </p:sp>
      <p:pic>
        <p:nvPicPr>
          <p:cNvPr id="90115" name="Picture 4" descr="ami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2875" y="1143000"/>
            <a:ext cx="8805863" cy="4643438"/>
          </a:xfr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81812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5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8048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Передний распространенный инфаркт миокарда</a:t>
            </a:r>
          </a:p>
        </p:txBody>
      </p:sp>
      <p:pic>
        <p:nvPicPr>
          <p:cNvPr id="91139" name="Picture 4" descr="ami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04863" y="642938"/>
            <a:ext cx="7510462" cy="5500687"/>
          </a:xfr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31754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73038"/>
            <a:ext cx="8637588" cy="9699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Локализация инфаркта миокарда –                                    задняя стенка левого желудочка</a:t>
            </a:r>
          </a:p>
        </p:txBody>
      </p:sp>
      <p:graphicFrame>
        <p:nvGraphicFramePr>
          <p:cNvPr id="59444" name="Group 52"/>
          <p:cNvGraphicFramePr>
            <a:graphicFrameLocks noGrp="1"/>
          </p:cNvGraphicFramePr>
          <p:nvPr/>
        </p:nvGraphicFramePr>
        <p:xfrm>
          <a:off x="381000" y="1428750"/>
          <a:ext cx="8382000" cy="3346704"/>
        </p:xfrm>
        <a:graphic>
          <a:graphicData uri="http://schemas.openxmlformats.org/drawingml/2006/table">
            <a:tbl>
              <a:tblPr/>
              <a:tblGrid>
                <a:gridCol w="2590800"/>
                <a:gridCol w="1743076"/>
                <a:gridCol w="4048124"/>
              </a:tblGrid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Локализация ИМ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Изменения на ЭКГ в отведении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Вероятная локализация тромбоза и/или стеноза коронарной артерии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Диафрагмальные отделы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II, III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Задняя м/ж ветвь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2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Базальные отделы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V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ru-RU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– V</a:t>
                      </a:r>
                      <a:r>
                        <a:rPr kumimoji="0" lang="ru-RU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– S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Задняя ЛЖ ветвь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8326" name="Text Box 50"/>
          <p:cNvSpPr txBox="1">
            <a:spLocks noChangeArrowheads="1"/>
          </p:cNvSpPr>
          <p:nvPr/>
        </p:nvSpPr>
        <p:spPr bwMode="auto">
          <a:xfrm>
            <a:off x="428625" y="4857750"/>
            <a:ext cx="8358188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* Высокий зубец</a:t>
            </a:r>
            <a:r>
              <a:rPr lang="en-US" sz="2400" i="0" dirty="0">
                <a:solidFill>
                  <a:schemeClr val="tx2"/>
                </a:solidFill>
                <a:latin typeface="+mn-lt"/>
              </a:rPr>
              <a:t> R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 и депрессия сегмента </a:t>
            </a:r>
            <a:r>
              <a:rPr lang="en-US" sz="2400" i="0" dirty="0">
                <a:solidFill>
                  <a:schemeClr val="tx2"/>
                </a:solidFill>
                <a:latin typeface="+mn-lt"/>
              </a:rPr>
              <a:t>ST</a:t>
            </a:r>
            <a:r>
              <a:rPr lang="ru-RU" sz="2400" i="0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 algn="l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  <a:defRPr/>
            </a:pPr>
            <a:r>
              <a:rPr lang="ru-RU" sz="2400" i="0" dirty="0">
                <a:solidFill>
                  <a:schemeClr val="tx2"/>
                </a:solidFill>
                <a:latin typeface="+mn-lt"/>
              </a:rPr>
              <a:t>(«перевернутая» инфарктная ЭКГ)</a:t>
            </a:r>
          </a:p>
          <a:p>
            <a:pPr algn="l">
              <a:defRPr/>
            </a:pPr>
            <a:endParaRPr lang="ru-RU" sz="240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31727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"/>
          <p:cNvSpPr>
            <a:spLocks noGrp="1" noChangeArrowheads="1"/>
          </p:cNvSpPr>
          <p:nvPr>
            <p:ph type="title"/>
          </p:nvPr>
        </p:nvSpPr>
        <p:spPr>
          <a:xfrm>
            <a:off x="317500" y="173038"/>
            <a:ext cx="8637588" cy="8270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Локализация инфаркта миокарда – задняя стенка левого желудочка</a:t>
            </a:r>
          </a:p>
        </p:txBody>
      </p:sp>
      <p:pic>
        <p:nvPicPr>
          <p:cNvPr id="93187" name="Picture 4" descr="ЛОКАЛИЗАЦИЯ ИМ 09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14375" y="1214438"/>
            <a:ext cx="8429625" cy="4906962"/>
          </a:xfr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130257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5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8048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Передне-боковой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инфаркт миокарда</a:t>
            </a:r>
          </a:p>
        </p:txBody>
      </p:sp>
      <p:pic>
        <p:nvPicPr>
          <p:cNvPr id="94211" name="Picture 4" descr="postla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73163" y="1000125"/>
            <a:ext cx="6797675" cy="4525963"/>
          </a:xfrm>
          <a:noFill/>
          <a:ln>
            <a:solidFill>
              <a:schemeClr val="accent1"/>
            </a:solidFill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464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85750"/>
            <a:ext cx="8637588" cy="6413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Полный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обтурирующий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тромб</a:t>
            </a:r>
          </a:p>
        </p:txBody>
      </p:sp>
      <p:pic>
        <p:nvPicPr>
          <p:cNvPr id="20483" name="Picture 3" descr="CATHROMBOSISACUTE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208088" y="1357313"/>
            <a:ext cx="6635750" cy="4357687"/>
          </a:xfrm>
          <a:noFill/>
        </p:spPr>
      </p:pic>
      <p:sp>
        <p:nvSpPr>
          <p:cNvPr id="2048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solidFill>
                  <a:srgbClr val="898989"/>
                </a:solidFill>
              </a:rPr>
              <a:t>кафедра неотложных состояний. профессор Бородина В.И.( из атласа Шевченко)</a:t>
            </a:r>
          </a:p>
        </p:txBody>
      </p:sp>
    </p:spTree>
    <p:custDataLst>
      <p:tags r:id="rId1"/>
    </p:custDataLst>
  </p:cSld>
  <p:clrMapOvr>
    <a:masterClrMapping/>
  </p:clrMapOvr>
  <p:transition advTm="18144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82638"/>
            <a:ext cx="8637588" cy="701675"/>
          </a:xfrm>
        </p:spPr>
        <p:txBody>
          <a:bodyPr/>
          <a:lstStyle/>
          <a:p>
            <a:pPr eaLnBrk="1" hangingPunct="1"/>
            <a:r>
              <a:rPr lang="ru-RU" sz="4000" smtClean="0"/>
              <a:t>Локализация инфаркта миокарда</a:t>
            </a:r>
          </a:p>
        </p:txBody>
      </p:sp>
      <p:graphicFrame>
        <p:nvGraphicFramePr>
          <p:cNvPr id="60462" name="Group 46"/>
          <p:cNvGraphicFramePr>
            <a:graphicFrameLocks noGrp="1"/>
          </p:cNvGraphicFramePr>
          <p:nvPr/>
        </p:nvGraphicFramePr>
        <p:xfrm>
          <a:off x="381000" y="2082800"/>
          <a:ext cx="8382000" cy="3017520"/>
        </p:xfrm>
        <a:graphic>
          <a:graphicData uri="http://schemas.openxmlformats.org/drawingml/2006/table">
            <a:tbl>
              <a:tblPr/>
              <a:tblGrid>
                <a:gridCol w="2590800"/>
                <a:gridCol w="1473200"/>
                <a:gridCol w="4318000"/>
              </a:tblGrid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Локализация ИМ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Изм. на ЭКГ в отв.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Вероятная локализация тромбоза и/или стеноза коронарной артерии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Боковая стенка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левого желудочка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(высокие отделы)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I, aVL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Огибающая ветвь ЛКА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Правый желудочек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V3r, V4r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Правая коронарная артерия (прокс. Отделы), либо ветвь к правому желудочку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068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  <p:sp>
        <p:nvSpPr>
          <p:cNvPr id="98307" name="Прямоугольник 2"/>
          <p:cNvSpPr>
            <a:spLocks noChangeArrowheads="1"/>
          </p:cNvSpPr>
          <p:nvPr/>
        </p:nvSpPr>
        <p:spPr bwMode="auto">
          <a:xfrm>
            <a:off x="2286000" y="1071563"/>
            <a:ext cx="4572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/>
              <a:t>Лабораторная диагностика ИМ(ВОЗ,2014)</a:t>
            </a:r>
          </a:p>
        </p:txBody>
      </p:sp>
    </p:spTree>
    <p:custDataLst>
      <p:tags r:id="rId1"/>
    </p:custDataLst>
  </p:cSld>
  <p:clrMapOvr>
    <a:masterClrMapping/>
  </p:clrMapOvr>
  <p:transition advTm="1626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6413" y="142875"/>
            <a:ext cx="8637587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Новое определение ИМ, 2000г.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219" name="Содержимое 3"/>
          <p:cNvSpPr>
            <a:spLocks noGrp="1"/>
          </p:cNvSpPr>
          <p:nvPr>
            <p:ph idx="4294967295"/>
          </p:nvPr>
        </p:nvSpPr>
        <p:spPr>
          <a:xfrm>
            <a:off x="428625" y="1030288"/>
            <a:ext cx="8229600" cy="5184775"/>
          </a:xfr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    </a:t>
            </a:r>
            <a:r>
              <a:rPr lang="ru-RU" sz="2400" b="1" dirty="0" smtClean="0">
                <a:solidFill>
                  <a:schemeClr val="tx2"/>
                </a:solidFill>
              </a:rPr>
              <a:t>Увеличение уровня кардиальных маркёров (преимущественно </a:t>
            </a:r>
            <a:r>
              <a:rPr lang="ru-RU" sz="2400" b="1" dirty="0" err="1" smtClean="0">
                <a:solidFill>
                  <a:schemeClr val="tx2"/>
                </a:solidFill>
              </a:rPr>
              <a:t>тропонинов</a:t>
            </a:r>
            <a:r>
              <a:rPr lang="ru-RU" sz="2400" b="1" dirty="0" smtClean="0">
                <a:solidFill>
                  <a:schemeClr val="tx2"/>
                </a:solidFill>
              </a:rPr>
              <a:t>) при наличии одного из следующих признаков: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       1. Клинические симптомы ишемии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       2. Ишемические изменения ЭКГ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           или появление БЛНПГ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       3. Появление патологического 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зубца </a:t>
            </a:r>
            <a:r>
              <a:rPr lang="en-US" sz="2400" dirty="0" smtClean="0">
                <a:solidFill>
                  <a:schemeClr val="tx2"/>
                </a:solidFill>
              </a:rPr>
              <a:t>Q</a:t>
            </a:r>
            <a:endParaRPr lang="ru-RU" sz="2400" dirty="0" smtClean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       4. Методы визуализации: признаки потери живого миокарда и появление новых зон нарушенной сократимости миокарда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3246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Тропонин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Т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89038"/>
            <a:ext cx="8229600" cy="45259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Стуктурный белок тропомиозинового комплекса, который принимает участие в сокращении поперечно – полосатых мышечных волокон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Сердечная изоформа имеет уникальную последовательность аминокислот – абсолютная специфичность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5247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8763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Кардиоспецифические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ферменты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Золотой стандарт некроза кардиомиоцитов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400" i="1" smtClean="0">
                <a:solidFill>
                  <a:schemeClr val="tx2"/>
                </a:solidFill>
              </a:rPr>
              <a:t>Тропонины типа Т и </a:t>
            </a:r>
            <a:r>
              <a:rPr lang="en-US" sz="2400" i="1" smtClean="0">
                <a:solidFill>
                  <a:schemeClr val="tx2"/>
                </a:solidFill>
              </a:rPr>
              <a:t>I</a:t>
            </a:r>
            <a:r>
              <a:rPr lang="en-US" sz="2400" smtClean="0">
                <a:solidFill>
                  <a:schemeClr val="tx2"/>
                </a:solidFill>
              </a:rPr>
              <a:t> </a:t>
            </a:r>
            <a:endParaRPr lang="ru-RU" sz="240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Регуляторные белки мышечного сокращения -                          в кардиомиоцитах, генетически отличаются от тропонинов скелетных мышц, определяются с помощью моноклональных антител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Абсолютная специфичность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chemeClr val="tx2"/>
                </a:solidFill>
              </a:rPr>
              <a:t>Информативность в течение недели, вымывается очень медленно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69472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09061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</a:rPr>
              <a:t>Кардиоспецифические ферменты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328613" y="1071563"/>
            <a:ext cx="8275637" cy="472757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Миоглобин – самый ранний, но быстро исчезает из крови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КК (МВ -фракция) - некроз миокарда, повреждения скелетной мышцы, в/м инъекции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ЛДГ - 1-я фракция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АсАТ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73905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38"/>
            <a:ext cx="8637588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Лабораторные методы исследования</a:t>
            </a:r>
          </a:p>
        </p:txBody>
      </p:sp>
      <p:graphicFrame>
        <p:nvGraphicFramePr>
          <p:cNvPr id="897076" name="Group 52"/>
          <p:cNvGraphicFramePr>
            <a:graphicFrameLocks noGrp="1"/>
          </p:cNvGraphicFramePr>
          <p:nvPr/>
        </p:nvGraphicFramePr>
        <p:xfrm>
          <a:off x="381000" y="1428750"/>
          <a:ext cx="8001000" cy="4662806"/>
        </p:xfrm>
        <a:graphic>
          <a:graphicData uri="http://schemas.openxmlformats.org/drawingml/2006/table">
            <a:tbl>
              <a:tblPr/>
              <a:tblGrid>
                <a:gridCol w="3581400"/>
                <a:gridCol w="1600200"/>
                <a:gridCol w="1295400"/>
                <a:gridCol w="1524000"/>
              </a:tblGrid>
              <a:tr h="508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Маркер поражения миокарда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Начало подъема, часы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Пик, часы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Возвр. к норме, сутки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От начала ИМ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Креатинфосфокиназа КФК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4 - 8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24 - 30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 –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МВ-фракция КФК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3 - 6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12 - 24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1,5 –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Лактатдегидрогеназа ЛДГ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12 - 24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24 - 72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7 – 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Аспартатаминотрансфераза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АсАТ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8 - 12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24 - 48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7 – 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Тропонины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I , T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3 - 12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12 - 48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 – 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Миоглобин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1 - 4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6 - 7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FF33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89" name="Rectangle 51"/>
          <p:cNvSpPr>
            <a:spLocks noChangeArrowheads="1"/>
          </p:cNvSpPr>
          <p:nvPr/>
        </p:nvSpPr>
        <p:spPr bwMode="auto">
          <a:xfrm>
            <a:off x="1000125" y="857250"/>
            <a:ext cx="714375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0" dirty="0" err="1">
                <a:solidFill>
                  <a:schemeClr val="tx2"/>
                </a:solidFill>
                <a:latin typeface="+mj-lt"/>
              </a:rPr>
              <a:t>Кардиоспецифические</a:t>
            </a:r>
            <a:r>
              <a:rPr lang="ru-RU" sz="2400" b="1" i="0" dirty="0">
                <a:solidFill>
                  <a:schemeClr val="tx2"/>
                </a:solidFill>
                <a:latin typeface="+mj-lt"/>
              </a:rPr>
              <a:t> ферменты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253877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14338" y="196850"/>
            <a:ext cx="8229600" cy="94615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Увеличение уровня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тропонинов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не связанное с ИБС </a:t>
            </a:r>
          </a:p>
        </p:txBody>
      </p:sp>
      <p:sp>
        <p:nvSpPr>
          <p:cNvPr id="104451" name="Содержимое 3"/>
          <p:cNvSpPr>
            <a:spLocks noGrp="1"/>
          </p:cNvSpPr>
          <p:nvPr>
            <p:ph idx="4294967295"/>
          </p:nvPr>
        </p:nvSpPr>
        <p:spPr>
          <a:xfrm>
            <a:off x="428625" y="1214438"/>
            <a:ext cx="8229600" cy="442595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Контузии миокарда, травма, хир.операции, абляции, пэйсинг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Острая или хроническая СН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Диссекция аорты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Пороки аортального клапана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Гипертрофическая кардиомиопатия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Тахи- или брадикардия, полная поперечная блокада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ТЭЛА, тяжёлая лёгочная гипертензия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Воспалительные  заболевания миокарда (миокардиты, эндокардиты, перикардиты)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93575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142875"/>
            <a:ext cx="8637588" cy="78581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Увеличение уровня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тропонинов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, не связанное с ИБС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(2)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Почечная недостаточность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Острые нарушения церебрального кровообращения</a:t>
            </a:r>
          </a:p>
          <a:p>
            <a:pPr eaLnBrk="1" hangingPunct="1"/>
            <a:r>
              <a:rPr lang="ru-RU" sz="2400" smtClean="0">
                <a:solidFill>
                  <a:schemeClr val="tx2"/>
                </a:solidFill>
              </a:rPr>
              <a:t>Инфильтративные заболевания миокарда (амилоидоз, саркоидоз или склеродермия)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Тяжёлая физическая нагрузка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Рабдомиолиз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Ожоги, особенно поражающие более 30% площади поражения поверхности тела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chemeClr val="tx2"/>
                </a:solidFill>
              </a:rPr>
              <a:t>Критические пациенты, особенно с дыхательной недостаточностью или сепсисом</a:t>
            </a:r>
          </a:p>
          <a:p>
            <a:pPr eaLnBrk="1" hangingPunct="1"/>
            <a:endParaRPr lang="ru-RU" sz="2400" smtClean="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кафедра неотложных состояний. профессор Бородина В.И.</a:t>
            </a:r>
          </a:p>
        </p:txBody>
      </p:sp>
    </p:spTree>
    <p:custDataLst>
      <p:tags r:id="rId1"/>
    </p:custDataLst>
  </p:cSld>
  <p:clrMapOvr>
    <a:masterClrMapping/>
  </p:clrMapOvr>
  <p:transition advTm="42777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17763"/>
            <a:ext cx="8229600" cy="1296987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Новое определение инфаркта миокарда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кафедра неотложных состояний. профессор Бородина В.И.</a:t>
            </a:r>
            <a:endParaRPr lang="ru-RU"/>
          </a:p>
        </p:txBody>
      </p:sp>
    </p:spTree>
    <p:custDataLst>
      <p:tags r:id="rId1"/>
    </p:custDataLst>
  </p:cSld>
  <p:clrMapOvr>
    <a:masterClrMapping/>
  </p:clrMapOvr>
  <p:transition advTm="2013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UUID" val="{8CB892CA-B22C-4397-9078-5FDA4A78B7A4}"/>
  <p:tag name="ISPRING_FIRST_PUBLISH" val="1"/>
  <p:tag name="ISPRING_SCREEN_RECS_UPDATED" val="C:\Users\Пользователь\Desktop\Копия БВИ  17.02. 2020 ОИМ ST аудио (1)\"/>
  <p:tag name="ISPRING_RESOURCE_FOLDER" val="C:\Users\Пользователь\Desktop\Копия БВИ  17.02. 2020 ОИМ ST аудио (1)\"/>
  <p:tag name="ISPRING_PRESENTATION_PATH" val="C:\Users\Пользователь\Desktop\Копия БВИ  17.02. 2020 ОИМ ST аудио (1).pptx"/>
  <p:tag name="ISPRING_PRESENTATION_INFO_2" val="&lt;?xml version=&quot;1.0&quot; encoding=&quot;UTF-8&quot; standalone=&quot;no&quot; ?&gt;&#10;&lt;presentation2&gt;&#10;&#10;  &lt;slides&gt;&#10;    &lt;slide id=&quot;{88FDE110-E749-47E5-8F3D-25477B9A88B9}&quot; pptId=&quot;1287&quot;/&gt;&#10;    &lt;slide id=&quot;{5DB97C60-3967-46CE-A6AB-00BEB87712CC}&quot; pptId=&quot;1317&quot;/&gt;&#10;    &lt;slide id=&quot;{BA023E61-99FA-410D-8D4D-C34370002E39}&quot; pptId=&quot;1364&quot;/&gt;&#10;    &lt;slide id=&quot;{AA8AC09F-7E05-4C3F-906D-A58EB2285BF3}&quot; pptId=&quot;1363&quot;/&gt;&#10;    &lt;slide id=&quot;{71606CD4-E171-4563-9BD1-3FBB8AA5084B}&quot; pptId=&quot;1329&quot;/&gt;&#10;    &lt;slide id=&quot;{E3E48E53-9100-4ECA-9FD2-45BE05B4C392}&quot; pptId=&quot;1507&quot;/&gt;&#10;    &lt;slide id=&quot;{1D73EDEB-DA4F-4119-843C-CCCE2AAF1B97}&quot; pptId=&quot;1508&quot;/&gt;&#10;    &lt;slide id=&quot;{32A1D6D6-F267-415B-9C6C-EC9E27E1A43C}&quot; pptId=&quot;1419&quot;/&gt;&#10;    &lt;slide id=&quot;{3D3DF96C-B2F5-4A2F-B4DC-0BD4301DF748}&quot; pptId=&quot;1447&quot;/&gt;&#10;    &lt;slide id=&quot;{773703F5-8A74-4DF8-BED9-6F114FA35E13}&quot; pptId=&quot;1420&quot;/&gt;&#10;    &lt;slide id=&quot;{B6F197FA-80BE-4BE1-BD9D-149A8DEB8CDA}&quot; pptId=&quot;1506&quot;/&gt;&#10;    &lt;slide id=&quot;{32623A9D-73C3-421A-B7AD-44240AA00300}&quot; pptId=&quot;1333&quot;/&gt;&#10;    &lt;slide id=&quot;{95304349-49E7-41F3-A160-044083A3E8F8}&quot; pptId=&quot;1236&quot;/&gt;&#10;    &lt;slide id=&quot;{6B8A6754-B1D8-4DA4-8A20-692ED2F82D69}&quot; pptId=&quot;1503&quot;/&gt;&#10;    &lt;slide id=&quot;{130A07DE-8F37-4371-8BB7-9D23872A087A}&quot; pptId=&quot;1509&quot;/&gt;&#10;    &lt;slide id=&quot;{DB538067-53AF-487F-92CB-64928C73FF0C}&quot; pptId=&quot;1291&quot;/&gt;&#10;    &lt;slide id=&quot;{6196AAED-526C-43F9-BBE2-35AA0DE195D9}&quot; pptId=&quot;1483&quot;/&gt;&#10;    &lt;slide id=&quot;{0F5B1EDC-C269-4BFD-8A01-8A3B18EA9057}&quot; pptId=&quot;1492&quot;/&gt;&#10;    &lt;slide id=&quot;{C06C0193-1DE5-443C-AF0C-83771A68DB8E}&quot; pptId=&quot;1422&quot;/&gt;&#10;    &lt;slide id=&quot;{7810BB71-5C86-4892-8B5D-A7543733F043}&quot; pptId=&quot;1495&quot;/&gt;&#10;    &lt;slide id=&quot;{3589744E-A97E-4C32-A2A3-F6F7FAFDFCC6}&quot; pptId=&quot;1502&quot;/&gt;&#10;    &lt;slide id=&quot;{F63F10AB-5A0D-4E43-AD5E-8052870DD677}&quot; pptId=&quot;1497&quot;/&gt;&#10;    &lt;slide id=&quot;{6F21F67C-F502-47C7-83BD-A4B71CA77B53}&quot; pptId=&quot;1541&quot;/&gt;&#10;    &lt;slide id=&quot;{816B89C9-82C9-4A88-8B7B-F6D117A9EA7F}&quot; pptId=&quot;1501&quot;/&gt;&#10;    &lt;slide id=&quot;{7E4F65BC-C4A7-437D-A0D3-9D64CAF4B313}&quot; pptId=&quot;1510&quot;/&gt;&#10;    &lt;slide id=&quot;{3D7B93B4-4303-4301-A8AF-033F06F8C445}&quot; pptId=&quot;1524&quot;/&gt;&#10;    &lt;slide id=&quot;{E8C5ABA5-7926-4E3E-81F9-AF5B5B87D1AE}&quot; pptId=&quot;1525&quot;/&gt;&#10;    &lt;slide id=&quot;{88D77BFA-B9FD-4B32-A34C-3EB6ABC71D87}&quot; pptId=&quot;1511&quot;/&gt;&#10;    &lt;slide id=&quot;{1A78E8FC-1854-4F62-BD50-3C53492151D5}&quot; pptId=&quot;1512&quot;/&gt;&#10;    &lt;slide id=&quot;{C1B12E38-73F3-40E8-8D10-FE2A9D3A6ADF}&quot; pptId=&quot;1423&quot;/&gt;&#10;    &lt;slide id=&quot;{2E09714D-4DE7-4F29-93E2-CE48C9D3F3DA}&quot; pptId=&quot;1513&quot;/&gt;&#10;    &lt;slide id=&quot;{0513E4DF-F741-4E34-832B-EE72587D3307}&quot; pptId=&quot;1514&quot;/&gt;&#10;    &lt;slide id=&quot;{90B75476-B9D2-43A1-B0AD-93636C975041}&quot; pptId=&quot;1426&quot;/&gt;&#10;    &lt;slide id=&quot;{B391B5E7-ADC4-43E9-8174-9A2B268F3D8A}&quot; pptId=&quot;1433&quot;/&gt;&#10;    &lt;slide id=&quot;{49B684C5-9DFE-4D1C-89C4-EDE3776001FC}&quot; pptId=&quot;1434&quot;/&gt;&#10;    &lt;slide id=&quot;{21A50181-21CF-4572-A0F5-85F893802622}&quot; pptId=&quot;1515&quot;/&gt;&#10;    &lt;slide id=&quot;{EF6462E9-1537-4BB3-A604-4411510084E3}&quot; pptId=&quot;1427&quot;/&gt;&#10;    &lt;slide id=&quot;{37DE40B0-89DF-4DA4-B7D5-2B32BCC4B10E}&quot; pptId=&quot;1428&quot;/&gt;&#10;    &lt;slide id=&quot;{992213EC-7F45-465A-979B-5634929458D7}&quot; pptId=&quot;1429&quot;/&gt;&#10;    &lt;slide id=&quot;{A420B1B9-E4AE-43FA-9A4C-A2077C017104}&quot; pptId=&quot;1430&quot;/&gt;&#10;    &lt;slide id=&quot;{439E616F-F2D7-4E50-A59A-128369693181}&quot; pptId=&quot;1431&quot;/&gt;&#10;    &lt;slide id=&quot;{B8AB5E8B-59BD-4EC9-9A42-E1237161D2BF}&quot; pptId=&quot;1442&quot;/&gt;&#10;    &lt;slide id=&quot;{DECCFC58-9BA8-4363-AFB1-FFAFEB4B0BC7}&quot; pptId=&quot;1444&quot;/&gt;&#10;    &lt;slide id=&quot;{52CB6A2C-C90E-4F41-BA58-E8C944BF9DB6}&quot; pptId=&quot;1440&quot;/&gt;&#10;    &lt;slide id=&quot;{8F8076FE-7D85-4048-B6D8-C90CCF13167E}&quot; pptId=&quot;1436&quot;/&gt;&#10;    &lt;slide id=&quot;{70BC962B-1371-45F7-9ADC-94B39CCA69DC}&quot; pptId=&quot;1516&quot;/&gt;&#10;    &lt;slide id=&quot;{3DC591C7-6749-49B3-95CA-684FD87B3BC1}&quot; pptId=&quot;1438&quot;/&gt;&#10;    &lt;slide id=&quot;{5E718542-8207-4A33-8CE0-EDA551604091}&quot; pptId=&quot;1441&quot;/&gt;&#10;    &lt;slide id=&quot;{00242E21-F39E-46D7-AA8A-819029FE53A4}&quot; pptId=&quot;1517&quot;/&gt;&#10;    &lt;slide id=&quot;{D6A95C31-0A9C-4718-AAB7-924139E73EF6}&quot; pptId=&quot;1522&quot;/&gt;&#10;    &lt;slide id=&quot;{E1000280-88CF-4DAE-8BDA-866E7F239225}&quot; pptId=&quot;1523&quot;/&gt;&#10;    &lt;slide id=&quot;{8FE88D6E-062C-42D1-945F-2ECF0323A78C}&quot; pptId=&quot;1452&quot;/&gt;&#10;    &lt;slide id=&quot;{82164977-BE2D-4F94-AB69-52DE81B70763}&quot; pptId=&quot;1453&quot;/&gt;&#10;    &lt;slide id=&quot;{51A336C0-DFA4-4E34-8774-4AF6A38427E8}&quot; pptId=&quot;1454&quot;/&gt;&#10;    &lt;slide id=&quot;{0607EA5E-EC5A-48D7-A93D-503DDAF2F053}&quot; pptId=&quot;1519&quot;/&gt;&#10;    &lt;slide id=&quot;{6058791E-D370-45F0-B1BD-275185668B80}&quot; pptId=&quot;1521&quot;/&gt;&#10;    &lt;slide id=&quot;{FA4D310C-D681-4DA9-9969-8457E929A31B}&quot; pptId=&quot;1520&quot;/&gt;&#10;    &lt;slide id=&quot;{7D96F163-A741-4962-BAEF-C568967471A1}&quot; pptId=&quot;1518&quot;/&gt;&#10;    &lt;slide id=&quot;{F11655B6-9DA5-405D-B34E-F87D1A5AD440}&quot; pptId=&quot;1455&quot;/&gt;&#10;    &lt;slide id=&quot;{1451BAA0-7672-46A2-82D3-4C4A0D71D1C6}&quot; pptId=&quot;1456&quot;/&gt;&#10;    &lt;slide id=&quot;{CBC5A48A-5320-494B-9B14-666C0D22D4AE}&quot; pptId=&quot;1461&quot;/&gt;&#10;    &lt;slide id=&quot;{72571F9B-108F-4341-8BA3-10DBCEC6FC33}&quot; pptId=&quot;1462&quot;/&gt;&#10;    &lt;slide id=&quot;{5C0DEBCE-2F6D-4F5F-8C68-905C620E44E1}&quot; pptId=&quot;1594&quot;/&gt;&#10;    &lt;slide id=&quot;{22F9A6A8-E3D7-4DD2-9AD1-F160D47BC248}&quot; pptId=&quot;1595&quot;/&gt;&#10;    &lt;slide id=&quot;{F39BCCF8-B1FF-436B-A89A-4DD4564FF181}&quot; pptId=&quot;1596&quot;/&gt;&#10;    &lt;slide id=&quot;{C0CEB10A-BFA8-4FCA-A375-BB78A197A08B}&quot; pptId=&quot;1463&quot;/&gt;&#10;    &lt;slide id=&quot;{0D23BC47-6DE0-466D-9AFF-6F718F050A3F}&quot; pptId=&quot;1464&quot;/&gt;&#10;    &lt;slide id=&quot;{549F8C25-249B-4678-928C-452A70F6CDBF}&quot; pptId=&quot;1465&quot;/&gt;&#10;    &lt;slide id=&quot;{5EF40519-6EF7-456E-BB46-98473FB6C675}&quot; pptId=&quot;1466&quot;/&gt;&#10;    &lt;slide id=&quot;{2B3407BD-2036-4106-A9DA-F93A898931B8}&quot; pptId=&quot;1467&quot;/&gt;&#10;    &lt;slide id=&quot;{337F1CF5-C46C-4F7B-A136-7FC67C9FA548}&quot; pptId=&quot;1468&quot;/&gt;&#10;    &lt;slide id=&quot;{8CA576AD-372F-4948-897B-784702B54210}&quot; pptId=&quot;1469&quot;/&gt;&#10;    &lt;slide id=&quot;{E3267547-D92D-4453-914E-F6E4DF1464AE}&quot; pptId=&quot;1527&quot;/&gt;&#10;    &lt;slide id=&quot;{F300AA8C-749B-4104-A675-B7F7791E6C2C}&quot; pptId=&quot;1470&quot;/&gt;&#10;    &lt;slide id=&quot;{CCC44FC2-E4D3-469A-A9EE-758B4866C095}&quot; pptId=&quot;1471&quot;/&gt;&#10;    &lt;slide id=&quot;{03B77D99-C82A-4E14-B962-93F189640666}&quot; pptId=&quot;1472&quot;/&gt;&#10;    &lt;slide id=&quot;{19AC1419-AB39-47C7-960B-46D713DA0A6D}&quot; pptId=&quot;1473&quot;/&gt;&#10;    &lt;slide id=&quot;{A5FD6DB7-FB68-411A-8C49-560F4CFAB1A0}&quot; pptId=&quot;1481&quot;/&gt;&#10;    &lt;slide id=&quot;{60DAD1CE-8F89-4FFB-A86C-8E2D50CAE096}&quot; pptId=&quot;1386&quot;/&gt;&#10;    &lt;slide id=&quot;{ECC99D93-9665-41FD-BFFA-9782AA24FC87}&quot; pptId=&quot;1387&quot;/&gt;&#10;    &lt;slide id=&quot;{64366354-B0A3-49E2-86F8-99FCF7BC73C1}&quot; pptId=&quot;1388&quot;/&gt;&#10;    &lt;slide id=&quot;{39E04C2A-D10D-40B5-80E1-825F4C1B4124}&quot; pptId=&quot;1490&quot;/&gt;&#10;    &lt;slide id=&quot;{DC078915-3281-4CAD-B39B-115EC26C9B87}&quot; pptId=&quot;1491&quot;/&gt;&#10;    &lt;slide id=&quot;{B19316F9-B454-4F64-BD30-3A6C69226481}&quot; pptId=&quot;1528&quot;/&gt;&#10;    &lt;slide id=&quot;{07521AEC-B855-4506-AF9D-FD87629E8F92}&quot; pptId=&quot;1529&quot;/&gt;&#10;    &lt;slide id=&quot;{F76002C4-A017-42A2-A81C-C59E35880F8E}&quot; pptId=&quot;1530&quot;/&gt;&#10;    &lt;slide id=&quot;{255F2209-C3CC-46A7-A004-3D1FC597118B}&quot; pptId=&quot;1531&quot;/&gt;&#10;    &lt;slide id=&quot;{659ABFD8-03AC-4A29-B07C-69786A0F0E12}&quot; pptId=&quot;1532&quot;/&gt;&#10;    &lt;slide id=&quot;{6A971E51-E65A-44FD-B670-FFD887A7865E}&quot; pptId=&quot;1533&quot;/&gt;&#10;    &lt;slide id=&quot;{F38649EA-AC9E-4146-A05E-93B3F84590F3}&quot; pptId=&quot;1534&quot;/&gt;&#10;    &lt;slide id=&quot;{85ACEF49-D1BC-4ED7-A754-1E835790AF51}&quot; pptId=&quot;1597&quot;/&gt;&#10;    &lt;slide id=&quot;{92A3CBEA-1046-4247-94CC-98AF524303B8}&quot; pptId=&quot;1540&quot;/&gt;&#10;    &lt;slide id=&quot;{AD238C01-55A2-4946-9CE9-931E979D9265}&quot; pptId=&quot;1539&quot;/&gt;&#10;    &lt;slide id=&quot;{FA4F5C54-2A79-4B7A-9115-E2C4E75AAB4F}&quot; pptId=&quot;1538&quot;/&gt;&#10;    &lt;slide id=&quot;{62F7744A-6F64-4CAF-BC7F-F7EF5CDAE8E1}&quot; pptId=&quot;1255&quot;/&gt;&#10;    &lt;slide id=&quot;{0249178C-97D6-476D-973B-0EA777DBD46E}&quot; pptId=&quot;1262&quot;/&gt;&#10;    &lt;slide id=&quot;{F2404B7B-97AF-4BB8-B89E-F24110457AF4}&quot; pptId=&quot;1259&quot;/&gt;&#10;    &lt;slide id=&quot;{82875C96-A08B-42E3-9017-48C93DFB109C}&quot; pptId=&quot;1260&quot;/&gt;&#10;    &lt;slide id=&quot;{9A3F574A-9C1F-409B-9357-AB6C0C43B3E7}&quot; pptId=&quot;1318&quot;/&gt;&#10;    &lt;slide id=&quot;{1337F65E-34DF-4EBB-A214-9D3006B5AB47}&quot; pptId=&quot;1542&quot;/&gt;&#10;    &lt;slide id=&quot;{414FD1DE-DF64-49AB-AF84-31CC722293A9}&quot; pptId=&quot;1543&quot;/&gt;&#10;    &lt;slide id=&quot;{530D0A7D-53A8-409F-AD90-C2B8D8B8AFDB}&quot; pptId=&quot;1544&quot;/&gt;&#10;    &lt;slide id=&quot;{E845155F-6BD1-475E-ADD4-7CB8DDA0AB44}&quot; pptId=&quot;1545&quot;/&gt;&#10;    &lt;slide id=&quot;{DD03051A-DEAC-45D5-A12F-0277F0A1647D}&quot; pptId=&quot;1546&quot;/&gt;&#10;    &lt;slide id=&quot;{C4606E1C-2178-40B8-BAD5-948A71215F12}&quot; pptId=&quot;1547&quot;/&gt;&#10;    &lt;slide id=&quot;{6A338E92-7F6F-4998-A56B-1B9CCECDCED5}&quot; pptId=&quot;1548&quot;/&gt;&#10;    &lt;slide id=&quot;{F629EE9D-7315-4DDD-B540-07FA68C72107}&quot; pptId=&quot;1549&quot;/&gt;&#10;    &lt;slide id=&quot;{0CBF8635-05B3-4C34-9004-607ADCBB6FC2}&quot; pptId=&quot;1550&quot;/&gt;&#10;    &lt;slide id=&quot;{73DFE54E-E02E-42FF-B703-6E8A11CABCB3}&quot; pptId=&quot;1271&quot;/&gt;&#10;    &lt;slide id=&quot;{A95003CB-926E-4789-BA57-456501AFCCCD}&quot; pptId=&quot;1272&quot;/&gt;&#10;    &lt;slide id=&quot;{1C3F39C2-5700-4AD8-804B-03E3F2C214D0}&quot; pptId=&quot;1273&quot;/&gt;&#10;    &lt;slide id=&quot;{0D4BF419-A588-488B-B8FF-2CEF80F1ACDD}&quot; pptId=&quot;1275&quot;/&gt;&#10;    &lt;slide id=&quot;{FBC9196D-E2C6-4653-A46C-29C5058AED8C}&quot; pptId=&quot;1274&quot;/&gt;&#10;    &lt;slide id=&quot;{F04E536A-592A-47B3-BA63-9C7F9E2FAE00}&quot; pptId=&quot;1276&quot;/&gt;&#10;    &lt;slide id=&quot;{5EA2FF79-14F3-4098-948A-BD5D143B2F18}&quot; pptId=&quot;1277&quot;/&gt;&#10;    &lt;slide id=&quot;{B9AC457F-86C1-48A6-B8E7-1067F1F4FAA0}&quot; pptId=&quot;1278&quot;/&gt;&#10;    &lt;slide id=&quot;{D66BA32D-F9E8-4BDE-8020-C127799F7EE1}&quot; pptId=&quot;1279&quot;/&gt;&#10;    &lt;slide id=&quot;{36400E4A-99A8-41D2-AA2C-FA212D05B6CF}&quot; pptId=&quot;1280&quot;/&gt;&#10;    &lt;slide id=&quot;{CB07CE39-3DEF-4B6B-B7FA-E657474C36A9}&quot; pptId=&quot;1281&quot;/&gt;&#10;    &lt;slide id=&quot;{B5EE98F7-B1DE-4898-8644-DD14659AA560}&quot; pptId=&quot;1315&quot;/&gt;&#10;    &lt;slide id=&quot;{2F7E3360-C0CF-4EA2-B40C-6A7E702B877C}&quot; pptId=&quot;1283&quot;/&gt;&#10;    &lt;slide id=&quot;{5BD770C0-D287-434E-826A-5F24B001F30B}&quot; pptId=&quot;1284&quot;/&gt;&#10;    &lt;slide id=&quot;{F3B14C1C-FA72-4A00-8AAA-133AB021E99D}&quot; pptId=&quot;1451&quot;/&gt;&#10;    &lt;slide id=&quot;{184FCADD-DC43-4EA9-BDCE-D3EADB65D667}&quot; pptId=&quot;1285&quot;/&gt;&#10;    &lt;slide id=&quot;{8EBC3418-14BA-46F1-8811-9C8C171EA0EB}&quot; pptId=&quot;1111&quot;/&gt;&#10;    &lt;slide id=&quot;{6B120266-9C7F-47A1-A1D6-CC87861B2201}&quot; pptId=&quot;1110&quot;/&gt;&#10;    &lt;slide id=&quot;{2A612152-FEDF-41D0-847B-04BB3EB2CAB2}&quot; pptId=&quot;1320&quot;/&gt;&#10;    &lt;slide id=&quot;{89FA6AD1-48A5-4EE2-8774-0B135FAC1259}&quot; pptId=&quot;1117&quot;/&gt;&#10;    &lt;slide id=&quot;{E03A32DE-6751-4E94-9982-AE58A58D3765}&quot; pptId=&quot;1118&quot;/&gt;&#10;    &lt;slide id=&quot;{49AA4DBF-8C9C-43D4-AAE3-9644AAD2A677}&quot; pptId=&quot;1119&quot;/&gt;&#10;    &lt;slide id=&quot;{27D7397A-BB6A-4014-9F18-28B73D6051E9}&quot; pptId=&quot;1121&quot;/&gt;&#10;    &lt;slide id=&quot;{29792AA8-20CB-4199-A6CC-4485DD4E3734}&quot; pptId=&quot;1122&quot;/&gt;&#10;    &lt;slide id=&quot;{716CA659-E4A6-4934-8815-513B93B91F26}&quot; pptId=&quot;1123&quot;/&gt;&#10;    &lt;slide id=&quot;{5B19264F-F088-474D-9FAF-604DC0CBACD8}&quot; pptId=&quot;1124&quot;/&gt;&#10;    &lt;slide id=&quot;{810EAD7F-E4B9-41B7-B333-E7FAEDECF8D0}&quot; pptId=&quot;1126&quot;/&gt;&#10;    &lt;slide id=&quot;{41ABFF54-CF57-4271-8170-F7466F4C2747}&quot; pptId=&quot;1127&quot;/&gt;&#10;    &lt;slide id=&quot;{1AAA990A-2008-4CF6-AB13-209FFDF34314}&quot; pptId=&quot;1128&quot;/&gt;&#10;    &lt;slide id=&quot;{C24C7625-D886-477B-AD8E-D884E9398439}&quot; pptId=&quot;1130&quot;/&gt;&#10;    &lt;slide id=&quot;{7E37F631-B154-4DCD-9FD1-332CBEABA687}&quot; pptId=&quot;1131&quot;/&gt;&#10;    &lt;slide id=&quot;{1E8C3968-5B75-43CC-87DB-519CD8ED124B}&quot; pptId=&quot;1164&quot;/&gt;&#10;    &lt;slide id=&quot;{54FB1E93-6765-4029-91D1-1A81C7412D03}&quot; pptId=&quot;1165&quot;/&gt;&#10;    &lt;slide id=&quot;{E4BD8E84-6358-4C4B-A6E2-50026C6C956C}&quot; pptId=&quot;1166&quot;/&gt;&#10;    &lt;slide id=&quot;{FA3667C0-9FFA-4273-9D22-2B7103D2083C}&quot; pptId=&quot;1321&quot;/&gt;&#10;    &lt;slide id=&quot;{6A9C7DAF-6821-40EC-BC64-AF59D21C7B72}&quot; pptId=&quot;1356&quot;/&gt;&#10;    &lt;slide id=&quot;{5481479B-33A7-41BA-A89C-FABCC344739C}&quot; pptId=&quot;1352&quot;/&gt;&#10;    &lt;slide id=&quot;{29D8CE7C-176E-4C5B-A693-470BA289F4C9}&quot; pptId=&quot;1354&quot;/&gt;&#10;    &lt;slide id=&quot;{CDA79173-9CA3-4E5A-8C11-ADA64D1868AE}&quot; pptId=&quot;1355&quot;/&gt;&#10;    &lt;slide id=&quot;{E81BE006-9056-4968-8BA2-7F69295BC162}&quot; pptId=&quot;1353&quot;/&gt;&#10;    &lt;slide id=&quot;{2B037ED1-D202-4A9B-9135-481A71B6D590}&quot; pptId=&quot;1551&quot;/&gt;&#10;    &lt;slide id=&quot;{37A7F8B5-1BF1-4CEC-8A0B-F30AA7193EAB}&quot; pptId=&quot;1301&quot;/&gt;&#10;    &lt;slide id=&quot;{D7AA82D8-8A05-443E-BBC7-0F40A993C8BB}&quot; pptId=&quot;1302&quot;/&gt;&#10;    &lt;slide id=&quot;{D1948C9E-3972-421D-ADB1-4ACA87C6EA81}&quot; pptId=&quot;1303&quot;/&gt;&#10;    &lt;slide id=&quot;{273085AD-A485-4FB5-BE3E-46383E1C51AC}&quot; pptId=&quot;1304&quot;/&gt;&#10;    &lt;slide id=&quot;{89ED8B74-3EE0-4110-9548-C2FD75907FC0}&quot; pptId=&quot;1305&quot;/&gt;&#10;    &lt;slide id=&quot;{CD4E381E-EDBC-4B40-B9D1-CB3F5136665A}&quot; pptId=&quot;1306&quot;/&gt;&#10;    &lt;slide id=&quot;{3EDB744B-8576-4B30-A628-4225393485EA}&quot; pptId=&quot;1307&quot;/&gt;&#10;    &lt;slide id=&quot;{8373F88D-4E3D-4C62-BF64-58EF4A071EF0}&quot; pptId=&quot;1309&quot;/&gt;&#10;    &lt;slide id=&quot;{5D7F79B9-E088-412D-B02D-49FEC0820909}&quot; pptId=&quot;1344&quot;/&gt;&#10;    &lt;slide id=&quot;{D0D73525-3B4A-4C0D-953E-6EF1DE06A984}&quot; pptId=&quot;1350&quot;/&gt;&#10;    &lt;slide id=&quot;{7FBE2F60-E567-4F4C-A874-A8AA888D770B}&quot; pptId=&quot;1573&quot;/&gt;&#10;    &lt;slide id=&quot;{7CDB8DEA-DE11-4015-AF12-6C44BC18888C}&quot; pptId=&quot;1345&quot;/&gt;&#10;    &lt;slide id=&quot;{5F14AEB5-D83E-4E8F-A93B-0561ABA7A06E}&quot; pptId=&quot;1346&quot;/&gt;&#10;    &lt;slide id=&quot;{65C23047-8E04-42D2-AE34-53B1CC774940}&quot; pptId=&quot;1347&quot;/&gt;&#10;    &lt;slide id=&quot;{BB4E1F56-0284-45CC-8261-F1F79691E27B}&quot; pptId=&quot;1348&quot;/&gt;&#10;    &lt;slide id=&quot;{244233F9-2F25-4F24-95FA-EA4E76DCB928}&quot; pptId=&quot;1415&quot;/&gt;&#10;    &lt;slide id=&quot;{D571A04F-6431-408A-B80E-F350FC422B5B}&quot; pptId=&quot;1410&quot;/&gt;&#10;    &lt;slide id=&quot;{6F881C93-2B55-4C52-80DF-D3B83D3ED332}&quot; pptId=&quot;1411&quot;/&gt;&#10;    &lt;slide id=&quot;{2021CAE2-BB60-4FCB-9E12-530B23ABC79B}&quot; pptId=&quot;1323&quot;/&gt;&#10;    &lt;slide id=&quot;{7B78F3F3-17DC-45DF-B880-1498CC25F203}&quot; pptId=&quot;1169&quot;/&gt;&#10;    &lt;slide id=&quot;{014819EF-7B33-4ABE-9164-35D362EC0422}&quot; pptId=&quot;1170&quot;/&gt;&#10;    &lt;slide id=&quot;{DBBF7F4C-055F-4F9C-95AC-C6C2BFF6D5B5}&quot; pptId=&quot;1592&quot;/&gt;&#10;    &lt;slide id=&quot;{7E99B305-6E9F-4E22-8C06-A1638A2EBE00}&quot; pptId=&quot;1583&quot;/&gt;&#10;    &lt;slide id=&quot;{DBE858BF-A890-4DF5-A284-E7361331FC4E}&quot; pptId=&quot;1584&quot;/&gt;&#10;    &lt;slide id=&quot;{9000DCD4-613C-4949-9540-6221761C69C9}&quot; pptId=&quot;1586&quot;/&gt;&#10;    &lt;slide id=&quot;{8C9961A0-CED4-4CFA-8076-10C1BEEF77B3}&quot; pptId=&quot;1587&quot;/&gt;&#10;    &lt;slide id=&quot;{7711301C-3D78-42E3-ADE0-E64ED0F464B1}&quot; pptId=&quot;1588&quot;/&gt;&#10;    &lt;slide id=&quot;{1AF21D0F-E907-4C3D-B6C3-7FD711718BD6}&quot; pptId=&quot;1589&quot;/&gt;&#10;    &lt;slide id=&quot;{0DD3DF3F-F229-42A2-B075-486F8DDB1A70}&quot; pptId=&quot;1590&quot;/&gt;&#10;    &lt;slide id=&quot;{20A7DE83-885D-425F-820F-F3223821A58B}&quot; pptId=&quot;1591&quot;/&gt;&#10;    &lt;slide id=&quot;{36C76CEE-A918-419C-A3EE-587C8C259554}&quot; pptId=&quot;1171&quot;/&gt;&#10;    &lt;slide id=&quot;{D74FA9D9-3EE3-474D-8A3F-74D91106031D}&quot; pptId=&quot;1593&quot;/&gt;&#10;    &lt;slide id=&quot;{DF20C343-249D-4B37-B389-010859C8E967}&quot; pptId=&quot;1409&quot;/&gt;&#10;    &lt;slide id=&quot;{C5F3F852-B7B4-43E0-972C-FC89075624BC}&quot; pptId=&quot;1582&quot;/&gt;&#10;    &lt;slide id=&quot;{3A78A7F5-97A9-491A-A23C-1A3AC8E7341A}&quot; pptId=&quot;1173&quot;/&gt;&#10;    &lt;slide id=&quot;{4ECCED3F-CF27-43F5-9596-141338FA0F94}&quot; pptId=&quot;1181&quot;/&gt;&#10;    &lt;slide id=&quot;{64ADE432-54D5-4033-9680-B06E26648D4C}&quot; pptId=&quot;1185&quot;/&gt;&#10;    &lt;slide id=&quot;{FBDAAF2A-EE64-4148-8F11-46D6D15C455C}&quot; pptId=&quot;1186&quot;/&gt;&#10;    &lt;slide id=&quot;{64F1569B-F3C6-43E0-A54B-9EC9CF7DFE85}&quot; pptId=&quot;1187&quot;/&gt;&#10;    &lt;slide id=&quot;{BDCACB5C-EB45-44B3-A438-D000F43B8126}&quot; pptId=&quot;1188&quot;/&gt;&#10;    &lt;slide id=&quot;{746911B2-E2C6-478C-A74D-7AE5F0C17A52}&quot; pptId=&quot;1189&quot;/&gt;&#10;    &lt;slide id=&quot;{B1C1B070-F569-4B9F-8900-A1CED7AF22C7}&quot; pptId=&quot;1190&quot;/&gt;&#10;    &lt;slide id=&quot;{AFAC9820-F2BE-43C2-A60B-428AB9911F80}&quot; pptId=&quot;1191&quot;/&gt;&#10;    &lt;slide id=&quot;{EC2DBA0A-D9D9-4800-822C-E6610B83F103}&quot; pptId=&quot;1192&quot;/&gt;&#10;    &lt;slide id=&quot;{BA8CE744-3A2B-429C-87C2-5210D2711889}&quot; pptId=&quot;1193&quot;/&gt;&#10;    &lt;slide id=&quot;{AB1C670A-3257-4935-ACFE-CFEEB5299751}&quot; pptId=&quot;1194&quot;/&gt;&#10;    &lt;slide id=&quot;{9829A137-720E-427F-A85C-E38492E6EF04}&quot; pptId=&quot;1210&quot;/&gt;&#10;    &lt;slide id=&quot;{6A6D5037-BF60-4C88-A2B1-A341823C8061}&quot; pptId=&quot;1211&quot;/&gt;&#10;    &lt;slide id=&quot;{A6406572-9133-4C13-A313-B11B0BF12D69}&quot; pptId=&quot;1213&quot;/&gt;&#10;    &lt;slide id=&quot;{894D9525-1480-4C41-AD11-089623859F42}&quot; pptId=&quot;1214&quot;/&gt;&#10;    &lt;slide id=&quot;{A70CD6CD-977A-43F2-99A7-D2A51B787016}&quot; pptId=&quot;1215&quot;/&gt;&#10;    &lt;slide id=&quot;{50690FF5-033E-4DFB-B107-355C3A515F07}&quot; pptId=&quot;1216&quot;/&gt;&#10;    &lt;slide id=&quot;{DD609D10-02D2-4E67-89C3-3AC960B5B62F}&quot; pptId=&quot;1217&quot;/&gt;&#10;    &lt;slide id=&quot;{3F8EDEB3-F7F3-4ACE-B635-A0B79F360B44}&quot; pptId=&quot;1218&quot;/&gt;&#10;    &lt;slide id=&quot;{29819479-0F13-4C4F-AC77-FD7AD4A81450}&quot; pptId=&quot;1219&quot;/&gt;&#10;    &lt;slide id=&quot;{FB65102E-579A-4E72-AB27-85D12EFA0FFD}&quot; pptId=&quot;1220&quot;/&gt;&#10;    &lt;slide id=&quot;{FB376003-E2A7-475E-AC71-BCF7BD674CE0}&quot; pptId=&quot;1221&quot;/&gt;&#10;    &lt;slide id=&quot;{0E578CA2-387E-4BE4-A30C-FDDBDE7067C1}&quot; pptId=&quot;1561&quot;/&gt;&#10;    &lt;slide id=&quot;{B7E91692-77F6-4E26-96A6-856D56D65713}&quot; pptId=&quot;1562&quot;/&gt;&#10;    &lt;slide id=&quot;{7B6CA64A-EB82-45F6-AFCF-BFE062DF9EB1}&quot; pptId=&quot;1567&quot;/&gt;&#10;    &lt;slide id=&quot;{DC598413-B544-4733-9EB7-988B8595EA09}&quot; pptId=&quot;1563&quot;/&gt;&#10;    &lt;slide id=&quot;{B3EA38F9-DDBF-47F1-AFE6-3A5EDB882809}&quot; pptId=&quot;1564&quot;/&gt;&#10;    &lt;slide id=&quot;{C57F6DD1-6679-45DC-9FE4-F648336B309D}&quot; pptId=&quot;1565&quot;/&gt;&#10;    &lt;slide id=&quot;{E4219401-6624-4750-9542-923B75DD7E02}&quot; pptId=&quot;1566&quot;/&gt;&#10;    &lt;slide id=&quot;{4B10B150-1132-4AEE-A209-C54828201A9C}&quot; pptId=&quot;1222&quot;/&gt;&#10;    &lt;slide id=&quot;{888533FA-5ABB-4B4C-8908-7E1A3C19D090}&quot; pptId=&quot;1223&quot;/&gt;&#10;    &lt;slide id=&quot;{538F33FD-A4D5-46C5-B4F0-52354E1FBC97}&quot; pptId=&quot;1224&quot;/&gt;&#10;    &lt;slide id=&quot;{A7CA9BBD-D9DF-45B6-9C89-B8AF49B90CE5}&quot; pptId=&quot;1225&quot;/&gt;&#10;    &lt;slide id=&quot;{B24CEB96-B816-4470-B1D5-0C71A4874DAA}&quot; pptId=&quot;1313&quot;/&gt;&#10;    &lt;slide id=&quot;{03A2EE5C-29F1-4722-91F9-05A30BEA552F}&quot; pptId=&quot;1574&quot;/&gt;&#10;    &lt;slide id=&quot;{384C15E0-773E-4A91-A525-9C369EEDFDC2}&quot; pptId=&quot;1575&quot;/&gt;&#10;    &lt;slide id=&quot;{90FF013D-0339-434E-A0E4-EBE20347229F}&quot; pptId=&quot;1576&quot;/&gt;&#10;    &lt;slide id=&quot;{D6836EEF-3DEE-4C8B-87AD-795A3B0FA802}&quot; pptId=&quot;1577&quot;/&gt;&#10;    &lt;slide id=&quot;{B6706AF7-BEFF-45C5-A16B-328F3B6CEC4B}&quot; pptId=&quot;1598&quot;/&gt;&#10;  &lt;/slides&gt;&#10;&#10;  &lt;narration&gt;&#10;    &lt;audioTracks&gt;&#10;      &lt;audioTrack muted=&quot;false&quot; name=&quot;Аудио 2&quot; resource=&quot;a6a38b4d&quot; slideId=&quot;{88FDE110-E749-47E5-8F3D-25477B9A88B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&quot; resource=&quot;6ca6fbd1&quot; slideId=&quot;{5DB97C60-3967-46CE-A6AB-00BEB87712C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&quot; resource=&quot;4fc0916f&quot; slideId=&quot;{BA023E61-99FA-410D-8D4D-C34370002E3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&quot; resource=&quot;a97b942d&quot; slideId=&quot;{AA8AC09F-7E05-4C3F-906D-A58EB2285BF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6&quot; resource=&quot;99f4b5c4&quot; slideId=&quot;{71606CD4-E171-4563-9BD1-3FBB8AA5084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&quot; resource=&quot;84262a2a&quot; slideId=&quot;{E3E48E53-9100-4ECA-9FD2-45BE05B4C39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8&quot; resource=&quot;b104f928&quot; slideId=&quot;{1D73EDEB-DA4F-4119-843C-CCCE2AAF1B9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&quot; resource=&quot;69b87a46&quot; slideId=&quot;{32A1D6D6-F267-415B-9C6C-EC9E27E1A43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&quot; resource=&quot;d3b57896&quot; slideId=&quot;{3D3DF96C-B2F5-4A2F-B4DC-0BD4301DF74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1&quot; resource=&quot;025a4044&quot; slideId=&quot;{773703F5-8A74-4DF8-BED9-6F114FA35E1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&quot; resource=&quot;60e03d4b&quot; slideId=&quot;{B6F197FA-80BE-4BE1-BD9D-149A8DEB8CDA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&quot; resource=&quot;df1015e6&quot; slideId=&quot;{32623A9D-73C3-421A-B7AD-44240AA0030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4&quot; resource=&quot;a492a297&quot; slideId=&quot;{6B8A6754-B1D8-4DA4-8A20-692ED2F82D6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5&quot; resource=&quot;ae36e7ae&quot; slideId=&quot;{130A07DE-8F37-4371-8BB7-9D23872A087A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&quot; resource=&quot;9f331402&quot; slideId=&quot;{C06C0193-1DE5-443C-AF0C-83771A68DB8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&quot; resource=&quot;31d91c31&quot; slideId=&quot;{7810BB71-5C86-4892-8B5D-A7543733F04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4&quot; resource=&quot;09856871&quot; slideId=&quot;{3589744E-A97E-4C32-A2A3-F6F7FAFDFCC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6&quot; resource=&quot;f7f51133&quot; slideId=&quot;{6F21F67C-F502-47C7-83BD-A4B71CA77B5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9&quot; resource=&quot;a078da8c&quot; slideId=&quot;{816B89C9-82C9-4A88-8B7B-F6D117A9EA7F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0&quot; resource=&quot;4cd8d115&quot; slideId=&quot;{F63F10AB-5A0D-4E43-AD5E-8052870DD67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2&quot; resource=&quot;40c24c72&quot; slideId=&quot;{7E4F65BC-C4A7-437D-A0D3-9D64CAF4B31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3&quot; resource=&quot;8c2b8a98&quot; slideId=&quot;{3D7B93B4-4303-4301-A8AF-033F06F8C44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4&quot; resource=&quot;55fe58c7&quot; slideId=&quot;{E8C5ABA5-7926-4E3E-81F9-AF5B5B87D1A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5&quot; resource=&quot;72b655e8&quot; slideId=&quot;{88D77BFA-B9FD-4B32-A34C-3EB6ABC71D8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6&quot; resource=&quot;3c74d173&quot; slideId=&quot;{1A78E8FC-1854-4F62-BD50-3C53492151D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7&quot; resource=&quot;1d11eb64&quot; slideId=&quot;{C1B12E38-73F3-40E8-8D10-FE2A9D3A6ADF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8&quot; resource=&quot;5b5b0d4e&quot; slideId=&quot;{2E09714D-4DE7-4F29-93E2-CE48C9D3F3DA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39&quot; resource=&quot;1855dcff&quot; slideId=&quot;{0513E4DF-F741-4E34-832B-EE72587D330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0&quot; resource=&quot;ed4e8186&quot; slideId=&quot;{90B75476-B9D2-43A1-B0AD-93636C97504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1&quot; resource=&quot;e6cd7e46&quot; slideId=&quot;{B391B5E7-ADC4-43E9-8174-9A2B268F3D8A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2&quot; resource=&quot;da5c5858&quot; slideId=&quot;{21A50181-21CF-4572-A0F5-85F89380262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3&quot; resource=&quot;500b2a4d&quot; slideId=&quot;{EF6462E9-1537-4BB3-A604-4411510084E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4&quot; resource=&quot;eaba2d3d&quot; slideId=&quot;{37DE40B0-89DF-4DA4-B7D5-2B32BCC4B10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5&quot; resource=&quot;13125b07&quot; slideId=&quot;{992213EC-7F45-465A-979B-5634929458D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6&quot; resource=&quot;151dfeb3&quot; slideId=&quot;{A420B1B9-E4AE-43FA-9A4C-A2077C01710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7&quot; resource=&quot;f78b777b&quot; slideId=&quot;{B8AB5E8B-59BD-4EC9-9A42-E1237161D2BF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8&quot; resource=&quot;03a00855&quot; slideId=&quot;{439E616F-F2D7-4E50-A59A-12836969318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49&quot; resource=&quot;bef0aea4&quot; slideId=&quot;{DECCFC58-9BA8-4363-AFB1-FFAFEB4B0BC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1&quot; resource=&quot;5a7868a6&quot; slideId=&quot;{49B684C5-9DFE-4D1C-89C4-EDE3776001F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2&quot; resource=&quot;598131b0&quot; slideId=&quot;{52CB6A2C-C90E-4F41-BA58-E8C944BF9DB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3&quot; resource=&quot;edaf8a65&quot; slideId=&quot;{8F8076FE-7D85-4048-B6D8-C90CCF13167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4&quot; resource=&quot;ae37f185&quot; slideId=&quot;{70BC962B-1371-45F7-9ADC-94B39CCA69D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5&quot; resource=&quot;a6a05412&quot; slideId=&quot;{95304349-49E7-41F3-A160-044083A3E8F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6&quot; resource=&quot;9da0ed50&quot; slideId=&quot;{DB538067-53AF-487F-92CB-64928C73FF0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7&quot; resource=&quot;6a49781b&quot; slideId=&quot;{6196AAED-526C-43F9-BBE2-35AA0DE195D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8&quot; resource=&quot;8c9ca9b8&quot; slideId=&quot;{0F5B1EDC-C269-4BFD-8A01-8A3B18EA905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59&quot; resource=&quot;7ea19dfb&quot; slideId=&quot;{3DC591C7-6749-49B3-95CA-684FD87B3BC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60&quot; resource=&quot;b7374bca&quot; slideId=&quot;{5E718542-8207-4A33-8CE0-EDA55160409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61&quot; resource=&quot;ab15a14f&quot; slideId=&quot;{00242E21-F39E-46D7-AA8A-819029FE53A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64&quot; resource=&quot;a9e8fbed&quot; slideId=&quot;{D6A95C31-0A9C-4718-AAB7-924139E73EF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65&quot; resource=&quot;6ca4226b&quot; slideId=&quot;{E1000280-88CF-4DAE-8BDA-866E7F23922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66&quot; resource=&quot;4d6e0fed&quot; slideId=&quot;{82164977-BE2D-4F94-AB69-52DE81B7076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69&quot; resource=&quot;c87bda74&quot; slideId=&quot;{51A336C0-DFA4-4E34-8774-4AF6A38427E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0&quot; resource=&quot;99439f69&quot; slideId=&quot;{0607EA5E-EC5A-48D7-A93D-503DDAF2F05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1&quot; resource=&quot;910bdbb2&quot; slideId=&quot;{6058791E-D370-45F0-B1BD-275185668B8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2&quot; resource=&quot;00ffc039&quot; slideId=&quot;{FA4D310C-D681-4DA9-9969-8457E929A31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3&quot; resource=&quot;5a7f50a3&quot; slideId=&quot;{7D96F163-A741-4962-BAEF-C568967471A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4&quot; resource=&quot;ee18d4a6&quot; slideId=&quot;{F11655B6-9DA5-405D-B34E-F87D1A5AD44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5&quot; resource=&quot;a10fee8a&quot; slideId=&quot;{1451BAA0-7672-46A2-82D3-4C4A0D71D1C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6&quot; resource=&quot;6d7f25c4&quot; slideId=&quot;{CBC5A48A-5320-494B-9B14-666C0D22D4A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7&quot; resource=&quot;c5f01445&quot; slideId=&quot;{72571F9B-108F-4341-8BA3-10DBCEC6FC3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8&quot; resource=&quot;4e34f572&quot; slideId=&quot;{5C0DEBCE-2F6D-4F5F-8C68-905C620E44E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79&quot; resource=&quot;d089b938&quot; slideId=&quot;{22F9A6A8-E3D7-4DD2-9AD1-F160D47BC24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80&quot; resource=&quot;a80cb27f&quot; slideId=&quot;{F39BCCF8-B1FF-436B-A89A-4DD4564FF18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81&quot; resource=&quot;fc54e15d&quot; slideId=&quot;{C0CEB10A-BFA8-4FCA-A375-BB78A197A08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84&quot; resource=&quot;e598f4a4&quot; slideId=&quot;{0D23BC47-6DE0-466D-9AFF-6F718F050A3F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85&quot; resource=&quot;7f4d84ca&quot; slideId=&quot;{549F8C25-249B-4678-928C-452A70F6CDBF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86&quot; resource=&quot;3b607649&quot; slideId=&quot;{5EF40519-6EF7-456E-BB46-98473FB6C67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87&quot; resource=&quot;c7b5c034&quot; slideId=&quot;{2B3407BD-2036-4106-A9DA-F93A898931B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88&quot; resource=&quot;c592e7ec&quot; slideId=&quot;{337F1CF5-C46C-4F7B-A136-7FC67C9FA54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89&quot; resource=&quot;8ca43cc4&quot; slideId=&quot;{8CA576AD-372F-4948-897B-784702B5421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0&quot; resource=&quot;d8991e79&quot; slideId=&quot;{E3267547-D92D-4453-914E-F6E4DF1464A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1&quot; resource=&quot;95d85f2d&quot; slideId=&quot;{F300AA8C-749B-4104-A675-B7F7791E6C2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2&quot; resource=&quot;35ca437c&quot; slideId=&quot;{CCC44FC2-E4D3-469A-A9EE-758B4866C09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3&quot; resource=&quot;0d4fbdc3&quot; slideId=&quot;{03B77D99-C82A-4E14-B962-93F18964066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4&quot; resource=&quot;45b2ce42&quot; slideId=&quot;{19AC1419-AB39-47C7-960B-46D713DA0A6D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5&quot; resource=&quot;49d764b8&quot; slideId=&quot;{A5FD6DB7-FB68-411A-8C49-560F4CFAB1A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6&quot; resource=&quot;2715a412&quot; slideId=&quot;{60DAD1CE-8F89-4FFB-A86C-8E2D50CAE09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7&quot; resource=&quot;17e69c9a&quot; slideId=&quot;{ECC99D93-9665-41FD-BFFA-9782AA24FC8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8&quot; resource=&quot;49a73e68&quot; slideId=&quot;{64366354-B0A3-49E2-86F8-99FCF7BC73C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99&quot; resource=&quot;22cc0c0b&quot; slideId=&quot;{39E04C2A-D10D-40B5-80E1-825F4C1B412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0&quot; resource=&quot;d0f4fb71&quot; slideId=&quot;{DC078915-3281-4CAD-B39B-115EC26C9B8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1&quot; resource=&quot;5e49452b&quot; slideId=&quot;{B19316F9-B454-4F64-BD30-3A6C6922648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2&quot; resource=&quot;14b964a8&quot; slideId=&quot;{07521AEC-B855-4506-AF9D-FD87629E8F9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3&quot; resource=&quot;303be839&quot; slideId=&quot;{F76002C4-A017-42A2-A81C-C59E35880F8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4&quot; resource=&quot;7d8175a6&quot; slideId=&quot;{255F2209-C3CC-46A7-A004-3D1FC597118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5&quot; resource=&quot;5939c1e8&quot; slideId=&quot;{659ABFD8-03AC-4A29-B07C-69786A0F0E1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6&quot; resource=&quot;c65e2b19&quot; slideId=&quot;{6A971E51-E65A-44FD-B670-FFD887A7865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7&quot; resource=&quot;529dac50&quot; slideId=&quot;{F38649EA-AC9E-4146-A05E-93B3F84590F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08&quot; resource=&quot;352fb3da&quot; slideId=&quot;&quot; startTime=&quot;0&quot; volume=&quot;1&quot;&gt;&#10;        &lt;audio channels=&quot;1&quot; format=&quot;s16&quot; sampleRate=&quot;44100&quot;/&gt;&#10;      &lt;/audioTrack&gt;&#10;      &lt;audioTrack muted=&quot;false&quot; name=&quot;Аудио 109&quot; resource=&quot;5a9e0092&quot; slideId=&quot;&quot; startTime=&quot;15285&quot; volume=&quot;1&quot;&gt;&#10;        &lt;audio channels=&quot;1&quot; format=&quot;s16&quot; sampleRate=&quot;44100&quot;/&gt;&#10;      &lt;/audioTrack&gt;&#10;      &lt;audioTrack muted=&quot;false&quot; name=&quot;Аудио 110&quot; resource=&quot;daa3174c&quot; slideId=&quot;{85ACEF49-D1BC-4ED7-A754-1E835790AF5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11&quot; resource=&quot;a2776916&quot; slideId=&quot;{92A3CBEA-1046-4247-94CC-98AF524303B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12&quot; resource=&quot;5c43ddd8&quot; slideId=&quot;{AD238C01-55A2-4946-9CE9-931E979D926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13&quot; resource=&quot;9d7b3c70&quot; slideId=&quot;{FA4F5C54-2A79-4B7A-9115-E2C4E75AAB4F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14&quot; resource=&quot;7c37f0f5&quot; slideId=&quot;{62F7744A-6F64-4CAF-BC7F-F7EF5CDAE8E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15&quot; resource=&quot;1ba523a4&quot; slideId=&quot;{0249178C-97D6-476D-973B-0EA777DBD46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16&quot; resource=&quot;5125c60f&quot; slideId=&quot;{F2404B7B-97AF-4BB8-B89E-F24110457AF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17&quot; resource=&quot;2d54b9bf&quot; slideId=&quot;{82875C96-A08B-42E3-9017-48C93DFB109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0&quot; resource=&quot;ac696881&quot; slideId=&quot;{9A3F574A-9C1F-409B-9357-AB6C0C43B3E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1&quot; resource=&quot;f33ceb53&quot; slideId=&quot;{1337F65E-34DF-4EBB-A214-9D3006B5AB4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3&quot; resource=&quot;1c15f6da&quot; slideId=&quot;{530D0A7D-53A8-409F-AD90-C2B8D8B8AFD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4&quot; resource=&quot;26c229c0&quot; slideId=&quot;{414FD1DE-DF64-49AB-AF84-31CC722293A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5&quot; resource=&quot;14676738&quot; slideId=&quot;{E845155F-6BD1-475E-ADD4-7CB8DDA0AB4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6&quot; resource=&quot;ce8a98d7&quot; slideId=&quot;{DD03051A-DEAC-45D5-A12F-0277F0A1647D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7&quot; resource=&quot;17dc03b6&quot; slideId=&quot;{C4606E1C-2178-40B8-BAD5-948A71215F1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8&quot; resource=&quot;6713f823&quot; slideId=&quot;{6A338E92-7F6F-4998-A56B-1B9CCECDCED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29&quot; resource=&quot;de3005da&quot; slideId=&quot;{F629EE9D-7315-4DDD-B540-07FA68C7210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0&quot; resource=&quot;8315f46b&quot; slideId=&quot;{0CBF8635-05B3-4C34-9004-607ADCBB6FC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1&quot; resource=&quot;b5366dce&quot; slideId=&quot;{73DFE54E-E02E-42FF-B703-6E8A11CABCB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2&quot; resource=&quot;b67aea83&quot; slideId=&quot;{A95003CB-926E-4789-BA57-456501AFCCCD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3&quot; resource=&quot;fedbb1cb&quot; slideId=&quot;{1C3F39C2-5700-4AD8-804B-03E3F2C214D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4&quot; resource=&quot;a1afeea8&quot; slideId=&quot;{0D4BF419-A588-488B-B8FF-2CEF80F1ACDD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5&quot; resource=&quot;0665ad29&quot; slideId=&quot;{FBC9196D-E2C6-4653-A46C-29C5058AED8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6&quot; resource=&quot;6b6e5e02&quot; slideId=&quot;{F04E536A-592A-47B3-BA63-9C7F9E2FAE0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7&quot; resource=&quot;c60e115e&quot; slideId=&quot;{5EA2FF79-14F3-4098-948A-BD5D143B2F1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8&quot; resource=&quot;f18df136&quot; slideId=&quot;{B9AC457F-86C1-48A6-B8E7-1067F1F4FAA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39&quot; resource=&quot;531fbd7a&quot; slideId=&quot;{36400E4A-99A8-41D2-AA2C-FA212D05B6CF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40&quot; resource=&quot;7e65befb&quot; slideId=&quot;{CB07CE39-3DEF-4B6B-B7FA-E657474C36A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41&quot; resource=&quot;3a79b370&quot; slideId=&quot;{B5EE98F7-B1DE-4898-8644-DD14659AA56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42&quot; resource=&quot;d7cabbaf&quot; slideId=&quot;{2F7E3360-C0CF-4EA2-B40C-6A7E702B877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43&quot; resource=&quot;55c10002&quot; slideId=&quot;{5BD770C0-D287-434E-826A-5F24B001F30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44&quot; resource=&quot;ead8d8b9&quot; slideId=&quot;{F3B14C1C-FA72-4A00-8AAA-133AB021E99D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45&quot; resource=&quot;c8568825&quot; slideId=&quot;{184FCADD-DC43-4EA9-BDCE-D3EADB65D66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46&quot; resource=&quot;319a24cf&quot; slideId=&quot;{8EBC3418-14BA-46F1-8811-9C8C171EA0E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49&quot; resource=&quot;81a950a2&quot; slideId=&quot;{6B120266-9C7F-47A1-A1D6-CC87861B220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50&quot; resource=&quot;8290e989&quot; slideId=&quot;{2A612152-FEDF-41D0-847B-04BB3EB2CAB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53&quot; resource=&quot;b9ab6809&quot; slideId=&quot;{89FA6AD1-48A5-4EE2-8774-0B135FAC125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54&quot; resource=&quot;7cbf0a89&quot; slideId=&quot;{E03A32DE-6751-4E94-9982-AE58A58D376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55&quot; resource=&quot;ae47e641&quot; slideId=&quot;{49AA4DBF-8C9C-43D4-AAE3-9644AAD2A67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56&quot; resource=&quot;5ecfa2f7&quot; slideId=&quot;{27D7397A-BB6A-4014-9F18-28B73D6051E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57&quot; resource=&quot;efc8a0a7&quot; slideId=&quot;{29792AA8-20CB-4199-A6CC-4485DD4E373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58&quot; resource=&quot;63d30f79&quot; slideId=&quot;{716CA659-E4A6-4934-8815-513B93B91F2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59&quot; resource=&quot;c8f28011&quot; slideId=&quot;{5B19264F-F088-474D-9FAF-604DC0CBACD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60&quot; resource=&quot;f59ee0e8&quot; slideId=&quot;{810EAD7F-E4B9-41B7-B333-E7FAEDECF8D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61&quot; resource=&quot;754e1284&quot; slideId=&quot;{41ABFF54-CF57-4271-8170-F7466F4C274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62&quot; resource=&quot;6bf3cb1b&quot; slideId=&quot;{C24C7625-D886-477B-AD8E-D884E939843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63&quot; resource=&quot;bbad0da4&quot; slideId=&quot;{7E37F631-B154-4DCD-9FD1-332CBEABA68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64&quot; resource=&quot;862a82ea&quot; slideId=&quot;{1E8C3968-5B75-43CC-87DB-519CD8ED124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68&quot; resource=&quot;803e9473&quot; slideId=&quot;{E4BD8E84-6358-4C4B-A6E2-50026C6C956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69&quot; resource=&quot;041ee14c&quot; slideId=&quot;{54FB1E93-6765-4029-91D1-1A81C7412D0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70&quot; resource=&quot;862cc660&quot; slideId=&quot;{FA3667C0-9FFA-4273-9D22-2B7103D2083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71&quot; resource=&quot;ee48241e&quot; slideId=&quot;{6A9C7DAF-6821-40EC-BC64-AF59D21C7B7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72&quot; resource=&quot;790c9e8d&quot; slideId=&quot;{5481479B-33A7-41BA-A89C-FABCC344739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73&quot; resource=&quot;997187ac&quot; slideId=&quot;{29D8CE7C-176E-4C5B-A693-470BA289F4C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74&quot; resource=&quot;25df3f15&quot; slideId=&quot;{CDA79173-9CA3-4E5A-8C11-ADA64D1868A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75&quot; resource=&quot;fb384361&quot; slideId=&quot;{E81BE006-9056-4968-8BA2-7F69295BC16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78&quot; resource=&quot;552e9025&quot; slideId=&quot;{2B037ED1-D202-4A9B-9135-481A71B6D59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79&quot; resource=&quot;b5cbb8eb&quot; slideId=&quot;{37A7F8B5-1BF1-4CEC-8A0B-F30AA7193EA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80&quot; resource=&quot;351f954f&quot; slideId=&quot;{D7AA82D8-8A05-443E-BBC7-0F40A993C8B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81&quot; resource=&quot;d20164d1&quot; slideId=&quot;{D1948C9E-3972-421D-ADB1-4ACA87C6EA8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82&quot; resource=&quot;b95a1236&quot; slideId=&quot;{273085AD-A485-4FB5-BE3E-46383E1C51A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83&quot; resource=&quot;0c565ab7&quot; slideId=&quot;{89ED8B74-3EE0-4110-9548-C2FD75907FC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84&quot; resource=&quot;5ff40f45&quot; slideId=&quot;{CD4E381E-EDBC-4B40-B9D1-CB3F5136665A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85&quot; resource=&quot;cbea6c3a&quot; slideId=&quot;{3EDB744B-8576-4B30-A628-4225393485EA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86&quot; resource=&quot;fdc35a0f&quot; slideId=&quot;{8373F88D-4E3D-4C62-BF64-58EF4A071EF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87&quot; resource=&quot;b52e14c7&quot; slideId=&quot;{5D7F79B9-E088-412D-B02D-49FEC082090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88&quot; resource=&quot;04f88582&quot; slideId=&quot;{D0D73525-3B4A-4C0D-953E-6EF1DE06A98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1&quot; resource=&quot;a970f3d4&quot; slideId=&quot;{7FBE2F60-E567-4F4C-A874-A8AA888D770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2&quot; resource=&quot;1dd96cc6&quot; slideId=&quot;{7CDB8DEA-DE11-4015-AF12-6C44BC18888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3&quot; resource=&quot;0df1c37b&quot; slideId=&quot;{5F14AEB5-D83E-4E8F-A93B-0561ABA7A06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4&quot; resource=&quot;c43071c0&quot; slideId=&quot;{65C23047-8E04-42D2-AE34-53B1CC77494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5&quot; resource=&quot;da94d92f&quot; slideId=&quot;{BB4E1F56-0284-45CC-8261-F1F79691E27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6&quot; resource=&quot;4a383a03&quot; slideId=&quot;{244233F9-2F25-4F24-95FA-EA4E76DCB928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7&quot; resource=&quot;e3b01cc7&quot; slideId=&quot;{D571A04F-6431-408A-B80E-F350FC422B5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8&quot; resource=&quot;55553ae5&quot; slideId=&quot;{6F881C93-2B55-4C52-80DF-D3B83D3ED33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199&quot; resource=&quot;06cda78b&quot; slideId=&quot;{2021CAE2-BB60-4FCB-9E12-530B23ABC79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0&quot; resource=&quot;e3dd9ef0&quot; slideId=&quot;{7B78F3F3-17DC-45DF-B880-1498CC25F20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1&quot; resource=&quot;bb4ec711&quot; slideId=&quot;{014819EF-7B33-4ABE-9164-35D362EC042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2&quot; resource=&quot;40d0c04a&quot; slideId=&quot;{DBBF7F4C-055F-4F9C-95AC-C6C2BFF6D5B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3&quot; resource=&quot;4e90a920&quot; slideId=&quot;{7E99B305-6E9F-4E22-8C06-A1638A2EBE0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4&quot; resource=&quot;b32c5136&quot; slideId=&quot;{DBE858BF-A890-4DF5-A284-E7361331FC4E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5&quot; resource=&quot;bbe71571&quot; slideId=&quot;{9000DCD4-613C-4949-9540-6221761C69C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6&quot; resource=&quot;a1c9cb99&quot; slideId=&quot;{8C9961A0-CED4-4CFA-8076-10C1BEEF77B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7&quot; resource=&quot;7ecd98d4&quot; slideId=&quot;{7711301C-3D78-42E3-ADE0-E64ED0F464B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8&quot; resource=&quot;86084843&quot; slideId=&quot;{1AF21D0F-E907-4C3D-B6C3-7FD711718BD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09&quot; resource=&quot;ca4895bf&quot; slideId=&quot;{0DD3DF3F-F229-42A2-B075-486F8DDB1A7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0&quot; resource=&quot;1b915db7&quot; slideId=&quot;{20A7DE83-885D-425F-820F-F3223821A58B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1&quot; resource=&quot;b2c38ccf&quot; slideId=&quot;{36C76CEE-A918-419C-A3EE-587C8C25955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2&quot; resource=&quot;2161f7c8&quot; slideId=&quot;{D74FA9D9-3EE3-474D-8A3F-74D91106031D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3&quot; resource=&quot;15648372&quot; slideId=&quot;{DF20C343-249D-4B37-B389-010859C8E96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4&quot; resource=&quot;2328cdaf&quot; slideId=&quot;{C5F3F852-B7B4-43E0-972C-FC89075624B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5&quot; resource=&quot;232df293&quot; slideId=&quot;{3A78A7F5-97A9-491A-A23C-1A3AC8E7341A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6&quot; resource=&quot;c811e429&quot; slideId=&quot;{4ECCED3F-CF27-43F5-9596-141338FA0F9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7&quot; resource=&quot;fd5270a0&quot; slideId=&quot;{64ADE432-54D5-4033-9680-B06E26648D4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8&quot; resource=&quot;3f732b71&quot; slideId=&quot;{64F1569B-F3C6-43E0-A54B-9EC9CF7DFE85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19&quot; resource=&quot;ac9a9f5b&quot; slideId=&quot;{BDCACB5C-EB45-44B3-A438-D000F43B812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20&quot; resource=&quot;eb431767&quot; slideId=&quot;{746911B2-E2C6-478C-A74D-7AE5F0C17A5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21&quot; resource=&quot;b286f187&quot; slideId=&quot;{AFAC9820-F2BE-43C2-A60B-428AB9911F8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22&quot; resource=&quot;f4c11a29&quot; slideId=&quot;{EC2DBA0A-D9D9-4800-822C-E6610B83F10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23&quot; resource=&quot;47495253&quot; slideId=&quot;{AB1C670A-3257-4935-ACFE-CFEEB529975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24&quot; resource=&quot;ef82cb79&quot; slideId=&quot;{9829A137-720E-427F-A85C-E38492E6EF0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25&quot; resource=&quot;b07353a4&quot; slideId=&quot;{6A6D5037-BF60-4C88-A2B1-A341823C806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27&quot; resource=&quot;0db0de95&quot; slideId=&quot;{894D9525-1480-4C41-AD11-089623859F42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28&quot; resource=&quot;a3767a62&quot; slideId=&quot;{A6406572-9133-4C13-A313-B11B0BF12D6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29&quot; resource=&quot;6f9a1a3a&quot; slideId=&quot;{A70CD6CD-977A-43F2-99A7-D2A51B787016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0&quot; resource=&quot;5e3fce03&quot; slideId=&quot;{50690FF5-033E-4DFB-B107-355C3A515F0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1&quot; resource=&quot;0d97799a&quot; slideId=&quot;{DD609D10-02D2-4E67-89C3-3AC960B5B62F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2&quot; resource=&quot;c100b6a8&quot; slideId=&quot;{3F8EDEB3-F7F3-4ACE-B635-A0B79F360B44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3&quot; resource=&quot;c2b53bbf&quot; slideId=&quot;{29819479-0F13-4C4F-AC77-FD7AD4A8145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4&quot; resource=&quot;3e9c9953&quot; slideId=&quot;{FB65102E-579A-4E72-AB27-85D12EFA0FFD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5&quot; resource=&quot;ab6faf5e&quot; slideId=&quot;{FB376003-E2A7-475E-AC71-BCF7BD674CE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6&quot; resource=&quot;67352aee&quot; slideId=&quot;{0E578CA2-387E-4BE4-A30C-FDDBDE7067C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7&quot; resource=&quot;2811c067&quot; slideId=&quot;{B7E91692-77F6-4E26-96A6-856D56D65713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8&quot; resource=&quot;f9e3abb3&quot; slideId=&quot;{7B6CA64A-EB82-45F6-AFCF-BFE062DF9EB1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39&quot; resource=&quot;3c08e051&quot; slideId=&quot;{DC598413-B544-4733-9EB7-988B8595EA0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40&quot; resource=&quot;1d28ca19&quot; slideId=&quot;{B3EA38F9-DDBF-47F1-AFE6-3A5EDB882809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41&quot; resource=&quot;b4f21839&quot; slideId=&quot;{C57F6DD1-6679-45DC-9FE4-F648336B309D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42&quot; resource=&quot;5883f454&quot; slideId=&quot;{4B10B150-1132-4AEE-A209-C54828201A9C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43&quot; resource=&quot;d8f10e00&quot; slideId=&quot;{888533FA-5ABB-4B4C-8908-7E1A3C19D090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44&quot; resource=&quot;a8159d05&quot; slideId=&quot;{538F33FD-A4D5-46C5-B4F0-52354E1FBC97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45&quot; resource=&quot;1b23cbaf&quot; slideId=&quot;{B24CEB96-B816-4470-B1D5-0C71A4874DAA}&quot; startTime=&quot;0&quot; stepIndex=&quot;0&quot; volume=&quot;1&quot;&gt;&#10;        &lt;audio channels=&quot;1&quot; format=&quot;s16&quot; sampleRate=&quot;44100&quot;/&gt;&#10;      &lt;/audioTrack&gt;&#10;      &lt;audioTrack muted=&quot;false&quot; name=&quot;Аудио 246&quot; resource=&quot;3545af9d&quot; slideId=&quot;&quot; startTime=&quot;20720&quot; volume=&quot;1&quot;&gt;&#10;        &lt;audio channels=&quot;1&quot; format=&quot;s16&quot; sampleRate=&quot;44100&quot;/&gt;&#10;      &lt;/audioTrack&gt;&#10;      &lt;audioTrack muted=&quot;false&quot; name=&quot;Аудио 247&quot; resource=&quot;bb5ce36e&quot; slideId=&quot;{D66BA32D-F9E8-4BDE-8020-C127799F7EE1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LMS_API_VERSION" val="SCORM 1.2"/>
  <p:tag name="ISPRING_ULTRA_SCORM_COURCE_TITLE" val="Копия БВИ  10.02. 2020 ОИМ ST аудио целая (1)"/>
  <p:tag name="ISPRING_ULTRA_SCORM_COURSE_ID" val="351763CF-92F3-4B47-82CF-43E417CC8F4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'\uFFFD\uFFFD{C787BC77-0CBD-4AB8-B570-F229E4CCFBE0}&quot;,&quot;C:\\Users\\Пользователь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Копия БВИ  10.02. 2020 ОИМ ST аудио целая (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8.144"/>
  <p:tag name="ISPRING_SLIDE_INDENT_LEVEL" val="0"/>
  <p:tag name="ISPRING_SLIDE_ID_2" val="{3D3DF96C-B2F5-4A2F-B4DC-0BD4301DF748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135"/>
  <p:tag name="ISPRING_SLIDE_INDENT_LEVEL" val="0"/>
  <p:tag name="ISPRING_SLIDE_ID_2" val="{9A3F574A-9C1F-409B-9357-AB6C0C43B3E7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5.903"/>
  <p:tag name="ISPRING_SLIDE_INDENT_LEVEL" val="0"/>
  <p:tag name="ISPRING_SLIDE_ID_2" val="{1337F65E-34DF-4EBB-A214-9D3006B5AB47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846"/>
  <p:tag name="ISPRING_SLIDE_INDENT_LEVEL" val="0"/>
  <p:tag name="ISPRING_SLIDE_ID_2" val="{414FD1DE-DF64-49AB-AF84-31CC722293A9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2.808"/>
  <p:tag name="ISPRING_SLIDE_INDENT_LEVEL" val="0"/>
  <p:tag name="ISPRING_SLIDE_ID_2" val="{530D0A7D-53A8-409F-AD90-C2B8D8B8AFDB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8.208"/>
  <p:tag name="ISPRING_SLIDE_INDENT_LEVEL" val="0"/>
  <p:tag name="ISPRING_SLIDE_ID_2" val="{E845155F-6BD1-475E-ADD4-7CB8DDA0AB44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9.067"/>
  <p:tag name="ISPRING_SLIDE_INDENT_LEVEL" val="0"/>
  <p:tag name="ISPRING_SLIDE_ID_2" val="{DD03051A-DEAC-45D5-A12F-0277F0A1647D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9.498"/>
  <p:tag name="ISPRING_SLIDE_INDENT_LEVEL" val="0"/>
  <p:tag name="ISPRING_SLIDE_ID_2" val="{C4606E1C-2178-40B8-BAD5-948A71215F12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2.769"/>
  <p:tag name="ISPRING_SLIDE_INDENT_LEVEL" val="0"/>
  <p:tag name="ISPRING_SLIDE_ID_2" val="{6A338E92-7F6F-4998-A56B-1B9CCECDCED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2.190"/>
  <p:tag name="ISPRING_SLIDE_INDENT_LEVEL" val="0"/>
  <p:tag name="ISPRING_SLIDE_ID_2" val="{F629EE9D-7315-4DDD-B540-07FA68C72107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1.359"/>
  <p:tag name="ISPRING_SLIDE_INDENT_LEVEL" val="0"/>
  <p:tag name="ISPRING_SLIDE_ID_2" val="{0CBF8635-05B3-4C34-9004-607ADCBB6FC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9.090"/>
  <p:tag name="ISPRING_SLIDE_INDENT_LEVEL" val="0"/>
  <p:tag name="ISPRING_SLIDE_ID_2" val="{773703F5-8A74-4DF8-BED9-6F114FA35E13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6.517"/>
  <p:tag name="ISPRING_SLIDE_INDENT_LEVEL" val="0"/>
  <p:tag name="ISPRING_SLIDE_ID_2" val="{73DFE54E-E02E-42FF-B703-6E8A11CABCB3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5.778"/>
  <p:tag name="ISPRING_SLIDE_INDENT_LEVEL" val="0"/>
  <p:tag name="ISPRING_SLIDE_ID_2" val="{A95003CB-926E-4789-BA57-456501AFCCCD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0.920"/>
  <p:tag name="ISPRING_SLIDE_INDENT_LEVEL" val="0"/>
  <p:tag name="ISPRING_SLIDE_ID_2" val="{1C3F39C2-5700-4AD8-804B-03E3F2C214D0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647"/>
  <p:tag name="ISPRING_SLIDE_INDENT_LEVEL" val="0"/>
  <p:tag name="ISPRING_SLIDE_ID_2" val="{0D4BF419-A588-488B-B8FF-2CEF80F1ACDD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8.329"/>
  <p:tag name="ISPRING_SLIDE_INDENT_LEVEL" val="0"/>
  <p:tag name="ISPRING_SLIDE_ID_2" val="{FBC9196D-E2C6-4653-A46C-29C5058AED8C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8.965"/>
  <p:tag name="ISPRING_SLIDE_INDENT_LEVEL" val="0"/>
  <p:tag name="ISPRING_SLIDE_ID_2" val="{F04E536A-592A-47B3-BA63-9C7F9E2FAE00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6.042"/>
  <p:tag name="ISPRING_SLIDE_INDENT_LEVEL" val="0"/>
  <p:tag name="ISPRING_SLIDE_ID_2" val="{5EA2FF79-14F3-4098-948A-BD5D143B2F18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9.091"/>
  <p:tag name="ISPRING_SLIDE_INDENT_LEVEL" val="0"/>
  <p:tag name="ISPRING_SLIDE_ID_2" val="{B9AC457F-86C1-48A6-B8E7-1067F1F4FAA0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849"/>
  <p:tag name="ISPRING_SLIDE_INDENT_LEVEL" val="0"/>
  <p:tag name="ISPRING_SLIDE_ID_2" val="{D66BA32D-F9E8-4BDE-8020-C127799F7EE1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0.100"/>
  <p:tag name="ISPRING_SLIDE_INDENT_LEVEL" val="0"/>
  <p:tag name="ISPRING_SLIDE_ID_2" val="{36400E4A-99A8-41D2-AA2C-FA212D05B6CF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833"/>
  <p:tag name="ISPRING_SLIDE_INDENT_LEVEL" val="0"/>
  <p:tag name="ISPRING_SLIDE_ID_2" val="{B6F197FA-80BE-4BE1-BD9D-149A8DEB8CDA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5.373"/>
  <p:tag name="ISPRING_SLIDE_INDENT_LEVEL" val="0"/>
  <p:tag name="ISPRING_SLIDE_ID_2" val="{CB07CE39-3DEF-4B6B-B7FA-E657474C36A9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1.118"/>
  <p:tag name="ISPRING_SLIDE_INDENT_LEVEL" val="0"/>
  <p:tag name="ISPRING_SLIDE_ID_2" val="{B5EE98F7-B1DE-4898-8644-DD14659AA560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6.269"/>
  <p:tag name="ISPRING_SLIDE_INDENT_LEVEL" val="0"/>
  <p:tag name="ISPRING_SLIDE_ID_2" val="{2F7E3360-C0CF-4EA2-B40C-6A7E702B877C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9.465"/>
  <p:tag name="ISPRING_SLIDE_INDENT_LEVEL" val="0"/>
  <p:tag name="ISPRING_SLIDE_ID_2" val="{5BD770C0-D287-434E-826A-5F24B001F30B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9.195"/>
  <p:tag name="ISPRING_SLIDE_INDENT_LEVEL" val="0"/>
  <p:tag name="ISPRING_SLIDE_ID_2" val="{F3B14C1C-FA72-4A00-8AAA-133AB021E99D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1.054"/>
  <p:tag name="ISPRING_SLIDE_INDENT_LEVEL" val="0"/>
  <p:tag name="ISPRING_SLIDE_ID_2" val="{184FCADD-DC43-4EA9-BDCE-D3EADB65D667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.943"/>
  <p:tag name="ISPRING_SLIDE_INDENT_LEVEL" val="0"/>
  <p:tag name="ISPRING_SLIDE_ID_2" val="{8EBC3418-14BA-46F1-8811-9C8C171EA0EB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132"/>
  <p:tag name="ISPRING_SLIDE_INDENT_LEVEL" val="0"/>
  <p:tag name="ISPRING_SLIDE_ID_2" val="{6B120266-9C7F-47A1-A1D6-CC87861B2201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0.990"/>
  <p:tag name="ISPRING_SLIDE_ID_2" val="{2A612152-FEDF-41D0-847B-04BB3EB2CAB2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7.795"/>
  <p:tag name="ISPRING_SLIDE_ID_2" val="{89FA6AD1-48A5-4EE2-8774-0B135FAC125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4.685"/>
  <p:tag name="ISPRING_SLIDE_INDENT_LEVEL" val="0"/>
  <p:tag name="ISPRING_SLIDE_ID_2" val="{32623A9D-73C3-421A-B7AD-44240AA00300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98.084"/>
  <p:tag name="ISPRING_SLIDE_ID_2" val="{E03A32DE-6751-4E94-9982-AE58A58D376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50.529"/>
  <p:tag name="ISPRING_SLIDE_ID_2" val="{49AA4DBF-8C9C-43D4-AAE3-9644AAD2A677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94.757"/>
  <p:tag name="ISPRING_SLIDE_INDENT_LEVEL" val="0"/>
  <p:tag name="ISPRING_SLIDE_ID_2" val="{27D7397A-BB6A-4014-9F18-28B73D6051E9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5.171"/>
  <p:tag name="ISPRING_SLIDE_ID_2" val="{29792AA8-20CB-4199-A6CC-4485DD4E3734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15.276"/>
  <p:tag name="ISPRING_SLIDE_INDENT_LEVEL" val="0"/>
  <p:tag name="ISPRING_SLIDE_ID_2" val="{716CA659-E4A6-4934-8815-513B93B91F26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0.569"/>
  <p:tag name="ISPRING_SLIDE_INDENT_LEVEL" val="0"/>
  <p:tag name="ISPRING_SLIDE_ID_2" val="{5B19264F-F088-474D-9FAF-604DC0CBACD8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1.246"/>
  <p:tag name="ISPRING_SLIDE_INDENT_LEVEL" val="0"/>
  <p:tag name="ISPRING_SLIDE_ID_2" val="{810EAD7F-E4B9-41B7-B333-E7FAEDECF8D0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5.133"/>
  <p:tag name="ISPRING_SLIDE_INDENT_LEVEL" val="0"/>
  <p:tag name="ISPRING_SLIDE_ID_2" val="{41ABFF54-CF57-4271-8170-F7466F4C2747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0.507"/>
  <p:tag name="ISPRING_SLIDE_INDENT_LEVEL" val="0"/>
  <p:tag name="ISPRING_SLIDE_ID_2" val="{1AAA990A-2008-4CF6-AB13-209FFDF34314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7.378"/>
  <p:tag name="ISPRING_SLIDE_INDENT_LEVEL" val="0"/>
  <p:tag name="ISPRING_SLIDE_ID_2" val="{C24C7625-D886-477B-AD8E-D884E939843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4.809"/>
  <p:tag name="ISPRING_SLIDE_INDENT_LEVEL" val="0"/>
  <p:tag name="ISPRING_SLIDE_ID_2" val="{95304349-49E7-41F3-A160-044083A3E8F8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8.673"/>
  <p:tag name="ISPRING_SLIDE_INDENT_LEVEL" val="0"/>
  <p:tag name="ISPRING_SLIDE_ID_2" val="{7E37F631-B154-4DCD-9FD1-332CBEABA687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6.280"/>
  <p:tag name="ISPRING_SLIDE_INDENT_LEVEL" val="0"/>
  <p:tag name="ISPRING_SLIDE_ID_2" val="{1E8C3968-5B75-43CC-87DB-519CD8ED124B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9.189"/>
  <p:tag name="ISPRING_SLIDE_ID_2" val="{54FB1E93-6765-4029-91D1-1A81C7412D03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271"/>
  <p:tag name="ISPRING_SLIDE_INDENT_LEVEL" val="0"/>
  <p:tag name="ISPRING_SLIDE_ID_2" val="{E4BD8E84-6358-4C4B-A6E2-50026C6C956C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9.067"/>
  <p:tag name="ISPRING_SLIDE_ID_2" val="{FA3667C0-9FFA-4273-9D22-2B7103D2083C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8.257"/>
  <p:tag name="ISPRING_SLIDE_INDENT_LEVEL" val="0"/>
  <p:tag name="ISPRING_SLIDE_ID_2" val="{6A9C7DAF-6821-40EC-BC64-AF59D21C7B72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2.201"/>
  <p:tag name="ISPRING_SLIDE_INDENT_LEVEL" val="0"/>
  <p:tag name="ISPRING_SLIDE_ID_2" val="{5481479B-33A7-41BA-A89C-FABCC344739C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155"/>
  <p:tag name="ISPRING_SLIDE_INDENT_LEVEL" val="0"/>
  <p:tag name="ISPRING_SLIDE_ID_2" val="{29D8CE7C-176E-4C5B-A693-470BA289F4C9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5.702"/>
  <p:tag name="ISPRING_SLIDE_INDENT_LEVEL" val="0"/>
  <p:tag name="ISPRING_SLIDE_ID_2" val="{CDA79173-9CA3-4E5A-8C11-ADA64D1868AE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2.634"/>
  <p:tag name="ISPRING_SLIDE_INDENT_LEVEL" val="0"/>
  <p:tag name="ISPRING_SLIDE_ID_2" val="{E81BE006-9056-4968-8BA2-7F69295BC16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7.790"/>
  <p:tag name="ISPRING_SLIDE_INDENT_LEVEL" val="0"/>
  <p:tag name="ISPRING_SLIDE_ID_2" val="{6B8A6754-B1D8-4DA4-8A20-692ED2F82D69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4.541"/>
  <p:tag name="ISPRING_SLIDE_ID_2" val="{2B037ED1-D202-4A9B-9135-481A71B6D590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4.672"/>
  <p:tag name="TIMING" val="|3.882"/>
  <p:tag name="ISPRING_SLIDE_ID_2" val="{37A7F8B5-1BF1-4CEC-8A0B-F30AA7193EAB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0.881"/>
  <p:tag name="ISPRING_SLIDE_INDENT_LEVEL" val="0"/>
  <p:tag name="ISPRING_SLIDE_ID_2" val="{D7AA82D8-8A05-443E-BBC7-0F40A993C8BB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48.115"/>
  <p:tag name="ISPRING_SLIDE_ID_2" val="{D1948C9E-3972-421D-ADB1-4ACA87C6EA81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5.072"/>
  <p:tag name="ISPRING_SLIDE_ID_2" val="{273085AD-A485-4FB5-BE3E-46383E1C51AC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4.736"/>
  <p:tag name="ISPRING_SLIDE_INDENT_LEVEL" val="0"/>
  <p:tag name="ISPRING_SLIDE_ID_2" val="{89ED8B74-3EE0-4110-9548-C2FD75907FC0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59.993"/>
  <p:tag name="ISPRING_SLIDE_ID_2" val="{CD4E381E-EDBC-4B40-B9D1-CB3F5136665A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41.351"/>
  <p:tag name="ISPRING_SLIDE_ID_2" val="{3EDB744B-8576-4B30-A628-4225393485EA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6.233"/>
  <p:tag name="ISPRING_SLIDE_ID_2" val="{8373F88D-4E3D-4C62-BF64-58EF4A071EF0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6.708"/>
  <p:tag name="ISPRING_SLIDE_INDENT_LEVEL" val="0"/>
  <p:tag name="ISPRING_SLIDE_ID_2" val="{5D7F79B9-E088-412D-B02D-49FEC082090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679"/>
  <p:tag name="ISPRING_SLIDE_INDENT_LEVEL" val="0"/>
  <p:tag name="ISPRING_SLIDE_ID_2" val="{130A07DE-8F37-4371-8BB7-9D23872A087A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529"/>
  <p:tag name="ISPRING_SLIDE_ID_2" val="{D0D73525-3B4A-4C0D-953E-6EF1DE06A984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3.568"/>
  <p:tag name="ISPRING_SLIDE_ID_2" val="{7FBE2F60-E567-4F4C-A874-A8AA888D770B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932"/>
  <p:tag name="ISPRING_SLIDE_INDENT_LEVEL" val="0"/>
  <p:tag name="ISPRING_SLIDE_ID_2" val="{7CDB8DEA-DE11-4015-AF12-6C44BC18888C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3.425"/>
  <p:tag name="ISPRING_SLIDE_INDENT_LEVEL" val="0"/>
  <p:tag name="ISPRING_SLIDE_ID_2" val="{5F14AEB5-D83E-4E8F-A93B-0561ABA7A06E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9.256"/>
  <p:tag name="ISPRING_SLIDE_INDENT_LEVEL" val="0"/>
  <p:tag name="ISPRING_SLIDE_ID_2" val="{65C23047-8E04-42D2-AE34-53B1CC774940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3.763"/>
  <p:tag name="ISPRING_SLIDE_INDENT_LEVEL" val="0"/>
  <p:tag name="ISPRING_SLIDE_ID_2" val="{BB4E1F56-0284-45CC-8261-F1F79691E27B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5.906"/>
  <p:tag name="ISPRING_SLIDE_ID_2" val="{244233F9-2F25-4F24-95FA-EA4E76DCB928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646"/>
  <p:tag name="ISPRING_SLIDE_INDENT_LEVEL" val="0"/>
  <p:tag name="ISPRING_SLIDE_ID_2" val="{D571A04F-6431-408A-B80E-F350FC422B5B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9.041"/>
  <p:tag name="ISPRING_SLIDE_INDENT_LEVEL" val="0"/>
  <p:tag name="ISPRING_SLIDE_ID_2" val="{6F881C93-2B55-4C52-80DF-D3B83D3ED332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8.478"/>
  <p:tag name="ISPRING_SLIDE_ID_2" val="{2021CAE2-BB60-4FCB-9E12-530B23ABC79B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7.747"/>
  <p:tag name="ISPRING_SLIDE_INDENT_LEVEL" val="0"/>
  <p:tag name="ISPRING_SLIDE_ID_2" val="{DB538067-53AF-487F-92CB-64928C73FF0C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4.019"/>
  <p:tag name="ISPRING_SLIDE_ID_2" val="{7B78F3F3-17DC-45DF-B880-1498CC25F203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603"/>
  <p:tag name="ISPRING_SLIDE_INDENT_LEVEL" val="0"/>
  <p:tag name="ISPRING_SLIDE_ID_2" val="{014819EF-7B33-4ABE-9164-35D362EC0422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5.943"/>
  <p:tag name="ISPRING_SLIDE_INDENT_LEVEL" val="0"/>
  <p:tag name="ISPRING_SLIDE_ID_2" val="{DBBF7F4C-055F-4F9C-95AC-C6C2BFF6D5B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0.028"/>
  <p:tag name="ISPRING_SLIDE_INDENT_LEVEL" val="0"/>
  <p:tag name="TIMING" val="|2.38|2.791|1.466|1.11|1.219|29.171"/>
  <p:tag name="ISPRING_SLIDE_ID_2" val="{7E99B305-6E9F-4E22-8C06-A1638A2EBE00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5.875"/>
  <p:tag name="ISPRING_SLIDE_INDENT_LEVEL" val="0"/>
  <p:tag name="ISPRING_SLIDE_ID_2" val="{DBE858BF-A890-4DF5-A284-E7361331FC4E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1.907"/>
  <p:tag name="ISPRING_SLIDE_INDENT_LEVEL" val="0"/>
  <p:tag name="ISPRING_SLIDE_ID_2" val="{9000DCD4-613C-4949-9540-6221761C69C9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3.514"/>
  <p:tag name="ISPRING_SLIDE_INDENT_LEVEL" val="0"/>
  <p:tag name="TIMING" val="|1.716|1.192"/>
  <p:tag name="ISPRING_SLIDE_ID_2" val="{8C9961A0-CED4-4CFA-8076-10C1BEEF77B3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5.331"/>
  <p:tag name="ISPRING_SLIDE_INDENT_LEVEL" val="0"/>
  <p:tag name="ISPRING_SLIDE_ID_2" val="{7711301C-3D78-42E3-ADE0-E64ED0F464B1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5.926"/>
  <p:tag name="ISPRING_SLIDE_INDENT_LEVEL" val="0"/>
  <p:tag name="ISPRING_SLIDE_ID_2" val="{1AF21D0F-E907-4C3D-B6C3-7FD711718BD6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48.150"/>
  <p:tag name="ISPRING_SLIDE_ID_2" val="{0DD3DF3F-F229-42A2-B075-486F8DDB1A7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778"/>
  <p:tag name="ISPRING_SLIDE_INDENT_LEVEL" val="0"/>
  <p:tag name="ISPRING_SLIDE_ID_2" val="{6196AAED-526C-43F9-BBE2-35AA0DE195D9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4.673"/>
  <p:tag name="ISPRING_SLIDE_INDENT_LEVEL" val="0"/>
  <p:tag name="ISPRING_SLIDE_ID_2" val="{20A7DE83-885D-425F-820F-F3223821A58B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7.329"/>
  <p:tag name="ISPRING_SLIDE_INDENT_LEVEL" val="0"/>
  <p:tag name="ISPRING_SLIDE_ID_2" val="{36C76CEE-A918-419C-A3EE-587C8C259554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5.657"/>
  <p:tag name="ISPRING_SLIDE_ID_2" val="{D74FA9D9-3EE3-474D-8A3F-74D91106031D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8.545"/>
  <p:tag name="ISPRING_SLIDE_INDENT_LEVEL" val="0"/>
  <p:tag name="ISPRING_SLIDE_ID_2" val="{DF20C343-249D-4B37-B389-010859C8E967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7.460"/>
  <p:tag name="ISPRING_SLIDE_INDENT_LEVEL" val="0"/>
  <p:tag name="ISPRING_SLIDE_ID_2" val="{C5F3F852-B7B4-43E0-972C-FC89075624BC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017"/>
  <p:tag name="ISPRING_SLIDE_INDENT_LEVEL" val="0"/>
  <p:tag name="ISPRING_SLIDE_ID_2" val="{3A78A7F5-97A9-491A-A23C-1A3AC8E7341A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5.911"/>
  <p:tag name="ISPRING_SLIDE_INDENT_LEVEL" val="0"/>
  <p:tag name="ISPRING_SLIDE_ID_2" val="{4ECCED3F-CF27-43F5-9596-141338FA0F94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982"/>
  <p:tag name="ISPRING_SLIDE_INDENT_LEVEL" val="0"/>
  <p:tag name="ISPRING_SLIDE_ID_2" val="{64ADE432-54D5-4033-9680-B06E26648D4C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3.345"/>
  <p:tag name="ISPRING_SLIDE_INDENT_LEVEL" val="0"/>
  <p:tag name="ISPRING_SLIDE_ID_2" val="{FBDAAF2A-EE64-4148-8F11-46D6D15C455C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429"/>
  <p:tag name="ISPRING_SLIDE_INDENT_LEVEL" val="0"/>
  <p:tag name="ISPRING_SLIDE_ID_2" val="{64F1569B-F3C6-43E0-A54B-9EC9CF7DFE8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691"/>
  <p:tag name="ISPRING_SLIDE_INDENT_LEVEL" val="0"/>
  <p:tag name="ISPRING_SLIDE_ID_2" val="{0F5B1EDC-C269-4BFD-8A01-8A3B18EA9057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7.500"/>
  <p:tag name="ISPRING_SLIDE_INDENT_LEVEL" val="0"/>
  <p:tag name="ISPRING_SLIDE_ID_2" val="{BDCACB5C-EB45-44B3-A438-D000F43B8126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0.209"/>
  <p:tag name="ISPRING_SLIDE_INDENT_LEVEL" val="0"/>
  <p:tag name="ISPRING_SLIDE_ID_2" val="{746911B2-E2C6-478C-A74D-7AE5F0C17A52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1.176"/>
  <p:tag name="ISPRING_SLIDE_INDENT_LEVEL" val="0"/>
  <p:tag name="ISPRING_SLIDE_ID_2" val="{B1C1B070-F569-4B9F-8900-A1CED7AF22C7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9.785"/>
  <p:tag name="ISPRING_SLIDE_INDENT_LEVEL" val="0"/>
  <p:tag name="ISPRING_SLIDE_ID_2" val="{AFAC9820-F2BE-43C2-A60B-428AB9911F80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6.119"/>
  <p:tag name="ISPRING_SLIDE_INDENT_LEVEL" val="0"/>
  <p:tag name="ISPRING_SLIDE_ID_2" val="{EC2DBA0A-D9D9-4800-822C-E6610B83F103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3.960"/>
  <p:tag name="ISPRING_SLIDE_INDENT_LEVEL" val="0"/>
  <p:tag name="ISPRING_SLIDE_ID_2" val="{BA8CE744-3A2B-429C-87C2-5210D2711889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689"/>
  <p:tag name="ISPRING_SLIDE_INDENT_LEVEL" val="0"/>
  <p:tag name="ISPRING_SLIDE_ID_2" val="{AB1C670A-3257-4935-ACFE-CFEEB5299751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312"/>
  <p:tag name="ISPRING_SLIDE_INDENT_LEVEL" val="0"/>
  <p:tag name="ISPRING_SLIDE_ID_2" val="{9829A137-720E-427F-A85C-E38492E6EF04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229"/>
  <p:tag name="ISPRING_SLIDE_INDENT_LEVEL" val="0"/>
  <p:tag name="ISPRING_SLIDE_ID_2" val="{6A6D5037-BF60-4C88-A2B1-A341823C8061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46.162"/>
  <p:tag name="ISPRING_SLIDE_ID_2" val="{A6406572-9133-4C13-A313-B11B0BF12D6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.869"/>
  <p:tag name="ISPRING_CUSTOM_TIMING_USED" val="1"/>
  <p:tag name="ISPRING_SLIDE_INDENT_LEVEL" val="0"/>
  <p:tag name="ISPRING_SLIDE_ID_2" val="{88FDE110-E749-47E5-8F3D-25477B9A88B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6.187"/>
  <p:tag name="ISPRING_SLIDE_INDENT_LEVEL" val="0"/>
  <p:tag name="ISPRING_SLIDE_ID_2" val="{C06C0193-1DE5-443C-AF0C-83771A68DB8E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0.894"/>
  <p:tag name="ISPRING_SLIDE_INDENT_LEVEL" val="0"/>
  <p:tag name="ISPRING_SLIDE_ID_2" val="{894D9525-1480-4C41-AD11-089623859F42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3.756"/>
  <p:tag name="ISPRING_SLIDE_INDENT_LEVEL" val="0"/>
  <p:tag name="ISPRING_SLIDE_ID_2" val="{A70CD6CD-977A-43F2-99A7-D2A51B787016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9.514"/>
  <p:tag name="ISPRING_SLIDE_ID_2" val="{50690FF5-033E-4DFB-B107-355C3A515F07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52.969"/>
  <p:tag name="ISPRING_SLIDE_ID_2" val="{DD609D10-02D2-4E67-89C3-3AC960B5B62F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4.136"/>
  <p:tag name="ISPRING_SLIDE_INDENT_LEVEL" val="0"/>
  <p:tag name="ISPRING_SLIDE_ID_2" val="{3F8EDEB3-F7F3-4ACE-B635-A0B79F360B44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1.908"/>
  <p:tag name="ISPRING_SLIDE_INDENT_LEVEL" val="0"/>
  <p:tag name="ISPRING_SLIDE_ID_2" val="{29819479-0F13-4C4F-AC77-FD7AD4A81450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7.445"/>
  <p:tag name="ISPRING_SLIDE_INDENT_LEVEL" val="0"/>
  <p:tag name="ISPRING_SLIDE_ID_2" val="{FB65102E-579A-4E72-AB27-85D12EFA0FFD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1.192"/>
  <p:tag name="ISPRING_SLIDE_INDENT_LEVEL" val="0"/>
  <p:tag name="ISPRING_SLIDE_ID_2" val="{FB376003-E2A7-475E-AC71-BCF7BD674CE0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3.597"/>
  <p:tag name="ISPRING_SLIDE_INDENT_LEVEL" val="0"/>
  <p:tag name="ISPRING_SLIDE_ID_2" val="{0E578CA2-387E-4BE4-A30C-FDDBDE7067C1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4.154"/>
  <p:tag name="ISPRING_SLIDE_INDENT_LEVEL" val="0"/>
  <p:tag name="ISPRING_SLIDE_ID_2" val="{B7E91692-77F6-4E26-96A6-856D56D6571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2.806"/>
  <p:tag name="ISPRING_SLIDE_INDENT_LEVEL" val="0"/>
  <p:tag name="ISPRING_SLIDE_ID_2" val="{7810BB71-5C86-4892-8B5D-A7543733F043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0.574"/>
  <p:tag name="ISPRING_SLIDE_ID_2" val="{7B6CA64A-EB82-45F6-AFCF-BFE062DF9EB1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524"/>
  <p:tag name="ISPRING_SLIDE_INDENT_LEVEL" val="0"/>
  <p:tag name="ISPRING_SLIDE_ID_2" val="{DC598413-B544-4733-9EB7-988B8595EA09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278"/>
  <p:tag name="ISPRING_SLIDE_INDENT_LEVEL" val="0"/>
  <p:tag name="ISPRING_SLIDE_ID_2" val="{B3EA38F9-DDBF-47F1-AFE6-3A5EDB882809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9.167"/>
  <p:tag name="ISPRING_SLIDE_INDENT_LEVEL" val="0"/>
  <p:tag name="ISPRING_SLIDE_ID_2" val="{C57F6DD1-6679-45DC-9FE4-F648336B309D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996"/>
  <p:tag name="ISPRING_SLIDE_INDENT_LEVEL" val="0"/>
  <p:tag name="ISPRING_SLIDE_ID_2" val="{E4219401-6624-4750-9542-923B75DD7E02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4.493"/>
  <p:tag name="ISPRING_SLIDE_INDENT_LEVEL" val="0"/>
  <p:tag name="ISPRING_SLIDE_ID_2" val="{4B10B150-1132-4AEE-A209-C54828201A9C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4.205"/>
  <p:tag name="ISPRING_SLIDE_INDENT_LEVEL" val="0"/>
  <p:tag name="ISPRING_SLIDE_ID_2" val="{888533FA-5ABB-4B4C-8908-7E1A3C19D090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8.433"/>
  <p:tag name="ISPRING_SLIDE_INDENT_LEVEL" val="0"/>
  <p:tag name="ISPRING_SLIDE_ID_2" val="{538F33FD-A4D5-46C5-B4F0-52354E1FBC97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4.038"/>
  <p:tag name="ISPRING_SLIDE_INDENT_LEVEL" val="0"/>
  <p:tag name="ISPRING_SLIDE_ID_2" val="{A7CA9BBD-D9DF-45B6-9C89-B8AF49B90CE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2.036"/>
  <p:tag name="ISPRING_SLIDE_INDENT_LEVEL" val="0"/>
  <p:tag name="ISPRING_SLIDE_ID_2" val="{B24CEB96-B816-4470-B1D5-0C71A4874DAA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3.828"/>
  <p:tag name="ISPRING_SLIDE_INDENT_LEVEL" val="0"/>
  <p:tag name="ISPRING_SLIDE_ID_2" val="{3589744E-A97E-4C32-A2A3-F6F7FAFDFCC6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NDENT_LEVEL" val="0"/>
  <p:tag name="ISPRING_SLIDE_ID_2" val="{03A2EE5C-29F1-4722-91F9-05A30BEA552F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NDENT_LEVEL" val="0"/>
  <p:tag name="ISPRING_SLIDE_ID_2" val="{384C15E0-773E-4A91-A525-9C369EEDFDC2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NDENT_LEVEL" val="0"/>
  <p:tag name="ISPRING_SLIDE_ID_2" val="{90FF013D-0339-434E-A0E4-EBE20347229F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NDENT_LEVEL" val="0"/>
  <p:tag name="ISPRING_SLIDE_ID_2" val="{D6836EEF-3DEE-4C8B-87AD-795A3B0FA802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NDENT_LEVEL" val="0"/>
  <p:tag name="ISPRING_SLIDE_ID_2" val="{B6706AF7-BEFF-45C5-A16B-328F3B6CEC4B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6.513"/>
  <p:tag name="ISPRING_SLIDE_INDENT_LEVEL" val="0"/>
  <p:tag name="ISPRING_SLIDE_ID_2" val="{F63F10AB-5A0D-4E43-AD5E-8052870DD677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2.126"/>
  <p:tag name="ISPRING_SLIDE_INDENT_LEVEL" val="0"/>
  <p:tag name="ISPRING_SLIDE_ID_2" val="{6F21F67C-F502-47C7-83BD-A4B71CA77B5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7.225"/>
  <p:tag name="ISPRING_SLIDE_INDENT_LEVEL" val="0"/>
  <p:tag name="ISPRING_SLIDE_ID_2" val="{816B89C9-82C9-4A88-8B7B-F6D117A9EA7F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831"/>
  <p:tag name="ISPRING_SLIDE_INDENT_LEVEL" val="0"/>
  <p:tag name="ISPRING_SLIDE_ID_2" val="{7E4F65BC-C4A7-437D-A0D3-9D64CAF4B31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115"/>
  <p:tag name="ISPRING_SLIDE_INDENT_LEVEL" val="0"/>
  <p:tag name="ISPRING_SLIDE_ID_2" val="{3D7B93B4-4303-4301-A8AF-033F06F8C44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4.728"/>
  <p:tag name="ISPRING_SLIDE_INDENT_LEVEL" val="0"/>
  <p:tag name="ISPRING_SLIDE_ID_2" val="{E8C5ABA5-7926-4E3E-81F9-AF5B5B87D1AE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427"/>
  <p:tag name="ISPRING_SLIDE_INDENT_LEVEL" val="0"/>
  <p:tag name="ISPRING_SLIDE_ID_2" val="{88D77BFA-B9FD-4B32-A34C-3EB6ABC71D8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.875"/>
  <p:tag name="ISPRING_SLIDE_INDENT_LEVEL" val="0"/>
  <p:tag name="ISPRING_SLIDE_ID_2" val="{5DB97C60-3967-46CE-A6AB-00BEB87712CC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3.665"/>
  <p:tag name="ISPRING_SLIDE_INDENT_LEVEL" val="0"/>
  <p:tag name="ISPRING_SLIDE_ID_2" val="{1A78E8FC-1854-4F62-BD50-3C53492151D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4.849"/>
  <p:tag name="ISPRING_SLIDE_INDENT_LEVEL" val="0"/>
  <p:tag name="ISPRING_SLIDE_ID_2" val="{C1B12E38-73F3-40E8-8D10-FE2A9D3A6ADF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9.856"/>
  <p:tag name="ISPRING_SLIDE_INDENT_LEVEL" val="0"/>
  <p:tag name="ISPRING_SLIDE_ID_2" val="{2E09714D-4DE7-4F29-93E2-CE48C9D3F3DA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5.993"/>
  <p:tag name="ISPRING_SLIDE_INDENT_LEVEL" val="0"/>
  <p:tag name="ISPRING_SLIDE_ID_2" val="{0513E4DF-F741-4E34-832B-EE72587D3307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4.276"/>
  <p:tag name="ISPRING_SLIDE_INDENT_LEVEL" val="0"/>
  <p:tag name="ISPRING_SLIDE_ID_2" val="{90B75476-B9D2-43A1-B0AD-93636C975041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706"/>
  <p:tag name="ISPRING_SLIDE_INDENT_LEVEL" val="0"/>
  <p:tag name="ISPRING_SLIDE_ID_2" val="{B391B5E7-ADC4-43E9-8174-9A2B268F3D8A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642"/>
  <p:tag name="ISPRING_SLIDE_INDENT_LEVEL" val="0"/>
  <p:tag name="ISPRING_SLIDE_ID_2" val="{49B684C5-9DFE-4D1C-89C4-EDE3776001FC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2.742"/>
  <p:tag name="ISPRING_SLIDE_INDENT_LEVEL" val="0"/>
  <p:tag name="ISPRING_SLIDE_ID_2" val="{21A50181-21CF-4572-A0F5-85F893802622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.019"/>
  <p:tag name="ISPRING_SLIDE_INDENT_LEVEL" val="0"/>
  <p:tag name="ISPRING_SLIDE_ID_2" val="{EF6462E9-1537-4BB3-A604-4411510084E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8.775"/>
  <p:tag name="ISPRING_SLIDE_INDENT_LEVEL" val="0"/>
  <p:tag name="ISPRING_SLIDE_ID_2" val="{37DE40B0-89DF-4DA4-B7D5-2B32BCC4B10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4.675"/>
  <p:tag name="ISPRING_SLIDE_INDENT_LEVEL" val="0"/>
  <p:tag name="ISPRING_SLIDE_ID_2" val="{BA023E61-99FA-410D-8D4D-C34370002E3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1.524"/>
  <p:tag name="ISPRING_SLIDE_INDENT_LEVEL" val="0"/>
  <p:tag name="ISPRING_SLIDE_ID_2" val="{992213EC-7F45-465A-979B-5634929458D7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8.792"/>
  <p:tag name="ISPRING_SLIDE_INDENT_LEVEL" val="0"/>
  <p:tag name="ISPRING_SLIDE_ID_2" val="{A420B1B9-E4AE-43FA-9A4C-A2077C017104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2.886"/>
  <p:tag name="ISPRING_SLIDE_INDENT_LEVEL" val="0"/>
  <p:tag name="ISPRING_SLIDE_ID_2" val="{439E616F-F2D7-4E50-A59A-128369693181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9.394"/>
  <p:tag name="ISPRING_SLIDE_INDENT_LEVEL" val="0"/>
  <p:tag name="ISPRING_SLIDE_ID_2" val="{B8AB5E8B-59BD-4EC9-9A42-E1237161D2BF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9.089"/>
  <p:tag name="ISPRING_SLIDE_INDENT_LEVEL" val="0"/>
  <p:tag name="ISPRING_SLIDE_ID_2" val="{DECCFC58-9BA8-4363-AFB1-FFAFEB4B0BC7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606"/>
  <p:tag name="ISPRING_SLIDE_INDENT_LEVEL" val="0"/>
  <p:tag name="ISPRING_SLIDE_ID_2" val="{52CB6A2C-C90E-4F41-BA58-E8C944BF9DB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778"/>
  <p:tag name="ISPRING_SLIDE_INDENT_LEVEL" val="0"/>
  <p:tag name="ISPRING_SLIDE_ID_2" val="{8F8076FE-7D85-4048-B6D8-C90CCF13167E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3.987"/>
  <p:tag name="ISPRING_SLIDE_INDENT_LEVEL" val="0"/>
  <p:tag name="ISPRING_SLIDE_ID_2" val="{70BC962B-1371-45F7-9ADC-94B39CCA69DC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4.220"/>
  <p:tag name="ISPRING_SLIDE_INDENT_LEVEL" val="0"/>
  <p:tag name="ISPRING_SLIDE_ID_2" val="{3DC591C7-6749-49B3-95CA-684FD87B3BC1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6.193"/>
  <p:tag name="ISPRING_SLIDE_INDENT_LEVEL" val="0"/>
  <p:tag name="ISPRING_SLIDE_ID_2" val="{5E718542-8207-4A33-8CE0-EDA55160409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.508"/>
  <p:tag name="ISPRING_SLIDE_INDENT_LEVEL" val="0"/>
  <p:tag name="ISPRING_SLIDE_ID_2" val="{AA8AC09F-7E05-4C3F-906D-A58EB2285BF3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3.556"/>
  <p:tag name="ISPRING_SLIDE_INDENT_LEVEL" val="0"/>
  <p:tag name="ISPRING_SLIDE_ID_2" val="{00242E21-F39E-46D7-AA8A-819029FE53A4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8.214"/>
  <p:tag name="ISPRING_SLIDE_INDENT_LEVEL" val="0"/>
  <p:tag name="ISPRING_SLIDE_ID_2" val="{D6A95C31-0A9C-4718-AAB7-924139E73EF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1.062"/>
  <p:tag name="ISPRING_SLIDE_INDENT_LEVEL" val="0"/>
  <p:tag name="ISPRING_SLIDE_ID_2" val="{E1000280-88CF-4DAE-8BDA-866E7F239225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NDENT_LEVEL" val="0"/>
  <p:tag name="ISPRING_SLIDE_ID_2" val="{8FE88D6E-062C-42D1-945F-2ECF0323A78C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7.401"/>
  <p:tag name="ISPRING_SLIDE_INDENT_LEVEL" val="0"/>
  <p:tag name="ISPRING_SLIDE_ID_2" val="{82164977-BE2D-4F94-AB69-52DE81B70763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5.438"/>
  <p:tag name="ISPRING_SLIDE_INDENT_LEVEL" val="0"/>
  <p:tag name="ISPRING_SLIDE_ID_2" val="{51A336C0-DFA4-4E34-8774-4AF6A38427E8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1.846"/>
  <p:tag name="ISPRING_SLIDE_INDENT_LEVEL" val="0"/>
  <p:tag name="ISPRING_SLIDE_ID_2" val="{0607EA5E-EC5A-48D7-A93D-503DDAF2F053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3.437"/>
  <p:tag name="ISPRING_SLIDE_INDENT_LEVEL" val="0"/>
  <p:tag name="ISPRING_SLIDE_ID_2" val="{6058791E-D370-45F0-B1BD-275185668B80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715"/>
  <p:tag name="ISPRING_SLIDE_INDENT_LEVEL" val="0"/>
  <p:tag name="ISPRING_SLIDE_ID_2" val="{FA4D310C-D681-4DA9-9969-8457E929A31B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6.664"/>
  <p:tag name="ISPRING_SLIDE_INDENT_LEVEL" val="0"/>
  <p:tag name="ISPRING_SLIDE_ID_2" val="{7D96F163-A741-4962-BAEF-C568967471A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5.085"/>
  <p:tag name="ISPRING_SLIDE_INDENT_LEVEL" val="0"/>
  <p:tag name="ISPRING_SLIDE_ID_2" val="{71606CD4-E171-4563-9BD1-3FBB8AA5084B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8.568"/>
  <p:tag name="ISPRING_SLIDE_INDENT_LEVEL" val="0"/>
  <p:tag name="ISPRING_SLIDE_ID_2" val="{F11655B6-9DA5-405D-B34E-F87D1A5AD440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8.215"/>
  <p:tag name="ISPRING_SLIDE_INDENT_LEVEL" val="0"/>
  <p:tag name="ISPRING_SLIDE_ID_2" val="{1451BAA0-7672-46A2-82D3-4C4A0D71D1C6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1.150"/>
  <p:tag name="ISPRING_SLIDE_INDENT_LEVEL" val="0"/>
  <p:tag name="ISPRING_SLIDE_ID_2" val="{CBC5A48A-5320-494B-9B14-666C0D22D4AE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200"/>
  <p:tag name="ISPRING_SLIDE_INDENT_LEVEL" val="0"/>
  <p:tag name="ISPRING_SLIDE_ID_2" val="{72571F9B-108F-4341-8BA3-10DBCEC6FC33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8.771"/>
  <p:tag name="ISPRING_SLIDE_INDENT_LEVEL" val="0"/>
  <p:tag name="ISPRING_SLIDE_ID_2" val="{5C0DEBCE-2F6D-4F5F-8C68-905C620E44E1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4.378"/>
  <p:tag name="ISPRING_SLIDE_INDENT_LEVEL" val="0"/>
  <p:tag name="ISPRING_SLIDE_ID_2" val="{22F9A6A8-E3D7-4DD2-9AD1-F160D47BC248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7.369"/>
  <p:tag name="ISPRING_SLIDE_INDENT_LEVEL" val="0"/>
  <p:tag name="ISPRING_SLIDE_ID_2" val="{F39BCCF8-B1FF-436B-A89A-4DD4564FF181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131"/>
  <p:tag name="ISPRING_SLIDE_INDENT_LEVEL" val="0"/>
  <p:tag name="ISPRING_SLIDE_ID_2" val="{C0CEB10A-BFA8-4FCA-A375-BB78A197A08B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8.961"/>
  <p:tag name="ISPRING_SLIDE_INDENT_LEVEL" val="0"/>
  <p:tag name="ISPRING_SLIDE_ID_2" val="{0D23BC47-6DE0-466D-9AFF-6F718F050A3F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4.669"/>
  <p:tag name="ISPRING_SLIDE_INDENT_LEVEL" val="0"/>
  <p:tag name="ISPRING_SLIDE_ID_2" val="{549F8C25-249B-4678-928C-452A70F6CDBF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4.187"/>
  <p:tag name="ISPRING_SLIDE_INDENT_LEVEL" val="0"/>
  <p:tag name="ISPRING_SLIDE_ID_2" val="{E3E48E53-9100-4ECA-9FD2-45BE05B4C392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1.065"/>
  <p:tag name="ISPRING_SLIDE_INDENT_LEVEL" val="0"/>
  <p:tag name="ISPRING_SLIDE_ID_2" val="{5EF40519-6EF7-456E-BB46-98473FB6C67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1.096"/>
  <p:tag name="ISPRING_SLIDE_INDENT_LEVEL" val="0"/>
  <p:tag name="ISPRING_SLIDE_ID_2" val="{2B3407BD-2036-4106-A9DA-F93A898931B8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030"/>
  <p:tag name="ISPRING_SLIDE_INDENT_LEVEL" val="0"/>
  <p:tag name="ISPRING_SLIDE_ID_2" val="{337F1CF5-C46C-4F7B-A136-7FC67C9FA548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0.241"/>
  <p:tag name="ISPRING_SLIDE_INDENT_LEVEL" val="0"/>
  <p:tag name="ISPRING_SLIDE_ID_2" val="{8CA576AD-372F-4948-897B-784702B54210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3.874"/>
  <p:tag name="ISPRING_SLIDE_INDENT_LEVEL" val="0"/>
  <p:tag name="ISPRING_SLIDE_ID_2" val="{E3267547-D92D-4453-914E-F6E4DF1464AE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8.333"/>
  <p:tag name="ISPRING_SLIDE_INDENT_LEVEL" val="0"/>
  <p:tag name="ISPRING_SLIDE_ID_2" val="{F300AA8C-749B-4104-A675-B7F7791E6C2C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0.552"/>
  <p:tag name="ISPRING_SLIDE_INDENT_LEVEL" val="0"/>
  <p:tag name="ISPRING_SLIDE_ID_2" val="{CCC44FC2-E4D3-469A-A9EE-758B4866C09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7.586"/>
  <p:tag name="ISPRING_SLIDE_INDENT_LEVEL" val="0"/>
  <p:tag name="ISPRING_SLIDE_ID_2" val="{03B77D99-C82A-4E14-B962-93F189640666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7.623"/>
  <p:tag name="ISPRING_SLIDE_INDENT_LEVEL" val="0"/>
  <p:tag name="ISPRING_SLIDE_ID_2" val="{19AC1419-AB39-47C7-960B-46D713DA0A6D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253"/>
  <p:tag name="ISPRING_SLIDE_INDENT_LEVEL" val="0"/>
  <p:tag name="ISPRING_SLIDE_ID_2" val="{A5FD6DB7-FB68-411A-8C49-560F4CFAB1A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8.882"/>
  <p:tag name="ISPRING_SLIDE_INDENT_LEVEL" val="0"/>
  <p:tag name="ISPRING_SLIDE_ID_2" val="{1D73EDEB-DA4F-4119-843C-CCCE2AAF1B97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136"/>
  <p:tag name="ISPRING_SLIDE_INDENT_LEVEL" val="0"/>
  <p:tag name="ISPRING_SLIDE_ID_2" val="{60DAD1CE-8F89-4FFB-A86C-8E2D50CAE096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757"/>
  <p:tag name="ISPRING_SLIDE_INDENT_LEVEL" val="0"/>
  <p:tag name="ISPRING_SLIDE_ID_2" val="{ECC99D93-9665-41FD-BFFA-9782AA24FC87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815"/>
  <p:tag name="ISPRING_SLIDE_INDENT_LEVEL" val="0"/>
  <p:tag name="ISPRING_SLIDE_ID_2" val="{64366354-B0A3-49E2-86F8-99FCF7BC73C1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3.012"/>
  <p:tag name="ISPRING_SLIDE_INDENT_LEVEL" val="0"/>
  <p:tag name="ISPRING_SLIDE_ID_2" val="{39E04C2A-D10D-40B5-80E1-825F4C1B4124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9.671"/>
  <p:tag name="ISPRING_SLIDE_INDENT_LEVEL" val="0"/>
  <p:tag name="ISPRING_SLIDE_ID_2" val="{DC078915-3281-4CAD-B39B-115EC26C9B87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0.973"/>
  <p:tag name="ISPRING_SLIDE_INDENT_LEVEL" val="0"/>
  <p:tag name="ISPRING_SLIDE_ID_2" val="{B19316F9-B454-4F64-BD30-3A6C69226481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1.812"/>
  <p:tag name="ISPRING_SLIDE_INDENT_LEVEL" val="0"/>
  <p:tag name="ISPRING_SLIDE_ID_2" val="{07521AEC-B855-4506-AF9D-FD87629E8F92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754"/>
  <p:tag name="ISPRING_SLIDE_INDENT_LEVEL" val="0"/>
  <p:tag name="ISPRING_SLIDE_ID_2" val="{F76002C4-A017-42A2-A81C-C59E35880F8E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1.727"/>
  <p:tag name="ISPRING_SLIDE_INDENT_LEVEL" val="0"/>
  <p:tag name="ISPRING_SLIDE_ID_2" val="{255F2209-C3CC-46A7-A004-3D1FC597118B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0.257"/>
  <p:tag name="ISPRING_SLIDE_INDENT_LEVEL" val="0"/>
  <p:tag name="ISPRING_SLIDE_ID_2" val="{659ABFD8-03AC-4A29-B07C-69786A0F0E1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.405"/>
  <p:tag name="ISPRING_SLIDE_INDENT_LEVEL" val="0"/>
  <p:tag name="ISPRING_SLIDE_ID_2" val="{32A1D6D6-F267-415B-9C6C-EC9E27E1A43C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4.645"/>
  <p:tag name="ISPRING_SLIDE_INDENT_LEVEL" val="0"/>
  <p:tag name="ISPRING_SLIDE_ID_2" val="{6A971E51-E65A-44FD-B670-FFD887A7865E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0.680"/>
  <p:tag name="ISPRING_SLIDE_INDENT_LEVEL" val="0"/>
  <p:tag name="ISPRING_SLIDE_ID_2" val="{F38649EA-AC9E-4146-A05E-93B3F84590F3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.260"/>
  <p:tag name="ISPRING_SLIDE_INDENT_LEVEL" val="0"/>
  <p:tag name="ISPRING_SLIDE_ID_2" val="{85ACEF49-D1BC-4ED7-A754-1E835790AF51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3.246"/>
  <p:tag name="ISPRING_SLIDE_INDENT_LEVEL" val="0"/>
  <p:tag name="ISPRING_SLIDE_ID_2" val="{92A3CBEA-1046-4247-94CC-98AF524303B8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247"/>
  <p:tag name="ISPRING_SLIDE_INDENT_LEVEL" val="0"/>
  <p:tag name="ISPRING_SLIDE_ID_2" val="{AD238C01-55A2-4946-9CE9-931E979D926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9.472"/>
  <p:tag name="ISPRING_SLIDE_INDENT_LEVEL" val="0"/>
  <p:tag name="ISPRING_SLIDE_ID_2" val="{FA4F5C54-2A79-4B7A-9115-E2C4E75AAB4F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3.905"/>
  <p:tag name="ISPRING_SLIDE_INDENT_LEVEL" val="0"/>
  <p:tag name="ISPRING_SLIDE_ID_2" val="{62F7744A-6F64-4CAF-BC7F-F7EF5CDAE8E1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53.877"/>
  <p:tag name="ISPRING_SLIDE_INDENT_LEVEL" val="0"/>
  <p:tag name="ISPRING_SLIDE_ID_2" val="{0249178C-97D6-476D-973B-0EA777DBD46E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3.575"/>
  <p:tag name="ISPRING_SLIDE_INDENT_LEVEL" val="0"/>
  <p:tag name="ISPRING_SLIDE_ID_2" val="{F2404B7B-97AF-4BB8-B89E-F24110457AF4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2.777"/>
  <p:tag name="ISPRING_SLIDE_INDENT_LEVEL" val="0"/>
  <p:tag name="ISPRING_SLIDE_ID_2" val="{82875C96-A08B-42E3-9017-48C93DFB109C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11622</TotalTime>
  <Words>9573</Words>
  <Application>Microsoft Office PowerPoint</Application>
  <PresentationFormat>Экран (4:3)</PresentationFormat>
  <Paragraphs>1668</Paragraphs>
  <Slides>223</Slides>
  <Notes>223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223</vt:i4>
      </vt:variant>
    </vt:vector>
  </HeadingPairs>
  <TitlesOfParts>
    <vt:vector size="226" baseType="lpstr">
      <vt:lpstr>Тема Office</vt:lpstr>
      <vt:lpstr>PI3</vt:lpstr>
      <vt:lpstr>Clip</vt:lpstr>
      <vt:lpstr> кафедра неотложных состояний</vt:lpstr>
      <vt:lpstr>Клинико-  патогенетические  аспекты острого инфаркта миокарда с подъемом сегмента ST</vt:lpstr>
      <vt:lpstr>Определение ИМ</vt:lpstr>
      <vt:lpstr>Определение ИМ (Американская коллегия кардиологов, Европейское Кардиологическое Общество, 1999г.)</vt:lpstr>
      <vt:lpstr>Патофизиологическая триада ИМ</vt:lpstr>
      <vt:lpstr>Феномен волны</vt:lpstr>
      <vt:lpstr>Коронарный тромбоз и течение ИБС</vt:lpstr>
      <vt:lpstr>Последствия разрыва бляшки</vt:lpstr>
      <vt:lpstr>Полный обтурирующий тромб</vt:lpstr>
      <vt:lpstr>Слайд 10</vt:lpstr>
      <vt:lpstr>Слайд 11</vt:lpstr>
      <vt:lpstr>‘ВОЛНА ПАРДИ’, 1920 Зеркало коронарной окклюзии</vt:lpstr>
      <vt:lpstr>Свежая полная  блокада левой ножки п. Гиса</vt:lpstr>
      <vt:lpstr>«Немыслимые» зубцы q </vt:lpstr>
      <vt:lpstr>Факторы риска  ИМ </vt:lpstr>
      <vt:lpstr>Анамнез  при ИМ</vt:lpstr>
      <vt:lpstr>Факторы риска ИМ</vt:lpstr>
      <vt:lpstr>ИМ - шкала риска SCORE         </vt:lpstr>
      <vt:lpstr>Клинико-эпидемиология ИМ (всплески ИМ)</vt:lpstr>
      <vt:lpstr>Общий консенсус диагноза ИМ       </vt:lpstr>
      <vt:lpstr>Лабораторные методы исследования</vt:lpstr>
      <vt:lpstr>Новые диагностические критерии ИМ(The Joint European Society of Cardiology/ American College of Cardiology Committee, 2000)</vt:lpstr>
      <vt:lpstr>Новое определение ИМ, 2007г. </vt:lpstr>
      <vt:lpstr>Третье Универсальное определение ИМ  (ESC,14) </vt:lpstr>
      <vt:lpstr> </vt:lpstr>
      <vt:lpstr>Типы ИМ( Классификация ИМ, ВОЗ, 2014г.)</vt:lpstr>
      <vt:lpstr>Типы ИМ (Классификация ИМ, ВОЗ- 2014г.)</vt:lpstr>
      <vt:lpstr>Периоды ИМ,  ВОЗ- 2014г.</vt:lpstr>
      <vt:lpstr>Периоды ИМ,  ВОЗ- 2014г.</vt:lpstr>
      <vt:lpstr>«Продрома» ИМ  (40–70 % случаев)</vt:lpstr>
      <vt:lpstr> «Продрома» ИМ  (40–70 % случаев)</vt:lpstr>
      <vt:lpstr>6 типов дебюта инфаркта миокарда (А.Г. Тетельбаум, 1960)</vt:lpstr>
      <vt:lpstr>Формы ИМ, ВОЗ 2014г.</vt:lpstr>
      <vt:lpstr>Формы ИМ, 2014 г.(продолжение)</vt:lpstr>
      <vt:lpstr>Формы ИМ, 2014г.</vt:lpstr>
      <vt:lpstr>Жалобы больного (типичный болевой ИМ)</vt:lpstr>
      <vt:lpstr>Атипичные формы ИМ(ВОЗ,2014)</vt:lpstr>
      <vt:lpstr>ЦЕРЕБРАЛЬНАЯ ФОРМА</vt:lpstr>
      <vt:lpstr>Гастритический вариант</vt:lpstr>
      <vt:lpstr>Астматический вариант ИМ</vt:lpstr>
      <vt:lpstr>Аритмический вариант ИМ</vt:lpstr>
      <vt:lpstr>Объективное исследование при ИМ</vt:lpstr>
      <vt:lpstr> Клиническая оценка тяжести острого  инфаркта миокарда по Killip (1986).</vt:lpstr>
      <vt:lpstr>Классификация ИМ, ВОЗ 2014г.</vt:lpstr>
      <vt:lpstr> Осложнения ИМ</vt:lpstr>
      <vt:lpstr> Осложнения ИМ</vt:lpstr>
      <vt:lpstr>Q – образующий ИМ нижней стенки ЛЖ, острая стадия, фибрилляция желудочков</vt:lpstr>
      <vt:lpstr>ИМ по кратности возникновения</vt:lpstr>
      <vt:lpstr>ИМ по кратности возникновения,2019.Критерии рецидива.</vt:lpstr>
      <vt:lpstr>Острейшая стадия нижнебокового ИМ</vt:lpstr>
      <vt:lpstr>Слайд 51</vt:lpstr>
      <vt:lpstr>ЭКГ диагностика острого инфаркта миокарда с подъемом сегмента ST</vt:lpstr>
      <vt:lpstr>Признаки острой ишемии миокарда на ЭКГ  (при отсутствии гипертрофии миокарда левого желудочка  и ПБЛНПГ)</vt:lpstr>
      <vt:lpstr>Признаки острой ишемии миокарда на ЭКГ  (при отсутствии гипертрофии левого желудочка  и ПБЛНПГ) </vt:lpstr>
      <vt:lpstr>«Волна Парди», 1920 Зеркало коронарной окклюзии</vt:lpstr>
      <vt:lpstr>Реципрокная депрессия ST</vt:lpstr>
      <vt:lpstr>ЭКГ диагностика крупноочагового ИМ</vt:lpstr>
      <vt:lpstr>Патологический зубец Q</vt:lpstr>
      <vt:lpstr>Признаки перенесенного инфаркта миокарда  на ЭКГ </vt:lpstr>
      <vt:lpstr>ЭКГ диагностика крупноочагового ИМ</vt:lpstr>
      <vt:lpstr>«Эволюция» ЭКГ при крупноочаговом ИМ</vt:lpstr>
      <vt:lpstr>Острейшая стадия нижнего ИМ</vt:lpstr>
      <vt:lpstr>Слайд 63</vt:lpstr>
      <vt:lpstr>Слайд 64</vt:lpstr>
      <vt:lpstr>Слайд 65</vt:lpstr>
      <vt:lpstr>Слайд 66</vt:lpstr>
      <vt:lpstr>Нижнебазальный инфаркт миокарда. Подострая стадия.</vt:lpstr>
      <vt:lpstr>Старый нижний инфаркт миокарда</vt:lpstr>
      <vt:lpstr>Комплекс  QS не имеет диагностического значения в отведениях:</vt:lpstr>
      <vt:lpstr>Топическая ЭКГ диагностика ИМ</vt:lpstr>
      <vt:lpstr>Блокада левой ножки пучка Гиса</vt:lpstr>
      <vt:lpstr>Ds крупноочагового ИМ на фоне блокады                           левой ножки пучка Гиса</vt:lpstr>
      <vt:lpstr>«Немыслимые» зубцы q </vt:lpstr>
      <vt:lpstr>Ds крупноочагового ИМ на фоне блокады правой              ножки пучка Гиса</vt:lpstr>
      <vt:lpstr>Псевдоинфарктные изменения на ЭКГ</vt:lpstr>
      <vt:lpstr>Слайд 76</vt:lpstr>
      <vt:lpstr>Синдром ранней реполяризации желудочков</vt:lpstr>
      <vt:lpstr>Острый нижний инфаркт миокарда</vt:lpstr>
      <vt:lpstr>Стадии ИМ, ВОЗ- 2014г.</vt:lpstr>
      <vt:lpstr>ИМ по глубине некротического поражения </vt:lpstr>
      <vt:lpstr>ЭКГ</vt:lpstr>
      <vt:lpstr>ИМ правого желудочка</vt:lpstr>
      <vt:lpstr>ИМ правого желудочка.</vt:lpstr>
      <vt:lpstr>Локализация инфаркта миокарда – передняя стенка</vt:lpstr>
      <vt:lpstr>Острый передний  распространенный ИМ </vt:lpstr>
      <vt:lpstr>Передний распространенный инфаркт миокарда</vt:lpstr>
      <vt:lpstr>Локализация инфаркта миокарда –                                    задняя стенка левого желудочка</vt:lpstr>
      <vt:lpstr>Локализация инфаркта миокарда – задняя стенка левого желудочка</vt:lpstr>
      <vt:lpstr>Передне-боковой инфаркт миокарда</vt:lpstr>
      <vt:lpstr>Локализация инфаркта миокарда</vt:lpstr>
      <vt:lpstr>Слайд 91</vt:lpstr>
      <vt:lpstr>Новое определение ИМ, 2000г. </vt:lpstr>
      <vt:lpstr>Тропонин Т</vt:lpstr>
      <vt:lpstr>Кардиоспецифические ферменты</vt:lpstr>
      <vt:lpstr>Кардиоспецифические ферменты</vt:lpstr>
      <vt:lpstr>Лабораторные методы исследования</vt:lpstr>
      <vt:lpstr>Увеличение уровня тропонинов,  не связанное с ИБС </vt:lpstr>
      <vt:lpstr>Увеличение уровня тропонинов, не связанное с ИБС (2)</vt:lpstr>
      <vt:lpstr>Новое определение инфаркта миокарда</vt:lpstr>
      <vt:lpstr>ИМ 1типа (Спонтанный ИМ), Европейское Общество Кардиологов,2018г.  </vt:lpstr>
      <vt:lpstr>Левая коронарная артерия</vt:lpstr>
      <vt:lpstr>Слайд 102</vt:lpstr>
      <vt:lpstr>ИМ 2 типа (Вследствие ишемического дисбаланса)</vt:lpstr>
      <vt:lpstr>ИМ 3типа Внезапная сердечная смерть , обусловленная ИМ </vt:lpstr>
      <vt:lpstr>ИМ 4а типа  ИМ, связанный с ЧКВ</vt:lpstr>
      <vt:lpstr>ИМ тип 4б ИМ, связанный с тромбом ранее установленного стента</vt:lpstr>
      <vt:lpstr>ИМ 4с типа</vt:lpstr>
      <vt:lpstr>ИМ 5типа ассоциированный с операцией коронарного шунтирования</vt:lpstr>
      <vt:lpstr>Четвертое (универсальное определение ИМ), Европейское общество кардиологов, 2018.</vt:lpstr>
      <vt:lpstr>Критерии острого инфаркта миокарда</vt:lpstr>
      <vt:lpstr>Критерии ОИМ 1.2.3 типов</vt:lpstr>
      <vt:lpstr>1й тип ИМ на  аутопсии</vt:lpstr>
      <vt:lpstr>2й тип инфаркта миокарда </vt:lpstr>
      <vt:lpstr>3 тип инфаркта миокарда </vt:lpstr>
      <vt:lpstr>Критерии перипроцедурных инфарктов миокарда             (4й и 5й тип)</vt:lpstr>
      <vt:lpstr>Критерии перипроцедурных инфарктов миокарда             (4й и 5й тип)</vt:lpstr>
      <vt:lpstr>4й тип инфаркта миокарда</vt:lpstr>
      <vt:lpstr>Ранее перенесенный ИМ</vt:lpstr>
      <vt:lpstr>Новые концепции определения ИМ</vt:lpstr>
      <vt:lpstr>Новые концепции определения ИМ</vt:lpstr>
      <vt:lpstr>Слайд 121</vt:lpstr>
      <vt:lpstr>Новые концепции определения ИМ</vt:lpstr>
      <vt:lpstr>Нижний  ИМ, острейшая стадия.Полная блокада правой ножки пучка Гиса</vt:lpstr>
      <vt:lpstr>Обновленные концепции диагноза ОИМ</vt:lpstr>
      <vt:lpstr>Трудности диагностики ИМ по данным ЭКГ </vt:lpstr>
      <vt:lpstr>Трудности диагностики ИМ по данным ЭКГ </vt:lpstr>
      <vt:lpstr>Дифференциальный диагноз острого инфаркта миокарда с подъемом сегмента ST</vt:lpstr>
      <vt:lpstr>Слайд 128</vt:lpstr>
      <vt:lpstr>Дифференциальная диагностика болевого синдрома в области грудной клетки</vt:lpstr>
      <vt:lpstr>Дифференциальная диагностика болевого синдрома в области грудной клетки</vt:lpstr>
      <vt:lpstr>Дифференциальная диагностика болевого синдрома в области грудной клетки</vt:lpstr>
      <vt:lpstr>Дифференциальная диагностика болевого синдрома в области грудной клетки</vt:lpstr>
      <vt:lpstr>Дифференциальная диагностика болевого синдрома в области грудной клетки</vt:lpstr>
      <vt:lpstr>Острое легочное сердце</vt:lpstr>
      <vt:lpstr>Дифференциальная диагностика болевого синдрома в области грудной клетки</vt:lpstr>
      <vt:lpstr>Дифференциальная диагностика болевого синдрома в области грудной клетки</vt:lpstr>
      <vt:lpstr>Дифференциальная диагностика болевого синдрома в области грудной клетки</vt:lpstr>
      <vt:lpstr>Дифференциальная диагностика болевого синдрома в области грудной клетки</vt:lpstr>
      <vt:lpstr>Дифференциальная диагностика болевого синдрома в области грудной клетки </vt:lpstr>
      <vt:lpstr>Ds ценность ЭхоКГ при крупноочаговом ИМ</vt:lpstr>
      <vt:lpstr>Ds ценность ЭхоКг при крупноочаговом ИМ</vt:lpstr>
      <vt:lpstr>Ds ценность ЭхоКГ при крупноочаговом ИМ</vt:lpstr>
      <vt:lpstr> Механические осложнения острого инфаркта миокарда с подъемом сегмента ST</vt:lpstr>
      <vt:lpstr>Острая аневризма сердца </vt:lpstr>
      <vt:lpstr>Острая аневризма сердца при ИМ</vt:lpstr>
      <vt:lpstr>ОСТРАЯ  АНЕВРИЗМА СЕРДЦА</vt:lpstr>
      <vt:lpstr>КЛИНИКА ОСТРОЙ АНЕВРИЗМЫ</vt:lpstr>
      <vt:lpstr>ЭКГ,  УЗИ</vt:lpstr>
      <vt:lpstr>Разрыв папиллярной мышцы</vt:lpstr>
      <vt:lpstr>Слайд 150</vt:lpstr>
      <vt:lpstr>Слайд 151</vt:lpstr>
      <vt:lpstr>Слайд 152</vt:lpstr>
      <vt:lpstr>Митральная недостаточность</vt:lpstr>
      <vt:lpstr>Митральная недостаточность. Венозный застой в легких.</vt:lpstr>
      <vt:lpstr>Слайд 155</vt:lpstr>
      <vt:lpstr>Разрыв папиллярной мышцы</vt:lpstr>
      <vt:lpstr>Разрыв желудочка</vt:lpstr>
      <vt:lpstr>Тампонада сердца</vt:lpstr>
      <vt:lpstr>Разрыв стенки сердца и гемотампонада</vt:lpstr>
      <vt:lpstr>Слайд 160</vt:lpstr>
      <vt:lpstr>Клиника гемотампонады</vt:lpstr>
      <vt:lpstr>Клиника гемотампонады</vt:lpstr>
      <vt:lpstr> Гемотампонада.УЗИ.</vt:lpstr>
      <vt:lpstr>Гемоперикард.Тактика ведения.</vt:lpstr>
      <vt:lpstr>Разрыв              сердца</vt:lpstr>
      <vt:lpstr>Разрыв межжелудочковой перегородки</vt:lpstr>
      <vt:lpstr>Разрыв МЖП при ИМ. Клиника.</vt:lpstr>
      <vt:lpstr>Лечение острого инфаркта миокарда с подъемом сегмента ST</vt:lpstr>
      <vt:lpstr>Неотложные мероприятия при подозрении на ИМ </vt:lpstr>
      <vt:lpstr>       Раннее лечение ИМ</vt:lpstr>
      <vt:lpstr>Рекомендации</vt:lpstr>
      <vt:lpstr>Слайд 172</vt:lpstr>
      <vt:lpstr>Слайд 173</vt:lpstr>
      <vt:lpstr>Противопоказания к приему ацетилсалициловой кислоты </vt:lpstr>
      <vt:lpstr>Слайд 175</vt:lpstr>
      <vt:lpstr>3 класс – антагонисты аденозиновых рецепторов</vt:lpstr>
      <vt:lpstr>Антиагреганты для в\в введения  на этапе стационарного лечения (рек.)</vt:lpstr>
      <vt:lpstr>Тирофибан- Аграстат, Нидерланды</vt:lpstr>
      <vt:lpstr>Реперфузия</vt:lpstr>
      <vt:lpstr>Раннее лечение ИМ. ЦЕЛЬ  - обезболивание</vt:lpstr>
      <vt:lpstr>Слайд 181</vt:lpstr>
      <vt:lpstr>нитраты</vt:lpstr>
      <vt:lpstr>Нитроглицерин, нитроминт. Инфузия 5-20 мкг/мин с титрованием  дозы)</vt:lpstr>
      <vt:lpstr>Неэффективность обезболивания морфием </vt:lpstr>
      <vt:lpstr>        Тромболизис. Показания</vt:lpstr>
      <vt:lpstr>Абсолютные противопоказания для тромболизиса</vt:lpstr>
      <vt:lpstr>Относительные противопоказания для тромболизиса</vt:lpstr>
      <vt:lpstr>Относительные противопоказания для тромболизиса</vt:lpstr>
      <vt:lpstr>Стрептокиназа</vt:lpstr>
      <vt:lpstr>Способ введения (тромболизис)</vt:lpstr>
      <vt:lpstr>Альтеплаза</vt:lpstr>
      <vt:lpstr>Метализе (тенектеплаза)</vt:lpstr>
      <vt:lpstr>Слайд 193</vt:lpstr>
      <vt:lpstr>Слайд 194</vt:lpstr>
      <vt:lpstr> Пуролаза   (Проурокиназа  рекомбинантная)</vt:lpstr>
      <vt:lpstr>Гепаринотерапия</vt:lpstr>
      <vt:lpstr>Слайд 197</vt:lpstr>
      <vt:lpstr>Фармакология нефракционированного гепарина НФГ</vt:lpstr>
      <vt:lpstr>Недостатки нефракционированного гепарина</vt:lpstr>
      <vt:lpstr>Низкомолекулярные гепарины </vt:lpstr>
      <vt:lpstr>Низкомолекулярные гепарины . Надропарин (Фраксипарин) </vt:lpstr>
      <vt:lpstr>Низкомолекулярные гепарины. ДАЛЬТЕПАРИН (Фрагмин) в лечении нестабильной стенокардии и инфаркта миокарда без зубца Q</vt:lpstr>
      <vt:lpstr>Преимущества низкомолекулярных гепаринов</vt:lpstr>
      <vt:lpstr>Показания и противопоказания для применения низкомолекулярных гепаринов при ОКС</vt:lpstr>
      <vt:lpstr>Гепарин для профилактики тромбоэмболических осложнений</vt:lpstr>
      <vt:lpstr>Бета-блокаторы в лечении острого инфаркта миокарда</vt:lpstr>
      <vt:lpstr>Чрескоронарные вмешательства.  Международные стандарты</vt:lpstr>
      <vt:lpstr>Эндоваскулярная реперфузия миокарда при ОИМ</vt:lpstr>
      <vt:lpstr>ЧКВ </vt:lpstr>
      <vt:lpstr>Исходная коронарограмма</vt:lpstr>
      <vt:lpstr>Коронарограмма после стентирования</vt:lpstr>
      <vt:lpstr>Показания к первичной транслюминальной баллонной ангиопластике</vt:lpstr>
      <vt:lpstr>ЧКВ</vt:lpstr>
      <vt:lpstr>Бета – блокаторы в лечении ОИМ</vt:lpstr>
      <vt:lpstr>Слайд 215</vt:lpstr>
      <vt:lpstr>Слайд 216</vt:lpstr>
      <vt:lpstr>Бета – блокаторы в лечении ОИМ</vt:lpstr>
      <vt:lpstr>ИМ правого желудочка.  Лечение</vt:lpstr>
      <vt:lpstr>Слайд 219</vt:lpstr>
      <vt:lpstr>Слайд 220</vt:lpstr>
      <vt:lpstr>Слайд 221</vt:lpstr>
      <vt:lpstr>Летальность от ИМ</vt:lpstr>
      <vt:lpstr>Инфаркт миокарда. Классификация, (ВОЗ,2014)</vt:lpstr>
    </vt:vector>
  </TitlesOfParts>
  <Company>мед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Копия БВИ  10.02. 2020 ОИМ ST аудио целая (1)</dc:title>
  <dc:creator>центр</dc:creator>
  <cp:lastModifiedBy>Пользователь</cp:lastModifiedBy>
  <cp:revision>771</cp:revision>
  <dcterms:created xsi:type="dcterms:W3CDTF">2003-09-04T07:16:51Z</dcterms:created>
  <dcterms:modified xsi:type="dcterms:W3CDTF">2020-02-19T06:55:11Z</dcterms:modified>
</cp:coreProperties>
</file>