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8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11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113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114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115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121D8F4-B0D6-4B71-BDC4-4468944ED4AF}" type="slidenum"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1440" y="0"/>
            <a:ext cx="1440" cy="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1440" y="0"/>
            <a:ext cx="1440" cy="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2143080" y="695160"/>
            <a:ext cx="2571480" cy="342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53040" y="4002120"/>
            <a:ext cx="5551200" cy="4309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6" name="Рисунок 3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134880" y="-228240"/>
            <a:ext cx="2873520" cy="11198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2" name="Рисунок 71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3" name="Рисунок 72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subTitle"/>
          </p:nvPr>
        </p:nvSpPr>
        <p:spPr>
          <a:xfrm>
            <a:off x="3134880" y="-228240"/>
            <a:ext cx="2873520" cy="11198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9" name="Рисунок 10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10" name="Рисунок 10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34880" y="-228240"/>
            <a:ext cx="2873520" cy="11198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34880" y="-895320"/>
            <a:ext cx="2873520" cy="3750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4294967295"/>
          <p:cNvPicPr/>
          <p:nvPr/>
        </p:nvPicPr>
        <p:blipFill>
          <a:blip r:embed="rId14"/>
          <a:stretch/>
        </p:blipFill>
        <p:spPr>
          <a:xfrm>
            <a:off x="0" y="3600"/>
            <a:ext cx="9143280" cy="685368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134880" y="-228240"/>
            <a:ext cx="2873520" cy="2415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/>
          <p:nvPr/>
        </p:nvPicPr>
        <p:blipFill>
          <a:blip r:embed="rId14"/>
          <a:stretch/>
        </p:blipFill>
        <p:spPr>
          <a:xfrm>
            <a:off x="0" y="3600"/>
            <a:ext cx="9143280" cy="6853680"/>
          </a:xfrm>
          <a:prstGeom prst="rect">
            <a:avLst/>
          </a:prstGeom>
          <a:ln>
            <a:noFill/>
          </a:ln>
        </p:spPr>
      </p:pic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Рисунок 73"/>
          <p:cNvPicPr/>
          <p:nvPr/>
        </p:nvPicPr>
        <p:blipFill>
          <a:blip r:embed="rId14"/>
          <a:stretch/>
        </p:blipFill>
        <p:spPr>
          <a:xfrm>
            <a:off x="0" y="3600"/>
            <a:ext cx="9143280" cy="6853680"/>
          </a:xfrm>
          <a:prstGeom prst="rect">
            <a:avLst/>
          </a:prstGeom>
          <a:ln>
            <a:noFill/>
          </a:ln>
        </p:spPr>
      </p:pic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134880" y="-228240"/>
            <a:ext cx="2873520" cy="2415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97840" y="1654560"/>
            <a:ext cx="7347600" cy="53031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685800" y="2349720"/>
            <a:ext cx="7772040" cy="156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/>
            <a:r>
              <a:rPr lang="ru-RU" sz="3409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Введение в курс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409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«Актуальные вопросы профпатологии»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1371600" y="4153320"/>
            <a:ext cx="6400440" cy="175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1" name="Рисунок 120"/>
          <p:cNvPicPr/>
          <p:nvPr/>
        </p:nvPicPr>
        <p:blipFill>
          <a:blip r:embed="rId3"/>
          <a:stretch/>
        </p:blipFill>
        <p:spPr>
          <a:xfrm>
            <a:off x="720000" y="54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Рисунок 144"/>
          <p:cNvPicPr/>
          <p:nvPr/>
        </p:nvPicPr>
        <p:blipFill>
          <a:blip r:embed="rId3"/>
          <a:stretch/>
        </p:blipFill>
        <p:spPr>
          <a:xfrm>
            <a:off x="3129840" y="540000"/>
            <a:ext cx="2989800" cy="3771360"/>
          </a:xfrm>
          <a:prstGeom prst="rect">
            <a:avLst/>
          </a:prstGeom>
          <a:ln>
            <a:noFill/>
          </a:ln>
        </p:spPr>
      </p:pic>
      <p:sp>
        <p:nvSpPr>
          <p:cNvPr id="146" name="CustomShape 1"/>
          <p:cNvSpPr/>
          <p:nvPr/>
        </p:nvSpPr>
        <p:spPr>
          <a:xfrm>
            <a:off x="540000" y="4300200"/>
            <a:ext cx="7919640" cy="255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Мусийчук Юрий Иванович 1937 г.р.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доктор медицинских наук, профессор, лауреат Государственной премии.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Изучение влияния химических веществ на персонал  опасных и особо опасных химическим объектов,  патогенеза острых и хронических интоксикаций, профессиональных заболеваний, обусловленных химическим фактором, по разработке средств и методов диагностики, антидотной и патогенетической терапии, реабилитации пострадавших.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7" name="Рисунок 146"/>
          <p:cNvPicPr/>
          <p:nvPr/>
        </p:nvPicPr>
        <p:blipFill>
          <a:blip r:embed="rId4"/>
          <a:stretch/>
        </p:blipFill>
        <p:spPr>
          <a:xfrm>
            <a:off x="720000" y="54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611280" y="622440"/>
            <a:ext cx="7772040" cy="1251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CustomShape 2"/>
          <p:cNvSpPr/>
          <p:nvPr/>
        </p:nvSpPr>
        <p:spPr>
          <a:xfrm>
            <a:off x="611280" y="2924280"/>
            <a:ext cx="7848360" cy="259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9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Минздрав и ВЦСПС приняли постановления (1979) об организации санаториев-профилакториев.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9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Санаторий-профилакторий медицинское учреждение при предприятии, предназначенное для проведения оздоровительной работы среди трудящихся. Из них, в первую очередь, лица, занятые на работах с тяжелыми и вредными условиями труда.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0" name="Рисунок 149"/>
          <p:cNvPicPr/>
          <p:nvPr/>
        </p:nvPicPr>
        <p:blipFill>
          <a:blip r:embed="rId3"/>
          <a:stretch/>
        </p:blipFill>
        <p:spPr>
          <a:xfrm>
            <a:off x="720000" y="64944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755640" y="299160"/>
            <a:ext cx="7772040" cy="125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CustomShape 2"/>
          <p:cNvSpPr/>
          <p:nvPr/>
        </p:nvSpPr>
        <p:spPr>
          <a:xfrm>
            <a:off x="720000" y="1440000"/>
            <a:ext cx="7703640" cy="496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21 августа 1947 года постановлением Совета Министров СССР было создано 3-е Медицинское управление при Минздраве СССР, на которое было возложено руководство медицинским обслуживанием предприятий и научных учреждений, работающих в системе 1-го Главного управления при Совете Министров СССР, предприятий 2-го Главного управления Министерства цветной металлургии СССР и других министерств.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Эта дата знаменует создание самостоятельной системы медицинских учреждений, которые занимались организацией лечебно-профилактического и санитарно-гигиенического обеспечения всех работающих во вновь создаваемых отраслях атомной промышленности.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3" name="Рисунок 152"/>
          <p:cNvPicPr/>
          <p:nvPr/>
        </p:nvPicPr>
        <p:blipFill>
          <a:blip r:embed="rId3"/>
          <a:stretch/>
        </p:blipFill>
        <p:spPr>
          <a:xfrm>
            <a:off x="649440" y="28944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457200" y="274320"/>
            <a:ext cx="8229240" cy="114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 Главное управление при Минздраве СССР в 80 г.г. ХХ века обслуживало предприятия: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432000" indent="-323640">
              <a:lnSpc>
                <a:spcPct val="100000"/>
              </a:lnSpc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Министерства среднего машиностроения;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Министерства общего машиностроения;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34760" lvl="1" indent="-27720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ru-RU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Отдельные главки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Судостроения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Геологии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Горнорудной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Химии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Нефтехимии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Электронной промышленности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Энергетики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6" name="Рисунок 155"/>
          <p:cNvPicPr/>
          <p:nvPr/>
        </p:nvPicPr>
        <p:blipFill>
          <a:blip r:embed="rId3"/>
          <a:stretch/>
        </p:blipFill>
        <p:spPr>
          <a:xfrm>
            <a:off x="7129440" y="522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756000" y="985680"/>
            <a:ext cx="7703640" cy="387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Указом Президента Российской Федерации от 11 октября 2004 года № 1304 "О Федеральном медико-биологическом агентстве" Федеральное управление медико-биологических и экстремальных проблем при Министерстве здравоохранения Российской Федерации упразднено и на его базе создано Федеральное медико-биологическое агентство (ФМБА России).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  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В настоящее время в систему ФМБА России входит более 250 учреждений и предприятий, которые оказывают высококвалифицированную медицинскую помощь, обеспечивают медико-санитарное благополучие работающих на предприятиях с особо опасными условиями труда и населения отдельных территорий, осуществляют научное сопровождение проводимых работ.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8" name="Рисунок 157"/>
          <p:cNvPicPr/>
          <p:nvPr/>
        </p:nvPicPr>
        <p:blipFill>
          <a:blip r:embed="rId3"/>
          <a:stretch/>
        </p:blipFill>
        <p:spPr>
          <a:xfrm>
            <a:off x="900000" y="496944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720000" y="692280"/>
            <a:ext cx="7738920" cy="568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ctr">
              <a:lnSpc>
                <a:spcPct val="80000"/>
              </a:lnSpc>
            </a:pP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Рамадзини, Бернардино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Бернардино Рамадзини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итал. </a:t>
            </a:r>
            <a:r>
              <a:rPr lang="ru-RU" sz="18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Bernardino Ramazzini)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;</a:t>
            </a:r>
          </a:p>
          <a:p>
            <a:pPr algn="ctr">
              <a:lnSpc>
                <a:spcPct val="80000"/>
              </a:lnSpc>
            </a:pPr>
            <a:r>
              <a:rPr lang="ru-RU" sz="18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 русской традиции Бернардо Рамацини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1633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-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1714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 итальянский врач.</a:t>
            </a:r>
          </a:p>
          <a:p>
            <a:pPr algn="ctr">
              <a:lnSpc>
                <a:spcPct val="8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Окончил университет в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Парме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со степеью доктора медицины и философии. С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1671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г. жил в</a:t>
            </a:r>
            <a:r>
              <a:rPr lang="ru-RU" sz="1800" b="0" strike="noStrike" spc="-1">
                <a:solidFill>
                  <a:srgbClr val="CCCC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Модене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в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1682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г. основал и возглавил кафедру медицины в Моденском университете. В этот период Рамадзини занимался преимущественно вопросами </a:t>
            </a:r>
            <a:r>
              <a:rPr lang="ru-RU" sz="1800" b="0" strike="noStrike" spc="-1">
                <a:solidFill>
                  <a:srgbClr val="CCCC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эпидемиологии, в том числе лечения малярии. С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1700</a:t>
            </a:r>
            <a:r>
              <a:rPr lang="ru-RU" sz="1800" b="0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г. профессор медицины в Падуанском университете.</a:t>
            </a:r>
          </a:p>
          <a:p>
            <a:pPr algn="ctr">
              <a:lnSpc>
                <a:spcPct val="8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Рамадзини считается родоначальником медицины профессиональных заболеваний, в основу которой легла его работа «О болезнях рабочих» (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лат.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8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 Morbis Artificum Diatriba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;</a:t>
            </a:r>
            <a:r>
              <a:rPr lang="ru-RU" sz="1800" b="0" strike="noStrike" spc="-1">
                <a:solidFill>
                  <a:srgbClr val="CCCC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1700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 — обзор заболеваний рабочих 52 специальностей, вызываемых соприкосновением с химикатами, металлами, пылью и т.п. На протяжении XVIII века труд Рамадзини был переведен на основные европейские языки</a:t>
            </a:r>
          </a:p>
          <a:p>
            <a:pPr algn="ctr">
              <a:lnSpc>
                <a:spcPct val="8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3" name="Рисунок 122"/>
          <p:cNvPicPr/>
          <p:nvPr/>
        </p:nvPicPr>
        <p:blipFill>
          <a:blip r:embed="rId3"/>
          <a:stretch/>
        </p:blipFill>
        <p:spPr>
          <a:xfrm>
            <a:off x="720000" y="514944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18320" y="5078520"/>
            <a:ext cx="8221320" cy="1401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8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 честь Рамадзини в </a:t>
            </a:r>
            <a:r>
              <a:rPr lang="ru-RU" sz="1800" b="1" strike="noStrike" spc="-1">
                <a:solidFill>
                  <a:srgbClr val="B847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1982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г. учреждена Коллегия Рамадзини — всемирная организация медиков, занимающихся проблемами производственных заболеваний и болезней, вызванных состоянием окружающей среды. Коллегия Рамадзини вручает ежегодную медаль его имени за заслуги в соответствующей области медицины.</a:t>
            </a:r>
          </a:p>
        </p:txBody>
      </p:sp>
      <p:pic>
        <p:nvPicPr>
          <p:cNvPr id="125" name="Рисунок 124"/>
          <p:cNvPicPr/>
          <p:nvPr/>
        </p:nvPicPr>
        <p:blipFill>
          <a:blip r:embed="rId2"/>
          <a:stretch/>
        </p:blipFill>
        <p:spPr>
          <a:xfrm>
            <a:off x="3420000" y="720000"/>
            <a:ext cx="2699640" cy="4319640"/>
          </a:xfrm>
          <a:prstGeom prst="rect">
            <a:avLst/>
          </a:prstGeom>
          <a:ln>
            <a:noFill/>
          </a:ln>
        </p:spPr>
      </p:pic>
      <p:sp>
        <p:nvSpPr>
          <p:cNvPr id="126" name="CustomShape 2"/>
          <p:cNvSpPr/>
          <p:nvPr/>
        </p:nvSpPr>
        <p:spPr>
          <a:xfrm>
            <a:off x="540000" y="360000"/>
            <a:ext cx="809964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Bernardino Ramazzini; 3 ноября 1633, Карпи — 5 ноября 1714, Падуя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7" name="Рисунок 126"/>
          <p:cNvPicPr/>
          <p:nvPr/>
        </p:nvPicPr>
        <p:blipFill>
          <a:blip r:embed="rId3"/>
          <a:stretch/>
        </p:blipFill>
        <p:spPr>
          <a:xfrm>
            <a:off x="829440" y="370944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611280" y="959400"/>
            <a:ext cx="7772040" cy="147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2"/>
          <p:cNvSpPr/>
          <p:nvPr/>
        </p:nvSpPr>
        <p:spPr>
          <a:xfrm>
            <a:off x="539640" y="2491920"/>
            <a:ext cx="8135640" cy="22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Отмена крепостного права и последовавшие за ней социальные реформы заложили основу национальной системы здравоохранения.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 отличии от большинства западных стран российская система здравоохранения с самого начала развивалась как система массового обслуживания населения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0" name="Рисунок 129"/>
          <p:cNvPicPr/>
          <p:nvPr/>
        </p:nvPicPr>
        <p:blipFill>
          <a:blip r:embed="rId3"/>
          <a:stretch/>
        </p:blipFill>
        <p:spPr>
          <a:xfrm>
            <a:off x="829440" y="504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611280" y="959400"/>
            <a:ext cx="7772040" cy="147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2"/>
          <p:cNvSpPr/>
          <p:nvPr/>
        </p:nvSpPr>
        <p:spPr>
          <a:xfrm>
            <a:off x="539640" y="2491920"/>
            <a:ext cx="8135640" cy="175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100000"/>
              </a:lnSpc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 1864 году высочайшим указом вводится «Положение о земских учреждениях»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3" name="Рисунок 132"/>
          <p:cNvPicPr/>
          <p:nvPr/>
        </p:nvPicPr>
        <p:blipFill>
          <a:blip r:embed="rId3"/>
          <a:stretch/>
        </p:blipFill>
        <p:spPr>
          <a:xfrm>
            <a:off x="900000" y="486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611280" y="622440"/>
            <a:ext cx="7772040" cy="1251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CustomShape 2"/>
          <p:cNvSpPr/>
          <p:nvPr/>
        </p:nvSpPr>
        <p:spPr>
          <a:xfrm>
            <a:off x="539640" y="1773000"/>
            <a:ext cx="8135640" cy="38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Почти одновременно с земской медициной формируется  и фабрично-заводская медицина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 1866 году правительство принимает специальное постановление обязывающее предпринимателей устраивать больницы  при предприятиях  для стационарного лечения больных рабочих.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8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Постановление 1866 года обязывало строить больницы из расчета 1 койка на 100 работающих.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720000" y="1512000"/>
            <a:ext cx="7739640" cy="244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90000"/>
              </a:lnSpc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 1882-1897 годах выходят законы о фабричной инспекции, а в 1903 году -закон об ответственности предпринимателя  при несчастных случаях на производстве.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684360" y="4653000"/>
            <a:ext cx="7775280" cy="122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just">
              <a:lnSpc>
                <a:spcPct val="90000"/>
              </a:lnSpc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В 1909 году состоялся I Всероссийский съезд фабричных врачей.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8" name="Рисунок 137"/>
          <p:cNvPicPr/>
          <p:nvPr/>
        </p:nvPicPr>
        <p:blipFill>
          <a:blip r:embed="rId3"/>
          <a:stretch/>
        </p:blipFill>
        <p:spPr>
          <a:xfrm>
            <a:off x="649440" y="36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Рисунок 138"/>
          <p:cNvPicPr/>
          <p:nvPr/>
        </p:nvPicPr>
        <p:blipFill>
          <a:blip r:embed="rId3"/>
          <a:stretch/>
        </p:blipFill>
        <p:spPr>
          <a:xfrm>
            <a:off x="2700000" y="569160"/>
            <a:ext cx="3959640" cy="4592520"/>
          </a:xfrm>
          <a:prstGeom prst="rect">
            <a:avLst/>
          </a:prstGeom>
          <a:ln>
            <a:noFill/>
          </a:ln>
        </p:spPr>
      </p:pic>
      <p:sp>
        <p:nvSpPr>
          <p:cNvPr id="140" name="CustomShape 1"/>
          <p:cNvSpPr/>
          <p:nvPr/>
        </p:nvSpPr>
        <p:spPr>
          <a:xfrm>
            <a:off x="1119600" y="5220000"/>
            <a:ext cx="7340040" cy="138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Август Андеревич Летавет (Augusts Lietavietis, 1893—1984)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Директор НИИ Гигиены труда и профессиональной патологии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АМН СССР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Под руководством академика Летавета изучался механизм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действия и клиника лучевых поражений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1" name="Рисунок 140"/>
          <p:cNvPicPr/>
          <p:nvPr/>
        </p:nvPicPr>
        <p:blipFill>
          <a:blip r:embed="rId4"/>
          <a:stretch/>
        </p:blipFill>
        <p:spPr>
          <a:xfrm>
            <a:off x="829440" y="72000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Рисунок 141"/>
          <p:cNvPicPr/>
          <p:nvPr/>
        </p:nvPicPr>
        <p:blipFill>
          <a:blip r:embed="rId2"/>
          <a:stretch/>
        </p:blipFill>
        <p:spPr>
          <a:xfrm>
            <a:off x="2700000" y="720000"/>
            <a:ext cx="3599640" cy="359964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080000" y="4500000"/>
            <a:ext cx="7019640" cy="144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Ангелина Константиновна Гуськова  1924 — 2015  — советский и российский врач-радиолог, доктор медицинских наук, профессор, лауреат Ленинской премии. занималась радиологией, диагностикой и лечением лучевой болезни.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</p:txBody>
      </p:sp>
      <p:pic>
        <p:nvPicPr>
          <p:cNvPr id="144" name="Рисунок 143"/>
          <p:cNvPicPr/>
          <p:nvPr/>
        </p:nvPicPr>
        <p:blipFill>
          <a:blip r:embed="rId3"/>
          <a:stretch/>
        </p:blipFill>
        <p:spPr>
          <a:xfrm>
            <a:off x="720000" y="649440"/>
            <a:ext cx="1150200" cy="115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639</Words>
  <Application>LibreOffice/5.2.3.1$Linux_X86_64 LibreOffice_project/20m0$Build-1</Application>
  <PresentationFormat>Экран (4:3)</PresentationFormat>
  <Paragraphs>49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Office Theme</vt:lpstr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Алексей</dc:creator>
  <dc:description/>
  <cp:lastModifiedBy>Пользователь</cp:lastModifiedBy>
  <cp:revision>10</cp:revision>
  <dcterms:modified xsi:type="dcterms:W3CDTF">2017-04-21T08:55:00Z</dcterms:modified>
  <dc:language>ru-RU</dc:language>
</cp:coreProperties>
</file>