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261" r:id="rId4"/>
    <p:sldId id="260" r:id="rId5"/>
    <p:sldId id="257" r:id="rId6"/>
    <p:sldId id="258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297" r:id="rId61"/>
    <p:sldId id="298" r:id="rId62"/>
    <p:sldId id="299" r:id="rId63"/>
    <p:sldId id="300" r:id="rId6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080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615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97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2259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060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480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209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1915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869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9641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1747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0480D-61CA-4F87-8E84-6CEC495A09C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2E143-A33A-4A48-82B2-6AD2A65E3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81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95741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ПИТАНИЕ КАК ЛЕКАРСТВО: НОВЫЕ ТРЕНДЫ ПРОФИЛАКТИКИ</a:t>
            </a:r>
            <a:endParaRPr lang="ru-RU" sz="40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8494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69145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Слух и когнитивный статус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субклинические уровни нарушения слуха (ниже 25 дБ) </a:t>
            </a:r>
            <a:r>
              <a:rPr lang="ru-RU" dirty="0" smtClean="0"/>
              <a:t>связаны </a:t>
            </a:r>
            <a:r>
              <a:rPr lang="ru-RU" dirty="0"/>
              <a:t>с более низким уровнем когнитивных </a:t>
            </a:r>
            <a:r>
              <a:rPr lang="ru-RU" dirty="0" smtClean="0"/>
              <a:t>способностей;</a:t>
            </a:r>
          </a:p>
          <a:p>
            <a:r>
              <a:rPr lang="ru-RU" dirty="0"/>
              <a:t>п</a:t>
            </a:r>
            <a:r>
              <a:rPr lang="ru-RU" dirty="0" smtClean="0"/>
              <a:t>овышение риска </a:t>
            </a:r>
            <a:r>
              <a:rPr lang="ru-RU" dirty="0"/>
              <a:t>развития деменции </a:t>
            </a:r>
            <a:r>
              <a:rPr lang="ru-RU" dirty="0" smtClean="0"/>
              <a:t>при ухудшении слуха на </a:t>
            </a:r>
            <a:r>
              <a:rPr lang="ru-RU" dirty="0"/>
              <a:t>10 </a:t>
            </a:r>
            <a:r>
              <a:rPr lang="ru-RU" dirty="0" smtClean="0"/>
              <a:t>дБ;</a:t>
            </a:r>
          </a:p>
          <a:p>
            <a:r>
              <a:rPr lang="ru-RU" dirty="0" smtClean="0"/>
              <a:t>снижение </a:t>
            </a:r>
            <a:r>
              <a:rPr lang="ru-RU" dirty="0"/>
              <a:t>слуха </a:t>
            </a:r>
            <a:r>
              <a:rPr lang="ru-RU" dirty="0" smtClean="0"/>
              <a:t>в среднем возрасте, доказанное при помощи аудиометрии, ассоциировано с </a:t>
            </a:r>
            <a:r>
              <a:rPr lang="ru-RU" dirty="0"/>
              <a:t>более </a:t>
            </a:r>
            <a:r>
              <a:rPr lang="ru-RU" dirty="0" smtClean="0"/>
              <a:t>выраженной потерей </a:t>
            </a:r>
            <a:r>
              <a:rPr lang="ru-RU" dirty="0"/>
              <a:t>объема височной </a:t>
            </a:r>
            <a:r>
              <a:rPr lang="ru-RU" dirty="0" smtClean="0"/>
              <a:t>доли мозга, а также в области </a:t>
            </a:r>
            <a:r>
              <a:rPr lang="ru-RU" dirty="0" err="1" smtClean="0"/>
              <a:t>гиппокампа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err="1"/>
              <a:t>энторинальной</a:t>
            </a:r>
            <a:r>
              <a:rPr lang="ru-RU" dirty="0"/>
              <a:t> </a:t>
            </a:r>
            <a:r>
              <a:rPr lang="ru-RU" dirty="0" smtClean="0"/>
              <a:t>коры.</a:t>
            </a:r>
          </a:p>
          <a:p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84836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19757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Коррекция слуха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как фактор когнитивной стимуляции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</a:t>
            </a:r>
            <a:r>
              <a:rPr lang="ru-RU" dirty="0" smtClean="0"/>
              <a:t>ормальный слух – важнейший фактор когнитивной стимуляции;</a:t>
            </a:r>
          </a:p>
          <a:p>
            <a:r>
              <a:rPr lang="ru-RU" dirty="0" smtClean="0"/>
              <a:t>увеличение заболеваемости </a:t>
            </a:r>
            <a:r>
              <a:rPr lang="ru-RU" dirty="0"/>
              <a:t>деменцией у </a:t>
            </a:r>
            <a:r>
              <a:rPr lang="ru-RU" dirty="0" smtClean="0"/>
              <a:t>пациентов, которые самостоятельно сообщали </a:t>
            </a:r>
            <a:r>
              <a:rPr lang="ru-RU" dirty="0"/>
              <a:t>о проблемах со слухом, за исключением тех, кто пользовался слуховыми </a:t>
            </a:r>
            <a:r>
              <a:rPr lang="ru-RU" dirty="0" smtClean="0"/>
              <a:t>аппаратами;</a:t>
            </a:r>
          </a:p>
          <a:p>
            <a:r>
              <a:rPr lang="ru-RU" dirty="0" smtClean="0"/>
              <a:t>национальный </a:t>
            </a:r>
            <a:r>
              <a:rPr lang="ru-RU" dirty="0"/>
              <a:t>репрезентативный опрос 2040 человек старше 50 лет, </a:t>
            </a:r>
            <a:r>
              <a:rPr lang="ru-RU" dirty="0" smtClean="0"/>
              <a:t>проводимый </a:t>
            </a:r>
            <a:r>
              <a:rPr lang="ru-RU" dirty="0"/>
              <a:t>каждые два года в течение 18 </a:t>
            </a:r>
            <a:r>
              <a:rPr lang="ru-RU" dirty="0" smtClean="0"/>
              <a:t>лет (США), </a:t>
            </a:r>
            <a:r>
              <a:rPr lang="ru-RU" dirty="0"/>
              <a:t>показал, что немедленная и отсроченная память ухудшается </a:t>
            </a:r>
            <a:r>
              <a:rPr lang="ru-RU" dirty="0" smtClean="0"/>
              <a:t>в достоверно меньшей степени </a:t>
            </a:r>
            <a:r>
              <a:rPr lang="ru-RU" dirty="0"/>
              <a:t>после начала использования слуховых </a:t>
            </a:r>
            <a:r>
              <a:rPr lang="ru-RU" dirty="0" smtClean="0"/>
              <a:t>аппаратов;</a:t>
            </a:r>
          </a:p>
          <a:p>
            <a:r>
              <a:rPr lang="ru-RU" dirty="0"/>
              <a:t>п</a:t>
            </a:r>
            <a:r>
              <a:rPr lang="ru-RU" dirty="0" smtClean="0"/>
              <a:t>рименение слуховых </a:t>
            </a:r>
            <a:r>
              <a:rPr lang="ru-RU" dirty="0"/>
              <a:t>аппаратов является </a:t>
            </a:r>
            <a:r>
              <a:rPr lang="ru-RU" dirty="0" smtClean="0"/>
              <a:t>защитным фактором в плане развития деменции.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71770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3. ЧЕРЕПНО-МОЗГОВЫЕ ТРАВМЫ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77254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Характеристика проблемы 1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легкая </a:t>
            </a:r>
            <a:r>
              <a:rPr lang="ru-RU" dirty="0"/>
              <a:t>ЧМТ </a:t>
            </a:r>
            <a:r>
              <a:rPr lang="ru-RU" dirty="0" smtClean="0"/>
              <a:t>- сотрясение головного мозга</a:t>
            </a:r>
            <a:r>
              <a:rPr lang="ru-RU" dirty="0"/>
              <a:t>, </a:t>
            </a:r>
            <a:r>
              <a:rPr lang="ru-RU" dirty="0" smtClean="0"/>
              <a:t>тяжелая ЧМТ - перелом </a:t>
            </a:r>
            <a:r>
              <a:rPr lang="ru-RU" dirty="0"/>
              <a:t>черепа, </a:t>
            </a:r>
            <a:r>
              <a:rPr lang="ru-RU" dirty="0" smtClean="0"/>
              <a:t>отек мозга, внутримозговое кровотечение (согласно МКБ-10);</a:t>
            </a:r>
          </a:p>
          <a:p>
            <a:r>
              <a:rPr lang="ru-RU" dirty="0" smtClean="0"/>
              <a:t>единичная </a:t>
            </a:r>
            <a:r>
              <a:rPr lang="ru-RU" dirty="0"/>
              <a:t>тяжелая ЧМТ ассоциирована </a:t>
            </a:r>
            <a:r>
              <a:rPr lang="ru-RU" dirty="0" smtClean="0"/>
              <a:t>с </a:t>
            </a:r>
            <a:r>
              <a:rPr lang="ru-RU" dirty="0"/>
              <a:t>широко распространенной </a:t>
            </a:r>
            <a:r>
              <a:rPr lang="ru-RU" dirty="0" err="1"/>
              <a:t>гиперфосфорилированной</a:t>
            </a:r>
            <a:r>
              <a:rPr lang="ru-RU" dirty="0"/>
              <a:t> </a:t>
            </a:r>
            <a:r>
              <a:rPr lang="ru-RU" dirty="0" smtClean="0"/>
              <a:t>тау-патологией;</a:t>
            </a:r>
          </a:p>
          <a:p>
            <a:r>
              <a:rPr lang="ru-RU" dirty="0" smtClean="0"/>
              <a:t>ЧМТ вызывается </a:t>
            </a:r>
            <a:r>
              <a:rPr lang="ru-RU" dirty="0"/>
              <a:t>автомобильными, мотоциклетными и велосипедными травмами; военными воздействиями; </a:t>
            </a:r>
            <a:r>
              <a:rPr lang="ru-RU" dirty="0" smtClean="0"/>
              <a:t>занятия боксом</a:t>
            </a:r>
            <a:r>
              <a:rPr lang="ru-RU" dirty="0"/>
              <a:t>, верховой </a:t>
            </a:r>
            <a:r>
              <a:rPr lang="ru-RU" dirty="0" smtClean="0"/>
              <a:t>ездой; </a:t>
            </a:r>
            <a:r>
              <a:rPr lang="ru-RU" dirty="0"/>
              <a:t>огнестрельным оружием и </a:t>
            </a:r>
            <a:r>
              <a:rPr lang="ru-RU" dirty="0" smtClean="0"/>
              <a:t>падениями;</a:t>
            </a:r>
          </a:p>
          <a:p>
            <a:r>
              <a:rPr lang="ru-RU" dirty="0" smtClean="0"/>
              <a:t>в </a:t>
            </a:r>
            <a:r>
              <a:rPr lang="ru-RU" dirty="0"/>
              <a:t>возрасте 50 лет и </a:t>
            </a:r>
            <a:r>
              <a:rPr lang="ru-RU" dirty="0" smtClean="0"/>
              <a:t>старше при ЧМТ в анамнезе отмечается повышенная заболеваемость деменцией и достоверно повышается риск </a:t>
            </a:r>
            <a:r>
              <a:rPr lang="ru-RU" dirty="0"/>
              <a:t>развития болезни </a:t>
            </a:r>
            <a:r>
              <a:rPr lang="ru-RU" dirty="0" smtClean="0"/>
              <a:t>Альцгеймера;</a:t>
            </a:r>
          </a:p>
          <a:p>
            <a:r>
              <a:rPr lang="ru-RU" dirty="0" smtClean="0"/>
              <a:t>риск </a:t>
            </a:r>
            <a:r>
              <a:rPr lang="ru-RU" dirty="0"/>
              <a:t>развития деменции </a:t>
            </a:r>
            <a:r>
              <a:rPr lang="ru-RU" dirty="0" smtClean="0"/>
              <a:t>является самым </a:t>
            </a:r>
            <a:r>
              <a:rPr lang="ru-RU" dirty="0"/>
              <a:t>высоким в течение 6 месяцев после </a:t>
            </a:r>
            <a:r>
              <a:rPr lang="ru-RU" dirty="0" smtClean="0"/>
              <a:t>тяжелой ЧМТ.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17267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Характеристика проблемы 2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</a:t>
            </a:r>
            <a:r>
              <a:rPr lang="ru-RU" dirty="0" smtClean="0"/>
              <a:t>ри ЧМТ средней степени тяжести и тяжелой травме увеличивается </a:t>
            </a:r>
            <a:r>
              <a:rPr lang="ru-RU" dirty="0"/>
              <a:t>1-летний риск </a:t>
            </a:r>
            <a:r>
              <a:rPr lang="ru-RU" dirty="0" smtClean="0"/>
              <a:t>развития деменции, он остается повышенным на протяжении 30 лет;</a:t>
            </a:r>
          </a:p>
          <a:p>
            <a:r>
              <a:rPr lang="ru-RU" dirty="0" smtClean="0"/>
              <a:t> </a:t>
            </a:r>
            <a:r>
              <a:rPr lang="ru-RU" dirty="0"/>
              <a:t>единичная легкая ЧМТ увеличивает риск развития деменции меньше, чем тяжелая ЧМТ, </a:t>
            </a:r>
            <a:r>
              <a:rPr lang="ru-RU" dirty="0" smtClean="0"/>
              <a:t>множественные </a:t>
            </a:r>
            <a:r>
              <a:rPr lang="ru-RU" dirty="0"/>
              <a:t>ЧМТ </a:t>
            </a:r>
            <a:r>
              <a:rPr lang="ru-RU" dirty="0" smtClean="0"/>
              <a:t>в большей степени увеличивают риск развития деменции;</a:t>
            </a:r>
          </a:p>
          <a:p>
            <a:r>
              <a:rPr lang="ru-RU" dirty="0" smtClean="0"/>
              <a:t>ЧМТ может являться триггерным фактором развития </a:t>
            </a:r>
            <a:r>
              <a:rPr lang="ru-RU" dirty="0"/>
              <a:t>ранней </a:t>
            </a:r>
            <a:r>
              <a:rPr lang="ru-RU" dirty="0" smtClean="0"/>
              <a:t>формы </a:t>
            </a:r>
            <a:r>
              <a:rPr lang="ru-RU" dirty="0"/>
              <a:t>болезни </a:t>
            </a:r>
            <a:r>
              <a:rPr lang="ru-RU" dirty="0" smtClean="0"/>
              <a:t>Альцгеймера;</a:t>
            </a:r>
          </a:p>
          <a:p>
            <a:r>
              <a:rPr lang="ru-RU" dirty="0" smtClean="0"/>
              <a:t>военные </a:t>
            </a:r>
            <a:r>
              <a:rPr lang="ru-RU" dirty="0"/>
              <a:t>ветераны имеют высокий риск профессионального ЧМТ</a:t>
            </a:r>
            <a:r>
              <a:rPr lang="ru-RU" dirty="0" smtClean="0"/>
              <a:t>, что актуализирует организацию их наблюдения с точки зрения когнитивного здоровья.</a:t>
            </a: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32193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4. АРТЕРИАЛЬНАЯ ГИПЕРТЕНЗИЯ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23173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Артериальная гипертензия и деменция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персистирующая</a:t>
            </a:r>
            <a:r>
              <a:rPr lang="ru-RU" dirty="0" smtClean="0"/>
              <a:t> артериальная гипертензия в среднем возраста связана с повышенным риском развития деменции в позднем возрасте</a:t>
            </a:r>
          </a:p>
          <a:p>
            <a:r>
              <a:rPr lang="ru-RU" dirty="0" smtClean="0"/>
              <a:t>в когорте потомков участников </a:t>
            </a:r>
            <a:r>
              <a:rPr lang="ru-RU" dirty="0" err="1" smtClean="0"/>
              <a:t>Фрамингемского</a:t>
            </a:r>
            <a:r>
              <a:rPr lang="ru-RU" dirty="0" smtClean="0"/>
              <a:t> исследования, включавшей 1440 человек, повышенное систолическое артериальное давление (≥140 мм рт. ст. в среднем возрасте; средний возраст 55 лет) было связано с повышенным риском развития деменции;</a:t>
            </a:r>
          </a:p>
          <a:p>
            <a:r>
              <a:rPr lang="ru-RU" dirty="0" smtClean="0"/>
              <a:t> в британском </a:t>
            </a:r>
            <a:r>
              <a:rPr lang="ru-RU" dirty="0" err="1" smtClean="0"/>
              <a:t>когортном</a:t>
            </a:r>
            <a:r>
              <a:rPr lang="ru-RU" dirty="0" smtClean="0"/>
              <a:t> исследовании 8639 государственных служащих однократное повышение систолического артериального давления более 130 мм рт. ст. или выше в возрасте 50 лет при случайном измерении, но не в возрасте 60 или 70 лет, было связано с повышенным риском развития деменции; </a:t>
            </a: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2627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Проблемы профилактики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гипертензия среднего возраста (40 лет) связана с уменьшением объемов мозга и увеличением объема </a:t>
            </a:r>
            <a:r>
              <a:rPr lang="ru-RU" dirty="0" err="1" smtClean="0"/>
              <a:t>гиперинтенсивности</a:t>
            </a:r>
            <a:r>
              <a:rPr lang="ru-RU" dirty="0" smtClean="0"/>
              <a:t> белого вещества, но не отложением амилоида;</a:t>
            </a:r>
          </a:p>
          <a:p>
            <a:r>
              <a:rPr lang="ru-RU" dirty="0" smtClean="0"/>
              <a:t>снижение артериального давления в более позднем возрасте может быть ассоциировано с развитием деменции;</a:t>
            </a:r>
          </a:p>
          <a:p>
            <a:r>
              <a:rPr lang="ru-RU" dirty="0" err="1"/>
              <a:t>а</a:t>
            </a:r>
            <a:r>
              <a:rPr lang="ru-RU" dirty="0" err="1" smtClean="0"/>
              <a:t>нтигипетензивная</a:t>
            </a:r>
            <a:r>
              <a:rPr lang="ru-RU" dirty="0" smtClean="0"/>
              <a:t> терапия достоверно снижает риск развития деменции;</a:t>
            </a:r>
          </a:p>
          <a:p>
            <a:r>
              <a:rPr lang="ru-RU" dirty="0" err="1"/>
              <a:t>с</a:t>
            </a:r>
            <a:r>
              <a:rPr lang="ru-RU" dirty="0" err="1" smtClean="0"/>
              <a:t>татины</a:t>
            </a:r>
            <a:r>
              <a:rPr lang="ru-RU" dirty="0" smtClean="0"/>
              <a:t> и аспирин не </a:t>
            </a:r>
            <a:r>
              <a:rPr lang="ru-RU" dirty="0" err="1" smtClean="0"/>
              <a:t>профилактируют</a:t>
            </a:r>
            <a:r>
              <a:rPr lang="ru-RU" dirty="0" smtClean="0"/>
              <a:t> деменцию и снижение когнитивного статуса.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55583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5. ГИПОДИНАМИЯ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81120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Характеристика проблемы 1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м</a:t>
            </a:r>
            <a:r>
              <a:rPr lang="ru-RU" dirty="0" smtClean="0"/>
              <a:t>ета-анализ </a:t>
            </a:r>
            <a:r>
              <a:rPr lang="ru-RU" dirty="0" err="1" smtClean="0"/>
              <a:t>лонгитудинальных</a:t>
            </a:r>
            <a:r>
              <a:rPr lang="ru-RU" dirty="0" smtClean="0"/>
              <a:t> </a:t>
            </a:r>
            <a:r>
              <a:rPr lang="ru-RU" dirty="0"/>
              <a:t>обсервационных исследований продолжительностью </a:t>
            </a:r>
            <a:r>
              <a:rPr lang="ru-RU" dirty="0" smtClean="0"/>
              <a:t>от 1 до 21 года </a:t>
            </a:r>
            <a:r>
              <a:rPr lang="ru-RU" dirty="0"/>
              <a:t>показал, что </a:t>
            </a:r>
            <a:r>
              <a:rPr lang="ru-RU" dirty="0" smtClean="0"/>
              <a:t>регулярные физические </a:t>
            </a:r>
            <a:r>
              <a:rPr lang="ru-RU" dirty="0"/>
              <a:t>упражнения связаны со снижением риска развития </a:t>
            </a:r>
            <a:r>
              <a:rPr lang="ru-RU" dirty="0" smtClean="0"/>
              <a:t>деменции;</a:t>
            </a:r>
          </a:p>
          <a:p>
            <a:r>
              <a:rPr lang="ru-RU" dirty="0" smtClean="0"/>
              <a:t>физическая </a:t>
            </a:r>
            <a:r>
              <a:rPr lang="ru-RU" dirty="0"/>
              <a:t>активность защищает от </a:t>
            </a:r>
            <a:r>
              <a:rPr lang="ru-RU" dirty="0" smtClean="0"/>
              <a:t>болезни Альцгеймера;</a:t>
            </a:r>
          </a:p>
          <a:p>
            <a:r>
              <a:rPr lang="ru-RU" dirty="0"/>
              <a:t>х</a:t>
            </a:r>
            <a:r>
              <a:rPr lang="ru-RU" dirty="0" smtClean="0"/>
              <a:t>отя бы однократная в неделю </a:t>
            </a:r>
            <a:r>
              <a:rPr lang="ru-RU" dirty="0"/>
              <a:t>физическая активность </a:t>
            </a:r>
            <a:r>
              <a:rPr lang="ru-RU" dirty="0" smtClean="0"/>
              <a:t>в среднем возрасте </a:t>
            </a:r>
            <a:r>
              <a:rPr lang="ru-RU" dirty="0"/>
              <a:t>от умеренной до энергичной (</a:t>
            </a:r>
            <a:r>
              <a:rPr lang="ru-RU" dirty="0" err="1"/>
              <a:t>вспотение</a:t>
            </a:r>
            <a:r>
              <a:rPr lang="ru-RU" dirty="0"/>
              <a:t>) была связана со снижением риска деменции в течение 25-летнего периода </a:t>
            </a:r>
            <a:r>
              <a:rPr lang="ru-RU" dirty="0" smtClean="0"/>
              <a:t>наблюдения (широкие доверительные интервалы);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64259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365124"/>
            <a:ext cx="10515600" cy="6081395"/>
          </a:xfrm>
        </p:spPr>
      </p:pic>
      <p:pic>
        <p:nvPicPr>
          <p:cNvPr id="5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353800" y="6288234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51385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Характеристика проблемы 2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44-летнее </a:t>
            </a:r>
            <a:r>
              <a:rPr lang="ru-RU" dirty="0" smtClean="0"/>
              <a:t>исследование (Швеция), </a:t>
            </a:r>
            <a:r>
              <a:rPr lang="ru-RU" dirty="0"/>
              <a:t>в котором приняли участие 191 женщина (средний возраст 50 </a:t>
            </a:r>
            <a:r>
              <a:rPr lang="ru-RU" dirty="0" smtClean="0"/>
              <a:t>лет) - у </a:t>
            </a:r>
            <a:r>
              <a:rPr lang="ru-RU" dirty="0"/>
              <a:t>32% участников с низкой базовой </a:t>
            </a:r>
            <a:r>
              <a:rPr lang="ru-RU" dirty="0" smtClean="0"/>
              <a:t>физической активностью, </a:t>
            </a:r>
            <a:r>
              <a:rPr lang="ru-RU" dirty="0"/>
              <a:t>у 25% со средней и у 5% с высокой физической </a:t>
            </a:r>
            <a:r>
              <a:rPr lang="ru-RU" dirty="0" smtClean="0"/>
              <a:t>активностью </a:t>
            </a:r>
            <a:r>
              <a:rPr lang="ru-RU" dirty="0"/>
              <a:t>развилась </a:t>
            </a:r>
            <a:r>
              <a:rPr lang="ru-RU" dirty="0" smtClean="0"/>
              <a:t>деменция;</a:t>
            </a:r>
          </a:p>
          <a:p>
            <a:r>
              <a:rPr lang="ru-RU" dirty="0"/>
              <a:t>п</a:t>
            </a:r>
            <a:r>
              <a:rPr lang="ru-RU" dirty="0" smtClean="0"/>
              <a:t>ациенты перестают </a:t>
            </a:r>
            <a:r>
              <a:rPr lang="ru-RU" dirty="0"/>
              <a:t>заниматься спортом из-за продромальной деменции, поэтому бездействие может быть либо следствием, либо причиной, либо и тем и другим при деменции и может </a:t>
            </a:r>
            <a:r>
              <a:rPr lang="ru-RU" dirty="0" smtClean="0"/>
              <a:t>представлять опасность для </a:t>
            </a:r>
            <a:r>
              <a:rPr lang="ru-RU" dirty="0"/>
              <a:t>тех, кто страдает сердечно-сосудистыми заболеваниями. </a:t>
            </a:r>
            <a:endParaRPr lang="ru-RU" dirty="0" smtClean="0"/>
          </a:p>
          <a:p>
            <a:r>
              <a:rPr lang="ru-RU" dirty="0" smtClean="0"/>
              <a:t>повышенная частота развития </a:t>
            </a:r>
            <a:r>
              <a:rPr lang="ru-RU" dirty="0"/>
              <a:t>деменции всех </a:t>
            </a:r>
            <a:r>
              <a:rPr lang="ru-RU" dirty="0" smtClean="0"/>
              <a:t>причин </a:t>
            </a:r>
            <a:r>
              <a:rPr lang="ru-RU" dirty="0"/>
              <a:t>и </a:t>
            </a:r>
            <a:r>
              <a:rPr lang="ru-RU" dirty="0" smtClean="0"/>
              <a:t>болезни </a:t>
            </a:r>
            <a:r>
              <a:rPr lang="ru-RU" dirty="0"/>
              <a:t>Альцгеймера </a:t>
            </a:r>
            <a:r>
              <a:rPr lang="ru-RU" dirty="0" smtClean="0"/>
              <a:t>имела место у тех людей, </a:t>
            </a:r>
            <a:r>
              <a:rPr lang="ru-RU" dirty="0"/>
              <a:t>кто был физически неактивен в течение 10 лет до постановки </a:t>
            </a:r>
            <a:r>
              <a:rPr lang="ru-RU" dirty="0" smtClean="0"/>
              <a:t>диагноза;</a:t>
            </a:r>
          </a:p>
          <a:p>
            <a:r>
              <a:rPr lang="ru-RU" dirty="0"/>
              <a:t>п</a:t>
            </a:r>
            <a:r>
              <a:rPr lang="ru-RU" dirty="0" smtClean="0"/>
              <a:t>ри этом не было выявлено достоверной разницы </a:t>
            </a:r>
            <a:r>
              <a:rPr lang="ru-RU" dirty="0"/>
              <a:t>в </a:t>
            </a:r>
            <a:r>
              <a:rPr lang="ru-RU" dirty="0" smtClean="0"/>
              <a:t>факторах риска деменции более чем за 10 </a:t>
            </a:r>
            <a:r>
              <a:rPr lang="ru-RU" dirty="0"/>
              <a:t>лет до </a:t>
            </a:r>
            <a:r>
              <a:rPr lang="ru-RU" dirty="0" smtClean="0"/>
              <a:t>постановки диагноза за </a:t>
            </a:r>
            <a:r>
              <a:rPr lang="ru-RU" dirty="0"/>
              <a:t>исключением случаев </a:t>
            </a:r>
            <a:r>
              <a:rPr lang="ru-RU" dirty="0" err="1"/>
              <a:t>коморбидных</a:t>
            </a:r>
            <a:r>
              <a:rPr lang="ru-RU" dirty="0"/>
              <a:t> сердечно-метаболических </a:t>
            </a:r>
            <a:r>
              <a:rPr lang="ru-RU" dirty="0" smtClean="0"/>
              <a:t>заболеваний.</a:t>
            </a:r>
          </a:p>
          <a:p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4872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Типы физических нагрузок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у</a:t>
            </a:r>
            <a:r>
              <a:rPr lang="ru-RU" dirty="0" smtClean="0"/>
              <a:t>лучшение когнитивных способностей при упражнениях с умеренным </a:t>
            </a:r>
            <a:r>
              <a:rPr lang="ru-RU" dirty="0"/>
              <a:t>или </a:t>
            </a:r>
            <a:r>
              <a:rPr lang="ru-RU" dirty="0" smtClean="0"/>
              <a:t>энергичным сопротивлениям, при аэробных упражнениях </a:t>
            </a:r>
            <a:r>
              <a:rPr lang="ru-RU" dirty="0"/>
              <a:t>продолжительностью 45-60 </a:t>
            </a:r>
            <a:r>
              <a:rPr lang="ru-RU" dirty="0" smtClean="0"/>
              <a:t>минут </a:t>
            </a:r>
            <a:r>
              <a:rPr lang="ru-RU" dirty="0"/>
              <a:t>за сеанс без разницы между </a:t>
            </a:r>
            <a:r>
              <a:rPr lang="ru-RU" dirty="0" smtClean="0"/>
              <a:t>ними;</a:t>
            </a:r>
          </a:p>
          <a:p>
            <a:r>
              <a:rPr lang="ru-RU" dirty="0"/>
              <a:t>н</a:t>
            </a:r>
            <a:r>
              <a:rPr lang="ru-RU" dirty="0" smtClean="0"/>
              <a:t>е выявлено когнитивных эффектов при занятиях йогой;</a:t>
            </a:r>
          </a:p>
          <a:p>
            <a:r>
              <a:rPr lang="ru-RU" dirty="0"/>
              <a:t>с</a:t>
            </a:r>
            <a:r>
              <a:rPr lang="ru-RU" dirty="0" smtClean="0"/>
              <a:t>огласно ряда исследований аэробные упражнения имеют больший эффект чем упражнения на сопротивление;</a:t>
            </a:r>
          </a:p>
          <a:p>
            <a:r>
              <a:rPr lang="ru-RU" dirty="0"/>
              <a:t>и</a:t>
            </a:r>
            <a:r>
              <a:rPr lang="ru-RU" dirty="0" smtClean="0"/>
              <a:t>меющиеся на сегодняшний день данные </a:t>
            </a:r>
            <a:r>
              <a:rPr lang="ru-RU" dirty="0"/>
              <a:t>указывают на то, что физическая активность оказывает небольшое </a:t>
            </a:r>
            <a:r>
              <a:rPr lang="ru-RU" dirty="0" smtClean="0"/>
              <a:t>положительное </a:t>
            </a:r>
            <a:r>
              <a:rPr lang="ru-RU" dirty="0"/>
              <a:t>влияние на </a:t>
            </a:r>
            <a:r>
              <a:rPr lang="ru-RU" dirty="0" smtClean="0"/>
              <a:t>когнитивные функции </a:t>
            </a:r>
            <a:r>
              <a:rPr lang="ru-RU" dirty="0"/>
              <a:t>при умеренных когнитивных нарушениях, главным образом из-за аэробных </a:t>
            </a:r>
            <a:r>
              <a:rPr lang="ru-RU" dirty="0" smtClean="0"/>
              <a:t>упражнений;</a:t>
            </a:r>
          </a:p>
          <a:p>
            <a:r>
              <a:rPr lang="ru-RU" dirty="0" smtClean="0"/>
              <a:t>данных </a:t>
            </a:r>
            <a:r>
              <a:rPr lang="ru-RU" dirty="0"/>
              <a:t>о влиянии специфических видов физических упражнений, таких как </a:t>
            </a:r>
            <a:r>
              <a:rPr lang="ru-RU" dirty="0" smtClean="0"/>
              <a:t>упражнения с мышечным сопротивлением, крайне недостаточны.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50373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6. САХАРНЫЙ ДИАБЕТ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45958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Диабет и его лечение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в профилактике деменции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н</a:t>
            </a:r>
            <a:r>
              <a:rPr lang="ru-RU" dirty="0" smtClean="0"/>
              <a:t>аличие сахарного диабета вне зависимости от лечения является фактором </a:t>
            </a:r>
            <a:r>
              <a:rPr lang="ru-RU" dirty="0"/>
              <a:t>риска развития </a:t>
            </a:r>
            <a:r>
              <a:rPr lang="ru-RU" dirty="0" smtClean="0"/>
              <a:t>деменции;</a:t>
            </a:r>
          </a:p>
          <a:p>
            <a:r>
              <a:rPr lang="ru-RU" dirty="0" smtClean="0"/>
              <a:t>риск </a:t>
            </a:r>
            <a:r>
              <a:rPr lang="ru-RU" dirty="0"/>
              <a:t>развития деменции </a:t>
            </a:r>
            <a:r>
              <a:rPr lang="ru-RU" dirty="0" smtClean="0"/>
              <a:t>повышается </a:t>
            </a:r>
            <a:r>
              <a:rPr lang="ru-RU" dirty="0"/>
              <a:t>с увеличением продолжительности и тяжести </a:t>
            </a:r>
            <a:r>
              <a:rPr lang="ru-RU" dirty="0" smtClean="0"/>
              <a:t>диабета;</a:t>
            </a:r>
          </a:p>
          <a:p>
            <a:r>
              <a:rPr lang="ru-RU" dirty="0" smtClean="0"/>
              <a:t>влияние </a:t>
            </a:r>
            <a:r>
              <a:rPr lang="ru-RU" dirty="0"/>
              <a:t>различных диабетических препаратов на когнитивные функции или исходы деменции остается </a:t>
            </a:r>
            <a:r>
              <a:rPr lang="ru-RU" dirty="0" smtClean="0"/>
              <a:t>неясным;</a:t>
            </a:r>
          </a:p>
          <a:p>
            <a:r>
              <a:rPr lang="ru-RU" dirty="0"/>
              <a:t>с</a:t>
            </a:r>
            <a:r>
              <a:rPr lang="ru-RU" dirty="0" smtClean="0"/>
              <a:t>порные и противоречивые данные в отношении </a:t>
            </a:r>
            <a:r>
              <a:rPr lang="ru-RU" dirty="0" err="1" smtClean="0"/>
              <a:t>метформина</a:t>
            </a:r>
            <a:r>
              <a:rPr lang="ru-RU" dirty="0" smtClean="0"/>
              <a:t>;</a:t>
            </a:r>
          </a:p>
          <a:p>
            <a:r>
              <a:rPr lang="ru-RU" dirty="0"/>
              <a:t>с</a:t>
            </a:r>
            <a:r>
              <a:rPr lang="ru-RU" dirty="0" smtClean="0"/>
              <a:t>ахарный диабет </a:t>
            </a:r>
            <a:r>
              <a:rPr lang="ru-RU" dirty="0"/>
              <a:t>2 типа является </a:t>
            </a:r>
            <a:r>
              <a:rPr lang="ru-RU" dirty="0" smtClean="0"/>
              <a:t>фактором </a:t>
            </a:r>
            <a:r>
              <a:rPr lang="ru-RU" dirty="0"/>
              <a:t>риска развития </a:t>
            </a:r>
            <a:r>
              <a:rPr lang="ru-RU" dirty="0" smtClean="0"/>
              <a:t>деменции, однако на сегодняшний день неясно</a:t>
            </a:r>
            <a:r>
              <a:rPr lang="ru-RU" dirty="0"/>
              <a:t>, уменьшает ли этот риск какое-либо конкретное </a:t>
            </a:r>
            <a:r>
              <a:rPr lang="ru-RU" dirty="0" smtClean="0"/>
              <a:t>лекарство;</a:t>
            </a:r>
          </a:p>
          <a:p>
            <a:r>
              <a:rPr lang="ru-RU" dirty="0" smtClean="0"/>
              <a:t>адекватный </a:t>
            </a:r>
            <a:r>
              <a:rPr lang="ru-RU" dirty="0"/>
              <a:t>контроль </a:t>
            </a:r>
            <a:r>
              <a:rPr lang="ru-RU" dirty="0" smtClean="0"/>
              <a:t>гликемии не </a:t>
            </a:r>
            <a:r>
              <a:rPr lang="ru-RU" dirty="0"/>
              <a:t>снижает </a:t>
            </a:r>
            <a:r>
              <a:rPr lang="ru-RU" dirty="0" smtClean="0"/>
              <a:t>риска </a:t>
            </a:r>
            <a:r>
              <a:rPr lang="ru-RU" dirty="0"/>
              <a:t>развития деменции.</a:t>
            </a: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28012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7. КОМБИНИРОВАННЫЕ ФАКТОРЫ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СЕРДЕЧНО-СОСУДИСТОГО РИСКА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035229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Важность комплексного подхода, а не анализ отдельных факторов риска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 </a:t>
            </a:r>
            <a:r>
              <a:rPr lang="ru-RU" dirty="0"/>
              <a:t>британском исследовании </a:t>
            </a:r>
            <a:r>
              <a:rPr lang="ru-RU" dirty="0" smtClean="0"/>
              <a:t>приняло участие 7899 </a:t>
            </a:r>
            <a:r>
              <a:rPr lang="ru-RU" dirty="0"/>
              <a:t>человек в возрасте 50 лет, наблюдавшихся в течение 25 </a:t>
            </a:r>
            <a:r>
              <a:rPr lang="ru-RU" dirty="0" smtClean="0"/>
              <a:t>лет;</a:t>
            </a:r>
          </a:p>
          <a:p>
            <a:r>
              <a:rPr lang="ru-RU" dirty="0" smtClean="0"/>
              <a:t>рассчитали </a:t>
            </a:r>
            <a:r>
              <a:rPr lang="ru-RU" dirty="0"/>
              <a:t>оценку сердечно-сосудистого здоровья на основе четырех поведенческих (курение, диета, физическая активность, </a:t>
            </a:r>
            <a:r>
              <a:rPr lang="ru-RU" dirty="0" smtClean="0"/>
              <a:t>индекс массы тела) </a:t>
            </a:r>
            <a:r>
              <a:rPr lang="ru-RU" dirty="0"/>
              <a:t>и трех биологических (глюкоза натощак, холестерин крови, кровяное давление) показателей, каждый из которых кодировался по трехбалльной </a:t>
            </a:r>
            <a:r>
              <a:rPr lang="ru-RU" dirty="0" smtClean="0"/>
              <a:t>шкале;</a:t>
            </a:r>
          </a:p>
          <a:p>
            <a:r>
              <a:rPr lang="ru-RU" dirty="0" smtClean="0"/>
              <a:t>более </a:t>
            </a:r>
            <a:r>
              <a:rPr lang="ru-RU" dirty="0"/>
              <a:t>высокий балл был связан с более низким риском развития </a:t>
            </a:r>
            <a:r>
              <a:rPr lang="ru-RU" dirty="0" smtClean="0"/>
              <a:t>деменции как </a:t>
            </a:r>
            <a:r>
              <a:rPr lang="ru-RU" dirty="0"/>
              <a:t>для связанных с </a:t>
            </a:r>
            <a:r>
              <a:rPr lang="ru-RU" dirty="0" smtClean="0"/>
              <a:t>поведением, так и по биологическим </a:t>
            </a:r>
            <a:r>
              <a:rPr lang="ru-RU" dirty="0" err="1" smtClean="0"/>
              <a:t>субшкалам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важность </a:t>
            </a:r>
            <a:r>
              <a:rPr lang="ru-RU" dirty="0"/>
              <a:t>кластеризации сердечно-сосудистых факторов риска в среднем возрасте, поскольку исследования отдельных факторов риска </a:t>
            </a:r>
            <a:r>
              <a:rPr lang="ru-RU" dirty="0" smtClean="0"/>
              <a:t>не показывают статистически значимой </a:t>
            </a:r>
            <a:r>
              <a:rPr lang="ru-RU" dirty="0"/>
              <a:t>ассоциации </a:t>
            </a:r>
            <a:r>
              <a:rPr lang="ru-RU" dirty="0" smtClean="0"/>
              <a:t>с риском развития деменции.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172051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8. АЛКОГОЛЬ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808759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Все неоднозначно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все </a:t>
            </a:r>
            <a:r>
              <a:rPr lang="ru-RU" dirty="0"/>
              <a:t>больше свидетельств о сложной взаимосвязи алкоголя с когнитивными процессами и исходами </a:t>
            </a:r>
            <a:r>
              <a:rPr lang="ru-RU" dirty="0" smtClean="0"/>
              <a:t>деменции;</a:t>
            </a:r>
          </a:p>
          <a:p>
            <a:r>
              <a:rPr lang="ru-RU" dirty="0" smtClean="0"/>
              <a:t>потребление алкоголя </a:t>
            </a:r>
            <a:r>
              <a:rPr lang="ru-RU" dirty="0"/>
              <a:t>тесно </a:t>
            </a:r>
            <a:r>
              <a:rPr lang="ru-RU" dirty="0" smtClean="0"/>
              <a:t>связано </a:t>
            </a:r>
            <a:r>
              <a:rPr lang="ru-RU" dirty="0"/>
              <a:t>с культурными стереотипами и другими социокультурными и связанными со здоровьем факторами, что особенно затрудняет понимание доказательной </a:t>
            </a:r>
            <a:r>
              <a:rPr lang="ru-RU" dirty="0" smtClean="0"/>
              <a:t>базы;</a:t>
            </a:r>
          </a:p>
          <a:p>
            <a:r>
              <a:rPr lang="ru-RU" dirty="0"/>
              <a:t>ч</a:t>
            </a:r>
            <a:r>
              <a:rPr lang="ru-RU" dirty="0" smtClean="0"/>
              <a:t>резмерное потребление алкоголя ассоциировано с </a:t>
            </a:r>
            <a:r>
              <a:rPr lang="ru-RU" dirty="0"/>
              <a:t>повышенным риском </a:t>
            </a:r>
            <a:r>
              <a:rPr lang="ru-RU" dirty="0" smtClean="0"/>
              <a:t>деменции;</a:t>
            </a:r>
          </a:p>
          <a:p>
            <a:r>
              <a:rPr lang="ru-RU" dirty="0" smtClean="0"/>
              <a:t>легкое </a:t>
            </a:r>
            <a:r>
              <a:rPr lang="ru-RU" dirty="0"/>
              <a:t>и </a:t>
            </a:r>
            <a:r>
              <a:rPr lang="ru-RU" dirty="0" smtClean="0"/>
              <a:t>умеренное потребление </a:t>
            </a:r>
            <a:r>
              <a:rPr lang="ru-RU" dirty="0"/>
              <a:t>алкоголя </a:t>
            </a:r>
            <a:r>
              <a:rPr lang="ru-RU" dirty="0" smtClean="0"/>
              <a:t>показывает </a:t>
            </a:r>
            <a:r>
              <a:rPr lang="ru-RU" dirty="0"/>
              <a:t>снижение риска развития деменции по сравнению с </a:t>
            </a:r>
            <a:r>
              <a:rPr lang="ru-RU" dirty="0" smtClean="0"/>
              <a:t>непьющим;</a:t>
            </a:r>
          </a:p>
          <a:p>
            <a:r>
              <a:rPr lang="ru-RU" dirty="0" smtClean="0"/>
              <a:t>потребление </a:t>
            </a:r>
            <a:r>
              <a:rPr lang="ru-RU" dirty="0"/>
              <a:t>менее 21 единицы алкоголя в неделю (1 единица </a:t>
            </a:r>
            <a:r>
              <a:rPr lang="ru-RU" dirty="0" smtClean="0"/>
              <a:t>алкоголя = 10 </a:t>
            </a:r>
            <a:r>
              <a:rPr lang="ru-RU" dirty="0"/>
              <a:t>мл или 8 г чистого </a:t>
            </a:r>
            <a:r>
              <a:rPr lang="ru-RU" dirty="0" smtClean="0"/>
              <a:t>спирта) </a:t>
            </a:r>
            <a:r>
              <a:rPr lang="ru-RU" dirty="0"/>
              <a:t>может быть связано с более низким риском развития </a:t>
            </a:r>
            <a:r>
              <a:rPr lang="ru-RU" dirty="0" smtClean="0"/>
              <a:t>деменции;</a:t>
            </a:r>
          </a:p>
          <a:p>
            <a:r>
              <a:rPr lang="ru-RU" dirty="0" smtClean="0"/>
              <a:t>у </a:t>
            </a:r>
            <a:r>
              <a:rPr lang="ru-RU" dirty="0"/>
              <a:t>тех, кто </a:t>
            </a:r>
            <a:r>
              <a:rPr lang="ru-RU" dirty="0" smtClean="0"/>
              <a:t>пьет </a:t>
            </a:r>
            <a:r>
              <a:rPr lang="ru-RU" dirty="0"/>
              <a:t>более 12 единиц в </a:t>
            </a:r>
            <a:r>
              <a:rPr lang="ru-RU" dirty="0" smtClean="0"/>
              <a:t>неделю </a:t>
            </a:r>
            <a:r>
              <a:rPr lang="ru-RU" dirty="0"/>
              <a:t>время реакции в задаче перцептивного сопоставления снижалось несколько больше, чем у тех, кто пил </a:t>
            </a:r>
            <a:r>
              <a:rPr lang="ru-RU" dirty="0" smtClean="0"/>
              <a:t>меньше;</a:t>
            </a:r>
          </a:p>
          <a:p>
            <a:r>
              <a:rPr lang="ru-RU" dirty="0" smtClean="0"/>
              <a:t>потребление </a:t>
            </a:r>
            <a:r>
              <a:rPr lang="ru-RU" dirty="0"/>
              <a:t>алкоголя более 21 единицы в неделю и длительное воздержание были связаны с 17%-</a:t>
            </a:r>
            <a:r>
              <a:rPr lang="ru-RU" dirty="0" err="1"/>
              <a:t>ным</a:t>
            </a:r>
            <a:r>
              <a:rPr lang="ru-RU" dirty="0"/>
              <a:t> </a:t>
            </a:r>
            <a:r>
              <a:rPr lang="ru-RU" dirty="0" smtClean="0"/>
              <a:t>увеличением риска деменции </a:t>
            </a:r>
            <a:r>
              <a:rPr lang="ru-RU" dirty="0"/>
              <a:t>по сравнению с употреблением менее 14 </a:t>
            </a:r>
            <a:r>
              <a:rPr lang="ru-RU" dirty="0" smtClean="0"/>
              <a:t>единиц;</a:t>
            </a:r>
          </a:p>
          <a:p>
            <a:r>
              <a:rPr lang="ru-RU" dirty="0" smtClean="0"/>
              <a:t>потребление </a:t>
            </a:r>
            <a:r>
              <a:rPr lang="ru-RU" dirty="0"/>
              <a:t>более 14 единиц алкоголя </a:t>
            </a:r>
            <a:r>
              <a:rPr lang="ru-RU" dirty="0" smtClean="0"/>
              <a:t>ассоциировано с </a:t>
            </a:r>
            <a:r>
              <a:rPr lang="ru-RU" dirty="0"/>
              <a:t>правосторонней атрофией </a:t>
            </a:r>
            <a:r>
              <a:rPr lang="ru-RU" dirty="0" err="1" smtClean="0"/>
              <a:t>гиппокампа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701627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9. КОНТРОЛЬ ВЕСА И ОЖИРЕНИЕ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28700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Избыточная масса тела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положительная связь между </a:t>
            </a:r>
            <a:r>
              <a:rPr lang="ru-RU" dirty="0"/>
              <a:t>повышенным </a:t>
            </a:r>
            <a:r>
              <a:rPr lang="ru-RU" dirty="0" smtClean="0"/>
              <a:t>индексом массы тела </a:t>
            </a:r>
            <a:r>
              <a:rPr lang="ru-RU" dirty="0"/>
              <a:t>и </a:t>
            </a:r>
            <a:r>
              <a:rPr lang="ru-RU" dirty="0" smtClean="0"/>
              <a:t>деменцией;</a:t>
            </a:r>
          </a:p>
          <a:p>
            <a:r>
              <a:rPr lang="ru-RU" dirty="0" smtClean="0"/>
              <a:t>более </a:t>
            </a:r>
            <a:r>
              <a:rPr lang="ru-RU" dirty="0"/>
              <a:t>высокая масса тела, </a:t>
            </a:r>
            <a:r>
              <a:rPr lang="ru-RU" dirty="0" smtClean="0"/>
              <a:t>определенная </a:t>
            </a:r>
            <a:r>
              <a:rPr lang="ru-RU" dirty="0"/>
              <a:t>до </a:t>
            </a:r>
            <a:r>
              <a:rPr lang="ru-RU" dirty="0" smtClean="0"/>
              <a:t>развития вероятной </a:t>
            </a:r>
            <a:r>
              <a:rPr lang="ru-RU" dirty="0"/>
              <a:t>доклинической и продромальной деменции, была </a:t>
            </a:r>
            <a:r>
              <a:rPr lang="ru-RU" dirty="0" smtClean="0"/>
              <a:t>достоверно связана </a:t>
            </a:r>
            <a:r>
              <a:rPr lang="ru-RU" dirty="0"/>
              <a:t>с повышенным риском развития </a:t>
            </a:r>
            <a:r>
              <a:rPr lang="ru-RU" dirty="0" smtClean="0"/>
              <a:t>заболевания.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73421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Факторы риска деменции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на протяжении жизненного цикла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молодой возраст (до 45 лет): обучение и образование;</a:t>
            </a:r>
          </a:p>
          <a:p>
            <a:r>
              <a:rPr lang="ru-RU" dirty="0" smtClean="0"/>
              <a:t>средний возраст (45 – 65 лет): артериальная гипертензия, </a:t>
            </a:r>
            <a:r>
              <a:rPr lang="ru-RU" dirty="0"/>
              <a:t>ожирение, </a:t>
            </a:r>
            <a:r>
              <a:rPr lang="ru-RU" dirty="0" smtClean="0"/>
              <a:t>снижение слуха</a:t>
            </a:r>
            <a:r>
              <a:rPr lang="ru-RU" dirty="0"/>
              <a:t>, </a:t>
            </a:r>
            <a:r>
              <a:rPr lang="ru-RU" dirty="0" smtClean="0"/>
              <a:t>повторные черепно-мозговые травмы </a:t>
            </a:r>
            <a:r>
              <a:rPr lang="ru-RU" dirty="0"/>
              <a:t>и злоупотребление </a:t>
            </a:r>
            <a:r>
              <a:rPr lang="ru-RU" dirty="0" smtClean="0"/>
              <a:t>алкоголем;</a:t>
            </a:r>
          </a:p>
          <a:p>
            <a:r>
              <a:rPr lang="ru-RU" dirty="0" smtClean="0"/>
              <a:t>поздний возраст (65 лет и старше): курение</a:t>
            </a:r>
            <a:r>
              <a:rPr lang="ru-RU" dirty="0"/>
              <a:t>, депрессия, гиподинамия, социальная изоляция, </a:t>
            </a:r>
            <a:r>
              <a:rPr lang="ru-RU" dirty="0" smtClean="0"/>
              <a:t>сахарный диабет </a:t>
            </a:r>
            <a:r>
              <a:rPr lang="ru-RU" dirty="0"/>
              <a:t>и загрязнение </a:t>
            </a:r>
            <a:r>
              <a:rPr lang="ru-RU" dirty="0" smtClean="0"/>
              <a:t>воздуха;</a:t>
            </a:r>
          </a:p>
          <a:p>
            <a:r>
              <a:rPr lang="ru-RU" dirty="0"/>
              <a:t>н</a:t>
            </a:r>
            <a:r>
              <a:rPr lang="ru-RU" dirty="0" smtClean="0"/>
              <a:t>екоторые факторы, такие как </a:t>
            </a:r>
            <a:r>
              <a:rPr lang="ru-RU" dirty="0"/>
              <a:t>депрессия, возможно, оказывают двунаправленное воздействие и </a:t>
            </a:r>
            <a:r>
              <a:rPr lang="ru-RU" dirty="0" smtClean="0"/>
              <a:t>являются </a:t>
            </a:r>
            <a:r>
              <a:rPr lang="ru-RU" dirty="0"/>
              <a:t>частью продрома деменции.</a:t>
            </a: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683427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О пользе похудания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м</a:t>
            </a:r>
            <a:r>
              <a:rPr lang="ru-RU" dirty="0" smtClean="0"/>
              <a:t>ета-анализ </a:t>
            </a:r>
            <a:r>
              <a:rPr lang="ru-RU" dirty="0"/>
              <a:t>семи </a:t>
            </a:r>
            <a:r>
              <a:rPr lang="ru-RU" dirty="0" err="1" smtClean="0"/>
              <a:t>рандомизированных</a:t>
            </a:r>
            <a:r>
              <a:rPr lang="ru-RU" dirty="0" smtClean="0"/>
              <a:t> контролируемых исследований (468 </a:t>
            </a:r>
            <a:r>
              <a:rPr lang="ru-RU" dirty="0"/>
              <a:t>участников) и 13 </a:t>
            </a:r>
            <a:r>
              <a:rPr lang="ru-RU" dirty="0" err="1" smtClean="0"/>
              <a:t>лонгитудинальных</a:t>
            </a:r>
            <a:r>
              <a:rPr lang="ru-RU" dirty="0" smtClean="0"/>
              <a:t> исследований </a:t>
            </a:r>
            <a:r>
              <a:rPr lang="ru-RU" dirty="0"/>
              <a:t>(551 участник) взрослых с </a:t>
            </a:r>
            <a:r>
              <a:rPr lang="ru-RU" dirty="0" smtClean="0"/>
              <a:t>избыточной массой тела </a:t>
            </a:r>
            <a:r>
              <a:rPr lang="ru-RU" dirty="0"/>
              <a:t>и ожирением без деменции, средний возраст </a:t>
            </a:r>
            <a:r>
              <a:rPr lang="ru-RU" dirty="0" smtClean="0"/>
              <a:t>участников был 50 </a:t>
            </a:r>
            <a:r>
              <a:rPr lang="ru-RU" dirty="0"/>
              <a:t>лет, показал, что потеря веса на 2 кг и более у людей с </a:t>
            </a:r>
            <a:r>
              <a:rPr lang="ru-RU" dirty="0" smtClean="0"/>
              <a:t>индексом массы тела </a:t>
            </a:r>
            <a:r>
              <a:rPr lang="ru-RU" dirty="0"/>
              <a:t>более 25 была </a:t>
            </a:r>
            <a:r>
              <a:rPr lang="ru-RU" dirty="0" smtClean="0"/>
              <a:t>достоверно связана с </a:t>
            </a:r>
            <a:r>
              <a:rPr lang="ru-RU" dirty="0"/>
              <a:t>улучшением внимания и </a:t>
            </a:r>
            <a:r>
              <a:rPr lang="ru-RU" dirty="0" smtClean="0"/>
              <a:t>памяти;</a:t>
            </a:r>
          </a:p>
          <a:p>
            <a:r>
              <a:rPr lang="ru-RU" dirty="0"/>
              <a:t>п</a:t>
            </a:r>
            <a:r>
              <a:rPr lang="ru-RU" dirty="0" smtClean="0"/>
              <a:t>ри похудании отмечается достоверное улучшение </a:t>
            </a:r>
            <a:r>
              <a:rPr lang="ru-RU" dirty="0"/>
              <a:t>памяти в течение </a:t>
            </a:r>
            <a:r>
              <a:rPr lang="ru-RU" dirty="0" smtClean="0"/>
              <a:t>8 - 48 недель, однако </a:t>
            </a:r>
            <a:r>
              <a:rPr lang="ru-RU" dirty="0"/>
              <a:t>данные о долгосрочных эффектах или эффекте снижения веса в профилактике деменции отсутствуют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711734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10. КУРЕНИЕ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542908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Однозначно вредно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курильщики </a:t>
            </a:r>
            <a:r>
              <a:rPr lang="ru-RU" dirty="0"/>
              <a:t>подвергаются более высокому риску развития деменции</a:t>
            </a:r>
            <a:r>
              <a:rPr lang="ru-RU" dirty="0" smtClean="0"/>
              <a:t>, чем </a:t>
            </a:r>
            <a:r>
              <a:rPr lang="ru-RU" dirty="0"/>
              <a:t>некурящие, и более высокому риску преждевременной смерти до того возраста, в котором у них могло развиться деменция, что вносит </a:t>
            </a:r>
            <a:r>
              <a:rPr lang="ru-RU" dirty="0" smtClean="0"/>
              <a:t>неопределенность </a:t>
            </a:r>
            <a:r>
              <a:rPr lang="ru-RU" dirty="0"/>
              <a:t>в ассоциацию между курением и риском развития </a:t>
            </a:r>
            <a:r>
              <a:rPr lang="ru-RU" dirty="0" smtClean="0"/>
              <a:t>деменции;</a:t>
            </a:r>
          </a:p>
          <a:p>
            <a:r>
              <a:rPr lang="ru-RU" dirty="0" smtClean="0"/>
              <a:t>прекращение </a:t>
            </a:r>
            <a:r>
              <a:rPr lang="ru-RU" dirty="0"/>
              <a:t>курения, даже в </a:t>
            </a:r>
            <a:r>
              <a:rPr lang="ru-RU" dirty="0" smtClean="0"/>
              <a:t>старшем </a:t>
            </a:r>
            <a:r>
              <a:rPr lang="ru-RU" dirty="0"/>
              <a:t>возрасте, снижает </a:t>
            </a:r>
            <a:r>
              <a:rPr lang="ru-RU" dirty="0" smtClean="0"/>
              <a:t>риск деменции;</a:t>
            </a:r>
          </a:p>
          <a:p>
            <a:r>
              <a:rPr lang="ru-RU" dirty="0" smtClean="0"/>
              <a:t>среди </a:t>
            </a:r>
            <a:r>
              <a:rPr lang="ru-RU" dirty="0"/>
              <a:t>50 000 мужчин в возрасте старше 60 лет, прекративших курить более чем на 4 года, по сравнению с продолжающими, существенно снизился риск развития деменции в течение последующих 8 </a:t>
            </a:r>
            <a:r>
              <a:rPr lang="ru-RU" dirty="0" smtClean="0"/>
              <a:t>лет;</a:t>
            </a:r>
          </a:p>
          <a:p>
            <a:r>
              <a:rPr lang="ru-RU" dirty="0"/>
              <a:t>в</a:t>
            </a:r>
            <a:r>
              <a:rPr lang="ru-RU" dirty="0" smtClean="0"/>
              <a:t> мире 35</a:t>
            </a:r>
            <a:r>
              <a:rPr lang="ru-RU" dirty="0"/>
              <a:t>% некурящих взрослых и 40% детей подвергаются воздействию вторичного табачного дыма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 </a:t>
            </a:r>
            <a:r>
              <a:rPr lang="ru-RU" dirty="0"/>
              <a:t>женщин в возрасте 55-64 лет пассивное курение </a:t>
            </a:r>
            <a:r>
              <a:rPr lang="ru-RU" dirty="0" smtClean="0"/>
              <a:t>связано </a:t>
            </a:r>
            <a:r>
              <a:rPr lang="ru-RU" dirty="0"/>
              <a:t>с большим ухудшением памяти, и риск </a:t>
            </a:r>
            <a:r>
              <a:rPr lang="ru-RU" dirty="0" smtClean="0"/>
              <a:t>деменции возрастал </a:t>
            </a:r>
            <a:r>
              <a:rPr lang="ru-RU" dirty="0"/>
              <a:t>с увеличением продолжительности </a:t>
            </a:r>
            <a:r>
              <a:rPr lang="ru-RU" dirty="0" smtClean="0"/>
              <a:t>воздействия табачного дыма.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010449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11. ДЕПРЕССИЯ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482938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Депрессия и деменция тесно связаны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депрессия </a:t>
            </a:r>
            <a:r>
              <a:rPr lang="ru-RU" dirty="0"/>
              <a:t>связана с заболеваемостью </a:t>
            </a:r>
            <a:r>
              <a:rPr lang="ru-RU" dirty="0" smtClean="0"/>
              <a:t>деменцией с </a:t>
            </a:r>
            <a:r>
              <a:rPr lang="ru-RU" dirty="0"/>
              <a:t>различными </a:t>
            </a:r>
            <a:r>
              <a:rPr lang="ru-RU" dirty="0" smtClean="0"/>
              <a:t>психологическими </a:t>
            </a:r>
            <a:r>
              <a:rPr lang="ru-RU" dirty="0"/>
              <a:t>или физиологическими </a:t>
            </a:r>
            <a:r>
              <a:rPr lang="ru-RU" dirty="0" smtClean="0"/>
              <a:t>механизмами;</a:t>
            </a:r>
          </a:p>
          <a:p>
            <a:r>
              <a:rPr lang="ru-RU" dirty="0" smtClean="0"/>
              <a:t>часть </a:t>
            </a:r>
            <a:r>
              <a:rPr lang="ru-RU" dirty="0"/>
              <a:t>продрома и ранних стадий </a:t>
            </a:r>
            <a:r>
              <a:rPr lang="ru-RU" dirty="0" smtClean="0"/>
              <a:t>деменции;</a:t>
            </a:r>
          </a:p>
          <a:p>
            <a:r>
              <a:rPr lang="ru-RU" dirty="0" smtClean="0"/>
              <a:t>симптомы </a:t>
            </a:r>
            <a:r>
              <a:rPr lang="ru-RU" dirty="0"/>
              <a:t>психологического </a:t>
            </a:r>
            <a:r>
              <a:rPr lang="ru-RU" dirty="0" err="1"/>
              <a:t>дистресса</a:t>
            </a:r>
            <a:r>
              <a:rPr lang="ru-RU" dirty="0"/>
              <a:t> </a:t>
            </a:r>
            <a:r>
              <a:rPr lang="ru-RU" dirty="0" smtClean="0"/>
              <a:t>являются предикторами деменции через 25 лет с </a:t>
            </a:r>
            <a:r>
              <a:rPr lang="ru-RU" dirty="0"/>
              <a:t>широкими границами </a:t>
            </a:r>
            <a:r>
              <a:rPr lang="ru-RU" dirty="0" smtClean="0"/>
              <a:t>неопределенности;</a:t>
            </a:r>
          </a:p>
          <a:p>
            <a:r>
              <a:rPr lang="ru-RU" dirty="0" smtClean="0"/>
              <a:t>в </a:t>
            </a:r>
            <a:r>
              <a:rPr lang="ru-RU" dirty="0"/>
              <a:t>позднем возрасте </a:t>
            </a:r>
            <a:r>
              <a:rPr lang="ru-RU" dirty="0" smtClean="0"/>
              <a:t>симптомы депрессии увеличивают </a:t>
            </a:r>
            <a:r>
              <a:rPr lang="ru-RU" dirty="0"/>
              <a:t>риск деменции, но не в более молодом </a:t>
            </a:r>
            <a:r>
              <a:rPr lang="ru-RU" dirty="0" smtClean="0"/>
              <a:t>возрасте;</a:t>
            </a:r>
          </a:p>
          <a:p>
            <a:r>
              <a:rPr lang="ru-RU" dirty="0" smtClean="0"/>
              <a:t>депрессия </a:t>
            </a:r>
            <a:r>
              <a:rPr lang="ru-RU" dirty="0"/>
              <a:t>ассоциирована с </a:t>
            </a:r>
            <a:r>
              <a:rPr lang="ru-RU" dirty="0" smtClean="0"/>
              <a:t>заболеваемостью </a:t>
            </a:r>
            <a:r>
              <a:rPr lang="ru-RU" dirty="0"/>
              <a:t>деменцией, но эта ассоциация </a:t>
            </a:r>
            <a:r>
              <a:rPr lang="ru-RU" dirty="0" smtClean="0"/>
              <a:t>имела место у пациентов, у </a:t>
            </a:r>
            <a:r>
              <a:rPr lang="ru-RU" dirty="0"/>
              <a:t>которых деменция развивается в течение 5 лет после </a:t>
            </a:r>
            <a:r>
              <a:rPr lang="ru-RU" dirty="0" smtClean="0"/>
              <a:t>начала депрессии, причем использование </a:t>
            </a:r>
            <a:r>
              <a:rPr lang="ru-RU" dirty="0"/>
              <a:t>антидепрессантов не уменьшило этот </a:t>
            </a:r>
            <a:r>
              <a:rPr lang="ru-RU" dirty="0" smtClean="0"/>
              <a:t>риск;</a:t>
            </a:r>
          </a:p>
          <a:p>
            <a:r>
              <a:rPr lang="ru-RU" dirty="0"/>
              <a:t>в</a:t>
            </a:r>
            <a:r>
              <a:rPr lang="ru-RU" dirty="0" smtClean="0"/>
              <a:t>озможен положительный профилактический </a:t>
            </a:r>
            <a:r>
              <a:rPr lang="ru-RU" dirty="0"/>
              <a:t>эффект </a:t>
            </a:r>
            <a:r>
              <a:rPr lang="ru-RU" dirty="0" smtClean="0"/>
              <a:t>лечения </a:t>
            </a:r>
            <a:r>
              <a:rPr lang="ru-RU" dirty="0"/>
              <a:t>ингибиторами обратного захвата серотонина </a:t>
            </a:r>
            <a:r>
              <a:rPr lang="ru-RU" dirty="0" smtClean="0"/>
              <a:t>(</a:t>
            </a:r>
            <a:r>
              <a:rPr lang="ru-RU" dirty="0" err="1" smtClean="0"/>
              <a:t>циталопрам</a:t>
            </a:r>
            <a:r>
              <a:rPr lang="ru-RU" dirty="0" smtClean="0"/>
              <a:t>), который уменьшает </a:t>
            </a:r>
            <a:r>
              <a:rPr lang="ru-RU" dirty="0"/>
              <a:t>образование амилоидных </a:t>
            </a:r>
            <a:r>
              <a:rPr lang="ru-RU" dirty="0" smtClean="0"/>
              <a:t>бляшек, более </a:t>
            </a:r>
            <a:r>
              <a:rPr lang="ru-RU" dirty="0"/>
              <a:t>4 лет такого лечения было связано с замедленным прогрессированием клинически диагностированной болезни </a:t>
            </a:r>
            <a:r>
              <a:rPr lang="ru-RU" dirty="0" smtClean="0"/>
              <a:t>Альцгеймера</a:t>
            </a:r>
            <a:r>
              <a:rPr lang="ru-RU" dirty="0"/>
              <a:t> </a:t>
            </a:r>
            <a:r>
              <a:rPr lang="ru-RU" dirty="0" smtClean="0"/>
              <a:t>(нуждается в дальнейшем подтверждении).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706846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12. СОЦИАЛЬНЫЕ КОНТАКТЫ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046509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Социальные контакты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увеличивают когнитивный резерв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н</a:t>
            </a:r>
            <a:r>
              <a:rPr lang="ru-RU" dirty="0" smtClean="0"/>
              <a:t>аличие социальных контактов - общепринятый защитный фактор, который увеличивает когнитивный резерв;</a:t>
            </a:r>
          </a:p>
          <a:p>
            <a:r>
              <a:rPr lang="ru-RU" dirty="0" smtClean="0"/>
              <a:t>изоляция </a:t>
            </a:r>
            <a:r>
              <a:rPr lang="ru-RU" dirty="0"/>
              <a:t>может </a:t>
            </a:r>
            <a:r>
              <a:rPr lang="ru-RU" dirty="0" smtClean="0"/>
              <a:t>расцениваться как часть продрома деменции;</a:t>
            </a:r>
          </a:p>
          <a:p>
            <a:r>
              <a:rPr lang="ru-RU" dirty="0"/>
              <a:t>р</a:t>
            </a:r>
            <a:r>
              <a:rPr lang="ru-RU" dirty="0" smtClean="0"/>
              <a:t>иск деменции увеличивается при пожизненном одиночестве в случае отсутствия брака;</a:t>
            </a:r>
          </a:p>
          <a:p>
            <a:r>
              <a:rPr lang="ru-RU" dirty="0"/>
              <a:t>ж</a:t>
            </a:r>
            <a:r>
              <a:rPr lang="ru-RU" dirty="0" smtClean="0"/>
              <a:t>енщины в большей степени подвержены риску деменции: большинство </a:t>
            </a:r>
            <a:r>
              <a:rPr lang="ru-RU" dirty="0"/>
              <a:t>людей в среднем и более позднем возрасте женаты, к </a:t>
            </a:r>
            <a:r>
              <a:rPr lang="ru-RU" dirty="0" smtClean="0"/>
              <a:t>пожилому возрасту непропорционально </a:t>
            </a:r>
            <a:r>
              <a:rPr lang="ru-RU" dirty="0"/>
              <a:t>большое число женщин </a:t>
            </a:r>
            <a:r>
              <a:rPr lang="ru-RU" dirty="0" err="1"/>
              <a:t>овдовевают</a:t>
            </a:r>
            <a:r>
              <a:rPr lang="ru-RU" dirty="0"/>
              <a:t>, поскольку они переживают своих мужей, что сокращает их социальные </a:t>
            </a:r>
            <a:r>
              <a:rPr lang="ru-RU" dirty="0" smtClean="0"/>
              <a:t>контакты;</a:t>
            </a:r>
          </a:p>
          <a:p>
            <a:r>
              <a:rPr lang="ru-RU" dirty="0"/>
              <a:t>в</a:t>
            </a:r>
            <a:r>
              <a:rPr lang="ru-RU" dirty="0" smtClean="0"/>
              <a:t> старшем поколении семейное </a:t>
            </a:r>
            <a:r>
              <a:rPr lang="ru-RU" dirty="0"/>
              <a:t>положение играет важную роль в социальной </a:t>
            </a:r>
            <a:r>
              <a:rPr lang="ru-RU" dirty="0" smtClean="0"/>
              <a:t>вовлеченности;</a:t>
            </a:r>
          </a:p>
          <a:p>
            <a:r>
              <a:rPr lang="ru-RU" dirty="0"/>
              <a:t>н</a:t>
            </a:r>
            <a:r>
              <a:rPr lang="ru-RU" dirty="0" smtClean="0"/>
              <a:t>евысокая доказательность </a:t>
            </a:r>
            <a:r>
              <a:rPr lang="ru-RU" dirty="0"/>
              <a:t>влияния социальных вмешательств на деменцию, </a:t>
            </a:r>
            <a:r>
              <a:rPr lang="ru-RU" dirty="0" smtClean="0"/>
              <a:t>однако встречи с волонтерами и участие в дискуссионных группах улучшают когнитивные способности.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383842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13. ЗАГРЯЗНЕНИЕ ОКРУЖАЮЩЕЙ СРЕДЫ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592229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Загрязнение воздуха как фактор риска хронических неинфекционных заболеваний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з</a:t>
            </a:r>
            <a:r>
              <a:rPr lang="ru-RU" dirty="0" smtClean="0"/>
              <a:t>агрязнение </a:t>
            </a:r>
            <a:r>
              <a:rPr lang="ru-RU" dirty="0"/>
              <a:t>воздуха и твердые частицы </a:t>
            </a:r>
            <a:r>
              <a:rPr lang="ru-RU" dirty="0" err="1" smtClean="0"/>
              <a:t>поллютантов</a:t>
            </a:r>
            <a:r>
              <a:rPr lang="ru-RU" dirty="0" smtClean="0"/>
              <a:t> вызывают хронические неинфекционные заболевания;</a:t>
            </a:r>
          </a:p>
          <a:p>
            <a:r>
              <a:rPr lang="ru-RU" dirty="0"/>
              <a:t>в</a:t>
            </a:r>
            <a:r>
              <a:rPr lang="ru-RU" dirty="0" smtClean="0"/>
              <a:t> экспериментах на животных показано, что твердые </a:t>
            </a:r>
            <a:r>
              <a:rPr lang="ru-RU" dirty="0" err="1" smtClean="0"/>
              <a:t>поллютанты</a:t>
            </a:r>
            <a:r>
              <a:rPr lang="ru-RU" dirty="0" smtClean="0"/>
              <a:t> ускоряют </a:t>
            </a:r>
            <a:r>
              <a:rPr lang="ru-RU" dirty="0" err="1"/>
              <a:t>нейродегенеративные</a:t>
            </a:r>
            <a:r>
              <a:rPr lang="ru-RU" dirty="0"/>
              <a:t> процессы </a:t>
            </a:r>
            <a:r>
              <a:rPr lang="ru-RU" dirty="0" smtClean="0"/>
              <a:t>посредством стимуляции цереброваскулярных </a:t>
            </a:r>
            <a:r>
              <a:rPr lang="ru-RU" dirty="0"/>
              <a:t>и </a:t>
            </a:r>
            <a:r>
              <a:rPr lang="ru-RU" dirty="0" smtClean="0"/>
              <a:t>сердечно-сосудистых заболеваний, отложения </a:t>
            </a:r>
            <a:r>
              <a:rPr lang="ru-RU" dirty="0"/>
              <a:t>Аβ и переработку белка-предшественника </a:t>
            </a:r>
            <a:r>
              <a:rPr lang="ru-RU" dirty="0" smtClean="0"/>
              <a:t>амилоида;</a:t>
            </a:r>
          </a:p>
          <a:p>
            <a:r>
              <a:rPr lang="ru-RU" dirty="0" smtClean="0"/>
              <a:t>высокая </a:t>
            </a:r>
            <a:r>
              <a:rPr lang="ru-RU" dirty="0"/>
              <a:t>концентрация диоксида азота (</a:t>
            </a:r>
            <a:r>
              <a:rPr lang="ru-RU" dirty="0" smtClean="0"/>
              <a:t>NO2), </a:t>
            </a:r>
            <a:r>
              <a:rPr lang="ru-RU" dirty="0"/>
              <a:t>мелкодисперсные твердые частицы окружающей </a:t>
            </a:r>
            <a:r>
              <a:rPr lang="ru-RU" dirty="0" smtClean="0"/>
              <a:t>среды </a:t>
            </a:r>
            <a:r>
              <a:rPr lang="ru-RU" dirty="0"/>
              <a:t>из выхлопных газов транспортных </a:t>
            </a:r>
            <a:r>
              <a:rPr lang="ru-RU" dirty="0" smtClean="0"/>
              <a:t>средств </a:t>
            </a:r>
            <a:r>
              <a:rPr lang="ru-RU" dirty="0"/>
              <a:t>и </a:t>
            </a:r>
            <a:r>
              <a:rPr lang="ru-RU" dirty="0" smtClean="0"/>
              <a:t>сжигания древесины связаны </a:t>
            </a:r>
            <a:r>
              <a:rPr lang="ru-RU" dirty="0"/>
              <a:t>с увеличением частоты развития </a:t>
            </a:r>
            <a:r>
              <a:rPr lang="ru-RU" dirty="0" smtClean="0"/>
              <a:t>деменции;</a:t>
            </a:r>
          </a:p>
          <a:p>
            <a:r>
              <a:rPr lang="ru-RU" dirty="0"/>
              <a:t>в</a:t>
            </a:r>
            <a:r>
              <a:rPr lang="ru-RU" dirty="0" smtClean="0"/>
              <a:t> крупном </a:t>
            </a:r>
            <a:r>
              <a:rPr lang="ru-RU" dirty="0"/>
              <a:t>10-летнем американском исследовании было </a:t>
            </a:r>
            <a:r>
              <a:rPr lang="ru-RU" dirty="0" smtClean="0"/>
              <a:t>выявлено, что деменция часто имела место у темнокожих людей из </a:t>
            </a:r>
            <a:r>
              <a:rPr lang="ru-RU" dirty="0"/>
              <a:t>социально-экономически неблагополучных </a:t>
            </a:r>
            <a:r>
              <a:rPr lang="ru-RU" dirty="0" smtClean="0"/>
              <a:t>общин, что объяснялось высокими концентрациями </a:t>
            </a:r>
            <a:r>
              <a:rPr lang="ru-RU" dirty="0"/>
              <a:t>твердых </a:t>
            </a:r>
            <a:r>
              <a:rPr lang="ru-RU" dirty="0" smtClean="0"/>
              <a:t>частиц </a:t>
            </a:r>
            <a:r>
              <a:rPr lang="ru-RU" dirty="0" err="1" smtClean="0"/>
              <a:t>поллютантов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627995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14. СОН 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594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1. ОБРАЗОВАНИЕ </a:t>
            </a: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019309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Нарушения сна вызывают деменцию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нарушения </a:t>
            </a:r>
            <a:r>
              <a:rPr lang="ru-RU" dirty="0"/>
              <a:t>сна </a:t>
            </a:r>
            <a:r>
              <a:rPr lang="ru-RU" dirty="0" smtClean="0"/>
              <a:t>связано </a:t>
            </a:r>
            <a:r>
              <a:rPr lang="ru-RU" dirty="0"/>
              <a:t>с отложением </a:t>
            </a:r>
            <a:r>
              <a:rPr lang="ru-RU" dirty="0" smtClean="0"/>
              <a:t>β-амилоида, развитием низкоинтенсивного воспаления;</a:t>
            </a:r>
          </a:p>
          <a:p>
            <a:r>
              <a:rPr lang="ru-RU" dirty="0" smtClean="0"/>
              <a:t>плохое </a:t>
            </a:r>
            <a:r>
              <a:rPr lang="ru-RU" dirty="0"/>
              <a:t>качество сна, нарушение циркадного ритма, </a:t>
            </a:r>
            <a:r>
              <a:rPr lang="ru-RU" dirty="0" smtClean="0"/>
              <a:t>бессонница </a:t>
            </a:r>
            <a:r>
              <a:rPr lang="ru-RU" dirty="0"/>
              <a:t>и </a:t>
            </a:r>
            <a:r>
              <a:rPr lang="ru-RU" dirty="0" err="1"/>
              <a:t>обструктивное</a:t>
            </a:r>
            <a:r>
              <a:rPr lang="ru-RU" dirty="0"/>
              <a:t> апноэ </a:t>
            </a:r>
            <a:r>
              <a:rPr lang="ru-RU" dirty="0" smtClean="0"/>
              <a:t>во время сна достоверно ассоциированы </a:t>
            </a:r>
            <a:r>
              <a:rPr lang="ru-RU" dirty="0"/>
              <a:t>с более высоким риском развития </a:t>
            </a:r>
            <a:r>
              <a:rPr lang="ru-RU" dirty="0" smtClean="0"/>
              <a:t>деменции;</a:t>
            </a:r>
          </a:p>
          <a:p>
            <a:r>
              <a:rPr lang="ru-RU" dirty="0" smtClean="0"/>
              <a:t>U-образная </a:t>
            </a:r>
            <a:r>
              <a:rPr lang="ru-RU" dirty="0"/>
              <a:t>ассоциация между продолжительностью сна и риском умеренных когнитивных </a:t>
            </a:r>
            <a:r>
              <a:rPr lang="ru-RU" dirty="0" smtClean="0"/>
              <a:t>нарушений;</a:t>
            </a:r>
          </a:p>
          <a:p>
            <a:r>
              <a:rPr lang="ru-RU" dirty="0" smtClean="0"/>
              <a:t>прием бензидиазепинов связан с большим риском </a:t>
            </a:r>
            <a:r>
              <a:rPr lang="ru-RU" dirty="0"/>
              <a:t>развития деменции, </a:t>
            </a:r>
            <a:r>
              <a:rPr lang="ru-RU" dirty="0" smtClean="0"/>
              <a:t>а также с повторными падениями и частыми госпитализациями.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631684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15. ПИТАНИЕ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3800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170207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ВОЗ рекомендует средиземноморскую диету для профилактики когнитивного снижения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питание </a:t>
            </a:r>
            <a:r>
              <a:rPr lang="ru-RU" dirty="0"/>
              <a:t>и диетические компоненты </a:t>
            </a:r>
            <a:r>
              <a:rPr lang="ru-RU" dirty="0" smtClean="0"/>
              <a:t>в профилактике деменции до сих пор вызывают споры;</a:t>
            </a:r>
          </a:p>
          <a:p>
            <a:r>
              <a:rPr lang="ru-RU" dirty="0" smtClean="0"/>
              <a:t>за </a:t>
            </a:r>
            <a:r>
              <a:rPr lang="ru-RU" dirty="0"/>
              <a:t>последние 5 лет был сделан шаг к рассмотрению доказательной базы </a:t>
            </a:r>
            <a:r>
              <a:rPr lang="ru-RU" dirty="0" smtClean="0"/>
              <a:t>цельных </a:t>
            </a:r>
            <a:r>
              <a:rPr lang="ru-RU" dirty="0"/>
              <a:t>диет, особенно высокого потребления растительных продуктов, таких как средиземноморская </a:t>
            </a:r>
            <a:r>
              <a:rPr lang="ru-RU" dirty="0" smtClean="0"/>
              <a:t>диета;</a:t>
            </a:r>
          </a:p>
          <a:p>
            <a:r>
              <a:rPr lang="ru-RU" dirty="0" smtClean="0"/>
              <a:t>высокое </a:t>
            </a:r>
            <a:r>
              <a:rPr lang="ru-RU" dirty="0"/>
              <a:t>потребление овощей, бобовых, фруктов, орехов, злаков и оливкового масла;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возрасте 58-99 </a:t>
            </a:r>
            <a:r>
              <a:rPr lang="ru-RU" dirty="0" smtClean="0"/>
              <a:t>лет те </a:t>
            </a:r>
            <a:r>
              <a:rPr lang="ru-RU" dirty="0" err="1" smtClean="0"/>
              <a:t>дица</a:t>
            </a:r>
            <a:r>
              <a:rPr lang="ru-RU" dirty="0" smtClean="0"/>
              <a:t>, </a:t>
            </a:r>
            <a:r>
              <a:rPr lang="ru-RU" dirty="0"/>
              <a:t>кто сообщал о </a:t>
            </a:r>
            <a:r>
              <a:rPr lang="ru-RU" dirty="0" smtClean="0"/>
              <a:t>высоком </a:t>
            </a:r>
            <a:r>
              <a:rPr lang="ru-RU" dirty="0"/>
              <a:t>потреблении зеленых листовых овощей, эквивалентном </a:t>
            </a:r>
            <a:r>
              <a:rPr lang="ru-RU" dirty="0" smtClean="0"/>
              <a:t>1 - 3 </a:t>
            </a:r>
            <a:r>
              <a:rPr lang="ru-RU" dirty="0"/>
              <a:t>порциям в день, имели меньшее когнитивное снижение в течение </a:t>
            </a:r>
            <a:r>
              <a:rPr lang="ru-RU" dirty="0" smtClean="0"/>
              <a:t>4 - 7 лет;</a:t>
            </a:r>
          </a:p>
          <a:p>
            <a:r>
              <a:rPr lang="ru-RU" dirty="0" smtClean="0"/>
              <a:t>диета влияет </a:t>
            </a:r>
            <a:r>
              <a:rPr lang="ru-RU" dirty="0"/>
              <a:t>на риск деменции, защищая от </a:t>
            </a:r>
            <a:r>
              <a:rPr lang="ru-RU" dirty="0" smtClean="0"/>
              <a:t>избыточной нагрузки сердечно-сосудистых </a:t>
            </a:r>
            <a:r>
              <a:rPr lang="ru-RU" dirty="0"/>
              <a:t>факторов риска.</a:t>
            </a: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596965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Питание и деменция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792968" cy="4666615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мозг - это орган, который требует непропорционально большого количества энергии по сравнению с его массой;</a:t>
            </a:r>
          </a:p>
          <a:p>
            <a:r>
              <a:rPr lang="ru-RU" dirty="0"/>
              <a:t>о</a:t>
            </a:r>
            <a:r>
              <a:rPr lang="ru-RU" dirty="0" smtClean="0"/>
              <a:t>сновной источник энергии – глюкоза (питание </a:t>
            </a:r>
            <a:r>
              <a:rPr lang="ru-RU" dirty="0" err="1" smtClean="0"/>
              <a:t>глии</a:t>
            </a:r>
            <a:r>
              <a:rPr lang="ru-RU" dirty="0" smtClean="0"/>
              <a:t> и </a:t>
            </a:r>
            <a:r>
              <a:rPr lang="ru-RU" dirty="0" err="1" smtClean="0"/>
              <a:t>нейроцитов</a:t>
            </a:r>
            <a:r>
              <a:rPr lang="ru-RU" dirty="0" smtClean="0"/>
              <a:t>, продукция </a:t>
            </a:r>
            <a:r>
              <a:rPr lang="ru-RU" dirty="0" err="1" smtClean="0"/>
              <a:t>нейромедиаторов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липиды - ключевой компонент мембран </a:t>
            </a:r>
            <a:r>
              <a:rPr lang="ru-RU" dirty="0" err="1" smtClean="0"/>
              <a:t>нейроцитов</a:t>
            </a:r>
            <a:r>
              <a:rPr lang="ru-RU" dirty="0" smtClean="0"/>
              <a:t>;</a:t>
            </a:r>
          </a:p>
          <a:p>
            <a:r>
              <a:rPr lang="ru-RU" dirty="0"/>
              <a:t>ж</a:t>
            </a:r>
            <a:r>
              <a:rPr lang="ru-RU" dirty="0" smtClean="0"/>
              <a:t>иры (</a:t>
            </a:r>
            <a:r>
              <a:rPr lang="ru-RU" dirty="0" err="1" smtClean="0"/>
              <a:t>ганглиозиды</a:t>
            </a:r>
            <a:r>
              <a:rPr lang="ru-RU" dirty="0" smtClean="0"/>
              <a:t> и </a:t>
            </a:r>
            <a:r>
              <a:rPr lang="ru-RU" dirty="0" err="1" smtClean="0"/>
              <a:t>сфинголипиды</a:t>
            </a:r>
            <a:r>
              <a:rPr lang="ru-RU" dirty="0" smtClean="0"/>
              <a:t>) - обеспечение нормальной проводимости нервных импульсов, что обеспечивает когнитивные способности;</a:t>
            </a:r>
          </a:p>
          <a:p>
            <a:r>
              <a:rPr lang="ru-RU" dirty="0" smtClean="0"/>
              <a:t>потребление аминокислот может быть значительным фактором в распространенности и прогнозе деменции: анализ потребления холина у 2497 человек в течение 22 лет - пациенты с более высоким потреблением холина имели более низкую частоту деменции и более мягкие когнитивные нарушения;</a:t>
            </a:r>
          </a:p>
          <a:p>
            <a:r>
              <a:rPr lang="ru-RU" dirty="0" smtClean="0"/>
              <a:t>аминокислоты (лейцин, </a:t>
            </a:r>
            <a:r>
              <a:rPr lang="ru-RU" dirty="0" err="1" smtClean="0"/>
              <a:t>фенилаланин</a:t>
            </a:r>
            <a:r>
              <a:rPr lang="ru-RU" dirty="0" smtClean="0"/>
              <a:t>, лизин и </a:t>
            </a:r>
            <a:r>
              <a:rPr lang="ru-RU" dirty="0" err="1" smtClean="0"/>
              <a:t>треонин</a:t>
            </a:r>
            <a:r>
              <a:rPr lang="ru-RU" dirty="0" smtClean="0"/>
              <a:t>) играют ключевую роль в поддержании когнитивных функций в течение 8 лет.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878917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Жиры и деменция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пациенты, которые потребляли больше насыщенных жирных кислот и </a:t>
            </a:r>
            <a:r>
              <a:rPr lang="ru-RU" dirty="0" err="1" smtClean="0"/>
              <a:t>трансжиров</a:t>
            </a:r>
            <a:r>
              <a:rPr lang="ru-RU" dirty="0" smtClean="0"/>
              <a:t>, демонстрировали большее когнитивное снижение, чем контрольная группа;</a:t>
            </a:r>
          </a:p>
          <a:p>
            <a:r>
              <a:rPr lang="ru-RU" dirty="0" smtClean="0"/>
              <a:t>насыщенные жирные кислоты и </a:t>
            </a:r>
            <a:r>
              <a:rPr lang="ru-RU" dirty="0" err="1" smtClean="0"/>
              <a:t>трансжиры</a:t>
            </a:r>
            <a:r>
              <a:rPr lang="ru-RU" dirty="0" smtClean="0"/>
              <a:t> повышают уровень ЛПНП, что приводит к ускорению атеросклероза и таким образом способствует возникновению сосудистой деменции;</a:t>
            </a:r>
          </a:p>
          <a:p>
            <a:r>
              <a:rPr lang="ru-RU" dirty="0" smtClean="0"/>
              <a:t>жирные кислоты влияют на познание несколькими способами: 1) ускорение атеросклероза, 2) </a:t>
            </a:r>
            <a:r>
              <a:rPr lang="ru-RU" dirty="0" err="1" smtClean="0"/>
              <a:t>тромбогенез</a:t>
            </a:r>
            <a:r>
              <a:rPr lang="ru-RU" dirty="0" smtClean="0"/>
              <a:t>, 3) ухудшение статуса </a:t>
            </a:r>
            <a:r>
              <a:rPr lang="ru-RU" dirty="0" err="1" smtClean="0"/>
              <a:t>фибринолиза</a:t>
            </a:r>
            <a:r>
              <a:rPr lang="ru-RU" dirty="0" smtClean="0"/>
              <a:t>, что способствует развитию сосудистой деменции, поскольку снижение кровотока и микроинфаркты приводят к длительной гипоксии головного мозга;</a:t>
            </a:r>
          </a:p>
          <a:p>
            <a:r>
              <a:rPr lang="ru-RU" dirty="0" smtClean="0"/>
              <a:t>насыщенные жирные кислоты повышают </a:t>
            </a:r>
            <a:r>
              <a:rPr lang="ru-RU" dirty="0" err="1" smtClean="0"/>
              <a:t>инсулинорезистентность</a:t>
            </a:r>
            <a:r>
              <a:rPr lang="ru-RU" dirty="0" smtClean="0"/>
              <a:t>, что приводит к сахарному диабету II типа как самостоятельному фактору риска развития деменции.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116191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Голод, насыщение и деменция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осле достижения чувства насыщения у испытуемых повышалась способность запоминать;</a:t>
            </a:r>
          </a:p>
          <a:p>
            <a:r>
              <a:rPr lang="ru-RU" dirty="0" err="1" smtClean="0"/>
              <a:t>холецистокинин</a:t>
            </a:r>
            <a:r>
              <a:rPr lang="ru-RU" dirty="0" smtClean="0"/>
              <a:t> активизирует восходящие волокна в гипоталамус и улучшает способность к запоминанию;</a:t>
            </a:r>
          </a:p>
          <a:p>
            <a:r>
              <a:rPr lang="ru-RU" dirty="0" err="1"/>
              <a:t>г</a:t>
            </a:r>
            <a:r>
              <a:rPr lang="ru-RU" dirty="0" err="1" smtClean="0"/>
              <a:t>релин</a:t>
            </a:r>
            <a:r>
              <a:rPr lang="ru-RU" dirty="0" smtClean="0"/>
              <a:t> (его уровень повышается при голодании), улучшает способность запоминать, но длительное голодание оказывает неблагоприятное влияние на когнитивные функции, обусловленное снижением уровня лептина в сыворотке крови (продуцируется </a:t>
            </a:r>
            <a:r>
              <a:rPr lang="ru-RU" dirty="0" err="1" smtClean="0"/>
              <a:t>адипоцитами</a:t>
            </a:r>
            <a:r>
              <a:rPr lang="ru-RU" dirty="0" smtClean="0"/>
              <a:t> на фоне насыщения).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563574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Микронутриенты и деменция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м</a:t>
            </a:r>
            <a:r>
              <a:rPr lang="ru-RU" dirty="0" smtClean="0"/>
              <a:t>икроэлементы - это вещества, необходимые для жизни, но которые не могут быть синтезированы самостоятельно человеческим организмом;</a:t>
            </a:r>
          </a:p>
          <a:p>
            <a:r>
              <a:rPr lang="ru-RU" dirty="0" smtClean="0"/>
              <a:t>требуются в мельчайших количествах и приобретаются либо с помощью диеты (с пищей), либо с помощью витаминных добавок;</a:t>
            </a:r>
          </a:p>
          <a:p>
            <a:r>
              <a:rPr lang="ru-RU" dirty="0" smtClean="0"/>
              <a:t>служат коферментами или играют ключевую роль в некоторых ферментных структурах;</a:t>
            </a:r>
          </a:p>
          <a:p>
            <a:r>
              <a:rPr lang="ru-RU" dirty="0" smtClean="0"/>
              <a:t>наиболее распространенными микроэлементами, входящими в состав ферментных структур, являются медь, селен, марганец и цинк;</a:t>
            </a:r>
          </a:p>
          <a:p>
            <a:r>
              <a:rPr lang="ru-RU" dirty="0" smtClean="0"/>
              <a:t>антиоксидантными витаминами являются витамин С, </a:t>
            </a:r>
            <a:r>
              <a:rPr lang="ru-RU" dirty="0" err="1" smtClean="0"/>
              <a:t>каротиноиды</a:t>
            </a:r>
            <a:r>
              <a:rPr lang="ru-RU" dirty="0" smtClean="0"/>
              <a:t>, </a:t>
            </a:r>
            <a:r>
              <a:rPr lang="ru-RU" dirty="0" err="1" smtClean="0"/>
              <a:t>флавоноиды</a:t>
            </a:r>
            <a:r>
              <a:rPr lang="ru-RU" dirty="0" smtClean="0"/>
              <a:t> и наиболее важный витамин Е. Они являются необходимым компонентом антиоксидантной системы и ингибируют </a:t>
            </a:r>
            <a:r>
              <a:rPr lang="ru-RU" dirty="0" err="1" smtClean="0"/>
              <a:t>оксидативный</a:t>
            </a:r>
            <a:r>
              <a:rPr lang="ru-RU" dirty="0" smtClean="0"/>
              <a:t> стресс;</a:t>
            </a:r>
          </a:p>
          <a:p>
            <a:r>
              <a:rPr lang="ru-RU" dirty="0"/>
              <a:t>в</a:t>
            </a:r>
            <a:r>
              <a:rPr lang="ru-RU" dirty="0" smtClean="0"/>
              <a:t> ряде исследований уровень микроэлементов сопоставлен с прогнозом деменции и качеством старения.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488203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Черника и деменция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ч</a:t>
            </a:r>
            <a:r>
              <a:rPr lang="ru-RU" dirty="0" smtClean="0"/>
              <a:t>ерника является важным источником </a:t>
            </a:r>
            <a:r>
              <a:rPr lang="ru-RU" dirty="0" err="1" smtClean="0"/>
              <a:t>флавоноидов</a:t>
            </a:r>
            <a:r>
              <a:rPr lang="ru-RU" dirty="0" smtClean="0"/>
              <a:t> (полифенолов), которые являются мощными пищевыми антиоксидантами;</a:t>
            </a:r>
          </a:p>
          <a:p>
            <a:r>
              <a:rPr lang="ru-RU" dirty="0" smtClean="0"/>
              <a:t>после ежедневного приема добавок черники в течение 16 недель участники исследований показали повышенную активность в области левой </a:t>
            </a:r>
            <a:r>
              <a:rPr lang="ru-RU" dirty="0" err="1" smtClean="0"/>
              <a:t>прецентральной</a:t>
            </a:r>
            <a:r>
              <a:rPr lang="ru-RU" dirty="0" smtClean="0"/>
              <a:t> извилине, левой средней лобной извилине и левой внутренней теменной доле;</a:t>
            </a:r>
          </a:p>
          <a:p>
            <a:r>
              <a:rPr lang="ru-RU" dirty="0" smtClean="0"/>
              <a:t>ежедневная добавка дикой черники повысила исполнительную функцию, кратковременная память, настроение и время реакции у детей в возрасте 7-10 лет;</a:t>
            </a:r>
          </a:p>
          <a:p>
            <a:r>
              <a:rPr lang="ru-RU" dirty="0" smtClean="0"/>
              <a:t>у взрослых добавление черники показало улучшение парного ассоциативного обучения, запоминания списка слов и уменьшение депрессивных симптомов.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000554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Витамин </a:t>
            </a:r>
            <a:r>
              <a:rPr lang="en-US" b="1" dirty="0" smtClean="0">
                <a:solidFill>
                  <a:srgbClr val="00B050"/>
                </a:solidFill>
              </a:rPr>
              <a:t>D </a:t>
            </a:r>
            <a:r>
              <a:rPr lang="ru-RU" b="1" dirty="0" smtClean="0">
                <a:solidFill>
                  <a:srgbClr val="00B050"/>
                </a:solidFill>
              </a:rPr>
              <a:t>и деменция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у</a:t>
            </a:r>
            <a:r>
              <a:rPr lang="ru-RU" dirty="0" smtClean="0"/>
              <a:t> людей с низким содержанием витамина D (&lt;25 </a:t>
            </a:r>
            <a:r>
              <a:rPr lang="ru-RU" dirty="0" err="1" smtClean="0"/>
              <a:t>нмоль</a:t>
            </a:r>
            <a:r>
              <a:rPr lang="ru-RU" dirty="0" smtClean="0"/>
              <a:t>/л) в сыворотке крови когнитивные способности были ниже, чем у контрольной группы, в то время как контрольная группа имела достаточный уровень витамина D (≥75 </a:t>
            </a:r>
            <a:r>
              <a:rPr lang="ru-RU" dirty="0" err="1" smtClean="0"/>
              <a:t>нмоль</a:t>
            </a:r>
            <a:r>
              <a:rPr lang="ru-RU" dirty="0" smtClean="0"/>
              <a:t>/л), снижение на 0,3 балла по шкале MMSE каждый год, когда имелся дефицит витамина D;</a:t>
            </a:r>
          </a:p>
          <a:p>
            <a:r>
              <a:rPr lang="ru-RU" dirty="0" smtClean="0"/>
              <a:t>витамин D снижает выработку β-амилоида в головном мозге;</a:t>
            </a:r>
          </a:p>
          <a:p>
            <a:r>
              <a:rPr lang="ru-RU" dirty="0" smtClean="0"/>
              <a:t>побочным эффектом приема витамина D может быть последующая </a:t>
            </a:r>
            <a:r>
              <a:rPr lang="ru-RU" dirty="0" err="1" smtClean="0"/>
              <a:t>гиперкальциемия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при приеме высоких доз витамина D улучшения когнитивных улучшений обнаружено не было;</a:t>
            </a:r>
          </a:p>
          <a:p>
            <a:r>
              <a:rPr lang="ru-RU" dirty="0" smtClean="0"/>
              <a:t>избыток кальция из-за чрезмерного приема витамина D оказывает неблагоприятное воздействие на когнитивные способности больше, чем витамин D приносит пользу.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206262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Диета и головной мозг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диета влияет на многие заболевания, включая сердечно-сосудистые заболевания, диабет и рак;</a:t>
            </a:r>
          </a:p>
          <a:p>
            <a:r>
              <a:rPr lang="ru-RU" dirty="0" smtClean="0"/>
              <a:t>играет определенную роль в </a:t>
            </a:r>
            <a:r>
              <a:rPr lang="ru-RU" dirty="0" err="1" smtClean="0"/>
              <a:t>нейродегенерации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«западная» диета определяется как регулярное потребление жареного мяса, сосисок, гамбургеров, стейков, чипсов, чипсов и сладких напитков, больше чем свежих овощей, фруктов и рыбы;</a:t>
            </a:r>
          </a:p>
          <a:p>
            <a:r>
              <a:rPr lang="ru-RU" dirty="0" smtClean="0"/>
              <a:t>потребители «западной» диеты имели в среднем на 45,7-52,6 мм3 меньший объем </a:t>
            </a:r>
            <a:r>
              <a:rPr lang="ru-RU" dirty="0" err="1" smtClean="0"/>
              <a:t>гиппокампа</a:t>
            </a:r>
            <a:r>
              <a:rPr lang="ru-RU" dirty="0" smtClean="0"/>
              <a:t> по сравнению с людьми, практикующими здоровое питание.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5341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e-BY" b="1" dirty="0" smtClean="0">
                <a:solidFill>
                  <a:schemeClr val="accent6"/>
                </a:solidFill>
              </a:rPr>
              <a:t>Образова</a:t>
            </a:r>
            <a:r>
              <a:rPr lang="ru-RU" b="1" dirty="0" err="1" smtClean="0">
                <a:solidFill>
                  <a:schemeClr val="accent6"/>
                </a:solidFill>
              </a:rPr>
              <a:t>ние</a:t>
            </a:r>
            <a:r>
              <a:rPr lang="ru-RU" b="1" dirty="0" smtClean="0">
                <a:solidFill>
                  <a:schemeClr val="accent6"/>
                </a:solidFill>
              </a:rPr>
              <a:t>: фокус на детство и ранний подростковый возраст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</a:t>
            </a:r>
            <a:r>
              <a:rPr lang="ru-RU" dirty="0" smtClean="0"/>
              <a:t>рофилактике деменции способствуют более </a:t>
            </a:r>
            <a:r>
              <a:rPr lang="ru-RU" dirty="0"/>
              <a:t>высокий уровень образования в детском </a:t>
            </a:r>
            <a:r>
              <a:rPr lang="ru-RU" dirty="0" smtClean="0"/>
              <a:t>возрасте, высшее образование </a:t>
            </a:r>
            <a:r>
              <a:rPr lang="ru-RU" dirty="0"/>
              <a:t>и </a:t>
            </a:r>
            <a:r>
              <a:rPr lang="ru-RU" dirty="0" smtClean="0"/>
              <a:t>непрерывное совершенствование в течении всей жизни;</a:t>
            </a:r>
          </a:p>
          <a:p>
            <a:r>
              <a:rPr lang="ru-RU" dirty="0"/>
              <a:t>общая когнитивная способность увеличивается </a:t>
            </a:r>
            <a:r>
              <a:rPr lang="ru-RU" dirty="0" smtClean="0"/>
              <a:t>по мере обучения в детстве, достигает </a:t>
            </a:r>
            <a:r>
              <a:rPr lang="ru-RU" dirty="0"/>
              <a:t>плато в позднем подростковом возрасте, когда мозг достигает наибольшей </a:t>
            </a:r>
            <a:r>
              <a:rPr lang="ru-RU" dirty="0" smtClean="0"/>
              <a:t>пластичности, далее – небольшое увеличение при получении образования </a:t>
            </a:r>
            <a:r>
              <a:rPr lang="ru-RU" dirty="0"/>
              <a:t>после 20 </a:t>
            </a:r>
            <a:r>
              <a:rPr lang="ru-RU" dirty="0" smtClean="0"/>
              <a:t>лет;</a:t>
            </a:r>
          </a:p>
          <a:p>
            <a:r>
              <a:rPr lang="ru-RU" dirty="0"/>
              <a:t>когнитивная стимуляция более важна </a:t>
            </a:r>
            <a:r>
              <a:rPr lang="ru-RU" dirty="0" smtClean="0"/>
              <a:t>именно в </a:t>
            </a:r>
            <a:r>
              <a:rPr lang="ru-RU" dirty="0"/>
              <a:t>раннем возрасте; </a:t>
            </a:r>
            <a:endParaRPr lang="ru-RU" dirty="0" smtClean="0"/>
          </a:p>
          <a:p>
            <a:r>
              <a:rPr lang="ru-RU" dirty="0" smtClean="0"/>
              <a:t>более поздний эффект обучения имеет место у людей </a:t>
            </a:r>
            <a:r>
              <a:rPr lang="ru-RU" dirty="0"/>
              <a:t>с </a:t>
            </a:r>
            <a:r>
              <a:rPr lang="ru-RU" dirty="0" smtClean="0"/>
              <a:t>высокими когнитивными способностями, имеющими </a:t>
            </a:r>
            <a:r>
              <a:rPr lang="ru-RU" dirty="0" err="1" smtClean="0"/>
              <a:t>когнитивно</a:t>
            </a:r>
            <a:r>
              <a:rPr lang="ru-RU" dirty="0" smtClean="0"/>
              <a:t>-стимулирующую деятельность. 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1062659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Резилиенс-диета и головной мозг 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фрукты, овощи и рыбу, с пониженным потреблением молочных продуктов, красного мяса и сахара (средиземноморская диета);</a:t>
            </a:r>
          </a:p>
          <a:p>
            <a:r>
              <a:rPr lang="ru-RU" dirty="0" smtClean="0"/>
              <a:t>основана на листовой зелени, фруктах и овощах, цельных зернах, бобовых, семенах и орехах;</a:t>
            </a:r>
          </a:p>
          <a:p>
            <a:r>
              <a:rPr lang="ru-RU" dirty="0" smtClean="0"/>
              <a:t>более высокая средняя продолжительность жизни, более низкие показатели заболеваемости раком и некоторыми сердечно-сосудистыми заболеваниями;</a:t>
            </a:r>
          </a:p>
          <a:p>
            <a:r>
              <a:rPr lang="ru-RU" dirty="0" smtClean="0"/>
              <a:t>минимальное потребление красного мяса и молочных продуктов, при этом большая часть жира поступает из оливкового масла;</a:t>
            </a: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847453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Резилиенс-диета и головной мозг 2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фенилы в оливковом масле усиливают когнитивные способности и уменьшают окислительные повреждения в мозге;</a:t>
            </a:r>
          </a:p>
          <a:p>
            <a:r>
              <a:rPr lang="ru-RU" dirty="0" smtClean="0"/>
              <a:t>продукты богаты витаминами, такими как фолиевая кислота и витамины группы В, без таких веществ, как рафинированный сахар, холестерин и </a:t>
            </a:r>
            <a:r>
              <a:rPr lang="ru-RU" dirty="0" err="1" smtClean="0"/>
              <a:t>трансжиры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полезна при многих состояниях, в том числе при мягких когнитивных нарушениях;</a:t>
            </a:r>
          </a:p>
          <a:p>
            <a:r>
              <a:rPr lang="ru-RU" dirty="0"/>
              <a:t>в</a:t>
            </a:r>
            <a:r>
              <a:rPr lang="ru-RU" dirty="0" smtClean="0"/>
              <a:t> исследованиях, изучавших влияние средиземноморской диеты на объемы серого и белого вещества, не обнаружено изменений в объемах серого вещества. Однако сообщалось о достоверном увеличении когнитивных способностей при правильном питании;</a:t>
            </a:r>
          </a:p>
          <a:p>
            <a:r>
              <a:rPr lang="ru-RU" dirty="0" smtClean="0"/>
              <a:t>диетический подход к систолической гипертензии (DASH) также замедляет когнитивное снижение;</a:t>
            </a:r>
          </a:p>
          <a:p>
            <a:r>
              <a:rPr lang="ru-RU" dirty="0" smtClean="0"/>
              <a:t>экспериментальная диета </a:t>
            </a:r>
            <a:r>
              <a:rPr lang="en-US" dirty="0" smtClean="0"/>
              <a:t>MIND</a:t>
            </a:r>
            <a:r>
              <a:rPr lang="ru-RU" dirty="0" smtClean="0"/>
              <a:t> объединяет эти две диеты, требует дополнительного потребления ягод и зеленых листовых овощей, но без обязательного потребления фруктов. Как и средиземноморская диета, она, как сообщается, замедляет когнитивное снижение с возрастом.</a:t>
            </a:r>
          </a:p>
          <a:p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9621064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rgbClr val="00B050"/>
                </a:solidFill>
              </a:rPr>
              <a:t>Куркумин</a:t>
            </a:r>
            <a:r>
              <a:rPr lang="ru-RU" b="1" dirty="0" smtClean="0">
                <a:solidFill>
                  <a:srgbClr val="00B050"/>
                </a:solidFill>
              </a:rPr>
              <a:t> 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липофилен</a:t>
            </a:r>
            <a:r>
              <a:rPr lang="ru-RU" dirty="0" smtClean="0"/>
              <a:t>, проходит через клеточные мембраны, где проявляют различные его эффекты;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микроглии</a:t>
            </a:r>
            <a:r>
              <a:rPr lang="ru-RU" dirty="0" smtClean="0"/>
              <a:t> уменьшает нейроглиальную и </a:t>
            </a:r>
            <a:r>
              <a:rPr lang="ru-RU" dirty="0" err="1" smtClean="0"/>
              <a:t>микроглиальную</a:t>
            </a:r>
            <a:r>
              <a:rPr lang="ru-RU" dirty="0" smtClean="0"/>
              <a:t> пролиферацию и дифференцировку;</a:t>
            </a:r>
          </a:p>
          <a:p>
            <a:r>
              <a:rPr lang="ru-RU" dirty="0" smtClean="0"/>
              <a:t>поскольку хроническая активация </a:t>
            </a:r>
            <a:r>
              <a:rPr lang="ru-RU" dirty="0" err="1" smtClean="0"/>
              <a:t>микроглии</a:t>
            </a:r>
            <a:r>
              <a:rPr lang="ru-RU" dirty="0" smtClean="0"/>
              <a:t> усугубляет образование β-амилоидных бляшек, снижая пролиферацию </a:t>
            </a:r>
            <a:r>
              <a:rPr lang="ru-RU" dirty="0" err="1" smtClean="0"/>
              <a:t>микроглии</a:t>
            </a:r>
            <a:r>
              <a:rPr lang="ru-RU" dirty="0" smtClean="0"/>
              <a:t>, </a:t>
            </a:r>
            <a:r>
              <a:rPr lang="ru-RU" dirty="0" err="1" smtClean="0"/>
              <a:t>куркумин</a:t>
            </a:r>
            <a:r>
              <a:rPr lang="ru-RU" dirty="0" smtClean="0"/>
              <a:t> уменьшает образование β-амилоидных бляшек;</a:t>
            </a:r>
          </a:p>
          <a:p>
            <a:r>
              <a:rPr lang="ru-RU" dirty="0" smtClean="0"/>
              <a:t>уменьшает пролиферацию </a:t>
            </a:r>
            <a:r>
              <a:rPr lang="ru-RU" dirty="0" err="1" smtClean="0"/>
              <a:t>астроцитов</a:t>
            </a:r>
            <a:r>
              <a:rPr lang="ru-RU" dirty="0" smtClean="0"/>
              <a:t>, но увеличивает дифференцировку </a:t>
            </a:r>
            <a:r>
              <a:rPr lang="ru-RU" dirty="0" err="1" smtClean="0"/>
              <a:t>олигодендроцитов</a:t>
            </a:r>
            <a:r>
              <a:rPr lang="ru-RU" dirty="0" smtClean="0"/>
              <a:t> и, как таковой, улучшает </a:t>
            </a:r>
            <a:r>
              <a:rPr lang="ru-RU" dirty="0" err="1" smtClean="0"/>
              <a:t>миелогенез</a:t>
            </a:r>
            <a:r>
              <a:rPr lang="ru-RU" dirty="0" smtClean="0"/>
              <a:t>;</a:t>
            </a:r>
          </a:p>
          <a:p>
            <a:r>
              <a:rPr lang="ru-RU" dirty="0" smtClean="0"/>
              <a:t>ингибирует агрегацию β-амилоида путем подавления экспрессии BACE (фермент, который расщепляет белок-предшественник амилоида);</a:t>
            </a: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817367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rgbClr val="00B050"/>
                </a:solidFill>
              </a:rPr>
              <a:t>Куркумин</a:t>
            </a:r>
            <a:r>
              <a:rPr lang="ru-RU" b="1" dirty="0" smtClean="0">
                <a:solidFill>
                  <a:srgbClr val="00B050"/>
                </a:solidFill>
              </a:rPr>
              <a:t> 2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ингибирует отложение амилоида β в клеточных мембранах;</a:t>
            </a:r>
          </a:p>
          <a:p>
            <a:r>
              <a:rPr lang="ru-RU" dirty="0" smtClean="0"/>
              <a:t>ингибирует </a:t>
            </a:r>
            <a:r>
              <a:rPr lang="ru-RU" dirty="0" err="1" smtClean="0"/>
              <a:t>гиперфосфорилирование</a:t>
            </a:r>
            <a:r>
              <a:rPr lang="ru-RU" dirty="0" smtClean="0"/>
              <a:t> тау-белка и снижает отложение меди в амилоидных бляшках у людей с болезнью Альцгеймера;</a:t>
            </a:r>
          </a:p>
          <a:p>
            <a:r>
              <a:rPr lang="ru-RU" dirty="0" smtClean="0"/>
              <a:t>оказывает быстрое когнитивное воздействие - острое лечение </a:t>
            </a:r>
            <a:r>
              <a:rPr lang="ru-RU" dirty="0" err="1" smtClean="0"/>
              <a:t>куркумином</a:t>
            </a:r>
            <a:r>
              <a:rPr lang="ru-RU" dirty="0" smtClean="0"/>
              <a:t> улучшило когнитивные способности в трех задачах вычитание на 16%;</a:t>
            </a:r>
          </a:p>
          <a:p>
            <a:r>
              <a:rPr lang="ru-RU" dirty="0" smtClean="0"/>
              <a:t>обладает естественной низкой </a:t>
            </a:r>
            <a:r>
              <a:rPr lang="ru-RU" dirty="0" err="1" smtClean="0"/>
              <a:t>биодоступностью</a:t>
            </a:r>
            <a:r>
              <a:rPr lang="ru-RU" dirty="0" smtClean="0"/>
              <a:t>, при пероральном приеме он плохо всасывается в плазме либо из-за низкой кишечной абсорбции, либо из-за быстрого метаболизма. Чтобы быть должным образом поглощенным, </a:t>
            </a:r>
            <a:r>
              <a:rPr lang="ru-RU" dirty="0" err="1" smtClean="0"/>
              <a:t>куркумин</a:t>
            </a:r>
            <a:r>
              <a:rPr lang="ru-RU" dirty="0" smtClean="0"/>
              <a:t> должен быть связан с носителем, или он может быть введен в качестве синтетического аналога.</a:t>
            </a:r>
          </a:p>
          <a:p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660845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Корица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к</a:t>
            </a:r>
            <a:r>
              <a:rPr lang="ru-RU" dirty="0" smtClean="0"/>
              <a:t>орица как приправа до сих пор ассоциировалась с различными преимуществами для здоровья, такими как антиоксидантная, антимикробная, противовирусная и инсулиноподобная активность;</a:t>
            </a:r>
          </a:p>
          <a:p>
            <a:r>
              <a:rPr lang="ru-RU" dirty="0" smtClean="0"/>
              <a:t>продемонстрирована способность снижать содержание тау-протеина и увеличивая растворимую фракцию тау-протеина;</a:t>
            </a:r>
          </a:p>
          <a:p>
            <a:r>
              <a:rPr lang="ru-RU" dirty="0" smtClean="0"/>
              <a:t>способна ингибировать образование тау-волокон, в уже сформированных волокнах обработка корицей может обратить вспять образование волокон и вызвать их деградацию;</a:t>
            </a:r>
          </a:p>
          <a:p>
            <a:r>
              <a:rPr lang="ru-RU" dirty="0" smtClean="0"/>
              <a:t>активные ингредиенты корицы, а именно </a:t>
            </a:r>
            <a:r>
              <a:rPr lang="ru-RU" dirty="0" err="1" smtClean="0"/>
              <a:t>циннамальдегид</a:t>
            </a:r>
            <a:r>
              <a:rPr lang="ru-RU" dirty="0" smtClean="0"/>
              <a:t>, обладают плохой </a:t>
            </a:r>
            <a:r>
              <a:rPr lang="ru-RU" dirty="0" err="1" smtClean="0"/>
              <a:t>биодоступностью</a:t>
            </a:r>
            <a:r>
              <a:rPr lang="ru-RU" dirty="0" smtClean="0"/>
              <a:t> &lt;20% и низкой растворимостью в воде.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33600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Фрукты и деменция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источник фруктозы (слаще сахарозы, но меньше калорий) и содержат много клетчатки, </a:t>
            </a:r>
            <a:r>
              <a:rPr lang="ru-RU" dirty="0" err="1" smtClean="0"/>
              <a:t>полифенилов</a:t>
            </a:r>
            <a:r>
              <a:rPr lang="ru-RU" dirty="0" smtClean="0"/>
              <a:t> и антоцианов, которые являются мощными антиоксидантами;</a:t>
            </a:r>
          </a:p>
          <a:p>
            <a:r>
              <a:rPr lang="ru-RU" dirty="0" smtClean="0"/>
              <a:t>содержат множество витаминов, в первую очередь витамин С, фолиевую кислоту и пищевые волокна;</a:t>
            </a:r>
          </a:p>
          <a:p>
            <a:r>
              <a:rPr lang="ru-RU" dirty="0" smtClean="0"/>
              <a:t>снижая всасывание холестерина, пищевые волокна задерживают атеросклероз, тем самым ингибируют сосудистые аспекты деменции;</a:t>
            </a:r>
          </a:p>
          <a:p>
            <a:r>
              <a:rPr lang="ru-RU" dirty="0" smtClean="0"/>
              <a:t>фолиевая кислота необходима для нормального метаболизма </a:t>
            </a:r>
            <a:r>
              <a:rPr lang="ru-RU" dirty="0" err="1" smtClean="0"/>
              <a:t>гомоцистеина</a:t>
            </a:r>
            <a:r>
              <a:rPr lang="ru-RU" dirty="0" smtClean="0"/>
              <a:t> и напрямую связана с более низким риском развития деменции;</a:t>
            </a:r>
          </a:p>
          <a:p>
            <a:r>
              <a:rPr lang="ru-RU" dirty="0" smtClean="0"/>
              <a:t>витамин С связан со снижением риска развития деменции. 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5126206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Овощи, рыба и деменция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источник пищевых волокон и </a:t>
            </a:r>
            <a:r>
              <a:rPr lang="ru-RU" dirty="0" err="1" smtClean="0"/>
              <a:t>каротиноидов</a:t>
            </a:r>
            <a:r>
              <a:rPr lang="ru-RU" dirty="0" smtClean="0"/>
              <a:t>, которые также снижают риск развития деменции;</a:t>
            </a:r>
          </a:p>
          <a:p>
            <a:r>
              <a:rPr lang="ru-RU" dirty="0" smtClean="0"/>
              <a:t>растительное масло и семена являются богатым источником моно-и полиненасыщенных жирных кислот;</a:t>
            </a:r>
          </a:p>
          <a:p>
            <a:r>
              <a:rPr lang="ru-RU" dirty="0" smtClean="0"/>
              <a:t>соя, льняное семя, черная смородина и рапс богаты омега-3 жирными кислотами, как и их масла;</a:t>
            </a:r>
          </a:p>
          <a:p>
            <a:r>
              <a:rPr lang="ru-RU" dirty="0" smtClean="0"/>
              <a:t>наиболее распространенная мононенасыщенная жирная кислота, олеиновая кислота, содержится в больших количествах в оливковом масле, что характерно для средиземноморской диеты;</a:t>
            </a:r>
          </a:p>
          <a:p>
            <a:r>
              <a:rPr lang="ru-RU" dirty="0" smtClean="0"/>
              <a:t>мясо рыбы и другие морепродукты также богаты омега-3 жирными кислотами и витамином Е, которые снижают окислительный стресс в головном мозге. 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0321220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«Западная» диета и деменция 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диеты, богатые красным мясом, птицей и молочными продуктами, имеют избыточное количество насыщенных жирных кислот, главным образом </a:t>
            </a:r>
            <a:r>
              <a:rPr lang="ru-RU" dirty="0" err="1" smtClean="0"/>
              <a:t>миристиновой</a:t>
            </a:r>
            <a:r>
              <a:rPr lang="ru-RU" dirty="0" smtClean="0"/>
              <a:t>, пальмитиновой и стеариновой кислот, которые связаны с более высоким синтезом холестерина в печени;</a:t>
            </a:r>
          </a:p>
          <a:p>
            <a:r>
              <a:rPr lang="ru-RU" dirty="0" smtClean="0"/>
              <a:t>повышая уровень холестерина ЛПНП, насыщенные жирные кислоты способствуют развитию атеросклероза и, в свою очередь, сосудистых аспектов деменции;</a:t>
            </a:r>
          </a:p>
          <a:p>
            <a:r>
              <a:rPr lang="ru-RU" dirty="0" smtClean="0"/>
              <a:t>насыщенные жирные кислоты также повышают резистентность к инсулину, что приводит к диабету II типа. 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415791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«Западная» диета и деменция 2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д</a:t>
            </a:r>
            <a:r>
              <a:rPr lang="ru-RU" dirty="0" smtClean="0"/>
              <a:t>иета с высоким содержанием сахара приводит к повышению </a:t>
            </a:r>
            <a:r>
              <a:rPr lang="ru-RU" dirty="0" err="1" smtClean="0"/>
              <a:t>инсулинорезистентности</a:t>
            </a:r>
            <a:r>
              <a:rPr lang="ru-RU" dirty="0" smtClean="0"/>
              <a:t> и вызывает диабет;</a:t>
            </a:r>
          </a:p>
          <a:p>
            <a:r>
              <a:rPr lang="ru-RU" dirty="0" smtClean="0"/>
              <a:t>нерегулируемый уровень сахара в крови вызывает эндотелиальную дисфункцию, которая способствует развитию атеросклероза;</a:t>
            </a:r>
          </a:p>
          <a:p>
            <a:r>
              <a:rPr lang="ru-RU" dirty="0" smtClean="0"/>
              <a:t>помимо атерогенного эффекта, высокий уровень глюкозы в крови также вызывает </a:t>
            </a:r>
            <a:r>
              <a:rPr lang="ru-RU" dirty="0" err="1" smtClean="0"/>
              <a:t>глюкотоксичность</a:t>
            </a:r>
            <a:r>
              <a:rPr lang="ru-RU" dirty="0" smtClean="0"/>
              <a:t> и, следовательно, дальнейшее снижение притока крови к мозгу;</a:t>
            </a:r>
          </a:p>
          <a:p>
            <a:r>
              <a:rPr lang="ru-RU" dirty="0" smtClean="0"/>
              <a:t>избыток сахара формирует увеличенный уровень насыщенных жирных кислот, что, в свою очередь, приводит к образованию холестерина ЛПНП и обеспечивает другой путь, помимо </a:t>
            </a:r>
            <a:r>
              <a:rPr lang="ru-RU" dirty="0" err="1" smtClean="0"/>
              <a:t>глюкотоксичности</a:t>
            </a:r>
            <a:r>
              <a:rPr lang="ru-RU" dirty="0" smtClean="0"/>
              <a:t>, к атеросклерозу;</a:t>
            </a:r>
          </a:p>
          <a:p>
            <a:r>
              <a:rPr lang="ru-RU" dirty="0" smtClean="0"/>
              <a:t>когнитивное снижение гораздо </a:t>
            </a:r>
            <a:r>
              <a:rPr lang="ru-RU" dirty="0" err="1" smtClean="0"/>
              <a:t>выраженнее</a:t>
            </a:r>
            <a:r>
              <a:rPr lang="ru-RU" dirty="0" smtClean="0"/>
              <a:t> у тех, кто питается в основном продуктами с высоким содержанием сахара, насыщенных жиров/</a:t>
            </a:r>
            <a:r>
              <a:rPr lang="ru-RU" dirty="0" err="1" smtClean="0"/>
              <a:t>трансжиров</a:t>
            </a:r>
            <a:r>
              <a:rPr lang="ru-RU" dirty="0" smtClean="0"/>
              <a:t> с недостаточным количеством клетчатки и витаминов. </a:t>
            </a:r>
          </a:p>
          <a:p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9391856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Рекомендации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ru-RU" dirty="0" smtClean="0"/>
              <a:t>редиземноморская (резилиенс-диета) диета, богатая фруктами, овощами, клетчаткой, </a:t>
            </a:r>
            <a:r>
              <a:rPr lang="ru-RU" dirty="0" err="1" smtClean="0"/>
              <a:t>полифенилами</a:t>
            </a:r>
            <a:r>
              <a:rPr lang="ru-RU" dirty="0" smtClean="0"/>
              <a:t> и омега-3 жирными кислотами, по-видимому, связана с более низкой частотой деменции и более низким когнитивным снижением при деменции и старении;</a:t>
            </a:r>
          </a:p>
          <a:p>
            <a:r>
              <a:rPr lang="ru-RU" dirty="0" smtClean="0"/>
              <a:t>поскольку последствия плохого питания накапливаются и занимают много времени в отношении лечения, то было бы правильно перейти на средиземноморскую диету в более раннем возрасте.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723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Поддержание когнитивной деятельности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</a:t>
            </a:r>
            <a:r>
              <a:rPr lang="ru-RU" dirty="0" smtClean="0"/>
              <a:t>юди в возрасте старше </a:t>
            </a:r>
            <a:r>
              <a:rPr lang="ru-RU" dirty="0"/>
              <a:t>65 </a:t>
            </a:r>
            <a:r>
              <a:rPr lang="ru-RU" dirty="0" smtClean="0"/>
              <a:t>лет, которые </a:t>
            </a:r>
            <a:r>
              <a:rPr lang="ru-RU" dirty="0"/>
              <a:t>чаще </a:t>
            </a:r>
            <a:r>
              <a:rPr lang="ru-RU" dirty="0" smtClean="0"/>
              <a:t>читают, играют </a:t>
            </a:r>
            <a:r>
              <a:rPr lang="ru-RU" dirty="0"/>
              <a:t>в игры или </a:t>
            </a:r>
            <a:r>
              <a:rPr lang="ru-RU" dirty="0" smtClean="0"/>
              <a:t>путешествуют, имеют </a:t>
            </a:r>
            <a:r>
              <a:rPr lang="ru-RU" dirty="0"/>
              <a:t>меньший риск развития </a:t>
            </a:r>
            <a:r>
              <a:rPr lang="ru-RU" dirty="0" smtClean="0"/>
              <a:t>деменции;</a:t>
            </a:r>
          </a:p>
          <a:p>
            <a:r>
              <a:rPr lang="ru-RU" dirty="0"/>
              <a:t>в</a:t>
            </a:r>
            <a:r>
              <a:rPr lang="ru-RU" dirty="0" smtClean="0"/>
              <a:t> среднем возрасте </a:t>
            </a:r>
            <a:r>
              <a:rPr lang="ru-RU" dirty="0"/>
              <a:t>путешествия, социальные </a:t>
            </a:r>
            <a:r>
              <a:rPr lang="ru-RU" dirty="0" smtClean="0"/>
              <a:t>контакты, занятия музыкой, увлечение искусствами, </a:t>
            </a:r>
            <a:r>
              <a:rPr lang="ru-RU" dirty="0"/>
              <a:t>физическая активность, чтение и </a:t>
            </a:r>
            <a:r>
              <a:rPr lang="ru-RU" dirty="0" smtClean="0"/>
              <a:t>использование других языков </a:t>
            </a:r>
            <a:r>
              <a:rPr lang="ru-RU" dirty="0"/>
              <a:t>были связаны с поддержанием когнитивных способностей, независимо от образования, профессии, </a:t>
            </a:r>
            <a:r>
              <a:rPr lang="ru-RU" dirty="0" smtClean="0"/>
              <a:t>рода деятельности </a:t>
            </a:r>
            <a:r>
              <a:rPr lang="ru-RU" dirty="0"/>
              <a:t>в позднем возрасте и </a:t>
            </a:r>
            <a:r>
              <a:rPr lang="ru-RU" dirty="0" smtClean="0"/>
              <a:t>уровня здоровья.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2886115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/>
                </a:solidFill>
              </a:rPr>
              <a:t/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>
                <a:solidFill>
                  <a:schemeClr val="accent6"/>
                </a:solidFill>
              </a:rPr>
              <a:t/>
            </a:r>
            <a:br>
              <a:rPr lang="ru-RU" b="1" dirty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/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>
                <a:solidFill>
                  <a:schemeClr val="accent6"/>
                </a:solidFill>
              </a:rPr>
              <a:t/>
            </a:r>
            <a:br>
              <a:rPr lang="ru-RU" b="1" dirty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/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>
                <a:solidFill>
                  <a:schemeClr val="accent6"/>
                </a:solidFill>
              </a:rPr>
              <a:t/>
            </a:r>
            <a:br>
              <a:rPr lang="ru-RU" b="1" dirty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/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Вывод: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риск деменции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можно снизить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на 40%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66944" y="128016"/>
            <a:ext cx="6086856" cy="6519671"/>
          </a:xfrm>
        </p:spPr>
      </p:pic>
      <p:pic>
        <p:nvPicPr>
          <p:cNvPr id="5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3632747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Профилактика деменции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на популяционном уровне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</a:t>
            </a:r>
            <a:r>
              <a:rPr lang="ru-RU" dirty="0" smtClean="0"/>
              <a:t>овышение качества детского образования;</a:t>
            </a:r>
          </a:p>
          <a:p>
            <a:r>
              <a:rPr lang="ru-RU" dirty="0" smtClean="0"/>
              <a:t>снижение рисков гипертензии;</a:t>
            </a:r>
          </a:p>
          <a:p>
            <a:r>
              <a:rPr lang="ru-RU" dirty="0" smtClean="0"/>
              <a:t>политика, поощряющая </a:t>
            </a:r>
            <a:r>
              <a:rPr lang="ru-RU" dirty="0"/>
              <a:t>социальную, когнитивную и физическую активность на протяжении всей </a:t>
            </a:r>
            <a:r>
              <a:rPr lang="ru-RU" dirty="0" smtClean="0"/>
              <a:t>жизни;</a:t>
            </a:r>
          </a:p>
          <a:p>
            <a:r>
              <a:rPr lang="ru-RU" dirty="0"/>
              <a:t>п</a:t>
            </a:r>
            <a:r>
              <a:rPr lang="ru-RU" dirty="0" smtClean="0"/>
              <a:t>рофилактика снижения/потери слуха;</a:t>
            </a:r>
          </a:p>
          <a:p>
            <a:r>
              <a:rPr lang="ru-RU" dirty="0"/>
              <a:t>п</a:t>
            </a:r>
            <a:r>
              <a:rPr lang="ru-RU" dirty="0" smtClean="0"/>
              <a:t>рофилактика производственного травматизма, дорожно-транспортных происшествий, снижение </a:t>
            </a:r>
            <a:r>
              <a:rPr lang="ru-RU" dirty="0"/>
              <a:t>риска </a:t>
            </a:r>
            <a:r>
              <a:rPr lang="ru-RU" dirty="0" smtClean="0"/>
              <a:t>тяжелой черепно-мозговой травмы;</a:t>
            </a:r>
          </a:p>
          <a:p>
            <a:r>
              <a:rPr lang="ru-RU" dirty="0" smtClean="0"/>
              <a:t>политика </a:t>
            </a:r>
            <a:r>
              <a:rPr lang="ru-RU" dirty="0"/>
              <a:t>по сокращению воздействия загрязнения воздуха на </a:t>
            </a:r>
            <a:r>
              <a:rPr lang="ru-RU" dirty="0" smtClean="0"/>
              <a:t>население;</a:t>
            </a:r>
          </a:p>
          <a:p>
            <a:r>
              <a:rPr lang="ru-RU" dirty="0" smtClean="0"/>
              <a:t>усилия </a:t>
            </a:r>
            <a:r>
              <a:rPr lang="ru-RU" dirty="0"/>
              <a:t>по сокращению воздействия курения как на детей, так и на взрослых, п</a:t>
            </a:r>
            <a:r>
              <a:rPr lang="ru-RU" dirty="0" smtClean="0"/>
              <a:t>отребления </a:t>
            </a:r>
            <a:r>
              <a:rPr lang="ru-RU" dirty="0"/>
              <a:t>табака и поощрению отказа от </a:t>
            </a:r>
            <a:r>
              <a:rPr lang="ru-RU" dirty="0" smtClean="0"/>
              <a:t>него.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176963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1528226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Профилактика деменции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smtClean="0">
                <a:solidFill>
                  <a:schemeClr val="accent6"/>
                </a:solidFill>
              </a:rPr>
              <a:t>на индивидуальном уровне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</a:t>
            </a:r>
            <a:r>
              <a:rPr lang="ru-RU" dirty="0" smtClean="0"/>
              <a:t>рием </a:t>
            </a:r>
            <a:r>
              <a:rPr lang="ru-RU" dirty="0" err="1" smtClean="0"/>
              <a:t>антигипертензивных</a:t>
            </a:r>
            <a:r>
              <a:rPr lang="ru-RU" dirty="0" smtClean="0"/>
              <a:t> препаратов и достижение уровня САД&lt;130 </a:t>
            </a:r>
            <a:r>
              <a:rPr lang="ru-RU" dirty="0"/>
              <a:t>мм рт. ст. в среднем </a:t>
            </a:r>
            <a:r>
              <a:rPr lang="ru-RU" dirty="0" smtClean="0"/>
              <a:t>возрасте;</a:t>
            </a:r>
          </a:p>
          <a:p>
            <a:r>
              <a:rPr lang="ru-RU" dirty="0" smtClean="0"/>
              <a:t>слуховые </a:t>
            </a:r>
            <a:r>
              <a:rPr lang="ru-RU" dirty="0"/>
              <a:t>аппараты при потере </a:t>
            </a:r>
            <a:r>
              <a:rPr lang="ru-RU" dirty="0" smtClean="0"/>
              <a:t>слуха, помощь адаптироваться к слуховым аппаратам, </a:t>
            </a:r>
            <a:r>
              <a:rPr lang="ru-RU" dirty="0"/>
              <a:t>поскольку многие считают их неприемлемыми, слишком трудными в использовании или </a:t>
            </a:r>
            <a:r>
              <a:rPr lang="ru-RU" dirty="0" smtClean="0"/>
              <a:t>неэффективными;</a:t>
            </a:r>
          </a:p>
          <a:p>
            <a:r>
              <a:rPr lang="ru-RU" dirty="0"/>
              <a:t>п</a:t>
            </a:r>
            <a:r>
              <a:rPr lang="ru-RU" dirty="0" smtClean="0"/>
              <a:t>рием алкоголя в объеме не более </a:t>
            </a:r>
            <a:r>
              <a:rPr lang="ru-RU" dirty="0"/>
              <a:t>21 </a:t>
            </a:r>
            <a:r>
              <a:rPr lang="ru-RU" dirty="0" smtClean="0"/>
              <a:t>единиц в неделю;</a:t>
            </a:r>
          </a:p>
          <a:p>
            <a:r>
              <a:rPr lang="ru-RU" dirty="0"/>
              <a:t>п</a:t>
            </a:r>
            <a:r>
              <a:rPr lang="ru-RU" dirty="0" smtClean="0"/>
              <a:t>рофилактика травм </a:t>
            </a:r>
            <a:r>
              <a:rPr lang="ru-RU" dirty="0"/>
              <a:t>головы </a:t>
            </a:r>
            <a:r>
              <a:rPr lang="ru-RU" dirty="0" smtClean="0"/>
              <a:t>(актуально для людей, находящихся в группе профессионального риска);</a:t>
            </a:r>
          </a:p>
          <a:p>
            <a:r>
              <a:rPr lang="ru-RU" dirty="0" smtClean="0"/>
              <a:t>отказ </a:t>
            </a:r>
            <a:r>
              <a:rPr lang="ru-RU" dirty="0"/>
              <a:t>от курения </a:t>
            </a:r>
            <a:r>
              <a:rPr lang="ru-RU" dirty="0" smtClean="0"/>
              <a:t>независимо </a:t>
            </a:r>
            <a:r>
              <a:rPr lang="ru-RU" dirty="0"/>
              <a:t>от </a:t>
            </a:r>
            <a:r>
              <a:rPr lang="ru-RU" dirty="0" smtClean="0"/>
              <a:t>возраста;</a:t>
            </a:r>
          </a:p>
          <a:p>
            <a:r>
              <a:rPr lang="ru-RU" dirty="0"/>
              <a:t>н</a:t>
            </a:r>
            <a:r>
              <a:rPr lang="ru-RU" dirty="0" smtClean="0"/>
              <a:t>ормализация индекса массы тела, профилактика ожирения и сахарного диабета за </a:t>
            </a:r>
            <a:r>
              <a:rPr lang="ru-RU" dirty="0"/>
              <a:t>счет </a:t>
            </a:r>
            <a:r>
              <a:rPr lang="ru-RU" dirty="0" smtClean="0"/>
              <a:t>здорового питания и физической активности;</a:t>
            </a:r>
          </a:p>
          <a:p>
            <a:r>
              <a:rPr lang="ru-RU" dirty="0"/>
              <a:t>п</a:t>
            </a:r>
            <a:r>
              <a:rPr lang="ru-RU" dirty="0" smtClean="0"/>
              <a:t>оддержание уровня физической активности </a:t>
            </a:r>
            <a:r>
              <a:rPr lang="ru-RU" dirty="0"/>
              <a:t>в среднем и, </a:t>
            </a:r>
            <a:r>
              <a:rPr lang="ru-RU" dirty="0" smtClean="0"/>
              <a:t>что особенно важно, в позднем возрасте.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2935957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СПАСИБО ЗА ВНИМАНИЕ!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77037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Снижение когнитивных способностей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умственная деятельность </a:t>
            </a:r>
            <a:r>
              <a:rPr lang="ru-RU" dirty="0" smtClean="0"/>
              <a:t>улучшает </a:t>
            </a:r>
            <a:r>
              <a:rPr lang="ru-RU" dirty="0"/>
              <a:t>когнитивные </a:t>
            </a:r>
            <a:r>
              <a:rPr lang="ru-RU" dirty="0" smtClean="0"/>
              <a:t>способности;</a:t>
            </a:r>
          </a:p>
          <a:p>
            <a:r>
              <a:rPr lang="ru-RU" dirty="0" smtClean="0"/>
              <a:t>люди</a:t>
            </a:r>
            <a:r>
              <a:rPr lang="ru-RU" dirty="0"/>
              <a:t>, занятые на более ответственной </a:t>
            </a:r>
            <a:r>
              <a:rPr lang="ru-RU" dirty="0" smtClean="0"/>
              <a:t>работе демонстрируют </a:t>
            </a:r>
            <a:r>
              <a:rPr lang="ru-RU" dirty="0"/>
              <a:t>меньшее ухудшение когнитивных функций до, а иногда и после выхода на пенсию, чем те, кто работает на менее ответственной </a:t>
            </a:r>
            <a:r>
              <a:rPr lang="ru-RU" dirty="0" smtClean="0"/>
              <a:t>работе;</a:t>
            </a:r>
          </a:p>
          <a:p>
            <a:r>
              <a:rPr lang="ru-RU" dirty="0"/>
              <a:t>более высокий пенсионный возраст, но не количество лет работы, был связан с более низким риском развития </a:t>
            </a:r>
            <a:r>
              <a:rPr lang="ru-RU" dirty="0" smtClean="0"/>
              <a:t>деменции;</a:t>
            </a:r>
          </a:p>
          <a:p>
            <a:r>
              <a:rPr lang="ru-RU" dirty="0" smtClean="0"/>
              <a:t>при преждевременном выходе </a:t>
            </a:r>
            <a:r>
              <a:rPr lang="ru-RU" dirty="0"/>
              <a:t>на пенсию по состоянию </a:t>
            </a:r>
            <a:r>
              <a:rPr lang="ru-RU" dirty="0" smtClean="0"/>
              <a:t>здоровья наблюдаются более низкие </a:t>
            </a:r>
            <a:r>
              <a:rPr lang="ru-RU" dirty="0"/>
              <a:t>показатели вербальной памяти и беглости </a:t>
            </a:r>
            <a:r>
              <a:rPr lang="ru-RU" dirty="0" smtClean="0"/>
              <a:t>речи;</a:t>
            </a:r>
          </a:p>
          <a:p>
            <a:r>
              <a:rPr lang="ru-RU" dirty="0"/>
              <a:t>п</a:t>
            </a:r>
            <a:r>
              <a:rPr lang="ru-RU" dirty="0" smtClean="0"/>
              <a:t>ри выходе на </a:t>
            </a:r>
            <a:r>
              <a:rPr lang="ru-RU" dirty="0"/>
              <a:t>пенсию в среднем в возрасте 61 </a:t>
            </a:r>
            <a:r>
              <a:rPr lang="ru-RU" dirty="0" smtClean="0"/>
              <a:t>год </a:t>
            </a:r>
            <a:r>
              <a:rPr lang="ru-RU" dirty="0"/>
              <a:t>вербальная память </a:t>
            </a:r>
            <a:r>
              <a:rPr lang="ru-RU" dirty="0" err="1" smtClean="0"/>
              <a:t>снижалается</a:t>
            </a:r>
            <a:r>
              <a:rPr lang="ru-RU" dirty="0" smtClean="0"/>
              <a:t> </a:t>
            </a:r>
            <a:r>
              <a:rPr lang="ru-RU" dirty="0"/>
              <a:t>на 38% </a:t>
            </a:r>
            <a:r>
              <a:rPr lang="ru-RU" dirty="0" smtClean="0"/>
              <a:t>и более быстрыми темпами, </a:t>
            </a:r>
            <a:r>
              <a:rPr lang="ru-RU" dirty="0"/>
              <a:t>чем до выхода на </a:t>
            </a:r>
            <a:r>
              <a:rPr lang="ru-RU" dirty="0" smtClean="0"/>
              <a:t>пенсию.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58811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500" b="1" dirty="0" smtClean="0">
                <a:solidFill>
                  <a:schemeClr val="accent6"/>
                </a:solidFill>
              </a:rPr>
              <a:t>Воздействие на когнитивные способности </a:t>
            </a:r>
            <a:br>
              <a:rPr lang="ru-RU" sz="3500" b="1" dirty="0" smtClean="0">
                <a:solidFill>
                  <a:schemeClr val="accent6"/>
                </a:solidFill>
              </a:rPr>
            </a:br>
            <a:r>
              <a:rPr lang="ru-RU" sz="3500" b="1" dirty="0" smtClean="0">
                <a:solidFill>
                  <a:schemeClr val="accent6"/>
                </a:solidFill>
              </a:rPr>
              <a:t>при нормальном статусе или легком когнитивном снижении</a:t>
            </a:r>
            <a:endParaRPr lang="ru-RU" sz="3500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когнитивное </a:t>
            </a:r>
            <a:r>
              <a:rPr lang="ru-RU" dirty="0"/>
              <a:t>вмешательство или </a:t>
            </a:r>
            <a:r>
              <a:rPr lang="ru-RU" dirty="0" err="1"/>
              <a:t>когнитивно</a:t>
            </a:r>
            <a:r>
              <a:rPr lang="ru-RU" dirty="0"/>
              <a:t>-ориентированное лечение включает стратегии или навыки, направленные на улучшение общих или конкретных областей </a:t>
            </a:r>
            <a:r>
              <a:rPr lang="ru-RU" dirty="0" smtClean="0"/>
              <a:t>когнитивного статуса;</a:t>
            </a:r>
          </a:p>
          <a:p>
            <a:r>
              <a:rPr lang="ru-RU" dirty="0" smtClean="0"/>
              <a:t>компьютеризированные </a:t>
            </a:r>
            <a:r>
              <a:rPr lang="ru-RU" dirty="0"/>
              <a:t>программы когнитивного обучения все чаще заменяют </a:t>
            </a:r>
            <a:r>
              <a:rPr lang="ru-RU" dirty="0" smtClean="0"/>
              <a:t>программы обучения, </a:t>
            </a:r>
            <a:r>
              <a:rPr lang="ru-RU" dirty="0"/>
              <a:t>которые первоначально </a:t>
            </a:r>
            <a:r>
              <a:rPr lang="ru-RU" dirty="0" smtClean="0"/>
              <a:t>выполнялись при помощи бумаги </a:t>
            </a:r>
            <a:r>
              <a:rPr lang="ru-RU" dirty="0"/>
              <a:t>и </a:t>
            </a:r>
            <a:r>
              <a:rPr lang="ru-RU" dirty="0" smtClean="0"/>
              <a:t>карандаша;</a:t>
            </a:r>
          </a:p>
          <a:p>
            <a:r>
              <a:rPr lang="ru-RU" dirty="0"/>
              <a:t>о</a:t>
            </a:r>
            <a:r>
              <a:rPr lang="ru-RU" dirty="0" smtClean="0"/>
              <a:t>днако доказательств способности когнитивных вмешательств, включая компьютеризированное когнитивное обучение, улучшить когнитивный статус пока недостаточно.</a:t>
            </a:r>
            <a:endParaRPr lang="ru-RU" dirty="0"/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38985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2. СНИЖЕНИЕ СЛУХА</a:t>
            </a:r>
            <a:endParaRPr lang="ru-RU" b="1" dirty="0">
              <a:solidFill>
                <a:schemeClr val="accent6"/>
              </a:solidFill>
            </a:endParaRPr>
          </a:p>
        </p:txBody>
      </p:sp>
      <p:pic>
        <p:nvPicPr>
          <p:cNvPr id="4" name="Picture 4" descr="http://www.gerontolog.info/image/fon/emblem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6757" y="6215082"/>
            <a:ext cx="785243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33569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4145</Words>
  <Application>Microsoft Office PowerPoint</Application>
  <PresentationFormat>Произвольный</PresentationFormat>
  <Paragraphs>297</Paragraphs>
  <Slides>63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64" baseType="lpstr">
      <vt:lpstr>Office Theme</vt:lpstr>
      <vt:lpstr>ПИТАНИЕ КАК ЛЕКАРСТВО: НОВЫЕ ТРЕНДЫ ПРОФИЛАКТИКИ</vt:lpstr>
      <vt:lpstr>Слайд 2</vt:lpstr>
      <vt:lpstr>Факторы риска деменции  на протяжении жизненного цикла</vt:lpstr>
      <vt:lpstr>Слайд 4</vt:lpstr>
      <vt:lpstr>Образование: фокус на детство и ранний подростковый возраст</vt:lpstr>
      <vt:lpstr>Поддержание когнитивной деятельности</vt:lpstr>
      <vt:lpstr>Снижение когнитивных способностей</vt:lpstr>
      <vt:lpstr>Воздействие на когнитивные способности  при нормальном статусе или легком когнитивном снижении</vt:lpstr>
      <vt:lpstr>Слайд 9</vt:lpstr>
      <vt:lpstr>Слух и когнитивный статус</vt:lpstr>
      <vt:lpstr>Коррекция слуха  как фактор когнитивной стимуляции</vt:lpstr>
      <vt:lpstr>Слайд 12</vt:lpstr>
      <vt:lpstr>Характеристика проблемы 1</vt:lpstr>
      <vt:lpstr>Характеристика проблемы 2</vt:lpstr>
      <vt:lpstr>Слайд 15</vt:lpstr>
      <vt:lpstr>Артериальная гипертензия и деменция</vt:lpstr>
      <vt:lpstr>Проблемы профилактики</vt:lpstr>
      <vt:lpstr>Слайд 18</vt:lpstr>
      <vt:lpstr>Характеристика проблемы 1</vt:lpstr>
      <vt:lpstr>Характеристика проблемы 2</vt:lpstr>
      <vt:lpstr>Типы физических нагрузок</vt:lpstr>
      <vt:lpstr>Слайд 22</vt:lpstr>
      <vt:lpstr>Диабет и его лечение  в профилактике деменции</vt:lpstr>
      <vt:lpstr>Слайд 24</vt:lpstr>
      <vt:lpstr>Важность комплексного подхода, а не анализ отдельных факторов риска</vt:lpstr>
      <vt:lpstr>Слайд 26</vt:lpstr>
      <vt:lpstr>Все неоднозначно</vt:lpstr>
      <vt:lpstr>Слайд 28</vt:lpstr>
      <vt:lpstr>Избыточная масса тела</vt:lpstr>
      <vt:lpstr>О пользе похудания</vt:lpstr>
      <vt:lpstr>Слайд 31</vt:lpstr>
      <vt:lpstr>Однозначно вредно</vt:lpstr>
      <vt:lpstr>Слайд 33</vt:lpstr>
      <vt:lpstr>Депрессия и деменция тесно связаны</vt:lpstr>
      <vt:lpstr>Слайд 35</vt:lpstr>
      <vt:lpstr>Социальные контакты  увеличивают когнитивный резерв</vt:lpstr>
      <vt:lpstr>Слайд 37</vt:lpstr>
      <vt:lpstr>Загрязнение воздуха как фактор риска хронических неинфекционных заболеваний</vt:lpstr>
      <vt:lpstr>Слайд 39</vt:lpstr>
      <vt:lpstr>Нарушения сна вызывают деменцию</vt:lpstr>
      <vt:lpstr>Слайд 41</vt:lpstr>
      <vt:lpstr>ВОЗ рекомендует средиземноморскую диету для профилактики когнитивного снижения</vt:lpstr>
      <vt:lpstr>Питание и деменция</vt:lpstr>
      <vt:lpstr>Жиры и деменция</vt:lpstr>
      <vt:lpstr>Голод, насыщение и деменция</vt:lpstr>
      <vt:lpstr>Микронутриенты и деменция</vt:lpstr>
      <vt:lpstr>Черника и деменция</vt:lpstr>
      <vt:lpstr>Витамин D и деменция</vt:lpstr>
      <vt:lpstr>Диета и головной мозг</vt:lpstr>
      <vt:lpstr>Резилиенс-диета и головной мозг 1</vt:lpstr>
      <vt:lpstr>Резилиенс-диета и головной мозг 2</vt:lpstr>
      <vt:lpstr>Куркумин 1</vt:lpstr>
      <vt:lpstr>Куркумин 2</vt:lpstr>
      <vt:lpstr>Корица</vt:lpstr>
      <vt:lpstr>Фрукты и деменция</vt:lpstr>
      <vt:lpstr>Овощи, рыба и деменция</vt:lpstr>
      <vt:lpstr>«Западная» диета и деменция 1</vt:lpstr>
      <vt:lpstr>«Западная» диета и деменция 2</vt:lpstr>
      <vt:lpstr>Рекомендации</vt:lpstr>
      <vt:lpstr>       Вывод:  риск деменции  можно снизить  на 40%</vt:lpstr>
      <vt:lpstr>Профилактика деменции  на популяционном уровне</vt:lpstr>
      <vt:lpstr>Профилактика деменции  на индивидуальном уровне</vt:lpstr>
      <vt:lpstr>Слайд 63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Admin</cp:lastModifiedBy>
  <cp:revision>42</cp:revision>
  <dcterms:created xsi:type="dcterms:W3CDTF">2020-09-27T11:21:40Z</dcterms:created>
  <dcterms:modified xsi:type="dcterms:W3CDTF">2022-02-22T09:56:22Z</dcterms:modified>
</cp:coreProperties>
</file>