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313" r:id="rId30"/>
    <p:sldId id="314" r:id="rId31"/>
    <p:sldId id="315"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6" r:id="rId62"/>
    <p:sldId id="317" r:id="rId6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13.02.2013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СТАРЧЕСКАЯ АСТЕНИЯ И СПЕЦИАЛИЗИРОВАННЫЙ ГЕРИАТРИЧЕСКИЙ ОСМОТР</a:t>
            </a:r>
            <a:br>
              <a:rPr lang="ru-RU" dirty="0" smtClean="0"/>
            </a:br>
            <a:endParaRPr lang="ru-RU" dirty="0"/>
          </a:p>
        </p:txBody>
      </p:sp>
      <p:sp>
        <p:nvSpPr>
          <p:cNvPr id="3" name="Подзаголовок 2"/>
          <p:cNvSpPr>
            <a:spLocks noGrp="1"/>
          </p:cNvSpPr>
          <p:nvPr>
            <p:ph type="subTitle" idx="1"/>
          </p:nvPr>
        </p:nvSpPr>
        <p:spPr/>
        <p:txBody>
          <a:bodyPr/>
          <a:lstStyle/>
          <a:p>
            <a:r>
              <a:rPr lang="ru-RU" dirty="0" smtClean="0"/>
              <a:t>А.Н.Ильницкий</a:t>
            </a:r>
          </a:p>
          <a:p>
            <a:r>
              <a:rPr lang="ru-RU" dirty="0" smtClean="0"/>
              <a:t>ИПК ФМБА России</a:t>
            </a:r>
          </a:p>
          <a:p>
            <a:r>
              <a:rPr lang="ru-RU" dirty="0" smtClean="0"/>
              <a:t>Город Москва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Определение старческой астении</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    Специфическое </a:t>
            </a:r>
            <a:r>
              <a:rPr lang="ru-RU" dirty="0" smtClean="0"/>
              <a:t>состояние, которое может развиться у человека пожилого и старческого возраста, и характеризуется такими симптомами как похудание, когда наблюдается снижение массы тела темпом не менее чем 4,5 кг/год; нарушение походки; снижение мышечной силы и развитие выраженной саркопении; развитие когнитивных расстройств и снижение мотивации, утрата прежних жизненных интересов; низкий уровень двигательной активности.</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Вопросы терминологии</a:t>
            </a:r>
            <a:endParaRPr lang="ru-RU" dirty="0"/>
          </a:p>
        </p:txBody>
      </p:sp>
      <p:sp>
        <p:nvSpPr>
          <p:cNvPr id="3" name="Содержимое 2"/>
          <p:cNvSpPr>
            <a:spLocks noGrp="1"/>
          </p:cNvSpPr>
          <p:nvPr>
            <p:ph idx="1"/>
          </p:nvPr>
        </p:nvSpPr>
        <p:spPr/>
        <p:txBody>
          <a:bodyPr/>
          <a:lstStyle/>
          <a:p>
            <a:r>
              <a:rPr lang="ru-RU" dirty="0" smtClean="0"/>
              <a:t>«хрупкость»;</a:t>
            </a:r>
          </a:p>
          <a:p>
            <a:r>
              <a:rPr lang="ru-RU" dirty="0" smtClean="0"/>
              <a:t>«старческая дряхлость»;</a:t>
            </a:r>
          </a:p>
          <a:p>
            <a:r>
              <a:rPr lang="ru-RU" dirty="0" smtClean="0"/>
              <a:t>«старческое одряхление»;</a:t>
            </a:r>
          </a:p>
          <a:p>
            <a:r>
              <a:rPr lang="en-US" dirty="0" smtClean="0"/>
              <a:t>Frailty </a:t>
            </a:r>
            <a:r>
              <a:rPr lang="ru-RU" dirty="0" smtClean="0"/>
              <a:t>(англ.);</a:t>
            </a:r>
          </a:p>
          <a:p>
            <a:r>
              <a:rPr lang="en-US" dirty="0" err="1" smtClean="0"/>
              <a:t>Krehost</a:t>
            </a:r>
            <a:r>
              <a:rPr lang="en-US" dirty="0" smtClean="0"/>
              <a:t> </a:t>
            </a:r>
            <a:r>
              <a:rPr lang="ru-RU" dirty="0" smtClean="0"/>
              <a:t>(</a:t>
            </a:r>
            <a:r>
              <a:rPr lang="ru-RU" dirty="0" err="1" smtClean="0"/>
              <a:t>чеш</a:t>
            </a:r>
            <a:r>
              <a:rPr lang="ru-RU" dirty="0" smtClean="0"/>
              <a:t>.).</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Гериатрические синдромы, приводящие к старческой астении</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dirty="0" smtClean="0"/>
              <a:t>      Падения</a:t>
            </a:r>
            <a:r>
              <a:rPr lang="ru-RU" dirty="0" smtClean="0"/>
              <a:t>, головокружение, нарушение </a:t>
            </a:r>
            <a:r>
              <a:rPr lang="ru-RU" dirty="0" smtClean="0"/>
              <a:t>стула, афазия</a:t>
            </a:r>
            <a:r>
              <a:rPr lang="ru-RU" dirty="0" smtClean="0"/>
              <a:t>, амнезия, анорексия, апатия, апраксия, аспирационный синдром, хронический болевой синдром, брадикинезия, возрастной андрогенный дефицит, дегидратация, пролежни, делирий, деменция, депрессия, дезориентация во времени и пространстве, дисфагия, диспепсия, дизурия, синдром насилия над стариками, похудание, гипобулия, гипомобильность, гипотермия, синдром сексуальной дисфункции, недержание мочи, инсомния, нестабильность и падения, когнитивный дефицит, контрактуры, синдром мальнутриции (недостаточности питания), обстипационный синдром, ортостатическая гипотензия, одиночество, паранойяльный синдром, нарушения походки, нарушения слуха и нарушения зрения, саркопения, синкопальный синдром, тремор, травматический синдром, синдром зависимости от посторонней помощи, утрата смысла </a:t>
            </a:r>
            <a:r>
              <a:rPr lang="ru-RU" dirty="0" smtClean="0"/>
              <a:t>жизни.</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Эпидемиология</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в возрасте старше 65 лет в среднем </a:t>
            </a:r>
            <a:r>
              <a:rPr lang="ru-RU" dirty="0" smtClean="0"/>
              <a:t>распространена у 6,9%;</a:t>
            </a:r>
          </a:p>
          <a:p>
            <a:r>
              <a:rPr lang="ru-RU" dirty="0" smtClean="0"/>
              <a:t>чаще </a:t>
            </a:r>
            <a:r>
              <a:rPr lang="ru-RU" dirty="0" smtClean="0"/>
              <a:t>она регистрируется именно у женщин, что связано с более высокой продолжительностью </a:t>
            </a:r>
            <a:r>
              <a:rPr lang="ru-RU" dirty="0" smtClean="0"/>
              <a:t>жизни;</a:t>
            </a:r>
          </a:p>
          <a:p>
            <a:r>
              <a:rPr lang="ru-RU" dirty="0" smtClean="0"/>
              <a:t>в </a:t>
            </a:r>
            <a:r>
              <a:rPr lang="ru-RU" dirty="0" smtClean="0"/>
              <a:t>Японии под этим состоянием подразумевают комбинацию из четырех синдромов – падения, недержание мочи, недостаточность питания и депрессия. В таком случае распространенность старческой астении увеличивается до 33,6% у мужчин и 42,4% у женщин.</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Этиология и патогенез</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генетическая </a:t>
            </a:r>
            <a:r>
              <a:rPr lang="ru-RU" dirty="0" smtClean="0"/>
              <a:t>предрасположенность;</a:t>
            </a:r>
          </a:p>
          <a:p>
            <a:r>
              <a:rPr lang="ru-RU" dirty="0" smtClean="0"/>
              <a:t>усиление </a:t>
            </a:r>
            <a:r>
              <a:rPr lang="ru-RU" dirty="0" smtClean="0"/>
              <a:t>процессов иммунного воспаления (увеличение содержания провоспалительных </a:t>
            </a:r>
            <a:r>
              <a:rPr lang="ru-RU" dirty="0" smtClean="0"/>
              <a:t>цитокинов);</a:t>
            </a:r>
          </a:p>
          <a:p>
            <a:r>
              <a:rPr lang="ru-RU" dirty="0" smtClean="0"/>
              <a:t>активация </a:t>
            </a:r>
            <a:r>
              <a:rPr lang="ru-RU" dirty="0" smtClean="0"/>
              <a:t>оксидативного стресса и замедление выведения свободных </a:t>
            </a:r>
            <a:r>
              <a:rPr lang="ru-RU" dirty="0" smtClean="0"/>
              <a:t>радикалов;</a:t>
            </a:r>
          </a:p>
          <a:p>
            <a:r>
              <a:rPr lang="ru-RU" dirty="0" smtClean="0"/>
              <a:t>увеличение </a:t>
            </a:r>
            <a:r>
              <a:rPr lang="ru-RU" dirty="0" smtClean="0"/>
              <a:t>концентрации гомоцистеина, что находится в прямой зависимости со снижением мышечной силы и нарушениями </a:t>
            </a:r>
            <a:r>
              <a:rPr lang="ru-RU" dirty="0" smtClean="0"/>
              <a:t>походки.</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Этиология и патогенез</a:t>
            </a:r>
            <a:endParaRPr lang="ru-RU" dirty="0"/>
          </a:p>
        </p:txBody>
      </p:sp>
      <p:sp>
        <p:nvSpPr>
          <p:cNvPr id="3" name="Содержимое 2"/>
          <p:cNvSpPr>
            <a:spLocks noGrp="1"/>
          </p:cNvSpPr>
          <p:nvPr>
            <p:ph idx="1"/>
          </p:nvPr>
        </p:nvSpPr>
        <p:spPr/>
        <p:txBody>
          <a:bodyPr/>
          <a:lstStyle/>
          <a:p>
            <a:r>
              <a:rPr lang="ru-RU" dirty="0" err="1" smtClean="0"/>
              <a:t>инсулинорезистентность</a:t>
            </a:r>
            <a:r>
              <a:rPr lang="ru-RU" dirty="0" smtClean="0"/>
              <a:t> </a:t>
            </a:r>
            <a:r>
              <a:rPr lang="ru-RU" dirty="0" smtClean="0"/>
              <a:t>и </a:t>
            </a:r>
            <a:r>
              <a:rPr lang="ru-RU" dirty="0" smtClean="0"/>
              <a:t>метаболический синдром </a:t>
            </a:r>
            <a:r>
              <a:rPr lang="ru-RU" dirty="0" smtClean="0"/>
              <a:t>как </a:t>
            </a:r>
            <a:r>
              <a:rPr lang="ru-RU" dirty="0" smtClean="0"/>
              <a:t>мощный активатор </a:t>
            </a:r>
            <a:r>
              <a:rPr lang="ru-RU" dirty="0" smtClean="0"/>
              <a:t>провоспалительных иммунных процессов и </a:t>
            </a:r>
            <a:r>
              <a:rPr lang="ru-RU" dirty="0" smtClean="0"/>
              <a:t>гиперкоагуляции.</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возрастная </a:t>
            </a:r>
            <a:r>
              <a:rPr lang="ru-RU" dirty="0" smtClean="0"/>
              <a:t>дисфункция автономной нервной системы, что способно приводить к синкопальным состояниям, падениям, саркопении, пролежням;</a:t>
            </a:r>
          </a:p>
          <a:p>
            <a:r>
              <a:rPr lang="ru-RU" dirty="0" smtClean="0"/>
              <a:t>возраст-ассоциированные </a:t>
            </a:r>
            <a:r>
              <a:rPr lang="ru-RU" dirty="0" smtClean="0"/>
              <a:t>синдромы и состояния – старческая анорексия, возрастная склонность к дегидратации, возрастные ограничения передвижения, возрастные нарушения ходьбы, поведенческие особенности людей пожилого и старческого возраста (например, синдром Диогена</a:t>
            </a:r>
            <a:r>
              <a:rPr lang="ru-RU" dirty="0" smtClean="0"/>
              <a:t>).</a:t>
            </a:r>
            <a:endParaRPr lang="ru-RU" dirty="0" smtClean="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lstStyle/>
          <a:p>
            <a:r>
              <a:rPr lang="ru-RU" dirty="0" smtClean="0"/>
              <a:t>возрастной </a:t>
            </a:r>
            <a:r>
              <a:rPr lang="ru-RU" dirty="0" smtClean="0"/>
              <a:t>когнитивный дефицит;</a:t>
            </a:r>
          </a:p>
          <a:p>
            <a:r>
              <a:rPr lang="ru-RU" dirty="0" smtClean="0"/>
              <a:t>возрастной </a:t>
            </a:r>
            <a:r>
              <a:rPr lang="ru-RU" dirty="0" smtClean="0"/>
              <a:t>гормональный дефицит – возрастной андрогенный дефицит у мужчин; менопауза у женщин; соматопауза, которая сопровождается возрастным снижением инсулиноподобного фактора роста – 1;</a:t>
            </a:r>
          </a:p>
          <a:p>
            <a:r>
              <a:rPr lang="ru-RU" dirty="0" smtClean="0"/>
              <a:t>анемический синдром.</a:t>
            </a:r>
            <a:endParaRPr lang="ru-RU" dirty="0" smtClean="0"/>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lstStyle/>
          <a:p>
            <a:r>
              <a:rPr lang="ru-RU" dirty="0" smtClean="0"/>
              <a:t>хронический </a:t>
            </a:r>
            <a:r>
              <a:rPr lang="ru-RU" dirty="0" smtClean="0"/>
              <a:t>болевой синдром;</a:t>
            </a:r>
          </a:p>
          <a:p>
            <a:r>
              <a:rPr lang="ru-RU" dirty="0" smtClean="0"/>
              <a:t>сидячий </a:t>
            </a:r>
            <a:r>
              <a:rPr lang="ru-RU" dirty="0" smtClean="0"/>
              <a:t>образ жизни с добровольным значительным ограничением уровня физической активности;</a:t>
            </a:r>
          </a:p>
          <a:p>
            <a:r>
              <a:rPr lang="ru-RU" dirty="0" smtClean="0"/>
              <a:t>апатия </a:t>
            </a:r>
            <a:r>
              <a:rPr lang="ru-RU" dirty="0" smtClean="0"/>
              <a:t>и депрессия;</a:t>
            </a:r>
          </a:p>
          <a:p>
            <a:r>
              <a:rPr lang="ru-RU" dirty="0" smtClean="0"/>
              <a:t>когнитивный </a:t>
            </a:r>
            <a:r>
              <a:rPr lang="ru-RU" dirty="0" smtClean="0"/>
              <a:t>дефицит, хронический </a:t>
            </a:r>
            <a:r>
              <a:rPr lang="ru-RU" dirty="0" smtClean="0"/>
              <a:t>стресс.</a:t>
            </a:r>
            <a:endParaRPr lang="ru-RU" dirty="0" smtClean="0"/>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normAutofit fontScale="92500"/>
          </a:bodyPr>
          <a:lstStyle/>
          <a:p>
            <a:r>
              <a:rPr lang="ru-RU" dirty="0" smtClean="0"/>
              <a:t>побочные эффекты медикаментов, которые в пожилом возрасте способны вызывать такие состояния как потерю аппетита, седативный эффект, падения;</a:t>
            </a:r>
          </a:p>
          <a:p>
            <a:r>
              <a:rPr lang="ru-RU" dirty="0" smtClean="0"/>
              <a:t>последствия </a:t>
            </a:r>
            <a:r>
              <a:rPr lang="ru-RU" dirty="0" smtClean="0"/>
              <a:t>длительно протекающих хронических заболеваний – сахарный диабет, хроническая сердечная и дыхательная недостаточность, неврологический дефицит как последствия перенесенного инсульта.</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История вопроса</a:t>
            </a: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    Гериатр </a:t>
            </a:r>
            <a:r>
              <a:rPr lang="ru-RU" dirty="0" smtClean="0"/>
              <a:t>и интернист </a:t>
            </a:r>
            <a:r>
              <a:rPr lang="ru-RU" dirty="0" smtClean="0"/>
              <a:t>Б.Исаакс в </a:t>
            </a:r>
            <a:r>
              <a:rPr lang="ru-RU" dirty="0" smtClean="0"/>
              <a:t>середине 70-х годов 20 века </a:t>
            </a:r>
            <a:r>
              <a:rPr lang="ru-RU" dirty="0" smtClean="0"/>
              <a:t>ввел понятие </a:t>
            </a:r>
            <a:r>
              <a:rPr lang="ru-RU" dirty="0" smtClean="0"/>
              <a:t>«гериатрический синдром» и выделил основные направления синдромологической гериатрической помощи, принципиальной для продления жизни и повышения ее качества – нестабильность и падения; недержание мочи и кала; нарушения передвижения; когнитивные расстройства – деменция, депрессия и делирий. </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Клиническая картина</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нарушения </a:t>
            </a:r>
            <a:r>
              <a:rPr lang="ru-RU" dirty="0" smtClean="0"/>
              <a:t>передвижения за счет саркопении и когнитивных нарушений, что затрудняет выполнение человеком своих ежедневных </a:t>
            </a:r>
            <a:r>
              <a:rPr lang="ru-RU" dirty="0" smtClean="0"/>
              <a:t>обязанностей;</a:t>
            </a:r>
          </a:p>
          <a:p>
            <a:r>
              <a:rPr lang="ru-RU" dirty="0" smtClean="0"/>
              <a:t>апатия </a:t>
            </a:r>
            <a:r>
              <a:rPr lang="ru-RU" dirty="0" smtClean="0"/>
              <a:t>и </a:t>
            </a:r>
            <a:r>
              <a:rPr lang="ru-RU" dirty="0" smtClean="0"/>
              <a:t>сниженный фон </a:t>
            </a:r>
            <a:r>
              <a:rPr lang="ru-RU" dirty="0" smtClean="0"/>
              <a:t>настроения, </a:t>
            </a:r>
            <a:r>
              <a:rPr lang="ru-RU" dirty="0" smtClean="0"/>
              <a:t>нарушения </a:t>
            </a:r>
            <a:r>
              <a:rPr lang="ru-RU" dirty="0" smtClean="0"/>
              <a:t>памяти, </a:t>
            </a:r>
            <a:r>
              <a:rPr lang="ru-RU" dirty="0" smtClean="0"/>
              <a:t>дефицит </a:t>
            </a:r>
            <a:r>
              <a:rPr lang="ru-RU" dirty="0" smtClean="0"/>
              <a:t>деятельности сенсорных систем. Присоединяются также снижение веса и другие проявления синдрома недостаточности питания, хронический болевой синдром, иммунодефицитное состояние со склонностью к развитию повторных инфекций. </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Клиническая картина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По </a:t>
            </a:r>
            <a:r>
              <a:rPr lang="ru-RU" dirty="0" smtClean="0"/>
              <a:t>мере усугубления явлений старческой астении развиваются полная обездвиженность, когда человек передвигается только в пределах постели, постоянное недержание мочи, повторные делириозные состояния, выраженные изменения статуса питания с метаболическим ацидозом, до минимального уровня снижаются социальные контакты.</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Диагностика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п</a:t>
            </a:r>
            <a:r>
              <a:rPr lang="ru-RU" dirty="0" smtClean="0"/>
              <a:t>рименение специализированного гериатрического осмотра;</a:t>
            </a:r>
          </a:p>
          <a:p>
            <a:r>
              <a:rPr lang="ru-RU" dirty="0" smtClean="0"/>
              <a:t>оценка доступности пищи и состояния статуса питания; </a:t>
            </a:r>
            <a:endParaRPr lang="ru-RU" dirty="0" smtClean="0"/>
          </a:p>
          <a:p>
            <a:r>
              <a:rPr lang="ru-RU" dirty="0" smtClean="0"/>
              <a:t>определение </a:t>
            </a:r>
            <a:r>
              <a:rPr lang="ru-RU" dirty="0" smtClean="0"/>
              <a:t>состояния двигательной функции и мышечной силы; </a:t>
            </a:r>
            <a:endParaRPr lang="ru-RU" dirty="0" smtClean="0"/>
          </a:p>
          <a:p>
            <a:r>
              <a:rPr lang="ru-RU" dirty="0" smtClean="0"/>
              <a:t>оценка </a:t>
            </a:r>
            <a:r>
              <a:rPr lang="ru-RU" dirty="0" smtClean="0"/>
              <a:t>степени когнитивного дефицита и тревожно-депрессивного синдрома; </a:t>
            </a:r>
            <a:endParaRPr lang="ru-RU" dirty="0" smtClean="0"/>
          </a:p>
          <a:p>
            <a:r>
              <a:rPr lang="ru-RU" dirty="0" smtClean="0"/>
              <a:t>применение </a:t>
            </a:r>
            <a:r>
              <a:rPr lang="ru-RU" dirty="0" smtClean="0"/>
              <a:t>опросников и шкал, позволяющих оценить состояние самообслуживания. </a:t>
            </a:r>
            <a:endParaRPr lang="ru-RU" dirty="0" smtClean="0"/>
          </a:p>
          <a:p>
            <a:r>
              <a:rPr lang="ru-RU" dirty="0" smtClean="0"/>
              <a:t>применение </a:t>
            </a:r>
            <a:r>
              <a:rPr lang="ru-RU" dirty="0" smtClean="0"/>
              <a:t>лабораторных методов с целью выявления иммунного воспаления и нарушений метаболических параметров.</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Дифференциальная диагностика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хронические </a:t>
            </a:r>
            <a:r>
              <a:rPr lang="ru-RU" dirty="0" smtClean="0"/>
              <a:t>воспалительные инфекционные заболевания, например, туберкулез, инфекционный эндокардит;</a:t>
            </a:r>
          </a:p>
          <a:p>
            <a:r>
              <a:rPr lang="ru-RU" dirty="0" smtClean="0"/>
              <a:t>злокачественные </a:t>
            </a:r>
            <a:r>
              <a:rPr lang="ru-RU" dirty="0" smtClean="0"/>
              <a:t>новообразования;</a:t>
            </a:r>
          </a:p>
          <a:p>
            <a:r>
              <a:rPr lang="ru-RU" dirty="0" smtClean="0"/>
              <a:t>тяжелый </a:t>
            </a:r>
            <a:r>
              <a:rPr lang="ru-RU" dirty="0" smtClean="0"/>
              <a:t>тревожно-депрессивный синдром;</a:t>
            </a:r>
          </a:p>
          <a:p>
            <a:r>
              <a:rPr lang="ru-RU" dirty="0" smtClean="0"/>
              <a:t>патология </a:t>
            </a:r>
            <a:r>
              <a:rPr lang="ru-RU" dirty="0" smtClean="0"/>
              <a:t>с нарушением функции щитовидной железы;</a:t>
            </a:r>
          </a:p>
          <a:p>
            <a:r>
              <a:rPr lang="ru-RU" dirty="0" smtClean="0"/>
              <a:t>болезнь </a:t>
            </a:r>
            <a:r>
              <a:rPr lang="ru-RU" dirty="0" smtClean="0"/>
              <a:t>Аддисона;</a:t>
            </a:r>
          </a:p>
          <a:p>
            <a:r>
              <a:rPr lang="ru-RU" dirty="0" smtClean="0"/>
              <a:t>прогрессирующая </a:t>
            </a:r>
            <a:r>
              <a:rPr lang="ru-RU" dirty="0" smtClean="0"/>
              <a:t>хроническая сердечная и дыхательная недостаточность.</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Медико-социальная помощь</a:t>
            </a:r>
            <a:endParaRPr lang="ru-RU" dirty="0"/>
          </a:p>
        </p:txBody>
      </p:sp>
      <p:sp>
        <p:nvSpPr>
          <p:cNvPr id="3" name="Содержимое 2"/>
          <p:cNvSpPr>
            <a:spLocks noGrp="1"/>
          </p:cNvSpPr>
          <p:nvPr>
            <p:ph idx="1"/>
          </p:nvPr>
        </p:nvSpPr>
        <p:spPr/>
        <p:txBody>
          <a:bodyPr>
            <a:normAutofit/>
          </a:bodyPr>
          <a:lstStyle/>
          <a:p>
            <a:r>
              <a:rPr lang="ru-RU" dirty="0" smtClean="0"/>
              <a:t>организация диспансерного наблюдения за такими </a:t>
            </a:r>
            <a:r>
              <a:rPr lang="ru-RU" dirty="0" smtClean="0"/>
              <a:t>пациентами; </a:t>
            </a:r>
          </a:p>
          <a:p>
            <a:r>
              <a:rPr lang="ru-RU" dirty="0" smtClean="0"/>
              <a:t>разработка </a:t>
            </a:r>
            <a:r>
              <a:rPr lang="ru-RU" dirty="0" smtClean="0"/>
              <a:t>плана диспансеризации с целью предупреждения прогрессирования и развития осложнений старческой </a:t>
            </a:r>
            <a:r>
              <a:rPr lang="ru-RU" dirty="0" smtClean="0"/>
              <a:t>астении; </a:t>
            </a:r>
          </a:p>
          <a:p>
            <a:r>
              <a:rPr lang="ru-RU" dirty="0" smtClean="0"/>
              <a:t>подключение </a:t>
            </a:r>
            <a:r>
              <a:rPr lang="ru-RU" dirty="0" smtClean="0"/>
              <a:t>к осуществлению ухода не только медицинский персонал, но и социальных </a:t>
            </a:r>
            <a:r>
              <a:rPr lang="ru-RU" dirty="0" smtClean="0"/>
              <a:t>работников.</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Медико-социальная помощь</a:t>
            </a:r>
            <a:endParaRPr lang="ru-RU" dirty="0"/>
          </a:p>
        </p:txBody>
      </p:sp>
      <p:sp>
        <p:nvSpPr>
          <p:cNvPr id="3" name="Содержимое 2"/>
          <p:cNvSpPr>
            <a:spLocks noGrp="1"/>
          </p:cNvSpPr>
          <p:nvPr>
            <p:ph idx="1"/>
          </p:nvPr>
        </p:nvSpPr>
        <p:spPr/>
        <p:txBody>
          <a:bodyPr>
            <a:normAutofit fontScale="92500"/>
          </a:bodyPr>
          <a:lstStyle/>
          <a:p>
            <a:r>
              <a:rPr lang="ru-RU" dirty="0" smtClean="0"/>
              <a:t>ревизия </a:t>
            </a:r>
            <a:r>
              <a:rPr lang="ru-RU" dirty="0" smtClean="0"/>
              <a:t>рациона больного, его оптимизация, </a:t>
            </a:r>
            <a:endParaRPr lang="ru-RU" dirty="0" smtClean="0"/>
          </a:p>
          <a:p>
            <a:r>
              <a:rPr lang="ru-RU" dirty="0" smtClean="0"/>
              <a:t>исключение </a:t>
            </a:r>
            <a:r>
              <a:rPr lang="ru-RU" dirty="0" smtClean="0"/>
              <a:t>применения лекарственных препаратов, которые способствуют снижению </a:t>
            </a:r>
            <a:r>
              <a:rPr lang="ru-RU" dirty="0" smtClean="0"/>
              <a:t>аппетита;</a:t>
            </a:r>
          </a:p>
          <a:p>
            <a:r>
              <a:rPr lang="ru-RU" dirty="0" smtClean="0"/>
              <a:t>коррекция </a:t>
            </a:r>
            <a:r>
              <a:rPr lang="ru-RU" dirty="0" smtClean="0"/>
              <a:t>психического статуса, в том числе посредством назначения антидепрессантов при наличии симптоматики тревожно-депрессивного синдрома.</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Медико-социальная помощь</a:t>
            </a:r>
            <a:endParaRPr lang="ru-RU" dirty="0"/>
          </a:p>
        </p:txBody>
      </p:sp>
      <p:sp>
        <p:nvSpPr>
          <p:cNvPr id="3" name="Содержимое 2"/>
          <p:cNvSpPr>
            <a:spLocks noGrp="1"/>
          </p:cNvSpPr>
          <p:nvPr>
            <p:ph idx="1"/>
          </p:nvPr>
        </p:nvSpPr>
        <p:spPr/>
        <p:txBody>
          <a:bodyPr>
            <a:normAutofit lnSpcReduction="10000"/>
          </a:bodyPr>
          <a:lstStyle/>
          <a:p>
            <a:r>
              <a:rPr lang="ru-RU" dirty="0" smtClean="0"/>
              <a:t>физическая реабилитация, целью которой является обеспечение уровня физической активности, создание мотивации к движению, укрепление мышечной силы и </a:t>
            </a:r>
            <a:r>
              <a:rPr lang="ru-RU" dirty="0" smtClean="0"/>
              <a:t>выносливости;</a:t>
            </a:r>
          </a:p>
          <a:p>
            <a:r>
              <a:rPr lang="ru-RU" dirty="0" smtClean="0"/>
              <a:t>создание </a:t>
            </a:r>
            <a:r>
              <a:rPr lang="ru-RU" dirty="0" smtClean="0"/>
              <a:t>условий, обеспечивающих высокое достоинство пожилого человека, исключающих синдром насилия в физической или психологической форме.</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Предупреждение старческой астении</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a:t>
            </a:r>
            <a:r>
              <a:rPr lang="en-US" dirty="0" smtClean="0"/>
              <a:t>FRAILTY</a:t>
            </a:r>
            <a:r>
              <a:rPr lang="ru-RU" dirty="0" smtClean="0"/>
              <a:t>: </a:t>
            </a:r>
            <a:r>
              <a:rPr lang="en-US" dirty="0" smtClean="0"/>
              <a:t>F</a:t>
            </a:r>
            <a:r>
              <a:rPr lang="ru-RU" dirty="0" smtClean="0"/>
              <a:t> (</a:t>
            </a:r>
            <a:r>
              <a:rPr lang="en-US" dirty="0" smtClean="0"/>
              <a:t>food intake maintenance</a:t>
            </a:r>
            <a:r>
              <a:rPr lang="ru-RU" dirty="0" smtClean="0"/>
              <a:t>) – контроль приема пищи и регуляция рациона; </a:t>
            </a:r>
            <a:r>
              <a:rPr lang="en-US" dirty="0" smtClean="0"/>
              <a:t>R</a:t>
            </a:r>
            <a:r>
              <a:rPr lang="ru-RU" dirty="0" smtClean="0"/>
              <a:t> (</a:t>
            </a:r>
            <a:r>
              <a:rPr lang="en-US" dirty="0" smtClean="0"/>
              <a:t>resistance exercises</a:t>
            </a:r>
            <a:r>
              <a:rPr lang="ru-RU" dirty="0" smtClean="0"/>
              <a:t>) – физическая активность; </a:t>
            </a:r>
            <a:r>
              <a:rPr lang="en-US" dirty="0" smtClean="0"/>
              <a:t>A</a:t>
            </a:r>
            <a:r>
              <a:rPr lang="ru-RU" dirty="0" smtClean="0"/>
              <a:t> (</a:t>
            </a:r>
            <a:r>
              <a:rPr lang="en-US" dirty="0" smtClean="0"/>
              <a:t>atherosclerosis prevention</a:t>
            </a:r>
            <a:r>
              <a:rPr lang="ru-RU" dirty="0" smtClean="0"/>
              <a:t>) – профилактика атеросклероза; </a:t>
            </a:r>
            <a:r>
              <a:rPr lang="en-US" dirty="0" smtClean="0"/>
              <a:t>I</a:t>
            </a:r>
            <a:r>
              <a:rPr lang="ru-RU" dirty="0" smtClean="0"/>
              <a:t> (</a:t>
            </a:r>
            <a:r>
              <a:rPr lang="en-US" dirty="0" smtClean="0"/>
              <a:t>isolation avoidance</a:t>
            </a:r>
            <a:r>
              <a:rPr lang="ru-RU" dirty="0" smtClean="0"/>
              <a:t>) – избегать социальной изоляции; </a:t>
            </a:r>
            <a:r>
              <a:rPr lang="en-US" dirty="0" smtClean="0"/>
              <a:t>L</a:t>
            </a:r>
            <a:r>
              <a:rPr lang="ru-RU" dirty="0" smtClean="0"/>
              <a:t> (</a:t>
            </a:r>
            <a:r>
              <a:rPr lang="en-US" dirty="0" smtClean="0"/>
              <a:t>limit pain</a:t>
            </a:r>
            <a:r>
              <a:rPr lang="ru-RU" dirty="0" smtClean="0"/>
              <a:t>) – купировать болевой синдром; </a:t>
            </a:r>
            <a:r>
              <a:rPr lang="en-US" dirty="0" smtClean="0"/>
              <a:t>T</a:t>
            </a:r>
            <a:r>
              <a:rPr lang="ru-RU" dirty="0" smtClean="0"/>
              <a:t> (</a:t>
            </a:r>
            <a:r>
              <a:rPr lang="en-US" dirty="0" smtClean="0"/>
              <a:t>tai</a:t>
            </a:r>
            <a:r>
              <a:rPr lang="ru-RU" dirty="0" smtClean="0"/>
              <a:t>-</a:t>
            </a:r>
            <a:r>
              <a:rPr lang="en-US" dirty="0" smtClean="0"/>
              <a:t>chi or other balance exercises</a:t>
            </a:r>
            <a:r>
              <a:rPr lang="ru-RU" dirty="0" smtClean="0"/>
              <a:t>) – выполнение физических упражнений; </a:t>
            </a:r>
            <a:r>
              <a:rPr lang="en-US" dirty="0" smtClean="0"/>
              <a:t>Y</a:t>
            </a:r>
            <a:r>
              <a:rPr lang="ru-RU" dirty="0" smtClean="0"/>
              <a:t> (</a:t>
            </a:r>
            <a:r>
              <a:rPr lang="en-US" dirty="0" smtClean="0"/>
              <a:t>yearly functional checking</a:t>
            </a:r>
            <a:r>
              <a:rPr lang="ru-RU" dirty="0" smtClean="0"/>
              <a:t>) – регулярные медицинские осмотры.</a:t>
            </a:r>
          </a:p>
          <a:p>
            <a:pPr>
              <a:buNone/>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Специализированный гериатрический осмотр</a:t>
            </a:r>
            <a:endParaRPr lang="ru-RU" dirty="0"/>
          </a:p>
        </p:txBody>
      </p:sp>
      <p:sp>
        <p:nvSpPr>
          <p:cNvPr id="3" name="Содержимое 2"/>
          <p:cNvSpPr>
            <a:spLocks noGrp="1"/>
          </p:cNvSpPr>
          <p:nvPr>
            <p:ph idx="1"/>
          </p:nvPr>
        </p:nvSpPr>
        <p:spPr/>
        <p:txBody>
          <a:bodyPr/>
          <a:lstStyle/>
          <a:p>
            <a:pPr>
              <a:buNone/>
            </a:pPr>
            <a:r>
              <a:rPr lang="ru-RU" dirty="0" smtClean="0"/>
              <a:t>    Мультидисциплинарный </a:t>
            </a:r>
            <a:r>
              <a:rPr lang="ru-RU" dirty="0" smtClean="0"/>
              <a:t>диагностический процесс, который направлен на выявление физикальных, функциональных и психосоциальных особенностей людей пожилого и старческого возраста с целью получения возможности разработки комплексного медико-социального плана их ведения, включая лечение и медико-социальную реабилитацию.</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Мотивация к проведению</a:t>
            </a:r>
            <a:endParaRPr lang="ru-RU" dirty="0"/>
          </a:p>
        </p:txBody>
      </p:sp>
      <p:sp>
        <p:nvSpPr>
          <p:cNvPr id="3" name="Содержимое 2"/>
          <p:cNvSpPr>
            <a:spLocks noGrp="1"/>
          </p:cNvSpPr>
          <p:nvPr>
            <p:ph idx="1"/>
          </p:nvPr>
        </p:nvSpPr>
        <p:spPr/>
        <p:txBody>
          <a:bodyPr>
            <a:normAutofit fontScale="92500"/>
          </a:bodyPr>
          <a:lstStyle/>
          <a:p>
            <a:pPr lvl="0"/>
            <a:r>
              <a:rPr lang="ru-RU" dirty="0" smtClean="0"/>
              <a:t>ориентация при проведении диагностических и лечебных мероприятий прежде всего на повышение качества жизни, улучшение функционального состояния человека пожилого и старческого возраста;</a:t>
            </a:r>
          </a:p>
          <a:p>
            <a:pPr lvl="0"/>
            <a:r>
              <a:rPr lang="ru-RU" dirty="0" smtClean="0"/>
              <a:t>повышение значимости функционального состояния человека в отличие от общепринятой схемы воздействия на этиологию и патогенез заболевания;</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История вопроса</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t>    В средине 20 века в </a:t>
            </a:r>
            <a:r>
              <a:rPr lang="ru-RU" dirty="0" smtClean="0"/>
              <a:t>США гериатром Л.З.Рубинштейном были разработаны основы </a:t>
            </a:r>
            <a:r>
              <a:rPr lang="ru-RU" dirty="0" smtClean="0"/>
              <a:t>специализированного гериатрического </a:t>
            </a:r>
            <a:r>
              <a:rPr lang="ru-RU" dirty="0" smtClean="0"/>
              <a:t>осмотра (</a:t>
            </a:r>
            <a:r>
              <a:rPr lang="en-US" dirty="0" smtClean="0"/>
              <a:t>comprehensive geriatric assessment</a:t>
            </a:r>
            <a:r>
              <a:rPr lang="ru-RU" dirty="0" smtClean="0"/>
              <a:t>), который позволил выявить синдромологические особенности состояния пожилого пациента во взаимосвязи с качеством жизни и социальной адаптацией, что в совокупности представило возможность разрабатывать такие схемы лечения и реабилитации, которые ориентированы не столько на купирование определенных проявлений заболеваний, но в первую очередь направлены на повышение качества жизни и уровня социальной интеграции.</a:t>
            </a:r>
          </a:p>
          <a:p>
            <a:pPr>
              <a:buNone/>
            </a:pP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Мотивация к проведению</a:t>
            </a:r>
            <a:endParaRPr lang="ru-RU" dirty="0"/>
          </a:p>
        </p:txBody>
      </p:sp>
      <p:sp>
        <p:nvSpPr>
          <p:cNvPr id="3" name="Содержимое 2"/>
          <p:cNvSpPr>
            <a:spLocks noGrp="1"/>
          </p:cNvSpPr>
          <p:nvPr>
            <p:ph idx="1"/>
          </p:nvPr>
        </p:nvSpPr>
        <p:spPr/>
        <p:txBody>
          <a:bodyPr>
            <a:normAutofit fontScale="85000" lnSpcReduction="20000"/>
          </a:bodyPr>
          <a:lstStyle/>
          <a:p>
            <a:pPr lvl="0"/>
            <a:r>
              <a:rPr lang="ru-RU" dirty="0" smtClean="0"/>
              <a:t>повышение значимости нефармакологических методов воздействия, поскольку доказано, что в пожилом и старческом возрасте формируются особенности фармакодинамики и фармакокинетики, усиливающие побочные эффекты медикаментов и снижающие их эффективность;</a:t>
            </a:r>
          </a:p>
          <a:p>
            <a:pPr lvl="0"/>
            <a:r>
              <a:rPr lang="ru-RU" dirty="0" smtClean="0"/>
              <a:t>придание особой значимости принципу индивидуальности при оказании медицинской помощи человеку пожилого и старческого возраста в связи со значительными особенностями клинических проявлений заболеваний в гериатрии (стертость, малосимптомность и пр.);</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Мотивация к проведению</a:t>
            </a:r>
            <a:endParaRPr lang="ru-RU" dirty="0"/>
          </a:p>
        </p:txBody>
      </p:sp>
      <p:sp>
        <p:nvSpPr>
          <p:cNvPr id="3" name="Содержимое 2"/>
          <p:cNvSpPr>
            <a:spLocks noGrp="1"/>
          </p:cNvSpPr>
          <p:nvPr>
            <p:ph idx="1"/>
          </p:nvPr>
        </p:nvSpPr>
        <p:spPr/>
        <p:txBody>
          <a:bodyPr/>
          <a:lstStyle/>
          <a:p>
            <a:pPr lvl="0"/>
            <a:r>
              <a:rPr lang="ru-RU" dirty="0" smtClean="0"/>
              <a:t>важность знаний правил общения с пожилыми людьми, владение приемами психотерапии, знание врачами основ психологии старости и старения;</a:t>
            </a:r>
          </a:p>
          <a:p>
            <a:pPr lvl="0"/>
            <a:r>
              <a:rPr lang="ru-RU" dirty="0" smtClean="0"/>
              <a:t>усиление роли социального компонента при оказании медико-социальной помощи человеку пожилого и старческого возраста.</a:t>
            </a:r>
          </a:p>
          <a:p>
            <a:pPr>
              <a:buNone/>
            </a:pP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Компоненты специализированного гериатрического осмотра</a:t>
            </a:r>
            <a:endParaRPr lang="ru-RU" dirty="0"/>
          </a:p>
        </p:txBody>
      </p:sp>
      <p:sp>
        <p:nvSpPr>
          <p:cNvPr id="3" name="Содержимое 2"/>
          <p:cNvSpPr>
            <a:spLocks noGrp="1"/>
          </p:cNvSpPr>
          <p:nvPr>
            <p:ph idx="1"/>
          </p:nvPr>
        </p:nvSpPr>
        <p:spPr/>
        <p:txBody>
          <a:bodyPr/>
          <a:lstStyle/>
          <a:p>
            <a:r>
              <a:rPr lang="ru-RU" dirty="0" smtClean="0"/>
              <a:t>Сведения о личности пациента;</a:t>
            </a:r>
          </a:p>
          <a:p>
            <a:r>
              <a:rPr lang="ru-RU" dirty="0" smtClean="0"/>
              <a:t>Выявление физикального статуса;</a:t>
            </a:r>
          </a:p>
          <a:p>
            <a:r>
              <a:rPr lang="ru-RU" dirty="0" smtClean="0"/>
              <a:t>Диагностика функционального состояния;</a:t>
            </a:r>
          </a:p>
          <a:p>
            <a:r>
              <a:rPr lang="ru-RU" dirty="0" smtClean="0"/>
              <a:t>Оценка психического статуса;</a:t>
            </a:r>
          </a:p>
          <a:p>
            <a:r>
              <a:rPr lang="ru-RU" dirty="0" smtClean="0"/>
              <a:t>Оценка социального статуса.</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Сведения о личности пациента</a:t>
            </a:r>
            <a:endParaRPr lang="ru-RU" dirty="0"/>
          </a:p>
        </p:txBody>
      </p:sp>
      <p:sp>
        <p:nvSpPr>
          <p:cNvPr id="3" name="Содержимое 2"/>
          <p:cNvSpPr>
            <a:spLocks noGrp="1"/>
          </p:cNvSpPr>
          <p:nvPr>
            <p:ph idx="1"/>
          </p:nvPr>
        </p:nvSpPr>
        <p:spPr/>
        <p:txBody>
          <a:bodyPr>
            <a:normAutofit/>
          </a:bodyPr>
          <a:lstStyle/>
          <a:p>
            <a:r>
              <a:rPr lang="ru-RU" dirty="0" smtClean="0"/>
              <a:t>семейный </a:t>
            </a:r>
            <a:r>
              <a:rPr lang="ru-RU" dirty="0" smtClean="0"/>
              <a:t>анамнез</a:t>
            </a:r>
            <a:r>
              <a:rPr lang="ru-RU" dirty="0" smtClean="0"/>
              <a:t>;</a:t>
            </a:r>
            <a:endParaRPr lang="ru-RU" dirty="0" smtClean="0"/>
          </a:p>
          <a:p>
            <a:r>
              <a:rPr lang="ru-RU" dirty="0" smtClean="0"/>
              <a:t>условия жизни; </a:t>
            </a:r>
          </a:p>
          <a:p>
            <a:r>
              <a:rPr lang="ru-RU" dirty="0" smtClean="0"/>
              <a:t>потребность </a:t>
            </a:r>
            <a:r>
              <a:rPr lang="ru-RU" dirty="0" smtClean="0"/>
              <a:t>в дальнейшей помощи (при деменции, депрессии, при одиночестве), включая потребность в госпитализации в социальные учреждения стационарного типа</a:t>
            </a:r>
            <a:r>
              <a:rPr lang="ru-RU" dirty="0" smtClean="0"/>
              <a:t>;</a:t>
            </a:r>
          </a:p>
          <a:p>
            <a:r>
              <a:rPr lang="ru-RU" dirty="0" smtClean="0"/>
              <a:t>оценка </a:t>
            </a:r>
            <a:r>
              <a:rPr lang="ru-RU" dirty="0" smtClean="0"/>
              <a:t>качества </a:t>
            </a:r>
            <a:r>
              <a:rPr lang="ru-RU" dirty="0" smtClean="0"/>
              <a:t>жизни. </a:t>
            </a:r>
            <a:endParaRPr lang="ru-RU" dirty="0" smtClean="0"/>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Физикальный статус</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постановка нозологического диагноза, причем с выявлением всего полиморбидного статуса; </a:t>
            </a:r>
            <a:endParaRPr lang="ru-RU" dirty="0" smtClean="0"/>
          </a:p>
          <a:p>
            <a:r>
              <a:rPr lang="ru-RU" dirty="0" smtClean="0"/>
              <a:t>оценка </a:t>
            </a:r>
            <a:r>
              <a:rPr lang="ru-RU" dirty="0" smtClean="0"/>
              <a:t>последствий болезни в соответствие с соответствующей классификацией Всемирной организации здравоохранения; </a:t>
            </a:r>
            <a:endParaRPr lang="ru-RU" dirty="0" smtClean="0"/>
          </a:p>
          <a:p>
            <a:r>
              <a:rPr lang="ru-RU" dirty="0" smtClean="0"/>
              <a:t>выявление </a:t>
            </a:r>
            <a:r>
              <a:rPr lang="ru-RU" dirty="0" smtClean="0"/>
              <a:t>гериатрических синдромов, например,  синдрома падений, гипотермии, недержания мочи, мальнутриции, гипомобильности, возрастного андрогенного дефицита и прочих.</a:t>
            </a: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функционального статуса</a:t>
            </a:r>
            <a:endParaRPr lang="ru-RU" dirty="0"/>
          </a:p>
        </p:txBody>
      </p:sp>
      <p:sp>
        <p:nvSpPr>
          <p:cNvPr id="3" name="Содержимое 2"/>
          <p:cNvSpPr>
            <a:spLocks noGrp="1"/>
          </p:cNvSpPr>
          <p:nvPr>
            <p:ph idx="1"/>
          </p:nvPr>
        </p:nvSpPr>
        <p:spPr/>
        <p:txBody>
          <a:bodyPr/>
          <a:lstStyle/>
          <a:p>
            <a:r>
              <a:rPr lang="ru-RU" dirty="0" smtClean="0"/>
              <a:t>оценка состояния стабильности и степени возрастных изменений походки; </a:t>
            </a:r>
            <a:endParaRPr lang="ru-RU" dirty="0" smtClean="0"/>
          </a:p>
          <a:p>
            <a:r>
              <a:rPr lang="ru-RU" dirty="0" smtClean="0"/>
              <a:t>выявление </a:t>
            </a:r>
            <a:r>
              <a:rPr lang="ru-RU" dirty="0" smtClean="0"/>
              <a:t>функционального потенциала с применением опросников и шкал, например, Активности Повседневной Жизни (</a:t>
            </a:r>
            <a:r>
              <a:rPr lang="en-US" dirty="0" smtClean="0"/>
              <a:t>ADL</a:t>
            </a:r>
            <a:r>
              <a:rPr lang="ru-RU" dirty="0" smtClean="0"/>
              <a:t>); </a:t>
            </a:r>
            <a:endParaRPr lang="ru-RU" dirty="0" smtClean="0"/>
          </a:p>
          <a:p>
            <a:r>
              <a:rPr lang="ru-RU" dirty="0" smtClean="0"/>
              <a:t>выявление </a:t>
            </a:r>
            <a:r>
              <a:rPr lang="ru-RU" dirty="0" smtClean="0"/>
              <a:t>степени инволютивных изменений основных органов и систем.</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психического статуса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выявление возраст-ассоциированных изменений психического статуса (когнитивный дефицит, деменция или депрессия); </a:t>
            </a:r>
            <a:endParaRPr lang="ru-RU" dirty="0" smtClean="0"/>
          </a:p>
          <a:p>
            <a:r>
              <a:rPr lang="ru-RU" dirty="0" smtClean="0"/>
              <a:t>выявление </a:t>
            </a:r>
            <a:r>
              <a:rPr lang="ru-RU" dirty="0" smtClean="0"/>
              <a:t>возраст-ассоциированных психологических особенностей личности (наличие синдрома дезадаптации в доме престарелых, синдром насилия над стариками, наличие хрониостресса);  </a:t>
            </a:r>
            <a:endParaRPr lang="ru-RU" dirty="0" smtClean="0"/>
          </a:p>
          <a:p>
            <a:r>
              <a:rPr lang="ru-RU" dirty="0" smtClean="0"/>
              <a:t>нозологическая </a:t>
            </a:r>
            <a:r>
              <a:rPr lang="ru-RU" dirty="0" smtClean="0"/>
              <a:t>диагностика, то есть выявление психической патологии; </a:t>
            </a:r>
            <a:endParaRPr lang="ru-RU" dirty="0" smtClean="0"/>
          </a:p>
          <a:p>
            <a:r>
              <a:rPr lang="ru-RU" dirty="0" smtClean="0"/>
              <a:t>оценка </a:t>
            </a:r>
            <a:r>
              <a:rPr lang="ru-RU" dirty="0" smtClean="0"/>
              <a:t>психиатрического анамнеза во взаимосвязи с течением соматической патологии, например, развитие состояния делирия при декомпенсации соматической патологии.</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Социальный статус</a:t>
            </a:r>
            <a:endParaRPr lang="ru-RU" dirty="0"/>
          </a:p>
        </p:txBody>
      </p:sp>
      <p:sp>
        <p:nvSpPr>
          <p:cNvPr id="3" name="Содержимое 2"/>
          <p:cNvSpPr>
            <a:spLocks noGrp="1"/>
          </p:cNvSpPr>
          <p:nvPr>
            <p:ph idx="1"/>
          </p:nvPr>
        </p:nvSpPr>
        <p:spPr/>
        <p:txBody>
          <a:bodyPr/>
          <a:lstStyle/>
          <a:p>
            <a:r>
              <a:rPr lang="ru-RU" dirty="0" smtClean="0"/>
              <a:t>выявление социальной роли и характера социальных взаимоотношений человека пожилого и старческого возраста; </a:t>
            </a:r>
            <a:endParaRPr lang="ru-RU" dirty="0" smtClean="0"/>
          </a:p>
          <a:p>
            <a:r>
              <a:rPr lang="ru-RU" dirty="0" smtClean="0"/>
              <a:t>характер </a:t>
            </a:r>
            <a:r>
              <a:rPr lang="ru-RU" dirty="0" smtClean="0"/>
              <a:t>(в частности, безопасность) среды обитания, потребность в различного вида социальной помощи.</a:t>
            </a: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ctr">
              <a:buNone/>
            </a:pPr>
            <a:r>
              <a:rPr lang="ru-RU" dirty="0" smtClean="0"/>
              <a:t>   </a:t>
            </a:r>
          </a:p>
          <a:p>
            <a:pPr algn="ctr">
              <a:buNone/>
            </a:pPr>
            <a:endParaRPr lang="ru-RU" b="1" dirty="0" smtClean="0"/>
          </a:p>
          <a:p>
            <a:pPr algn="ctr">
              <a:buNone/>
            </a:pPr>
            <a:r>
              <a:rPr lang="ru-RU" b="1" dirty="0" smtClean="0"/>
              <a:t>ОПРОСНИКИ И ШКАЛЫ ПРИ ПРОВЕДЕНИИ СПЕЦИАЛИЗИРОВАННОГО ГЕРИАТРИЧЕСКОГО ОСМОТРА</a:t>
            </a:r>
            <a:endParaRPr lang="ru-RU"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«Оценка двигательной активности у пожилых»</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    Применение </a:t>
            </a:r>
            <a:r>
              <a:rPr lang="ru-RU" dirty="0" smtClean="0"/>
              <a:t>данной шкалы позволяет дать объективную оценку путем непосредственного измерения врачом </a:t>
            </a:r>
            <a:r>
              <a:rPr lang="ru-RU" dirty="0" smtClean="0"/>
              <a:t>тех параметров </a:t>
            </a:r>
            <a:r>
              <a:rPr lang="ru-RU" dirty="0" smtClean="0"/>
              <a:t>двигательной активности, которые в наибольшей степени изменяются с возрастом, а именно общая устойчивость и изменения походки. </a:t>
            </a:r>
            <a:endParaRPr lang="ru-RU" dirty="0" smtClean="0"/>
          </a:p>
          <a:p>
            <a:pPr>
              <a:buNone/>
            </a:pPr>
            <a:r>
              <a:rPr lang="ru-RU" dirty="0" smtClean="0"/>
              <a:t>    Применение </a:t>
            </a:r>
            <a:r>
              <a:rPr lang="ru-RU" dirty="0" smtClean="0"/>
              <a:t>данной шкалы дает возможность выявить то, каким образом нервно-психическая патология и заболевания опорно-двигательного аппарата влияют на </a:t>
            </a:r>
            <a:r>
              <a:rPr lang="ru-RU" dirty="0" smtClean="0"/>
              <a:t>параметры </a:t>
            </a:r>
            <a:r>
              <a:rPr lang="ru-RU" dirty="0" smtClean="0"/>
              <a:t>двигательной активности совместно с инволютивными изменениями опорно-двигательного аппарата и контролирующей его нервной системы.</a:t>
            </a:r>
          </a:p>
          <a:p>
            <a:pP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идеальное старение</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характеризуется высокой степенью сохранности функциональных резервов организма вплоть до последних дней </a:t>
            </a:r>
            <a:r>
              <a:rPr lang="ru-RU" dirty="0" smtClean="0"/>
              <a:t>жизни</a:t>
            </a:r>
            <a:r>
              <a:rPr lang="ru-RU" dirty="0" smtClean="0"/>
              <a:t>;</a:t>
            </a:r>
          </a:p>
          <a:p>
            <a:r>
              <a:rPr lang="ru-RU" dirty="0" smtClean="0"/>
              <a:t>в </a:t>
            </a:r>
            <a:r>
              <a:rPr lang="ru-RU" dirty="0" smtClean="0"/>
              <a:t>отношении данного контингента людей пожилого и старческого возраста важно организовать адекватное динамическое наблюдение и проводить меры геропрофилактики, основанные на немедикаментозных и поведенческих методах.</a:t>
            </a:r>
          </a:p>
          <a:p>
            <a:pPr>
              <a:buNone/>
            </a:pP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общей устойчивости</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Оценивается </a:t>
            </a:r>
            <a:r>
              <a:rPr lang="ru-RU" dirty="0" smtClean="0"/>
              <a:t>по следующим позициям: сидя, при попытке встать, устойчивость сразу после вставания в течение 5 секунд, длительность стояния в течение 1 минуты, вставание из положения лежа, устойчивость при толчке в грудь, стояние с закрытыми глазами, поворот на 360 градусов (переступания, устойчивость), стояние на одной ноге в течение 5 секунд (правой, левой), наклоны назад, дотягивания вверх, наклон вниз, присаживания на стул. </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общей устойчивости</a:t>
            </a:r>
            <a:endParaRPr lang="ru-RU" dirty="0"/>
          </a:p>
        </p:txBody>
      </p:sp>
      <p:sp>
        <p:nvSpPr>
          <p:cNvPr id="3" name="Содержимое 2"/>
          <p:cNvSpPr>
            <a:spLocks noGrp="1"/>
          </p:cNvSpPr>
          <p:nvPr>
            <p:ph idx="1"/>
          </p:nvPr>
        </p:nvSpPr>
        <p:spPr/>
        <p:txBody>
          <a:bodyPr>
            <a:normAutofit fontScale="92500"/>
          </a:bodyPr>
          <a:lstStyle/>
          <a:p>
            <a:r>
              <a:rPr lang="ru-RU" dirty="0" smtClean="0"/>
              <a:t>каждой </a:t>
            </a:r>
            <a:r>
              <a:rPr lang="ru-RU" dirty="0" smtClean="0"/>
              <a:t>позиции </a:t>
            </a:r>
            <a:r>
              <a:rPr lang="ru-RU" dirty="0" smtClean="0"/>
              <a:t>соответствует </a:t>
            </a:r>
            <a:r>
              <a:rPr lang="ru-RU" dirty="0" smtClean="0"/>
              <a:t>от 0 до 2 баллов, при этом 0 балл свидетельствовал о грубом нарушении; степень нарушения устойчивости определялась по сумме баллов. </a:t>
            </a:r>
          </a:p>
          <a:p>
            <a:r>
              <a:rPr lang="ru-RU" b="1" i="1" dirty="0" smtClean="0"/>
              <a:t>диапазон </a:t>
            </a:r>
            <a:r>
              <a:rPr lang="ru-RU" b="1" i="1" dirty="0" smtClean="0"/>
              <a:t>от 0 до 10 баллов соответствует о значительной степени нарушений, от 11 до 21 балла – умеренной, от 21 до 22 – легкой и 23 – 24 балла – нормальной устойчивости</a:t>
            </a:r>
            <a:r>
              <a:rPr lang="ru-RU" dirty="0" smtClean="0"/>
              <a:t>.</a:t>
            </a: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походки</a:t>
            </a:r>
            <a:endParaRPr lang="ru-RU" dirty="0"/>
          </a:p>
        </p:txBody>
      </p:sp>
      <p:sp>
        <p:nvSpPr>
          <p:cNvPr id="3" name="Содержимое 2"/>
          <p:cNvSpPr>
            <a:spLocks noGrp="1"/>
          </p:cNvSpPr>
          <p:nvPr>
            <p:ph idx="1"/>
          </p:nvPr>
        </p:nvSpPr>
        <p:spPr/>
        <p:txBody>
          <a:bodyPr/>
          <a:lstStyle/>
          <a:p>
            <a:pPr>
              <a:buNone/>
            </a:pPr>
            <a:r>
              <a:rPr lang="ru-RU" dirty="0" smtClean="0"/>
              <a:t>  Состояние </a:t>
            </a:r>
            <a:r>
              <a:rPr lang="ru-RU" i="1" dirty="0" smtClean="0"/>
              <a:t>походки</a:t>
            </a:r>
            <a:r>
              <a:rPr lang="ru-RU" dirty="0" smtClean="0"/>
              <a:t> оценивается следующим образом: начало движения, симметричность шага, непрерывность ходьбы, длина шага (левая нога, правая нога), отклонение от линии движения, устойчивость при ходьбе, степень покачивания туловища, повороты, произвольное увеличение скорости ходьбы, высота шага (правая нога, левая нога).</a:t>
            </a:r>
          </a:p>
          <a:p>
            <a:pPr>
              <a:buNone/>
            </a:pP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походки</a:t>
            </a:r>
            <a:endParaRPr lang="ru-RU" dirty="0"/>
          </a:p>
        </p:txBody>
      </p:sp>
      <p:sp>
        <p:nvSpPr>
          <p:cNvPr id="3" name="Содержимое 2"/>
          <p:cNvSpPr>
            <a:spLocks noGrp="1"/>
          </p:cNvSpPr>
          <p:nvPr>
            <p:ph idx="1"/>
          </p:nvPr>
        </p:nvSpPr>
        <p:spPr/>
        <p:txBody>
          <a:bodyPr>
            <a:normAutofit lnSpcReduction="10000"/>
          </a:bodyPr>
          <a:lstStyle/>
          <a:p>
            <a:r>
              <a:rPr lang="ru-RU" dirty="0" smtClean="0"/>
              <a:t>каждой </a:t>
            </a:r>
            <a:r>
              <a:rPr lang="ru-RU" dirty="0" smtClean="0"/>
              <a:t>позиции </a:t>
            </a:r>
            <a:r>
              <a:rPr lang="ru-RU" dirty="0" smtClean="0"/>
              <a:t>соответствует </a:t>
            </a:r>
            <a:r>
              <a:rPr lang="ru-RU" dirty="0" smtClean="0"/>
              <a:t>от 0 до 2 баллов, при этом 0 балл </a:t>
            </a:r>
            <a:r>
              <a:rPr lang="ru-RU" dirty="0" smtClean="0"/>
              <a:t>свидетельствует </a:t>
            </a:r>
            <a:r>
              <a:rPr lang="ru-RU" dirty="0" smtClean="0"/>
              <a:t>о грубом нарушении; степень нарушения устойчивости определялась по сумме баллов.</a:t>
            </a:r>
          </a:p>
          <a:p>
            <a:r>
              <a:rPr lang="ru-RU" b="1" i="1" dirty="0" smtClean="0"/>
              <a:t>степень </a:t>
            </a:r>
            <a:r>
              <a:rPr lang="ru-RU" b="1" i="1" dirty="0" smtClean="0"/>
              <a:t>нарушения походки оценивался: 0 – 10 баллов – значительная степень, 11 – 13 баллов – умеренная, 14 – 15 баллов – легкая, 16 баллов – норма.</a:t>
            </a:r>
            <a:endParaRPr lang="ru-RU" dirty="0" smtClean="0"/>
          </a:p>
          <a:p>
            <a:pPr>
              <a:buNone/>
            </a:pP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Общая оценка двигательной активности</a:t>
            </a:r>
            <a:endParaRPr lang="ru-RU" dirty="0"/>
          </a:p>
        </p:txBody>
      </p:sp>
      <p:sp>
        <p:nvSpPr>
          <p:cNvPr id="3" name="Содержимое 2"/>
          <p:cNvSpPr>
            <a:spLocks noGrp="1"/>
          </p:cNvSpPr>
          <p:nvPr>
            <p:ph idx="1"/>
          </p:nvPr>
        </p:nvSpPr>
        <p:spPr/>
        <p:txBody>
          <a:bodyPr/>
          <a:lstStyle/>
          <a:p>
            <a:pPr>
              <a:buNone/>
            </a:pPr>
            <a:r>
              <a:rPr lang="ru-RU" b="1" i="1" dirty="0" smtClean="0"/>
              <a:t>   По </a:t>
            </a:r>
            <a:r>
              <a:rPr lang="ru-RU" b="1" i="1" dirty="0" smtClean="0"/>
              <a:t>окончании опроса суммируются баллы, полученные по двум субшкалам, при этом общий суммарный балл может быть в диапазоне от 0 до 40, где 0 – 20 баллов – значительная степень нарушения общей двигательной активности, 21 – 33 балла – умеренная, 34 – 38 баллов – легкая, 39 – 40 баллов – норма.</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i="1" dirty="0" smtClean="0"/>
              <a:t>    Часть </a:t>
            </a:r>
            <a:r>
              <a:rPr lang="ru-RU" i="1" dirty="0" smtClean="0"/>
              <a:t>первая</a:t>
            </a:r>
            <a:r>
              <a:rPr lang="ru-RU" dirty="0" smtClean="0"/>
              <a:t>: имеете ли Вы снижение аппетита? (0 – выраженное снижение, 1 – умеренное снижение, 2 – нет снижения); отмечалось ли в Вас снижение массы тела на протяжении последнего месяца? (0 – более 2 кг, 1 – не знаю, 2 – в пределах 1 – 2 кг, 3 – стабильная масса тела); степень мобильности (0 – прикован к постели, 1 – передвижения в пределах квартиры, 2 – нет ограничений); наличие психологического стресса в течение последних трех месяцев (0 – наличие стресса, 1 – отсутствие стресса); наличие психологических проблем (0 – тяжелая депрессия, деменция, 1 – умеренная депрессия, 2 – отсутствие проблем); величина индекса массы тела (0 баллов – меньше 19, 1 балл – 19 – 21, 2 балла – 21 – 23, 3 балла – больше 23). </a:t>
            </a:r>
          </a:p>
          <a:p>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lstStyle/>
          <a:p>
            <a:pPr>
              <a:buNone/>
            </a:pPr>
            <a:r>
              <a:rPr lang="ru-RU" b="1" i="1" dirty="0" smtClean="0"/>
              <a:t>   При </a:t>
            </a:r>
            <a:r>
              <a:rPr lang="ru-RU" b="1" i="1" dirty="0" smtClean="0"/>
              <a:t>интерпретации данной части опросника учитывается, что риск развития синдрома мальнутриции имеет место при суммарной величине баллов менее 11, нормальный показатель статуса питания соответствует более 12 баллам, максимально возможное количество баллов – 14).</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i="1" dirty="0" smtClean="0"/>
              <a:t>     Часть </a:t>
            </a:r>
            <a:r>
              <a:rPr lang="ru-RU" i="1" dirty="0" smtClean="0"/>
              <a:t>вторая</a:t>
            </a:r>
            <a:r>
              <a:rPr lang="ru-RU" dirty="0" smtClean="0"/>
              <a:t>: жизнь дома (0 – нет, 1 – да); прием свыше трех препаратов ежедневно (0 – да, 1 – нет); наличие пролежней (0 – да, 1 – нет); количество основных блюд в течение дня (0 – 1 блюдо, 1 – 2 блюда, 2 – 3 блюда); прием белков (0 – до одного раза в день, 0,5 балла – два раза в день, 1 балл – 3 раза в день, прием овощей и фруктов в течение дня (0 – нет, 1 – да); прием жидкости (0 – менее трех стаканов; 0,5 баллов – 3 – 5 стакана, 1 – более 5 стаканов); степень независимости при приеме пищи (0 – с посторонней помощью, 1 – самостоятельно, но с трудом, 2 – полностью самостоятельно); собственная оценка статуса питания (0 – имеются проблемы, 1 – недостаточный, 2 – нет проблем питания); собственная оценка состояния здоровья (0 – плохое, 0,5 балла – не знаю, 1 – хорошее, 2 – отличное); средний диаметр живота (0 – менее 21 см, 0,5 балла – 21 – 22 см, 1 – больше 22 см); средний диаметр бедра (0 – менее 31 см, 1 – 31 см и выше). </a:t>
            </a:r>
          </a:p>
          <a:p>
            <a:pPr>
              <a:buNone/>
            </a:pP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normAutofit fontScale="92500" lnSpcReduction="20000"/>
          </a:bodyPr>
          <a:lstStyle/>
          <a:p>
            <a:r>
              <a:rPr lang="ru-RU" b="1" i="1" dirty="0" smtClean="0"/>
              <a:t>при </a:t>
            </a:r>
            <a:r>
              <a:rPr lang="ru-RU" b="1" i="1" dirty="0" smtClean="0"/>
              <a:t>оценке результатов второй части опросника принимается во внимание, что максимальное значение соответствует 16 баллам.</a:t>
            </a:r>
            <a:endParaRPr lang="ru-RU" dirty="0" smtClean="0"/>
          </a:p>
          <a:p>
            <a:r>
              <a:rPr lang="ru-RU" b="1" i="1" dirty="0" smtClean="0"/>
              <a:t>о</a:t>
            </a:r>
            <a:r>
              <a:rPr lang="ru-RU" b="1" i="1" dirty="0" smtClean="0"/>
              <a:t>ценка </a:t>
            </a:r>
            <a:r>
              <a:rPr lang="ru-RU" b="1" i="1" dirty="0" smtClean="0"/>
              <a:t>результатов опроса и осмотра пациентов по двум частям опросника: максимальное количество баллов – 30, норма – 24 балла и больше, наличие риска развития синдрома мальнутриции – 17 – 23,5 балла, наличие синдрома мальнутриции – меньше 17 баллов.</a:t>
            </a:r>
            <a:endParaRPr lang="ru-RU" dirty="0" smtClean="0"/>
          </a:p>
          <a:p>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«Мини-исследование </a:t>
            </a:r>
            <a:r>
              <a:rPr lang="ru-RU" dirty="0" smtClean="0"/>
              <a:t/>
            </a:r>
            <a:br>
              <a:rPr lang="ru-RU" dirty="0" smtClean="0"/>
            </a:br>
            <a:r>
              <a:rPr lang="ru-RU" dirty="0" smtClean="0"/>
              <a:t>умственного </a:t>
            </a:r>
            <a:r>
              <a:rPr lang="ru-RU" dirty="0" smtClean="0"/>
              <a:t>состояния»</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    Изучение показателей: ориентация </a:t>
            </a:r>
            <a:r>
              <a:rPr lang="ru-RU" dirty="0" smtClean="0"/>
              <a:t>(требуется назвать дату, местонахождение) – до 5 баллов; восприятие (запоминание трех слов и их воспроизведение) – до 3 баллов; внимание и счет (вычесть из 100 число 7, затем из остатка вычесть 7 и так пять раз) – до 5 баллов; память (припомнить три слова из задания № 2) – до 3 баллов; речь, чтение и письмо (назвать два предмета, повторить «никаких если, но или нет», выполнение трехэтапной моторной команды) – до 3 баллов; прочесть и выполнить написанное на бумаге задание «закройте глаза» - 1 балл; написать предложение – 1 балл; срисовать рисунок – 1 балл.</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сохранное старение</a:t>
            </a:r>
            <a:endParaRPr lang="ru-RU" dirty="0"/>
          </a:p>
        </p:txBody>
      </p:sp>
      <p:sp>
        <p:nvSpPr>
          <p:cNvPr id="3" name="Содержимое 2"/>
          <p:cNvSpPr>
            <a:spLocks noGrp="1"/>
          </p:cNvSpPr>
          <p:nvPr>
            <p:ph idx="1"/>
          </p:nvPr>
        </p:nvSpPr>
        <p:spPr/>
        <p:txBody>
          <a:bodyPr/>
          <a:lstStyle/>
          <a:p>
            <a:r>
              <a:rPr lang="ru-RU" dirty="0" smtClean="0"/>
              <a:t>имеет место постепенно угасающее, но все же сохранное состояние двигательной и трудовой </a:t>
            </a:r>
            <a:r>
              <a:rPr lang="ru-RU" dirty="0" smtClean="0"/>
              <a:t>активности; </a:t>
            </a:r>
            <a:endParaRPr lang="ru-RU" dirty="0" smtClean="0"/>
          </a:p>
          <a:p>
            <a:r>
              <a:rPr lang="ru-RU" dirty="0" smtClean="0"/>
              <a:t>важно </a:t>
            </a:r>
            <a:r>
              <a:rPr lang="ru-RU" dirty="0" smtClean="0"/>
              <a:t>обеспечить своевременное выявление обострения/декомпенсации имеющийся патологии, а также новых заболеваний; проведение мер геропрофилактики.</a:t>
            </a:r>
          </a:p>
          <a:p>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«Мини-исследование </a:t>
            </a:r>
            <a:br>
              <a:rPr lang="ru-RU" dirty="0" smtClean="0"/>
            </a:br>
            <a:r>
              <a:rPr lang="ru-RU" dirty="0" smtClean="0"/>
              <a:t>умственного состояния»</a:t>
            </a:r>
            <a:endParaRPr lang="ru-RU" dirty="0"/>
          </a:p>
        </p:txBody>
      </p:sp>
      <p:sp>
        <p:nvSpPr>
          <p:cNvPr id="3" name="Содержимое 2"/>
          <p:cNvSpPr>
            <a:spLocks noGrp="1"/>
          </p:cNvSpPr>
          <p:nvPr>
            <p:ph idx="1"/>
          </p:nvPr>
        </p:nvSpPr>
        <p:spPr/>
        <p:txBody>
          <a:bodyPr/>
          <a:lstStyle/>
          <a:p>
            <a:pPr>
              <a:buNone/>
            </a:pPr>
            <a:r>
              <a:rPr lang="ru-RU" b="1" i="1" dirty="0" smtClean="0"/>
              <a:t>   </a:t>
            </a:r>
          </a:p>
          <a:p>
            <a:pPr>
              <a:buNone/>
            </a:pPr>
            <a:r>
              <a:rPr lang="ru-RU" b="1" i="1" dirty="0" smtClean="0"/>
              <a:t> </a:t>
            </a:r>
            <a:r>
              <a:rPr lang="ru-RU" b="1" i="1" dirty="0" smtClean="0"/>
              <a:t>  Суммарный </a:t>
            </a:r>
            <a:r>
              <a:rPr lang="ru-RU" b="1" i="1" dirty="0" smtClean="0"/>
              <a:t>балл может составлять от 0 до 30 баллов, при этом более высокий суммарный балл свидетельствует о более высокой сохранности когнитивных функций.</a:t>
            </a:r>
            <a:endParaRPr lang="ru-RU" dirty="0" smtClean="0"/>
          </a:p>
          <a:p>
            <a:pPr>
              <a:buNone/>
            </a:pP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в течение года у меня значительно ухудшилось состояние; </a:t>
            </a:r>
            <a:endParaRPr lang="ru-RU" dirty="0" smtClean="0"/>
          </a:p>
          <a:p>
            <a:r>
              <a:rPr lang="ru-RU" dirty="0" smtClean="0"/>
              <a:t>не </a:t>
            </a:r>
            <a:r>
              <a:rPr lang="ru-RU" dirty="0" smtClean="0"/>
              <a:t>могу спать; </a:t>
            </a:r>
            <a:endParaRPr lang="ru-RU" dirty="0" smtClean="0"/>
          </a:p>
          <a:p>
            <a:r>
              <a:rPr lang="ru-RU" dirty="0" smtClean="0"/>
              <a:t>у </a:t>
            </a:r>
            <a:r>
              <a:rPr lang="ru-RU" dirty="0" smtClean="0"/>
              <a:t>меня есть боязнь многих вещей</a:t>
            </a:r>
            <a:r>
              <a:rPr lang="ru-RU" dirty="0" smtClean="0"/>
              <a:t>;</a:t>
            </a:r>
          </a:p>
          <a:p>
            <a:r>
              <a:rPr lang="ru-RU" dirty="0" smtClean="0"/>
              <a:t>приходится </a:t>
            </a:r>
            <a:r>
              <a:rPr lang="ru-RU" dirty="0" smtClean="0"/>
              <a:t>расставаться со многими привычными вещами; </a:t>
            </a:r>
            <a:endParaRPr lang="ru-RU" dirty="0" smtClean="0"/>
          </a:p>
          <a:p>
            <a:r>
              <a:rPr lang="ru-RU" dirty="0" smtClean="0"/>
              <a:t>у </a:t>
            </a:r>
            <a:r>
              <a:rPr lang="ru-RU" dirty="0" smtClean="0"/>
              <a:t>меня возникает много проблем; </a:t>
            </a:r>
            <a:endParaRPr lang="ru-RU" dirty="0" smtClean="0"/>
          </a:p>
          <a:p>
            <a:r>
              <a:rPr lang="ru-RU" dirty="0" smtClean="0"/>
              <a:t>я </a:t>
            </a:r>
            <a:r>
              <a:rPr lang="ru-RU" dirty="0" smtClean="0"/>
              <a:t>с трудом достигаю состояния моральной уравновешенности; </a:t>
            </a:r>
            <a:endParaRPr lang="ru-RU" dirty="0" smtClean="0"/>
          </a:p>
          <a:p>
            <a:r>
              <a:rPr lang="ru-RU" dirty="0" smtClean="0"/>
              <a:t>мне </a:t>
            </a:r>
            <a:r>
              <a:rPr lang="ru-RU" dirty="0" smtClean="0"/>
              <a:t>становится все хуже по мере увеличения возраста; </a:t>
            </a:r>
            <a:endParaRPr lang="ru-RU" dirty="0" smtClean="0"/>
          </a:p>
          <a:p>
            <a:r>
              <a:rPr lang="ru-RU" dirty="0" smtClean="0"/>
              <a:t>у </a:t>
            </a:r>
            <a:r>
              <a:rPr lang="ru-RU" dirty="0" smtClean="0"/>
              <a:t>меня постоянное чувство одиночества</a:t>
            </a:r>
            <a:r>
              <a:rPr lang="ru-RU" dirty="0" smtClean="0"/>
              <a:t>;</a:t>
            </a: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человеку </a:t>
            </a:r>
            <a:r>
              <a:rPr lang="ru-RU" dirty="0" smtClean="0"/>
              <a:t>все сложнее приспосабливаться к жизни по мере увеличения его возраста; </a:t>
            </a:r>
            <a:endParaRPr lang="ru-RU" dirty="0" smtClean="0"/>
          </a:p>
          <a:p>
            <a:r>
              <a:rPr lang="ru-RU" dirty="0" smtClean="0"/>
              <a:t>Вы </a:t>
            </a:r>
            <a:r>
              <a:rPr lang="ru-RU" dirty="0" smtClean="0"/>
              <a:t>удовлетворены своим нынешним состоянием?; </a:t>
            </a:r>
            <a:endParaRPr lang="ru-RU" dirty="0" smtClean="0"/>
          </a:p>
          <a:p>
            <a:r>
              <a:rPr lang="ru-RU" dirty="0" smtClean="0"/>
              <a:t>по </a:t>
            </a:r>
            <a:r>
              <a:rPr lang="ru-RU" dirty="0" smtClean="0"/>
              <a:t>мере увеличения возраста мое состояние становится хуже чем то, что я ожидал(а); </a:t>
            </a:r>
            <a:endParaRPr lang="ru-RU" dirty="0" smtClean="0"/>
          </a:p>
          <a:p>
            <a:r>
              <a:rPr lang="ru-RU" dirty="0" smtClean="0"/>
              <a:t>я </a:t>
            </a:r>
            <a:r>
              <a:rPr lang="ru-RU" dirty="0" smtClean="0"/>
              <a:t>менее счастлив(а) по сравнению с молодыми годами; </a:t>
            </a:r>
            <a:endParaRPr lang="ru-RU" dirty="0" smtClean="0"/>
          </a:p>
          <a:p>
            <a:r>
              <a:rPr lang="ru-RU" dirty="0" smtClean="0"/>
              <a:t>чувствуете </a:t>
            </a:r>
            <a:r>
              <a:rPr lang="ru-RU" dirty="0" smtClean="0"/>
              <a:t>ли Вы себя одиноким?; </a:t>
            </a: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lstStyle/>
          <a:p>
            <a:r>
              <a:rPr lang="ru-RU" dirty="0" smtClean="0"/>
              <a:t>я могу встречаться с большим числом друзей и родственников;  </a:t>
            </a:r>
            <a:endParaRPr lang="ru-RU" dirty="0" smtClean="0"/>
          </a:p>
          <a:p>
            <a:r>
              <a:rPr lang="ru-RU" dirty="0" smtClean="0"/>
              <a:t>иногда </a:t>
            </a:r>
            <a:r>
              <a:rPr lang="ru-RU" dirty="0" smtClean="0"/>
              <a:t>меня посещает мысль, что с такой жизнью как у меня незачем жить; </a:t>
            </a:r>
            <a:endParaRPr lang="ru-RU" dirty="0" smtClean="0"/>
          </a:p>
          <a:p>
            <a:r>
              <a:rPr lang="ru-RU" dirty="0" smtClean="0"/>
              <a:t>жить </a:t>
            </a:r>
            <a:r>
              <a:rPr lang="ru-RU" dirty="0" smtClean="0"/>
              <a:t>мне становится все тяжелее и тяжелее; </a:t>
            </a:r>
            <a:endParaRPr lang="ru-RU" dirty="0" smtClean="0"/>
          </a:p>
          <a:p>
            <a:r>
              <a:rPr lang="ru-RU" dirty="0" smtClean="0"/>
              <a:t>у </a:t>
            </a:r>
            <a:r>
              <a:rPr lang="ru-RU" dirty="0" smtClean="0"/>
              <a:t>меня много причин для плохого настроения.</a:t>
            </a:r>
          </a:p>
          <a:p>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lstStyle/>
          <a:p>
            <a:pPr>
              <a:buNone/>
            </a:pPr>
            <a:r>
              <a:rPr lang="ru-RU" b="1" i="1" dirty="0" smtClean="0"/>
              <a:t>   </a:t>
            </a:r>
          </a:p>
          <a:p>
            <a:pPr>
              <a:buNone/>
            </a:pPr>
            <a:r>
              <a:rPr lang="ru-RU" b="1" i="1" dirty="0" smtClean="0"/>
              <a:t> </a:t>
            </a:r>
            <a:r>
              <a:rPr lang="ru-RU" b="1" i="1" dirty="0" smtClean="0"/>
              <a:t>  Оценка </a:t>
            </a:r>
            <a:r>
              <a:rPr lang="ru-RU" b="1" i="1" dirty="0" smtClean="0"/>
              <a:t>позиций опросника было осуществлено по пятибалльной системе, при этом более высокий балл соответствовал  более плохому моральному состоянию испытуемого</a:t>
            </a:r>
            <a:r>
              <a:rPr lang="ru-RU" dirty="0" smtClean="0"/>
              <a:t>.</a:t>
            </a:r>
          </a:p>
          <a:p>
            <a:pPr>
              <a:buNone/>
            </a:pPr>
            <a:endParaRPr lang="ru-RU"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А. Прием пищи: не нуждаюсь в помощи, способен самостоятельно пользоваться всеми необходимыми столовыми приборами (10); частично нуждаюсь в помощи, например, при разрезании пищи (5); полностью зависим от окружающих, например, необходимо кормление с посторонней помощью) (0). </a:t>
            </a:r>
          </a:p>
          <a:p>
            <a:r>
              <a:rPr lang="ru-RU" dirty="0" smtClean="0"/>
              <a:t>Б. Персональный туалет: умывание лица, причесывание, чистка зубов, бритье (10); не нуждаюсь в помощи (5); нуждаюсь в помощи (0). </a:t>
            </a:r>
          </a:p>
          <a:p>
            <a:pPr>
              <a:buNone/>
            </a:pPr>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lstStyle/>
          <a:p>
            <a:r>
              <a:rPr lang="ru-RU" dirty="0" smtClean="0"/>
              <a:t>В.Одевание: не нуждаюсь в посторонней помощи (10); частично нуждаюсь в помощи, например, при одевании обуви, застегивании пуговиц и т.д. (5); полностью нуждаюсь в посторонней помощи (0). </a:t>
            </a:r>
          </a:p>
          <a:p>
            <a:r>
              <a:rPr lang="ru-RU" dirty="0" smtClean="0"/>
              <a:t>Г Прием ванны: принимаю ванну без посторонней помощи (5); нуждаюсь в посторонней помощи (0). </a:t>
            </a:r>
          </a:p>
          <a:p>
            <a:endParaRPr lang="ru-R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Д. Контроль тазовых функций (мочеиспускание, дефекация): не нуждаюсь в помощи (20); частично нуждаюсь в помощи (при использовании клизмы, свечей, катетера) (10); постоянно нуждаюсь в помощи в связи с грубым нарушением тазовых функций (0). </a:t>
            </a:r>
          </a:p>
          <a:p>
            <a:r>
              <a:rPr lang="ru-RU" dirty="0" smtClean="0"/>
              <a:t>Е. Посещение туалета: не нуждаюсь в помощи (10); частично нуждаюсь в помощи (удержание равновесия, использование туалетной бумаги, снятие и одевание брюк и т.д.) (5); нуждаюсь в использовании судна, утки (0). </a:t>
            </a:r>
          </a:p>
          <a:p>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Ж. Вставание с постели: не нуждаюсь в помощи (15); нуждаюсь в наблюдении или минимальной поддержке (10); могу сесть в постели, но для того, чтобы встать, нужна существенная поддержка (5); не способен встать с постели даже с посторонней помощью (0). </a:t>
            </a:r>
          </a:p>
          <a:p>
            <a:r>
              <a:rPr lang="ru-RU" dirty="0" smtClean="0"/>
              <a:t>З. Передвижение: могу без посторонней помощи передвигаться на расстояния до 500 м (15); могу передвигаться с посторонней помощью в пределах 500 м (10); могу передвигаться с помощью инвалидной коляски (5); не способен к передвижению (0). </a:t>
            </a:r>
          </a:p>
          <a:p>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И. Подъем по лестнице: не нуждаюсь в помощи (10); нуждаюсь в наблюдении или поддержке (5); не способен подниматься по лестнице даже с поддержкой (0). </a:t>
            </a:r>
          </a:p>
          <a:p>
            <a:r>
              <a:rPr lang="ru-RU" dirty="0" smtClean="0"/>
              <a:t>Степень выполняемости больным ежедневных функций </a:t>
            </a:r>
            <a:r>
              <a:rPr lang="ru-RU" dirty="0" err="1" smtClean="0"/>
              <a:t>самоухода</a:t>
            </a:r>
            <a:r>
              <a:rPr lang="ru-RU" dirty="0" smtClean="0"/>
              <a:t> оценивается в баллах и колеблется от 0 до 20. Суммарная оценка варьирует от 0 до 100 баллов.</a:t>
            </a:r>
          </a:p>
          <a:p>
            <a:pPr>
              <a:buNone/>
            </a:pPr>
            <a:r>
              <a:rPr lang="ru-RU" b="1" i="1" dirty="0" smtClean="0"/>
              <a:t> </a:t>
            </a:r>
          </a:p>
          <a:p>
            <a:pPr>
              <a:buNone/>
            </a:pPr>
            <a:r>
              <a:rPr lang="ru-RU" b="1" i="1" dirty="0" smtClean="0"/>
              <a:t> </a:t>
            </a:r>
            <a:r>
              <a:rPr lang="ru-RU" b="1" i="1" dirty="0" smtClean="0"/>
              <a:t>    Суммарный </a:t>
            </a:r>
            <a:r>
              <a:rPr lang="ru-RU" b="1" i="1" dirty="0" smtClean="0"/>
              <a:t>балл от 0 до 20 соответствует полной зависимости больного, от 21 до 60 - выраженной зависимости, от 61 до 90 -  умеренной зависимости, от 91 до 99 - легкой зависимости, 100 баллов - полной независимости в повседневной деятельности</a:t>
            </a:r>
            <a:r>
              <a:rPr lang="ru-RU" dirty="0" smtClean="0"/>
              <a:t>.</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независимое старение</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имеет место значительное снижение степени функционирование организма, ограничение функциональной активности пожилого человека, но при этом он способен осуществлять уход за собой и сохранять независимость от посторонней </a:t>
            </a:r>
            <a:r>
              <a:rPr lang="ru-RU" dirty="0" smtClean="0"/>
              <a:t>помощи;</a:t>
            </a:r>
            <a:endParaRPr lang="ru-RU" dirty="0" smtClean="0"/>
          </a:p>
          <a:p>
            <a:r>
              <a:rPr lang="ru-RU" dirty="0" smtClean="0"/>
              <a:t>необходимо </a:t>
            </a:r>
            <a:r>
              <a:rPr lang="ru-RU" dirty="0" smtClean="0"/>
              <a:t>проведение </a:t>
            </a:r>
            <a:r>
              <a:rPr lang="ru-RU" dirty="0" smtClean="0"/>
              <a:t>специализированного гериатрического </a:t>
            </a:r>
            <a:r>
              <a:rPr lang="ru-RU" dirty="0" smtClean="0"/>
              <a:t>осмотра с выявлением гериатрических синдромов, разработкой программ медико-социальной реабилитации.</a:t>
            </a:r>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качества жизни</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боитесь ли Вы будущего? (1); в какой степени влияет ухудшение деятельности органов чувств на каждодневную активность? (2); в какой степени Вы можете самостоятельно решать свои проблемы? (3);  в какой степени Вы можете самостоятельно строить свое будущее? (4); считаете ли Вы, что окружающие считают Вас способными самостоятельно решать Ваши проблемы? (5); считаете ли Вы изолированными себя от общества? (6); насколько сильно Вы боитесь смерти близких Вам людей? (7); беспокоит ли Вас то, как Вы будете умирать? (8); как сильно Вы боитесь смерти? (9); как сильно Вы боитесь боли при умирании? (10); как сильно Вы боитесь утраты контроля при наступлении смертельной болезни? (11). </a:t>
            </a:r>
            <a:endParaRPr lang="ru-RU"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качества жизни</a:t>
            </a:r>
            <a:endParaRPr lang="ru-RU" dirty="0"/>
          </a:p>
        </p:txBody>
      </p:sp>
      <p:sp>
        <p:nvSpPr>
          <p:cNvPr id="3" name="Содержимое 2"/>
          <p:cNvSpPr>
            <a:spLocks noGrp="1"/>
          </p:cNvSpPr>
          <p:nvPr>
            <p:ph idx="1"/>
          </p:nvPr>
        </p:nvSpPr>
        <p:spPr/>
        <p:txBody>
          <a:bodyPr/>
          <a:lstStyle/>
          <a:p>
            <a:pPr>
              <a:buNone/>
            </a:pPr>
            <a:r>
              <a:rPr lang="ru-RU" dirty="0" smtClean="0"/>
              <a:t>    </a:t>
            </a:r>
          </a:p>
          <a:p>
            <a:pPr>
              <a:buNone/>
            </a:pPr>
            <a:r>
              <a:rPr lang="ru-RU" dirty="0" smtClean="0"/>
              <a:t> </a:t>
            </a:r>
            <a:r>
              <a:rPr lang="ru-RU" dirty="0" smtClean="0"/>
              <a:t>   Каждая </a:t>
            </a:r>
            <a:r>
              <a:rPr lang="ru-RU" dirty="0" smtClean="0"/>
              <a:t>из позиций оценивается в 5 баллов, наибольший балл соответствует меньшей степени выраженности каждого признака.</a:t>
            </a:r>
          </a:p>
          <a:p>
            <a:pPr>
              <a:buNone/>
            </a:pPr>
            <a:endParaRPr lang="ru-RU"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endParaRPr lang="ru-RU" dirty="0" smtClean="0"/>
          </a:p>
          <a:p>
            <a:pPr>
              <a:buNone/>
            </a:pPr>
            <a:endParaRPr lang="ru-RU" dirty="0" smtClean="0"/>
          </a:p>
          <a:p>
            <a:pPr>
              <a:buNone/>
            </a:pPr>
            <a:r>
              <a:rPr lang="ru-RU" dirty="0" smtClean="0"/>
              <a:t>                    СПАСИБО ЗА ВНИМАНИЕ!</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старение с формированием астении</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характеризуется лабильностью состояния здоровья и социальной активности; у таких людей имеется значительное количество хронических заболеваний, которые протекают с частыми обострениями и </a:t>
            </a:r>
            <a:r>
              <a:rPr lang="ru-RU" dirty="0" smtClean="0"/>
              <a:t>декомпенсациями;</a:t>
            </a:r>
          </a:p>
          <a:p>
            <a:r>
              <a:rPr lang="ru-RU" dirty="0" smtClean="0"/>
              <a:t>формируется </a:t>
            </a:r>
            <a:r>
              <a:rPr lang="ru-RU" dirty="0" smtClean="0"/>
              <a:t>значительная зависимость от посторонней помощи, имеется высокая потребность в проведении мероприятий медицинской и социальной </a:t>
            </a:r>
            <a:r>
              <a:rPr lang="ru-RU" dirty="0" smtClean="0"/>
              <a:t>реабилитации;</a:t>
            </a:r>
            <a:endParaRPr lang="ru-RU" dirty="0" smtClean="0"/>
          </a:p>
          <a:p>
            <a:r>
              <a:rPr lang="ru-RU" dirty="0" smtClean="0"/>
              <a:t>необходимо </a:t>
            </a:r>
            <a:r>
              <a:rPr lang="ru-RU" dirty="0" smtClean="0"/>
              <a:t>обеспечить выявление гериатрических синдромов, а также своевременное их купирование.</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000" dirty="0" smtClean="0"/>
              <a:t>Старение с формированием частичной зависимости от посторонней помощи</a:t>
            </a:r>
            <a:endParaRPr lang="ru-RU" sz="3000" dirty="0"/>
          </a:p>
        </p:txBody>
      </p:sp>
      <p:sp>
        <p:nvSpPr>
          <p:cNvPr id="3" name="Содержимое 2"/>
          <p:cNvSpPr>
            <a:spLocks noGrp="1"/>
          </p:cNvSpPr>
          <p:nvPr>
            <p:ph idx="1"/>
          </p:nvPr>
        </p:nvSpPr>
        <p:spPr/>
        <p:txBody>
          <a:bodyPr>
            <a:normAutofit fontScale="85000" lnSpcReduction="10000"/>
          </a:bodyPr>
          <a:lstStyle/>
          <a:p>
            <a:r>
              <a:rPr lang="ru-RU" dirty="0" smtClean="0"/>
              <a:t>низкий потенциал здоровья, значительная часть времени жизни пожилого человека проходит в обстановке зависимости от посторонней помощи, сохраняется лишь небольшой ареал занятий и активности, которые человек способен выполнять </a:t>
            </a:r>
            <a:r>
              <a:rPr lang="ru-RU" dirty="0" smtClean="0"/>
              <a:t>самостоятельно</a:t>
            </a:r>
            <a:r>
              <a:rPr lang="ru-RU" dirty="0" smtClean="0"/>
              <a:t>;</a:t>
            </a:r>
          </a:p>
          <a:p>
            <a:r>
              <a:rPr lang="ru-RU" dirty="0" err="1" smtClean="0"/>
              <a:t>озрастает</a:t>
            </a:r>
            <a:r>
              <a:rPr lang="ru-RU" dirty="0" smtClean="0"/>
              <a:t> </a:t>
            </a:r>
            <a:r>
              <a:rPr lang="ru-RU" dirty="0" smtClean="0"/>
              <a:t>роль социальных служб в поддержании нормальной жизнедеятельности, важно обеспечить также выявление гериатрических синдромов, обеспечить реабилитацию пожилого человека с учетом его функционального статуса.</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000" dirty="0" smtClean="0"/>
              <a:t>Старение с формированием </a:t>
            </a:r>
            <a:br>
              <a:rPr lang="ru-RU" sz="3000" dirty="0" smtClean="0"/>
            </a:br>
            <a:r>
              <a:rPr lang="ru-RU" sz="3000" dirty="0" smtClean="0"/>
              <a:t>полной постоянной зависимости</a:t>
            </a:r>
            <a:endParaRPr lang="ru-RU" sz="3000" dirty="0"/>
          </a:p>
        </p:txBody>
      </p:sp>
      <p:sp>
        <p:nvSpPr>
          <p:cNvPr id="3" name="Содержимое 2"/>
          <p:cNvSpPr>
            <a:spLocks noGrp="1"/>
          </p:cNvSpPr>
          <p:nvPr>
            <p:ph idx="1"/>
          </p:nvPr>
        </p:nvSpPr>
        <p:spPr/>
        <p:txBody>
          <a:bodyPr>
            <a:normAutofit fontScale="92500"/>
          </a:bodyPr>
          <a:lstStyle/>
          <a:p>
            <a:r>
              <a:rPr lang="ru-RU" dirty="0" smtClean="0"/>
              <a:t>полная постоянная зависимость от посторонней помощи, пожилой человек полностью прикован к постели, имеет место развитие тяжелых инвалидизирующих заболеваний, например, </a:t>
            </a:r>
            <a:r>
              <a:rPr lang="ru-RU" dirty="0" smtClean="0"/>
              <a:t>деменции</a:t>
            </a:r>
            <a:r>
              <a:rPr lang="ru-RU" dirty="0" smtClean="0"/>
              <a:t>;</a:t>
            </a:r>
          </a:p>
          <a:p>
            <a:r>
              <a:rPr lang="ru-RU" dirty="0" smtClean="0"/>
              <a:t>н</a:t>
            </a:r>
            <a:r>
              <a:rPr lang="ru-RU" dirty="0" smtClean="0"/>
              <a:t>а первое </a:t>
            </a:r>
            <a:r>
              <a:rPr lang="ru-RU" dirty="0" smtClean="0"/>
              <a:t>место выходят мероприятия социального плана, сестринского ухода, которые направлены на поддержание достойных условий существования.</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3650</Words>
  <PresentationFormat>Экран (4:3)</PresentationFormat>
  <Paragraphs>213</Paragraphs>
  <Slides>62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62</vt:i4>
      </vt:variant>
    </vt:vector>
  </HeadingPairs>
  <TitlesOfParts>
    <vt:vector size="63" baseType="lpstr">
      <vt:lpstr>Тема Office</vt:lpstr>
      <vt:lpstr>СТАРЧЕСКАЯ АСТЕНИЯ И СПЕЦИАЛИЗИРОВАННЫЙ ГЕРИАТРИЧЕСКИЙ ОСМОТР </vt:lpstr>
      <vt:lpstr>История вопроса</vt:lpstr>
      <vt:lpstr>История вопроса</vt:lpstr>
      <vt:lpstr>Типы старения: идеальное старение</vt:lpstr>
      <vt:lpstr>Типы старения: сохранное старение</vt:lpstr>
      <vt:lpstr>Типы старения: независимое старение</vt:lpstr>
      <vt:lpstr>Типы старения: старение с формированием астении</vt:lpstr>
      <vt:lpstr>Старение с формированием частичной зависимости от посторонней помощи</vt:lpstr>
      <vt:lpstr>Старение с формированием  полной постоянной зависимости</vt:lpstr>
      <vt:lpstr>Определение старческой астении</vt:lpstr>
      <vt:lpstr>Вопросы терминологии</vt:lpstr>
      <vt:lpstr>Гериатрические синдромы, приводящие к старческой астении</vt:lpstr>
      <vt:lpstr>Эпидемиология</vt:lpstr>
      <vt:lpstr>Этиология и патогенез</vt:lpstr>
      <vt:lpstr>Этиология и патогенез</vt:lpstr>
      <vt:lpstr>Предпосылки к развитию старческой астении</vt:lpstr>
      <vt:lpstr>Предпосылки к развитию старческой астении</vt:lpstr>
      <vt:lpstr>Предпосылки к развитию старческой астении</vt:lpstr>
      <vt:lpstr>Предпосылки к развитию старческой астении</vt:lpstr>
      <vt:lpstr>Клиническая картина</vt:lpstr>
      <vt:lpstr>Клиническая картина</vt:lpstr>
      <vt:lpstr>Диагностика</vt:lpstr>
      <vt:lpstr>Дифференциальная диагностика</vt:lpstr>
      <vt:lpstr>Медико-социальная помощь</vt:lpstr>
      <vt:lpstr>Медико-социальная помощь</vt:lpstr>
      <vt:lpstr>Медико-социальная помощь</vt:lpstr>
      <vt:lpstr>Предупреждение старческой астении</vt:lpstr>
      <vt:lpstr>Специализированный гериатрический осмотр</vt:lpstr>
      <vt:lpstr>Мотивация к проведению</vt:lpstr>
      <vt:lpstr>Мотивация к проведению</vt:lpstr>
      <vt:lpstr>Мотивация к проведению</vt:lpstr>
      <vt:lpstr>Компоненты специализированного гериатрического осмотра</vt:lpstr>
      <vt:lpstr>Сведения о личности пациента</vt:lpstr>
      <vt:lpstr>Физикальный статус</vt:lpstr>
      <vt:lpstr>Оценка функционального статуса</vt:lpstr>
      <vt:lpstr>Оценка психического статуса</vt:lpstr>
      <vt:lpstr>Социальный статус</vt:lpstr>
      <vt:lpstr>Слайд 38</vt:lpstr>
      <vt:lpstr>«Оценка двигательной активности у пожилых»</vt:lpstr>
      <vt:lpstr>Оценка общей устойчивости</vt:lpstr>
      <vt:lpstr>Оценка общей устойчивости</vt:lpstr>
      <vt:lpstr>Оценка походки</vt:lpstr>
      <vt:lpstr>Оценка походки</vt:lpstr>
      <vt:lpstr>Общая оценка двигательной активности</vt:lpstr>
      <vt:lpstr>«Опросник выявления мальнутриции»</vt:lpstr>
      <vt:lpstr>«Опросник выявления мальнутриции»</vt:lpstr>
      <vt:lpstr>«Опросник выявления мальнутриции»</vt:lpstr>
      <vt:lpstr>«Опросник выявления мальнутриции»</vt:lpstr>
      <vt:lpstr>«Мини-исследование  умственного состояния»</vt:lpstr>
      <vt:lpstr>«Мини-исследование  умственного состояния»</vt:lpstr>
      <vt:lpstr>Оценка морального статуса</vt:lpstr>
      <vt:lpstr>Оценка морального статуса</vt:lpstr>
      <vt:lpstr>Оценка морального статуса</vt:lpstr>
      <vt:lpstr>Оценка морального статуса</vt:lpstr>
      <vt:lpstr>Шкала Бартела</vt:lpstr>
      <vt:lpstr>Шкала Бартела</vt:lpstr>
      <vt:lpstr>Шкала Бартела</vt:lpstr>
      <vt:lpstr>Шкала Бартела</vt:lpstr>
      <vt:lpstr>Шкала Бартела</vt:lpstr>
      <vt:lpstr>Оценка качества жизни</vt:lpstr>
      <vt:lpstr>Оценка качества жизни</vt:lpstr>
      <vt:lpstr>Слайд 62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СТАРЧЕСКАЯ АСТЕНИЯ И СПЕЦИАЛИЗИРОВАННЫЙ ГЕРИАТРИЧЕСКИЙ ОСМОТР </dc:title>
  <cp:lastModifiedBy>Admin</cp:lastModifiedBy>
  <cp:revision>56</cp:revision>
  <dcterms:modified xsi:type="dcterms:W3CDTF">2013-02-13T17:51:15Z</dcterms:modified>
</cp:coreProperties>
</file>