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9"/>
  </p:notesMasterIdLst>
  <p:sldIdLst>
    <p:sldId id="256" r:id="rId2"/>
    <p:sldId id="257" r:id="rId3"/>
    <p:sldId id="258" r:id="rId4"/>
    <p:sldId id="274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5" r:id="rId13"/>
    <p:sldId id="266" r:id="rId14"/>
    <p:sldId id="267" r:id="rId15"/>
    <p:sldId id="268" r:id="rId16"/>
    <p:sldId id="282" r:id="rId17"/>
    <p:sldId id="269" r:id="rId18"/>
    <p:sldId id="270" r:id="rId19"/>
    <p:sldId id="271" r:id="rId20"/>
    <p:sldId id="276" r:id="rId21"/>
    <p:sldId id="283" r:id="rId22"/>
    <p:sldId id="277" r:id="rId23"/>
    <p:sldId id="284" r:id="rId24"/>
    <p:sldId id="281" r:id="rId25"/>
    <p:sldId id="278" r:id="rId26"/>
    <p:sldId id="279" r:id="rId27"/>
    <p:sldId id="272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A811F-9404-4680-8059-44E1FAB98A34}" type="datetimeFigureOut">
              <a:rPr lang="ru-RU" smtClean="0"/>
              <a:pPr/>
              <a:t>28.08.2018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B19734-FB77-43AE-9079-CCF52828D4C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Внимательно собранный анамнез и жалобы – помогают выявить причину дисфагии в 80-85</a:t>
            </a:r>
            <a:r>
              <a:rPr lang="en-US" dirty="0" smtClean="0"/>
              <a:t>%</a:t>
            </a:r>
            <a:r>
              <a:rPr lang="ru-RU" dirty="0" smtClean="0"/>
              <a:t> случаев.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19734-FB77-43AE-9079-CCF52828D4C1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Реабилитационные </a:t>
            </a:r>
          </a:p>
          <a:p>
            <a:r>
              <a:rPr lang="ru-RU" dirty="0" smtClean="0"/>
              <a:t>упражнения, способствующие увеличению силы мышц, обеспечивающих акт глотания, позволяют в 1,5 раза быстрее и в большей степени восстановить функцию глотания, что сопровождается и снижением частоты развития пневмоний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19734-FB77-43AE-9079-CCF52828D4C1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Реабилитационные </a:t>
            </a:r>
          </a:p>
          <a:p>
            <a:r>
              <a:rPr lang="ru-RU" dirty="0" smtClean="0"/>
              <a:t>упражнения, способствующие увеличению силы мышц, обеспечивающих акт глотания, позволяют в 1,5 раза быстрее и в большей степени восстановить функцию глотания, что сопровождается и снижением частоты развития пневмоний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19734-FB77-43AE-9079-CCF52828D4C1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Реабилитационные </a:t>
            </a:r>
          </a:p>
          <a:p>
            <a:r>
              <a:rPr lang="ru-RU" dirty="0" smtClean="0"/>
              <a:t>упражнения, способствующие увеличению силы мышц, обеспечивающих акт глотания, позволяют в 1,5 раза быстрее и в большей степени восстановить функцию глотания, что сопровождается и снижением частоты развития пневмоний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19734-FB77-43AE-9079-CCF52828D4C1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Реабилитационные </a:t>
            </a:r>
          </a:p>
          <a:p>
            <a:r>
              <a:rPr lang="ru-RU" dirty="0" smtClean="0"/>
              <a:t>упражнения, способствующие увеличению силы мышц, обеспечивающих акт глотания, позволяют в 1,5 раза быстрее и в большей степени восстановить функцию глотания, что сопровождается и снижением частоты развития пневмоний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19734-FB77-43AE-9079-CCF52828D4C1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Реабилитационные </a:t>
            </a:r>
          </a:p>
          <a:p>
            <a:r>
              <a:rPr lang="ru-RU" dirty="0" smtClean="0"/>
              <a:t>упражнения, способствующие увеличению силы мышц, обеспечивающих акт глотания, позволяют в 1,5 раза быстрее и в большей степени восстановить функцию глотания, что сопровождается и снижением частоты развития пневмоний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19734-FB77-43AE-9079-CCF52828D4C1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194FDBE-FDD1-413C-8896-88AFF006AE41}" type="datetimeFigureOut">
              <a:rPr lang="ru-RU" smtClean="0"/>
              <a:pPr/>
              <a:t>28.08.2018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EB8DFE6-F2C8-45B7-A2A0-7C5F3D9A1B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4FDBE-FDD1-413C-8896-88AFF006AE41}" type="datetimeFigureOut">
              <a:rPr lang="ru-RU" smtClean="0"/>
              <a:pPr/>
              <a:t>28.08.2018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8DFE6-F2C8-45B7-A2A0-7C5F3D9A1B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4FDBE-FDD1-413C-8896-88AFF006AE41}" type="datetimeFigureOut">
              <a:rPr lang="ru-RU" smtClean="0"/>
              <a:pPr/>
              <a:t>28.08.2018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8DFE6-F2C8-45B7-A2A0-7C5F3D9A1B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194FDBE-FDD1-413C-8896-88AFF006AE41}" type="datetimeFigureOut">
              <a:rPr lang="ru-RU" smtClean="0"/>
              <a:pPr/>
              <a:t>28.08.2018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EB8DFE6-F2C8-45B7-A2A0-7C5F3D9A1B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194FDBE-FDD1-413C-8896-88AFF006AE41}" type="datetimeFigureOut">
              <a:rPr lang="ru-RU" smtClean="0"/>
              <a:pPr/>
              <a:t>28.08.2018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EB8DFE6-F2C8-45B7-A2A0-7C5F3D9A1B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4FDBE-FDD1-413C-8896-88AFF006AE41}" type="datetimeFigureOut">
              <a:rPr lang="ru-RU" smtClean="0"/>
              <a:pPr/>
              <a:t>28.08.2018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8DFE6-F2C8-45B7-A2A0-7C5F3D9A1B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4FDBE-FDD1-413C-8896-88AFF006AE41}" type="datetimeFigureOut">
              <a:rPr lang="ru-RU" smtClean="0"/>
              <a:pPr/>
              <a:t>28.08.2018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8DFE6-F2C8-45B7-A2A0-7C5F3D9A1B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194FDBE-FDD1-413C-8896-88AFF006AE41}" type="datetimeFigureOut">
              <a:rPr lang="ru-RU" smtClean="0"/>
              <a:pPr/>
              <a:t>28.08.2018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EB8DFE6-F2C8-45B7-A2A0-7C5F3D9A1B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4FDBE-FDD1-413C-8896-88AFF006AE41}" type="datetimeFigureOut">
              <a:rPr lang="ru-RU" smtClean="0"/>
              <a:pPr/>
              <a:t>28.08.2018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8DFE6-F2C8-45B7-A2A0-7C5F3D9A1B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194FDBE-FDD1-413C-8896-88AFF006AE41}" type="datetimeFigureOut">
              <a:rPr lang="ru-RU" smtClean="0"/>
              <a:pPr/>
              <a:t>28.08.2018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EB8DFE6-F2C8-45B7-A2A0-7C5F3D9A1B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194FDBE-FDD1-413C-8896-88AFF006AE41}" type="datetimeFigureOut">
              <a:rPr lang="ru-RU" smtClean="0"/>
              <a:pPr/>
              <a:t>28.08.2018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EB8DFE6-F2C8-45B7-A2A0-7C5F3D9A1B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194FDBE-FDD1-413C-8896-88AFF006AE41}" type="datetimeFigureOut">
              <a:rPr lang="ru-RU" smtClean="0"/>
              <a:pPr/>
              <a:t>28.08.2018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EB8DFE6-F2C8-45B7-A2A0-7C5F3D9A1B5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7704" y="1268760"/>
            <a:ext cx="6172200" cy="1894362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Нарушения глотания, дисфагия.</a:t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07704" y="3140968"/>
            <a:ext cx="6172200" cy="2441866"/>
          </a:xfrm>
        </p:spPr>
        <p:txBody>
          <a:bodyPr>
            <a:normAutofit fontScale="92500" lnSpcReduction="10000"/>
          </a:bodyPr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ru-RU" i="1" dirty="0" smtClean="0">
                <a:solidFill>
                  <a:schemeClr val="tx1"/>
                </a:solidFill>
              </a:rPr>
              <a:t>Фесенко Эльвира Витальевна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Кафедра паллиативной помощи и долговременного ухода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ФГБОУ ДПО «Институт повышения квалификации Федерального медико-биологического агентства»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г.Москва</a:t>
            </a:r>
          </a:p>
          <a:p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5572125"/>
            <a:ext cx="2071687" cy="128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67600" cy="93610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Диагностика</a:t>
            </a:r>
            <a:r>
              <a:rPr lang="ru-RU" dirty="0" smtClean="0"/>
              <a:t>: список обязательных вопросов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349208"/>
          </a:xfrm>
        </p:spPr>
        <p:txBody>
          <a:bodyPr>
            <a:normAutofit fontScale="92500"/>
          </a:bodyPr>
          <a:lstStyle/>
          <a:p>
            <a:r>
              <a:rPr lang="ru-RU" sz="2000" dirty="0" smtClean="0"/>
              <a:t>Как давно Вас беспокоит затруднение при глотании?</a:t>
            </a:r>
          </a:p>
          <a:p>
            <a:r>
              <a:rPr lang="ru-RU" sz="2000" dirty="0" smtClean="0"/>
              <a:t>Затруднение возникает в момент глотка или спустя несколько секунд? Покажите, где именно возникает это ощущение.</a:t>
            </a:r>
          </a:p>
          <a:p>
            <a:r>
              <a:rPr lang="ru-RU" sz="2000" dirty="0" smtClean="0"/>
              <a:t>Это чувство беспокоит постоянно или возникает время от времени?</a:t>
            </a:r>
          </a:p>
          <a:p>
            <a:r>
              <a:rPr lang="ru-RU" sz="2000" dirty="0" smtClean="0"/>
              <a:t>С приемом какой пищи (твердой или жидкой) оно связано?</a:t>
            </a:r>
          </a:p>
          <a:p>
            <a:r>
              <a:rPr lang="ru-RU" sz="2000" dirty="0" smtClean="0"/>
              <a:t>Возникает ли в момент глотания боль, если да, то где именно?</a:t>
            </a:r>
          </a:p>
          <a:p>
            <a:r>
              <a:rPr lang="ru-RU" sz="2000" dirty="0" smtClean="0"/>
              <a:t>Беспокоит ли при глотании кашель, попадание пищи в нос?</a:t>
            </a:r>
          </a:p>
          <a:p>
            <a:r>
              <a:rPr lang="ru-RU" sz="2000" dirty="0" smtClean="0"/>
              <a:t>Беспокоит ли Вас отрыжка, изжога, неприятный запах изо рта?</a:t>
            </a:r>
          </a:p>
          <a:p>
            <a:r>
              <a:rPr lang="ru-RU" sz="2000" dirty="0" smtClean="0"/>
              <a:t>Беспокоят ли Вас боли в грудной клетке, где именно, когда возникают, от чего проходят?</a:t>
            </a:r>
          </a:p>
          <a:p>
            <a:r>
              <a:rPr lang="ru-RU" sz="2000" dirty="0" smtClean="0"/>
              <a:t>Беспокоит ли Вас чувство «переполнения желудка», снижение аппетита, снижение массы тела?</a:t>
            </a:r>
          </a:p>
          <a:p>
            <a:endParaRPr lang="ru-RU" dirty="0" smtClean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72313" y="5572125"/>
            <a:ext cx="2071687" cy="128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467600" cy="720080"/>
          </a:xfrm>
        </p:spPr>
        <p:txBody>
          <a:bodyPr/>
          <a:lstStyle/>
          <a:p>
            <a:r>
              <a:rPr lang="ru-RU" b="1" dirty="0" smtClean="0"/>
              <a:t>Диагностика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7467600" cy="5637240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Внимательно собранный анамнез и жалобы – помогают выявить причину дисфагии в 80-85</a:t>
            </a:r>
            <a:r>
              <a:rPr lang="en-US" dirty="0" smtClean="0"/>
              <a:t>%</a:t>
            </a:r>
            <a:r>
              <a:rPr lang="ru-RU" dirty="0" smtClean="0"/>
              <a:t> случаев.</a:t>
            </a:r>
          </a:p>
          <a:p>
            <a:r>
              <a:rPr lang="ru-RU" dirty="0" smtClean="0"/>
              <a:t>Сведения об имеющихся хронических заболеваниях желудка или пищевода, сердца, ЩЖ, онкологических, неврологических заболеваниях.</a:t>
            </a:r>
          </a:p>
          <a:p>
            <a:r>
              <a:rPr lang="ru-RU" dirty="0" smtClean="0"/>
              <a:t>Перенесенные ранее инфекционные заболевания, такие как клещевой энцефалит, ботулизм, дифтерия, полиомиелит.</a:t>
            </a:r>
          </a:p>
          <a:p>
            <a:r>
              <a:rPr lang="ru-RU" dirty="0" smtClean="0"/>
              <a:t>Оценка неврологического статуса.</a:t>
            </a:r>
          </a:p>
          <a:p>
            <a:r>
              <a:rPr lang="ru-RU" dirty="0" smtClean="0"/>
              <a:t>Инструментальные методы: </a:t>
            </a:r>
            <a:r>
              <a:rPr lang="ru-RU" dirty="0" err="1" smtClean="0"/>
              <a:t>видеофлюороскопия</a:t>
            </a:r>
            <a:r>
              <a:rPr lang="ru-RU" dirty="0" smtClean="0"/>
              <a:t>, </a:t>
            </a:r>
            <a:r>
              <a:rPr lang="ru-RU" dirty="0" err="1" smtClean="0"/>
              <a:t>назэндоскопия</a:t>
            </a:r>
            <a:r>
              <a:rPr lang="ru-RU" dirty="0" smtClean="0"/>
              <a:t>, эндоскопия, </a:t>
            </a:r>
            <a:r>
              <a:rPr lang="ru-RU" dirty="0" err="1" smtClean="0"/>
              <a:t>рН-метрия</a:t>
            </a:r>
            <a:r>
              <a:rPr lang="ru-RU" dirty="0" smtClean="0"/>
              <a:t> пищевода и желудка, рентгенография, </a:t>
            </a:r>
            <a:r>
              <a:rPr lang="ru-RU" dirty="0" err="1" smtClean="0"/>
              <a:t>манометрия</a:t>
            </a:r>
            <a:r>
              <a:rPr lang="ru-RU" dirty="0" smtClean="0"/>
              <a:t> высокого разрешения, ЭКГ.</a:t>
            </a:r>
          </a:p>
          <a:p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5572125"/>
            <a:ext cx="2071687" cy="128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Диагностика нарушения глотания у людей с ментальными нарушениями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При затруднении контакта с пациентом – на основании данных </a:t>
            </a:r>
            <a:r>
              <a:rPr lang="ru-RU" dirty="0" err="1" smtClean="0"/>
              <a:t>клинико</a:t>
            </a:r>
            <a:r>
              <a:rPr lang="en-US" dirty="0" smtClean="0"/>
              <a:t> - </a:t>
            </a:r>
            <a:r>
              <a:rPr lang="ru-RU" dirty="0" smtClean="0"/>
              <a:t>функционального обследования и исключения других заболеваний.</a:t>
            </a:r>
            <a:endParaRPr lang="en-US" dirty="0" smtClean="0"/>
          </a:p>
          <a:p>
            <a:r>
              <a:rPr lang="ru-RU" dirty="0" smtClean="0"/>
              <a:t>тщательный осмотр области шеи, ротовой полости, ротоглотки, гортани, исследование полости рта, зубов и десен</a:t>
            </a:r>
            <a:endParaRPr lang="en-US" dirty="0" smtClean="0"/>
          </a:p>
          <a:p>
            <a:r>
              <a:rPr lang="ru-RU" dirty="0" smtClean="0"/>
              <a:t> пальпация регионарных </a:t>
            </a:r>
            <a:r>
              <a:rPr lang="ru-RU" dirty="0" err="1" smtClean="0"/>
              <a:t>лимфоузлов</a:t>
            </a:r>
            <a:endParaRPr lang="en-US" dirty="0" smtClean="0"/>
          </a:p>
          <a:p>
            <a:r>
              <a:rPr lang="ru-RU" dirty="0" smtClean="0"/>
              <a:t>оценка чувствительности слизистой гортаноглотки прикосновением </a:t>
            </a:r>
            <a:r>
              <a:rPr lang="en-US" dirty="0" smtClean="0"/>
              <a:t> </a:t>
            </a:r>
            <a:r>
              <a:rPr lang="ru-RU" dirty="0" err="1" smtClean="0"/>
              <a:t>бронхоскопа</a:t>
            </a:r>
            <a:r>
              <a:rPr lang="ru-RU" dirty="0" smtClean="0"/>
              <a:t> (шпателя) к слизистой оболочке гортани, глотки, надгортанника.</a:t>
            </a:r>
            <a:endParaRPr lang="en-US" dirty="0" smtClean="0"/>
          </a:p>
          <a:p>
            <a:r>
              <a:rPr lang="ru-RU" dirty="0" smtClean="0"/>
              <a:t>Сохранность чувствительности и степень её нарушения определяется двигательной реакцией мышц ротоглотки:  живое сокращение мышц, смыкание голосовых складок, движение надгортанника в полном объеме - реакция сохранена;  вялая, ослабленная реакция-реакция частично сохранена;  реакция отсутствует </a:t>
            </a:r>
          </a:p>
          <a:p>
            <a:r>
              <a:rPr lang="ru-RU" dirty="0" smtClean="0"/>
              <a:t>исследование глоточного рефлекса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снижение или даже отсутствие глоточного рефлекса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отмечается у курящих, не имеющих проблем 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с глотанием</a:t>
            </a: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5572125"/>
            <a:ext cx="2071687" cy="128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Диагностика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Остро возникшая вследствие воспалительных изменений ротоглотки  (</a:t>
            </a:r>
            <a:r>
              <a:rPr lang="ru-RU" dirty="0" err="1" smtClean="0"/>
              <a:t>паратонзиллярный</a:t>
            </a:r>
            <a:r>
              <a:rPr lang="ru-RU" dirty="0" smtClean="0"/>
              <a:t> абсцесс, </a:t>
            </a:r>
            <a:r>
              <a:rPr lang="ru-RU" dirty="0" err="1" smtClean="0"/>
              <a:t>эпиглотит</a:t>
            </a:r>
            <a:r>
              <a:rPr lang="ru-RU" dirty="0" smtClean="0"/>
              <a:t>) дисфагия или остро возникшие неврологические проявления, </a:t>
            </a:r>
            <a:r>
              <a:rPr lang="ru-RU" b="1" dirty="0" smtClean="0"/>
              <a:t>аспирационная пневмония </a:t>
            </a:r>
            <a:r>
              <a:rPr lang="ru-RU" dirty="0" smtClean="0"/>
              <a:t>или </a:t>
            </a:r>
            <a:r>
              <a:rPr lang="ru-RU" b="1" dirty="0" smtClean="0"/>
              <a:t>заглатывание инородного тела </a:t>
            </a:r>
            <a:r>
              <a:rPr lang="ru-RU" dirty="0" smtClean="0"/>
              <a:t>требуют немедленной госпитализации.</a:t>
            </a: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5572125"/>
            <a:ext cx="2071687" cy="128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98072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Лечение</a:t>
            </a:r>
            <a:r>
              <a:rPr lang="ru-RU" dirty="0" smtClean="0"/>
              <a:t>: Изменение характера приготовления и приема пищи.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20519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Прием пищи в положении сидя, слегка наклонив голову вперед. Сохранять такое положение – 45-60 мин после еды.</a:t>
            </a:r>
          </a:p>
          <a:p>
            <a:r>
              <a:rPr lang="ru-RU" dirty="0" smtClean="0"/>
              <a:t>Есть нужно медленно, тщательно пережевывая пищу, не разговаривать во время еды.</a:t>
            </a:r>
          </a:p>
          <a:p>
            <a:r>
              <a:rPr lang="ru-RU" dirty="0" smtClean="0"/>
              <a:t>Размер одной порции для глотания – не более ½ чайной ложки.</a:t>
            </a:r>
          </a:p>
          <a:p>
            <a:r>
              <a:rPr lang="ru-RU" dirty="0" smtClean="0"/>
              <a:t>Чередование приема твердой пищи с маленьким глотком воды.</a:t>
            </a:r>
          </a:p>
          <a:p>
            <a:r>
              <a:rPr lang="ru-RU" dirty="0" smtClean="0"/>
              <a:t>Концентрация внимания на процессе глотания, не отвлекаться на просмотр ТВ или радио.</a:t>
            </a:r>
          </a:p>
          <a:p>
            <a:r>
              <a:rPr lang="ru-RU" dirty="0" smtClean="0"/>
              <a:t>Начинать говорить, только проглотив всю пищу.</a:t>
            </a:r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5572125"/>
            <a:ext cx="2071687" cy="128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83671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Лечение</a:t>
            </a:r>
            <a:r>
              <a:rPr lang="ru-RU" dirty="0" smtClean="0"/>
              <a:t>: Изменение характера приготовления и приема пищи.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571184" cy="5421216"/>
          </a:xfrm>
        </p:spPr>
        <p:txBody>
          <a:bodyPr>
            <a:normAutofit/>
          </a:bodyPr>
          <a:lstStyle/>
          <a:p>
            <a:r>
              <a:rPr lang="ru-RU" sz="2200" dirty="0" smtClean="0"/>
              <a:t>Не есть в одиночестве. Важно, чтобы люди, которые ухаживают, за больным, были обучены приему </a:t>
            </a:r>
            <a:r>
              <a:rPr lang="ru-RU" sz="2200" dirty="0" err="1" smtClean="0"/>
              <a:t>Геймлиха</a:t>
            </a:r>
            <a:r>
              <a:rPr lang="ru-RU" sz="2200" dirty="0" smtClean="0"/>
              <a:t> (специальной технике для удаления еды из дыхательных путей</a:t>
            </a:r>
            <a:r>
              <a:rPr lang="ru-RU" sz="2200" dirty="0" smtClean="0"/>
              <a:t>).</a:t>
            </a:r>
          </a:p>
          <a:p>
            <a:pPr>
              <a:buNone/>
            </a:pPr>
            <a:endParaRPr lang="ru-RU" sz="2200" dirty="0" smtClean="0"/>
          </a:p>
          <a:p>
            <a:r>
              <a:rPr lang="ru-RU" sz="2200" dirty="0" smtClean="0"/>
              <a:t>Необходимо очищать рот после еды</a:t>
            </a:r>
            <a:r>
              <a:rPr lang="ru-RU" sz="2200" dirty="0" smtClean="0"/>
              <a:t>.</a:t>
            </a:r>
          </a:p>
          <a:p>
            <a:pPr>
              <a:buNone/>
            </a:pPr>
            <a:endParaRPr lang="ru-RU" sz="2200" dirty="0" smtClean="0"/>
          </a:p>
          <a:p>
            <a:r>
              <a:rPr lang="ru-RU" sz="2200" dirty="0" smtClean="0"/>
              <a:t>Есть часто малыми порциями (6-7 раз в день</a:t>
            </a:r>
            <a:r>
              <a:rPr lang="ru-RU" sz="2200" dirty="0" smtClean="0"/>
              <a:t>).</a:t>
            </a:r>
          </a:p>
          <a:p>
            <a:pPr>
              <a:buNone/>
            </a:pPr>
            <a:endParaRPr lang="ru-RU" sz="2200" dirty="0" smtClean="0"/>
          </a:p>
          <a:p>
            <a:r>
              <a:rPr lang="ru-RU" sz="2200" dirty="0" smtClean="0"/>
              <a:t>Для стимуляции глотания можно чередовать холодную и горячую пищу, однако избегать слишком горячей пищи.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5572125"/>
            <a:ext cx="2071687" cy="128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83671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Лечение</a:t>
            </a:r>
            <a:r>
              <a:rPr lang="ru-RU" dirty="0" smtClean="0"/>
              <a:t>: Изменение характера приготовления и приема пищи.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571184" cy="5133184"/>
          </a:xfrm>
        </p:spPr>
        <p:txBody>
          <a:bodyPr>
            <a:normAutofit/>
          </a:bodyPr>
          <a:lstStyle/>
          <a:p>
            <a:r>
              <a:rPr lang="ru-RU" sz="2200" dirty="0" smtClean="0"/>
              <a:t>Если </a:t>
            </a:r>
            <a:r>
              <a:rPr lang="ru-RU" sz="2200" dirty="0" smtClean="0"/>
              <a:t>при глотании жидкости больной </a:t>
            </a:r>
            <a:r>
              <a:rPr lang="ru-RU" sz="2200" dirty="0" err="1" smtClean="0"/>
              <a:t>поперхивается</a:t>
            </a:r>
            <a:r>
              <a:rPr lang="ru-RU" sz="2200" dirty="0" smtClean="0"/>
              <a:t>, то нужно использовать более густые по консистенции жидкости (кисели, йогурты, простоквашу).</a:t>
            </a:r>
          </a:p>
          <a:p>
            <a:r>
              <a:rPr lang="ru-RU" sz="2200" dirty="0" smtClean="0"/>
              <a:t>Объем жидкости в сутки должен составлять минимум 1,5 – 2 л, включая чай, супы и другие жидкие продукты.</a:t>
            </a:r>
          </a:p>
          <a:p>
            <a:r>
              <a:rPr lang="ru-RU" sz="2200" dirty="0" smtClean="0"/>
              <a:t>Пища должна аппетитно выглядеть, иметь интенсивный аромат. Специи и лимонная кислота.</a:t>
            </a:r>
          </a:p>
          <a:p>
            <a:r>
              <a:rPr lang="ru-RU" sz="2200" dirty="0" smtClean="0"/>
              <a:t>Пища </a:t>
            </a:r>
            <a:r>
              <a:rPr lang="ru-RU" sz="2200" dirty="0" err="1" smtClean="0"/>
              <a:t>пюреобразной</a:t>
            </a:r>
            <a:r>
              <a:rPr lang="ru-RU" sz="2200" dirty="0" smtClean="0"/>
              <a:t> консистенции. Избегать употребления липких, рассыпчатых продуктов</a:t>
            </a:r>
          </a:p>
          <a:p>
            <a:pPr>
              <a:buNone/>
            </a:pPr>
            <a:r>
              <a:rPr lang="ru-RU" sz="2200" dirty="0" smtClean="0"/>
              <a:t> (мед, сгущенное молоко</a:t>
            </a:r>
            <a:r>
              <a:rPr lang="ru-RU" sz="2200" dirty="0" smtClean="0"/>
              <a:t>).</a:t>
            </a:r>
            <a:endParaRPr lang="ru-RU" sz="2200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5572125"/>
            <a:ext cx="2071687" cy="128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Лечение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В случае высокого риска аспирации или когда прием пищи через рот не обеспечивает адекватного питания, должны быть рассмотрены альтернативные методы питания – зондовое питание, через </a:t>
            </a:r>
            <a:r>
              <a:rPr lang="ru-RU" dirty="0" err="1" smtClean="0"/>
              <a:t>гастростому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Прием пищи через </a:t>
            </a:r>
            <a:r>
              <a:rPr lang="ru-RU" dirty="0" err="1" smtClean="0"/>
              <a:t>гастростому</a:t>
            </a:r>
            <a:r>
              <a:rPr lang="ru-RU" dirty="0" smtClean="0"/>
              <a:t> у пациентов с </a:t>
            </a:r>
            <a:r>
              <a:rPr lang="ru-RU" dirty="0" err="1" smtClean="0"/>
              <a:t>ротоглоточной</a:t>
            </a:r>
            <a:r>
              <a:rPr lang="ru-RU" dirty="0" smtClean="0"/>
              <a:t> дисфагией, перенесших инсульт, уменьшает смертность и улучшает алиментарный </a:t>
            </a:r>
            <a:r>
              <a:rPr lang="ru-RU" dirty="0" smtClean="0"/>
              <a:t>статус.</a:t>
            </a: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5572125"/>
            <a:ext cx="2071687" cy="128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Лечение</a:t>
            </a:r>
            <a:r>
              <a:rPr lang="ru-RU" dirty="0" smtClean="0"/>
              <a:t>: Хирургические методы.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Крикофарингеальная</a:t>
            </a:r>
            <a:r>
              <a:rPr lang="ru-RU" dirty="0" smtClean="0"/>
              <a:t> </a:t>
            </a:r>
            <a:r>
              <a:rPr lang="ru-RU" dirty="0" err="1" smtClean="0"/>
              <a:t>миотомия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Удаление механического препятствия, сдавливающего окружающие ткани.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5572125"/>
            <a:ext cx="2071687" cy="128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Лечение</a:t>
            </a:r>
            <a:r>
              <a:rPr lang="ru-RU" dirty="0" smtClean="0"/>
              <a:t>. Переобучение глотанию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Общеукрепляющие упражнения</a:t>
            </a:r>
          </a:p>
          <a:p>
            <a:r>
              <a:rPr lang="ru-RU" dirty="0" smtClean="0"/>
              <a:t>Стимуляция биологической обратной связи</a:t>
            </a:r>
          </a:p>
          <a:p>
            <a:r>
              <a:rPr lang="ru-RU" dirty="0" smtClean="0"/>
              <a:t>Термальная и вкусовая симуляция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5572125"/>
            <a:ext cx="2071687" cy="128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5" name="Содержимое 3" descr="бос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284984"/>
            <a:ext cx="4001059" cy="319132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 и основные дефиниции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988840"/>
            <a:ext cx="7467600" cy="4585720"/>
          </a:xfrm>
        </p:spPr>
        <p:txBody>
          <a:bodyPr/>
          <a:lstStyle/>
          <a:p>
            <a:r>
              <a:rPr lang="ru-RU" b="1" dirty="0" smtClean="0"/>
              <a:t>Дисфагия</a:t>
            </a:r>
            <a:r>
              <a:rPr lang="ru-RU" dirty="0" smtClean="0"/>
              <a:t> – затруднение в начале акта глотания (</a:t>
            </a:r>
            <a:r>
              <a:rPr lang="ru-RU" dirty="0" err="1" smtClean="0"/>
              <a:t>ротоглоточная</a:t>
            </a:r>
            <a:r>
              <a:rPr lang="ru-RU" dirty="0" smtClean="0"/>
              <a:t> дисфагия), либо как ощущение препятствия прохождению пищи или жидкости от ротовой полости до желудка (пищеводная дисфагия).</a:t>
            </a: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5572125"/>
            <a:ext cx="2071687" cy="128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ru-RU" b="1" dirty="0" smtClean="0"/>
              <a:t>Лечение</a:t>
            </a:r>
            <a:r>
              <a:rPr lang="ru-RU" dirty="0" smtClean="0"/>
              <a:t>. Обучающие методики. Компенсаторные приемы.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>
            <a:normAutofit/>
          </a:bodyPr>
          <a:lstStyle/>
          <a:p>
            <a:r>
              <a:rPr lang="ru-RU" dirty="0" smtClean="0"/>
              <a:t>— изменение положения головы (поворот в сторону поражения — в сторону </a:t>
            </a:r>
            <a:r>
              <a:rPr lang="ru-RU" dirty="0" err="1" smtClean="0"/>
              <a:t>паретичных</a:t>
            </a:r>
            <a:r>
              <a:rPr lang="ru-RU" dirty="0" smtClean="0"/>
              <a:t> мышц глотки или языка) для уменьшения вероятности аспирации; </a:t>
            </a:r>
          </a:p>
          <a:p>
            <a:r>
              <a:rPr lang="ru-RU" dirty="0" smtClean="0"/>
              <a:t>— пригибание подбородка к грудине перед моментом проглатывания пищи, которое способствует сопоставлению надгортанника и </a:t>
            </a:r>
            <a:r>
              <a:rPr lang="ru-RU" dirty="0" err="1" smtClean="0"/>
              <a:t>черпаловидно-подгортанной</a:t>
            </a:r>
            <a:r>
              <a:rPr lang="ru-RU" dirty="0" smtClean="0"/>
              <a:t> складки и приводит к закрытию дыхательных путей во время глотания; </a:t>
            </a:r>
          </a:p>
          <a:p>
            <a:r>
              <a:rPr lang="ru-RU" dirty="0" smtClean="0"/>
              <a:t>— в дополнение к этому приему возможен одновременный наклон туловища </a:t>
            </a:r>
            <a:r>
              <a:rPr lang="ru-RU" dirty="0" smtClean="0"/>
              <a:t>кпереди</a:t>
            </a:r>
            <a:r>
              <a:rPr lang="ru-RU" dirty="0" smtClean="0"/>
              <a:t>.</a:t>
            </a:r>
            <a:endParaRPr lang="ru-RU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72313" y="5733256"/>
            <a:ext cx="2071687" cy="128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ru-RU" b="1" dirty="0" smtClean="0"/>
              <a:t>Лечение</a:t>
            </a:r>
            <a:r>
              <a:rPr lang="ru-RU" dirty="0" smtClean="0"/>
              <a:t>. Обучающие методики. Компенсаторные приемы.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467600" cy="5061176"/>
          </a:xfrm>
        </p:spPr>
        <p:txBody>
          <a:bodyPr>
            <a:normAutofit/>
          </a:bodyPr>
          <a:lstStyle/>
          <a:p>
            <a:r>
              <a:rPr lang="ru-RU" dirty="0" smtClean="0"/>
              <a:t>— </a:t>
            </a:r>
            <a:r>
              <a:rPr lang="ru-RU" dirty="0" smtClean="0"/>
              <a:t>двойное глотание — осуществление повторного глотательного движения с целью минимизации </a:t>
            </a:r>
            <a:r>
              <a:rPr lang="ru-RU" dirty="0" err="1" smtClean="0"/>
              <a:t>рефлюкса</a:t>
            </a:r>
            <a:r>
              <a:rPr lang="ru-RU" dirty="0" smtClean="0"/>
              <a:t> после глотания и предотвращения новой аспирации; </a:t>
            </a:r>
          </a:p>
          <a:p>
            <a:r>
              <a:rPr lang="ru-RU" dirty="0" smtClean="0"/>
              <a:t>— кашель после глотания — осуществление кашлевых движений после проглатывания пищи с целью предотвращения аспирации. </a:t>
            </a:r>
            <a:endParaRPr lang="ru-RU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72313" y="5572125"/>
            <a:ext cx="2071687" cy="128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ru-RU" dirty="0" smtClean="0"/>
              <a:t>Лечение. Обучающие методики. Реабилитационные упражнения.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589240"/>
          </a:xfrm>
        </p:spPr>
        <p:txBody>
          <a:bodyPr>
            <a:normAutofit/>
          </a:bodyPr>
          <a:lstStyle/>
          <a:p>
            <a:r>
              <a:rPr lang="ru-RU" dirty="0" smtClean="0"/>
              <a:t>прием Шейкер — в положении лежа на спине поднимать голову в течение нескольких секунд, повторяя это 20 раз. Способствует улучшению открытия верхнего сфинктера пищевода за счет укрепления </a:t>
            </a:r>
            <a:r>
              <a:rPr lang="ru-RU" dirty="0" err="1" smtClean="0"/>
              <a:t>надподъязычной</a:t>
            </a:r>
            <a:r>
              <a:rPr lang="ru-RU" dirty="0" smtClean="0"/>
              <a:t> мышцы и </a:t>
            </a:r>
            <a:r>
              <a:rPr lang="ru-RU" dirty="0" err="1" smtClean="0"/>
              <a:t>меньшению</a:t>
            </a:r>
            <a:r>
              <a:rPr lang="ru-RU" dirty="0" smtClean="0"/>
              <a:t> тем самым остатков пищи в глотке после глотания;</a:t>
            </a:r>
          </a:p>
          <a:p>
            <a:r>
              <a:rPr lang="ru-RU" dirty="0" smtClean="0"/>
              <a:t> — прием Мендельсона — длительное сокращение </a:t>
            </a:r>
            <a:r>
              <a:rPr lang="ru-RU" dirty="0" err="1" smtClean="0"/>
              <a:t>надподъязычных</a:t>
            </a:r>
            <a:r>
              <a:rPr lang="ru-RU" dirty="0" smtClean="0"/>
              <a:t> мышц с целью обеспечения подъема гортани, открытия верхнего сфинктера пищевода и закрытия дыхательных </a:t>
            </a:r>
            <a:r>
              <a:rPr lang="ru-RU" dirty="0" smtClean="0"/>
              <a:t>путей</a:t>
            </a:r>
            <a:r>
              <a:rPr lang="ru-RU" dirty="0" smtClean="0"/>
              <a:t>.</a:t>
            </a:r>
            <a:endParaRPr lang="ru-RU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72313" y="5572125"/>
            <a:ext cx="2071687" cy="128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ru-RU" b="1" dirty="0" smtClean="0"/>
              <a:t>Лечение</a:t>
            </a:r>
            <a:r>
              <a:rPr lang="ru-RU" dirty="0" smtClean="0"/>
              <a:t>. Обучающие методики. Реабилитационные упражнения.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7467600" cy="5229200"/>
          </a:xfrm>
        </p:spPr>
        <p:txBody>
          <a:bodyPr>
            <a:normAutofit/>
          </a:bodyPr>
          <a:lstStyle/>
          <a:p>
            <a:r>
              <a:rPr lang="ru-RU" dirty="0" smtClean="0"/>
              <a:t>— </a:t>
            </a:r>
            <a:r>
              <a:rPr lang="ru-RU" dirty="0" smtClean="0"/>
              <a:t>прикоснуться кончиком языка к мягкому небу с открытым ртом, а затем — с закрытым (6–8 раз); </a:t>
            </a:r>
          </a:p>
          <a:p>
            <a:r>
              <a:rPr lang="ru-RU" dirty="0" smtClean="0"/>
              <a:t>— крепко удерживая кончик языка зубами, сделать глотательное движение (должно ощущаться напряжение в глотке и затруднение в начале глотания);</a:t>
            </a:r>
          </a:p>
          <a:p>
            <a:r>
              <a:rPr lang="ru-RU" dirty="0" smtClean="0"/>
              <a:t>— глотание капли воды из </a:t>
            </a:r>
            <a:r>
              <a:rPr lang="ru-RU" dirty="0" smtClean="0"/>
              <a:t>пипетки</a:t>
            </a:r>
            <a:r>
              <a:rPr lang="ru-RU" dirty="0" smtClean="0"/>
              <a:t>.</a:t>
            </a:r>
            <a:endParaRPr lang="ru-RU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72313" y="5572125"/>
            <a:ext cx="2071687" cy="128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 реабилитации</a:t>
            </a:r>
            <a:endParaRPr lang="ru-RU" dirty="0"/>
          </a:p>
        </p:txBody>
      </p:sp>
      <p:pic>
        <p:nvPicPr>
          <p:cNvPr id="4" name="Содержимое 3" descr="Упражнения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1628800"/>
            <a:ext cx="7416824" cy="4825505"/>
          </a:xfr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52536" y="692696"/>
            <a:ext cx="7467600" cy="1143000"/>
          </a:xfrm>
        </p:spPr>
        <p:txBody>
          <a:bodyPr/>
          <a:lstStyle/>
          <a:p>
            <a:r>
              <a:rPr lang="ru-RU" dirty="0" smtClean="0"/>
              <a:t>    Лечение и реабилитация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2420888"/>
            <a:ext cx="7467600" cy="5661248"/>
          </a:xfrm>
        </p:spPr>
        <p:txBody>
          <a:bodyPr>
            <a:normAutofit/>
          </a:bodyPr>
          <a:lstStyle/>
          <a:p>
            <a:r>
              <a:rPr lang="ru-RU" dirty="0" smtClean="0"/>
              <a:t>при возможности: глотание слюны, капель воды, сока или просто имитация глотательных движений;</a:t>
            </a:r>
          </a:p>
          <a:p>
            <a:r>
              <a:rPr lang="ru-RU" dirty="0" smtClean="0"/>
              <a:t>н</a:t>
            </a:r>
            <a:r>
              <a:rPr lang="ru-RU" dirty="0" smtClean="0"/>
              <a:t>овыми </a:t>
            </a:r>
            <a:r>
              <a:rPr lang="ru-RU" dirty="0" smtClean="0"/>
              <a:t>лечебными методиками </a:t>
            </a:r>
            <a:r>
              <a:rPr lang="ru-RU" dirty="0" smtClean="0"/>
              <a:t>являются:</a:t>
            </a:r>
          </a:p>
          <a:p>
            <a:pPr marL="360000">
              <a:buFont typeface="Arial" pitchFamily="34" charset="0"/>
              <a:buChar char="•"/>
            </a:pPr>
            <a:r>
              <a:rPr lang="ru-RU" dirty="0" smtClean="0"/>
              <a:t>нейромышечная </a:t>
            </a:r>
            <a:r>
              <a:rPr lang="ru-RU" dirty="0" smtClean="0"/>
              <a:t>электростимуляция глоточных мышц (</a:t>
            </a:r>
            <a:r>
              <a:rPr lang="ru-RU" dirty="0" err="1" smtClean="0"/>
              <a:t>чрескожная</a:t>
            </a:r>
            <a:r>
              <a:rPr lang="ru-RU" dirty="0" smtClean="0"/>
              <a:t> и </a:t>
            </a:r>
            <a:r>
              <a:rPr lang="ru-RU" dirty="0" err="1" smtClean="0"/>
              <a:t>внутриглоточная</a:t>
            </a:r>
            <a:r>
              <a:rPr lang="ru-RU" dirty="0" smtClean="0"/>
              <a:t>);</a:t>
            </a:r>
          </a:p>
          <a:p>
            <a:pPr marL="360000">
              <a:buFont typeface="Arial" pitchFamily="34" charset="0"/>
              <a:buChar char="•"/>
            </a:pPr>
            <a:r>
              <a:rPr lang="ru-RU" dirty="0" err="1" smtClean="0"/>
              <a:t>транскраниальная</a:t>
            </a:r>
            <a:r>
              <a:rPr lang="ru-RU" dirty="0" smtClean="0"/>
              <a:t> </a:t>
            </a:r>
            <a:r>
              <a:rPr lang="ru-RU" dirty="0" smtClean="0"/>
              <a:t>магнитная </a:t>
            </a:r>
            <a:r>
              <a:rPr lang="ru-RU" dirty="0" smtClean="0"/>
              <a:t>стимуляция;</a:t>
            </a:r>
          </a:p>
          <a:p>
            <a:pPr marL="360000">
              <a:buFont typeface="Arial" pitchFamily="34" charset="0"/>
              <a:buChar char="•"/>
            </a:pPr>
            <a:r>
              <a:rPr lang="ru-RU" dirty="0" smtClean="0"/>
              <a:t>метод </a:t>
            </a:r>
            <a:r>
              <a:rPr lang="ru-RU" dirty="0" smtClean="0"/>
              <a:t>биологической обратной связи. 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72313" y="5572125"/>
            <a:ext cx="2071687" cy="128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026" name="Picture 2" descr="D:\E`LYA\Desktop\Внутриглоточная стимуляция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38825" y="0"/>
            <a:ext cx="3305175" cy="2533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Лечение и реабилитация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Использование электростимуляции глоточных мышц позволяет увеличить вероятность выраженного клинического улучшения функции глотания более чем в 5 раз и вероятность восстановления функции глотания — более чем в 3 раза при уменьшении проявлений аспирации на 30 % и риска развития аспирационных осложнений — в 5 раз. </a:t>
            </a:r>
          </a:p>
          <a:p>
            <a:r>
              <a:rPr lang="ru-RU" dirty="0" smtClean="0"/>
              <a:t>Уменьшению проявлений дисфагии статистически значимо способствуют также иглорефлексотерапия и поведенческая терапия.</a:t>
            </a: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5572125"/>
            <a:ext cx="2071687" cy="128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204864"/>
            <a:ext cx="7467600" cy="11430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B050"/>
                </a:solidFill>
              </a:rPr>
              <a:t>Спасибо за внимание!!</a:t>
            </a:r>
            <a:endParaRPr lang="ru-RU" sz="4000" b="1" dirty="0">
              <a:solidFill>
                <a:srgbClr val="00B050"/>
              </a:solidFill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5572125"/>
            <a:ext cx="2071687" cy="128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7467600" cy="1143000"/>
          </a:xfrm>
        </p:spPr>
        <p:txBody>
          <a:bodyPr/>
          <a:lstStyle/>
          <a:p>
            <a:r>
              <a:rPr lang="ru-RU" dirty="0" smtClean="0"/>
              <a:t>Эпидемиология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7467600" cy="5017768"/>
          </a:xfrm>
        </p:spPr>
        <p:txBody>
          <a:bodyPr/>
          <a:lstStyle/>
          <a:p>
            <a:r>
              <a:rPr lang="ru-RU" dirty="0" smtClean="0"/>
              <a:t>Встречается у 15 % лиц 65 лет и старше.</a:t>
            </a:r>
          </a:p>
          <a:p>
            <a:r>
              <a:rPr lang="ru-RU" dirty="0" smtClean="0"/>
              <a:t>Распространенность выше у лиц, перенесших ОНМК, - 8,1 – 80%.</a:t>
            </a:r>
          </a:p>
          <a:p>
            <a:r>
              <a:rPr lang="ru-RU" dirty="0" smtClean="0"/>
              <a:t>С болезнью Паркинсона – 11-80 %.</a:t>
            </a:r>
          </a:p>
          <a:p>
            <a:r>
              <a:rPr lang="ru-RU" dirty="0" smtClean="0"/>
              <a:t>После травм головного мозга – 27-30% .</a:t>
            </a:r>
          </a:p>
          <a:p>
            <a:r>
              <a:rPr lang="ru-RU" dirty="0" smtClean="0"/>
              <a:t>ХОБЛ – 27%.</a:t>
            </a:r>
          </a:p>
          <a:p>
            <a:r>
              <a:rPr lang="ru-RU" dirty="0" smtClean="0"/>
              <a:t>Пациенты с внебольничной пневмонией – 55-91%.</a:t>
            </a:r>
          </a:p>
          <a:p>
            <a:r>
              <a:rPr lang="ru-RU" dirty="0" smtClean="0"/>
              <a:t>С деменцией – 13-57%.</a:t>
            </a:r>
          </a:p>
          <a:p>
            <a:r>
              <a:rPr lang="ru-RU" dirty="0" smtClean="0"/>
              <a:t>У пожилых, находящихся в домах престарелых – 50-70%.</a:t>
            </a: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5572125"/>
            <a:ext cx="2071687" cy="128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715000"/>
            <a:ext cx="6084168" cy="1143000"/>
          </a:xfrm>
        </p:spPr>
        <p:txBody>
          <a:bodyPr>
            <a:normAutofit/>
          </a:bodyPr>
          <a:lstStyle/>
          <a:p>
            <a:pPr algn="r"/>
            <a:r>
              <a:rPr lang="ru-RU" sz="1000" b="1" dirty="0" smtClean="0"/>
              <a:t>Пономарева И.П. </a:t>
            </a:r>
            <a:r>
              <a:rPr lang="ru-RU" sz="1000" b="1" dirty="0" err="1" smtClean="0"/>
              <a:t>Гериатрические</a:t>
            </a:r>
            <a:r>
              <a:rPr lang="ru-RU" sz="1000" b="1" dirty="0" smtClean="0"/>
              <a:t> синдромы в паллиативной практике: анализ проблемы в возрастном аспекте// </a:t>
            </a:r>
            <a:r>
              <a:rPr lang="ru-RU" sz="1000" i="1" dirty="0" smtClean="0">
                <a:latin typeface="Times New Roman" pitchFamily="18" charset="0"/>
                <a:cs typeface="Times New Roman" pitchFamily="18" charset="0"/>
              </a:rPr>
              <a:t>Вестник медицинского института «РЕАВИЗ», № 3, 2016 г.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Дисфагия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476672"/>
            <a:ext cx="7416824" cy="5328592"/>
          </a:xfrm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72313" y="5572125"/>
            <a:ext cx="2071687" cy="128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124744"/>
            <a:ext cx="7467600" cy="5256584"/>
          </a:xfrm>
        </p:spPr>
        <p:txBody>
          <a:bodyPr/>
          <a:lstStyle/>
          <a:p>
            <a:r>
              <a:rPr lang="ru-RU" dirty="0" smtClean="0"/>
              <a:t>значительно ухудшает качество жизни и прогноз </a:t>
            </a:r>
            <a:r>
              <a:rPr lang="ru-RU" dirty="0" smtClean="0"/>
              <a:t>пациентов;</a:t>
            </a:r>
            <a:endParaRPr lang="ru-RU" dirty="0" smtClean="0"/>
          </a:p>
          <a:p>
            <a:r>
              <a:rPr lang="ru-RU" dirty="0" smtClean="0"/>
              <a:t>н</a:t>
            </a:r>
            <a:r>
              <a:rPr lang="ru-RU" dirty="0" smtClean="0"/>
              <a:t>арушение </a:t>
            </a:r>
            <a:r>
              <a:rPr lang="ru-RU" dirty="0" smtClean="0"/>
              <a:t>глотания в пожилом возрасте – серьезный фактор риска развития недостаточности питания, обезвоживания, внебольничной пневмонии, обструкции дыхательных путей и </a:t>
            </a:r>
            <a:r>
              <a:rPr lang="ru-RU" dirty="0" smtClean="0"/>
              <a:t>смерти;</a:t>
            </a:r>
            <a:endParaRPr lang="ru-RU" dirty="0" smtClean="0"/>
          </a:p>
          <a:p>
            <a:r>
              <a:rPr lang="ru-RU" dirty="0" smtClean="0"/>
              <a:t>у</a:t>
            </a:r>
            <a:r>
              <a:rPr lang="ru-RU" dirty="0" smtClean="0"/>
              <a:t> </a:t>
            </a:r>
            <a:r>
              <a:rPr lang="ru-RU" dirty="0" smtClean="0"/>
              <a:t>пациентов после ОНМК неврологический дефицит является причиной смерти в 10% случаев,  тогда как пневмония, возникшая в результате нарушения глотания, является причиной смерти в 30 %.</a:t>
            </a: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5572125"/>
            <a:ext cx="2071687" cy="128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1403648" y="260648"/>
            <a:ext cx="6172200" cy="720080"/>
          </a:xfrm>
          <a:prstGeom prst="rect">
            <a:avLst/>
          </a:prstGeom>
        </p:spPr>
        <p:txBody>
          <a:bodyPr vert="horz" anchor="b">
            <a:normAutofit fontScale="7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0" i="0" u="none" strike="noStrike" kern="1200" cap="small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Нарушения глотания, дисфагия.</a:t>
            </a:r>
            <a:br>
              <a:rPr kumimoji="0" lang="ru-RU" sz="3000" b="0" i="0" u="none" strike="noStrike" kern="1200" cap="small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000" b="0" i="0" u="none" strike="noStrike" kern="1200" cap="sm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7467600" cy="470113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dirty="0" smtClean="0"/>
              <a:t>По времени возникновения – острая, хроническая.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По уровню локализации – </a:t>
            </a:r>
            <a:r>
              <a:rPr lang="ru-RU" dirty="0" err="1" smtClean="0"/>
              <a:t>ротоглоточная</a:t>
            </a:r>
            <a:r>
              <a:rPr lang="ru-RU" dirty="0" smtClean="0"/>
              <a:t>, пищеводная.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По характеру течения – постоянная, </a:t>
            </a:r>
            <a:r>
              <a:rPr lang="ru-RU" dirty="0" err="1" smtClean="0"/>
              <a:t>интемиттирующая</a:t>
            </a:r>
            <a:r>
              <a:rPr lang="ru-RU" dirty="0" smtClean="0"/>
              <a:t>, прогрессирующая.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5572125"/>
            <a:ext cx="2071687" cy="128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67600" cy="936104"/>
          </a:xfrm>
        </p:spPr>
        <p:txBody>
          <a:bodyPr/>
          <a:lstStyle/>
          <a:p>
            <a:r>
              <a:rPr lang="ru-RU" dirty="0" err="1" smtClean="0"/>
              <a:t>Ротоглоточная</a:t>
            </a:r>
            <a:r>
              <a:rPr lang="ru-RU" dirty="0" smtClean="0"/>
              <a:t> дисфагия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256584"/>
          </a:xfrm>
        </p:spPr>
        <p:txBody>
          <a:bodyPr>
            <a:normAutofit/>
          </a:bodyPr>
          <a:lstStyle/>
          <a:p>
            <a:r>
              <a:rPr lang="ru-RU" dirty="0" smtClean="0"/>
              <a:t>Нарушение прохождения пищи из глотки через верхний пищеводный сфинктер в пищевод.</a:t>
            </a:r>
          </a:p>
          <a:p>
            <a:r>
              <a:rPr lang="ru-RU" dirty="0" smtClean="0"/>
              <a:t>При расстройствах ЦНС, включая инсульт, болезнь Паркинсона, деменция, ксеростомия, проблемы с зубными протезами.</a:t>
            </a:r>
          </a:p>
          <a:p>
            <a:r>
              <a:rPr lang="ru-RU" dirty="0" smtClean="0"/>
              <a:t>Механические и </a:t>
            </a:r>
            <a:r>
              <a:rPr lang="ru-RU" dirty="0" err="1" smtClean="0"/>
              <a:t>обструктивные</a:t>
            </a:r>
            <a:r>
              <a:rPr lang="ru-RU" dirty="0" smtClean="0"/>
              <a:t> причины: </a:t>
            </a:r>
            <a:r>
              <a:rPr lang="ru-RU" dirty="0" err="1" smtClean="0"/>
              <a:t>тиреомегалия</a:t>
            </a:r>
            <a:r>
              <a:rPr lang="ru-RU" dirty="0" smtClean="0"/>
              <a:t>, </a:t>
            </a:r>
            <a:r>
              <a:rPr lang="ru-RU" dirty="0" err="1" smtClean="0"/>
              <a:t>лимфаденопатия</a:t>
            </a:r>
            <a:r>
              <a:rPr lang="ru-RU" dirty="0" smtClean="0"/>
              <a:t>, дивертикул </a:t>
            </a:r>
            <a:r>
              <a:rPr lang="ru-RU" dirty="0" err="1" smtClean="0"/>
              <a:t>Ценкера</a:t>
            </a:r>
            <a:r>
              <a:rPr lang="ru-RU" dirty="0" smtClean="0"/>
              <a:t>, снижение растяжимости мышц (миозит, фиброз), злокачественное поражение головы и шеи, шейные остеофиты, </a:t>
            </a:r>
            <a:r>
              <a:rPr lang="ru-RU" dirty="0" err="1" smtClean="0"/>
              <a:t>ротоглоточная</a:t>
            </a:r>
            <a:r>
              <a:rPr lang="ru-RU" dirty="0" smtClean="0"/>
              <a:t> малигнизация, </a:t>
            </a:r>
            <a:r>
              <a:rPr lang="ru-RU" dirty="0" err="1" smtClean="0"/>
              <a:t>ахалазия</a:t>
            </a:r>
            <a:r>
              <a:rPr lang="ru-RU" dirty="0" smtClean="0"/>
              <a:t> и неоплазмы.</a:t>
            </a:r>
          </a:p>
          <a:p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5572125"/>
            <a:ext cx="2071687" cy="128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/>
          <a:lstStyle/>
          <a:p>
            <a:r>
              <a:rPr lang="ru-RU" dirty="0" smtClean="0"/>
              <a:t>Пищеводная дисфагия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467600" cy="5061176"/>
          </a:xfrm>
        </p:spPr>
        <p:txBody>
          <a:bodyPr/>
          <a:lstStyle/>
          <a:p>
            <a:r>
              <a:rPr lang="ru-RU" dirty="0" smtClean="0"/>
              <a:t>Поражения слизистой оболочки, которое приводит к сужению просвета вследствие воспаления, фиброза или роста опухоли.</a:t>
            </a:r>
          </a:p>
          <a:p>
            <a:r>
              <a:rPr lang="ru-RU" dirty="0" smtClean="0"/>
              <a:t>Болезни средостения, которые приводят к обструкции пищевода путем прямой инвазии или посредством увеличения лимфатических узлов.</a:t>
            </a:r>
          </a:p>
          <a:p>
            <a:r>
              <a:rPr lang="ru-RU" dirty="0" smtClean="0"/>
              <a:t>Нейромышечные заболевания, поражающие гладкие мышцы пищевода и его иннервацию, нарушающие перистальтику либо работу нижнего пищеводного сфинктера, или то и другое.</a:t>
            </a: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5572125"/>
            <a:ext cx="2071687" cy="128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467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Пищеводная дисфагия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467600" cy="5061176"/>
          </a:xfrm>
        </p:spPr>
        <p:txBody>
          <a:bodyPr/>
          <a:lstStyle/>
          <a:p>
            <a:r>
              <a:rPr lang="ru-RU" dirty="0" smtClean="0"/>
              <a:t>Препараты, вызывающие прямое повреждение слизистой оболочки пищевода: антибиотики (</a:t>
            </a:r>
            <a:r>
              <a:rPr lang="ru-RU" dirty="0" err="1" smtClean="0"/>
              <a:t>доксициклин</a:t>
            </a:r>
            <a:r>
              <a:rPr lang="ru-RU" dirty="0" smtClean="0"/>
              <a:t>, тетрациклин, </a:t>
            </a:r>
            <a:r>
              <a:rPr lang="ru-RU" dirty="0" err="1" smtClean="0"/>
              <a:t>клиндамицин</a:t>
            </a:r>
            <a:r>
              <a:rPr lang="ru-RU" dirty="0" smtClean="0"/>
              <a:t>, </a:t>
            </a:r>
            <a:r>
              <a:rPr lang="ru-RU" dirty="0" err="1" smtClean="0"/>
              <a:t>ко-тримазол</a:t>
            </a:r>
            <a:r>
              <a:rPr lang="ru-RU" dirty="0" smtClean="0"/>
              <a:t>), НПВС, </a:t>
            </a:r>
            <a:r>
              <a:rPr lang="ru-RU" dirty="0" err="1" smtClean="0"/>
              <a:t>алендронат</a:t>
            </a:r>
            <a:r>
              <a:rPr lang="ru-RU" dirty="0" smtClean="0"/>
              <a:t>, аскорбиновая кислота, калия хлорид, </a:t>
            </a:r>
            <a:r>
              <a:rPr lang="ru-RU" dirty="0" err="1" smtClean="0"/>
              <a:t>теофиллин</a:t>
            </a:r>
            <a:r>
              <a:rPr lang="ru-RU" dirty="0" smtClean="0"/>
              <a:t>, </a:t>
            </a:r>
            <a:r>
              <a:rPr lang="ru-RU" dirty="0" err="1" smtClean="0"/>
              <a:t>хинидина</a:t>
            </a:r>
            <a:r>
              <a:rPr lang="ru-RU" dirty="0" smtClean="0"/>
              <a:t> </a:t>
            </a:r>
            <a:r>
              <a:rPr lang="ru-RU" dirty="0" err="1" smtClean="0"/>
              <a:t>глюконат</a:t>
            </a:r>
            <a:r>
              <a:rPr lang="ru-RU" dirty="0" smtClean="0"/>
              <a:t>, железа сульфат.</a:t>
            </a:r>
          </a:p>
          <a:p>
            <a:r>
              <a:rPr lang="ru-RU" dirty="0" smtClean="0"/>
              <a:t>Способствуют развитию ксеростомии: антихолинергические (</a:t>
            </a:r>
            <a:r>
              <a:rPr lang="ru-RU" dirty="0" err="1" smtClean="0"/>
              <a:t>Атровент</a:t>
            </a:r>
            <a:r>
              <a:rPr lang="ru-RU" dirty="0" smtClean="0"/>
              <a:t>, атропин), </a:t>
            </a:r>
            <a:r>
              <a:rPr lang="ru-RU" dirty="0" err="1" smtClean="0"/>
              <a:t>альфа-адреноблокаторы</a:t>
            </a:r>
            <a:r>
              <a:rPr lang="ru-RU" dirty="0" smtClean="0"/>
              <a:t> (</a:t>
            </a:r>
            <a:r>
              <a:rPr lang="ru-RU" dirty="0" err="1" smtClean="0"/>
              <a:t>Омник</a:t>
            </a:r>
            <a:r>
              <a:rPr lang="ru-RU" dirty="0" smtClean="0"/>
              <a:t>), </a:t>
            </a:r>
            <a:r>
              <a:rPr lang="ru-RU" dirty="0" err="1" smtClean="0"/>
              <a:t>иАПФ</a:t>
            </a:r>
            <a:r>
              <a:rPr lang="ru-RU" dirty="0" smtClean="0"/>
              <a:t>, антиаритмические препараты (</a:t>
            </a:r>
            <a:r>
              <a:rPr lang="ru-RU" dirty="0" err="1" smtClean="0"/>
              <a:t>мексилетин</a:t>
            </a:r>
            <a:r>
              <a:rPr lang="ru-RU" dirty="0" smtClean="0"/>
              <a:t>), антигистаминные, </a:t>
            </a:r>
            <a:r>
              <a:rPr lang="ru-RU" dirty="0" err="1" smtClean="0"/>
              <a:t>диуретики</a:t>
            </a:r>
            <a:r>
              <a:rPr lang="ru-RU" dirty="0" smtClean="0"/>
              <a:t>, опиаты, нейролептики.</a:t>
            </a: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5572125"/>
            <a:ext cx="2071687" cy="128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233</TotalTime>
  <Words>1648</Words>
  <Application>Microsoft Office PowerPoint</Application>
  <PresentationFormat>Экран (4:3)</PresentationFormat>
  <Paragraphs>142</Paragraphs>
  <Slides>27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Эркер</vt:lpstr>
      <vt:lpstr>Нарушения глотания, дисфагия. </vt:lpstr>
      <vt:lpstr>Определение и основные дефиниции</vt:lpstr>
      <vt:lpstr>Эпидемиология</vt:lpstr>
      <vt:lpstr>Пономарева И.П. Гериатрические синдромы в паллиативной практике: анализ проблемы в возрастном аспекте// Вестник медицинского института «РЕАВИЗ», № 3, 2016 г.</vt:lpstr>
      <vt:lpstr>Слайд 5</vt:lpstr>
      <vt:lpstr>Классификация</vt:lpstr>
      <vt:lpstr>Ротоглоточная дисфагия</vt:lpstr>
      <vt:lpstr>Пищеводная дисфагия</vt:lpstr>
      <vt:lpstr>Пищеводная дисфагия</vt:lpstr>
      <vt:lpstr>Диагностика: список обязательных вопросов</vt:lpstr>
      <vt:lpstr>Диагностика</vt:lpstr>
      <vt:lpstr>Диагностика нарушения глотания у людей с ментальными нарушениями</vt:lpstr>
      <vt:lpstr>Диагностика</vt:lpstr>
      <vt:lpstr>Лечение: Изменение характера приготовления и приема пищи.</vt:lpstr>
      <vt:lpstr>Лечение: Изменение характера приготовления и приема пищи.</vt:lpstr>
      <vt:lpstr>Лечение: Изменение характера приготовления и приема пищи.</vt:lpstr>
      <vt:lpstr>Лечение</vt:lpstr>
      <vt:lpstr>Лечение: Хирургические методы.</vt:lpstr>
      <vt:lpstr>Лечение. Переобучение глотанию</vt:lpstr>
      <vt:lpstr>Лечение. Обучающие методики. Компенсаторные приемы.</vt:lpstr>
      <vt:lpstr>Лечение. Обучающие методики. Компенсаторные приемы.</vt:lpstr>
      <vt:lpstr>Лечение. Обучающие методики. Реабилитационные упражнения.</vt:lpstr>
      <vt:lpstr>Лечение. Обучающие методики. Реабилитационные упражнения.</vt:lpstr>
      <vt:lpstr>Методы реабилитации</vt:lpstr>
      <vt:lpstr>    Лечение и реабилитация</vt:lpstr>
      <vt:lpstr>Лечение и реабилитация </vt:lpstr>
      <vt:lpstr>Спасибо за внимание!!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Нарушения глотания, дисфагия.</dc:title>
  <dc:creator>E`LYA</dc:creator>
  <cp:lastModifiedBy>E`LYA</cp:lastModifiedBy>
  <cp:revision>30</cp:revision>
  <dcterms:created xsi:type="dcterms:W3CDTF">2018-05-22T11:40:25Z</dcterms:created>
  <dcterms:modified xsi:type="dcterms:W3CDTF">2018-08-28T06:18:29Z</dcterms:modified>
</cp:coreProperties>
</file>