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8" r:id="rId5"/>
    <p:sldId id="269" r:id="rId6"/>
    <p:sldId id="270" r:id="rId7"/>
    <p:sldId id="273" r:id="rId8"/>
    <p:sldId id="258" r:id="rId9"/>
    <p:sldId id="259" r:id="rId10"/>
    <p:sldId id="260" r:id="rId11"/>
    <p:sldId id="261" r:id="rId12"/>
    <p:sldId id="278" r:id="rId13"/>
    <p:sldId id="262" r:id="rId14"/>
    <p:sldId id="306" r:id="rId15"/>
    <p:sldId id="274" r:id="rId16"/>
    <p:sldId id="275" r:id="rId17"/>
    <p:sldId id="276" r:id="rId18"/>
    <p:sldId id="281" r:id="rId19"/>
    <p:sldId id="283" r:id="rId20"/>
    <p:sldId id="284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300" r:id="rId30"/>
    <p:sldId id="301" r:id="rId31"/>
    <p:sldId id="302" r:id="rId32"/>
    <p:sldId id="303" r:id="rId33"/>
    <p:sldId id="304" r:id="rId34"/>
    <p:sldId id="305" r:id="rId35"/>
    <p:sldId id="296" r:id="rId36"/>
    <p:sldId id="297" r:id="rId37"/>
    <p:sldId id="298" r:id="rId38"/>
    <p:sldId id="299" r:id="rId39"/>
    <p:sldId id="307" r:id="rId40"/>
    <p:sldId id="308" r:id="rId41"/>
    <p:sldId id="309" r:id="rId42"/>
    <p:sldId id="310" r:id="rId43"/>
    <p:sldId id="311" r:id="rId44"/>
    <p:sldId id="317" r:id="rId45"/>
    <p:sldId id="318" r:id="rId46"/>
    <p:sldId id="313" r:id="rId47"/>
    <p:sldId id="314" r:id="rId48"/>
    <p:sldId id="315" r:id="rId49"/>
    <p:sldId id="316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2286015"/>
          </a:xfrm>
        </p:spPr>
        <p:txBody>
          <a:bodyPr>
            <a:noAutofit/>
          </a:bodyPr>
          <a:lstStyle/>
          <a:p>
            <a:r>
              <a:rPr lang="ru-RU" sz="3000" b="1" i="1" dirty="0" smtClean="0">
                <a:solidFill>
                  <a:schemeClr val="accent3"/>
                </a:solidFill>
              </a:rPr>
              <a:t>Геропротекторы в эстетической медицине. Современные взгляды на возможности применения пептидных и непептидных </a:t>
            </a:r>
            <a:r>
              <a:rPr lang="ru-RU" sz="3000" b="1" i="1" dirty="0" smtClean="0">
                <a:solidFill>
                  <a:schemeClr val="accent3"/>
                </a:solidFill>
              </a:rPr>
              <a:t>биорегуляторов</a:t>
            </a:r>
            <a:endParaRPr lang="ru-RU" sz="3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5300" dirty="0" smtClean="0"/>
              <a:t>д.м.н., проф. А.Н.Ильницкий</a:t>
            </a:r>
          </a:p>
          <a:p>
            <a:r>
              <a:rPr lang="ru-RU" sz="5300" b="1" dirty="0" smtClean="0"/>
              <a:t>Институт повышения квалификации Федерального медико-биологического агентства</a:t>
            </a:r>
          </a:p>
          <a:p>
            <a:endParaRPr lang="ru-RU" sz="5300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3"/>
                </a:solidFill>
              </a:rPr>
              <a:t>Цитомины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Пептидные биорегуляторы, которые имеют добавки в виде фрагментов аминокислот и клеточных ядер.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Цитомаксы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Пептидные биорегуляторы последнего поколения, концентрация пептидов в них в 2,5-3 раза больше, чем в </a:t>
            </a:r>
            <a:r>
              <a:rPr lang="ru-RU" dirty="0" err="1" smtClean="0"/>
              <a:t>цитаминах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Содержат чистые концентрированные пептиды.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Новое в эстетической медицине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Биомиметические пептиды</a:t>
            </a:r>
            <a:r>
              <a:rPr lang="ru-RU" b="1" dirty="0" smtClean="0"/>
              <a:t> </a:t>
            </a:r>
            <a:r>
              <a:rPr lang="ru-RU" dirty="0" smtClean="0"/>
              <a:t>– это группа препаратов, в основе которых находятся </a:t>
            </a:r>
            <a:r>
              <a:rPr lang="ru-RU" b="1" dirty="0" smtClean="0"/>
              <a:t>короткая последовательность аминокислот </a:t>
            </a:r>
            <a:r>
              <a:rPr lang="ru-RU" dirty="0" smtClean="0"/>
              <a:t>с неспецифическими модулирующими биологическими влияниями на различные клетки кожи с широким спектром локальных патофизиологических антивозрастных эффектов. </a:t>
            </a:r>
            <a:r>
              <a:rPr lang="ru-RU" b="1" dirty="0" smtClean="0"/>
              <a:t>Относятся к группе коротких пептидов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Классификация геропротекторов непептидной природы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Мезотели трех генераций:</a:t>
            </a:r>
          </a:p>
          <a:p>
            <a:pPr>
              <a:buNone/>
            </a:pPr>
            <a:r>
              <a:rPr lang="ru-RU" dirty="0" smtClean="0"/>
              <a:t>   - </a:t>
            </a:r>
            <a:r>
              <a:rPr lang="ru-RU" b="1" dirty="0" err="1" smtClean="0"/>
              <a:t>Мезотель</a:t>
            </a:r>
            <a:r>
              <a:rPr lang="ru-RU" b="1" dirty="0" smtClean="0"/>
              <a:t> </a:t>
            </a:r>
            <a:r>
              <a:rPr lang="ru-RU" dirty="0" smtClean="0"/>
              <a:t>на основе холина, коллоидного серебра, а также экстрактов готу кола и дерезы;</a:t>
            </a:r>
          </a:p>
          <a:p>
            <a:pPr>
              <a:buNone/>
            </a:pPr>
            <a:r>
              <a:rPr lang="ru-RU" dirty="0" smtClean="0"/>
              <a:t>   - </a:t>
            </a:r>
            <a:r>
              <a:rPr lang="ru-RU" b="1" dirty="0" err="1" smtClean="0"/>
              <a:t>Мезотель</a:t>
            </a:r>
            <a:r>
              <a:rPr lang="ru-RU" b="1" dirty="0" smtClean="0"/>
              <a:t> </a:t>
            </a:r>
            <a:r>
              <a:rPr lang="ru-RU" b="1" dirty="0" err="1" smtClean="0"/>
              <a:t>бьюти</a:t>
            </a:r>
            <a:r>
              <a:rPr lang="ru-RU" dirty="0" smtClean="0"/>
              <a:t>, состав которого обогащен цинком, селеном;</a:t>
            </a:r>
          </a:p>
          <a:p>
            <a:pPr>
              <a:buNone/>
            </a:pPr>
            <a:r>
              <a:rPr lang="ru-RU" dirty="0" smtClean="0"/>
              <a:t>   - </a:t>
            </a:r>
            <a:r>
              <a:rPr lang="ru-RU" b="1" dirty="0" err="1" smtClean="0"/>
              <a:t>Мезотель</a:t>
            </a:r>
            <a:r>
              <a:rPr lang="ru-RU" b="1" dirty="0" smtClean="0"/>
              <a:t> </a:t>
            </a:r>
            <a:r>
              <a:rPr lang="ru-RU" b="1" dirty="0" err="1" smtClean="0"/>
              <a:t>нео</a:t>
            </a:r>
            <a:r>
              <a:rPr lang="ru-RU" dirty="0" smtClean="0"/>
              <a:t>, который включает в себя помимо вышеперечисленных компонентов </a:t>
            </a:r>
            <a:r>
              <a:rPr lang="ru-RU" dirty="0" err="1" smtClean="0"/>
              <a:t>ресвератрол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3"/>
                </a:solidFill>
              </a:rPr>
              <a:t>СОВРЕМЕННЫЕ ПРЕДСТАВЛЕНИЯ О ПЕПТИДНЫХ БИОРЕГУЛЯТОРАХ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00702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Механизм действия пептидных биорегуляторов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Короткие пептиды регулируют активность генов путём комплементарного связывания с определённым участком ДНК, то есть обладают </a:t>
            </a:r>
            <a:r>
              <a:rPr lang="ru-RU" b="1" dirty="0" smtClean="0"/>
              <a:t>геноспецифической тропностью</a:t>
            </a:r>
            <a:r>
              <a:rPr lang="ru-RU" dirty="0" smtClean="0"/>
              <a:t>, и принимают непосредственное участие в механизмах эпигеномной регуляции.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Механизм действия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На клеточном уровне короткие пептиды </a:t>
            </a:r>
            <a:r>
              <a:rPr lang="ru-RU" b="1" dirty="0" smtClean="0"/>
              <a:t>активируют гетерохроматин </a:t>
            </a:r>
            <a:r>
              <a:rPr lang="ru-RU" dirty="0" smtClean="0"/>
              <a:t>в ядрах клеток и способствуют </a:t>
            </a:r>
            <a:r>
              <a:rPr lang="ru-RU" b="1" dirty="0" smtClean="0"/>
              <a:t>активации генов</a:t>
            </a:r>
            <a:r>
              <a:rPr lang="ru-RU" dirty="0" smtClean="0"/>
              <a:t>, репрессированных в результате гетерохроматинизации эухроматиновых районов хромосом, которая происходит по мере увеличения возраста либо при преждевременном старении на фоне хронического стресса.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eptide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Пептидная регуляция гомеостаза 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Биомиметические пептиды действуют </a:t>
            </a:r>
            <a:r>
              <a:rPr lang="ru-RU" b="1" dirty="0" smtClean="0"/>
              <a:t>не по принципу «заместительной» терапии</a:t>
            </a:r>
            <a:r>
              <a:rPr lang="ru-RU" dirty="0" smtClean="0"/>
              <a:t>, а модулируют активность генетического аппарата клетки и регуляторные процессы таким образом, что </a:t>
            </a:r>
            <a:r>
              <a:rPr lang="ru-RU" b="1" dirty="0" smtClean="0"/>
              <a:t>переводят клетку на наиболее рациональный режим функционирования.</a:t>
            </a:r>
            <a:endParaRPr lang="ru-RU" b="1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Нейроиммуноэндокринология</a:t>
            </a: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4" name="Содержимое 3" descr="tmp952-24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571612"/>
            <a:ext cx="6786610" cy="464347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Определение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Геропротекторы (пептидные и непептидные биорегуляторы) - класс биологически активных веществ – </a:t>
            </a:r>
            <a:r>
              <a:rPr lang="ru-RU" dirty="0" err="1" smtClean="0"/>
              <a:t>парафармацевтиков</a:t>
            </a:r>
            <a:r>
              <a:rPr lang="ru-RU" dirty="0" smtClean="0"/>
              <a:t>, которые применяются для профилактики, вспомогательной терапии и поддержания в физиологических границах функциональной активности органов и систем организма.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Кожа и пептиды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Нейроиммунноэндокринология</a:t>
            </a:r>
            <a:r>
              <a:rPr lang="ru-RU" dirty="0" smtClean="0"/>
              <a:t>: окончания нервных клеток, клетки Меркеля, эндотелиоциты сосудов кожи, иммунокомпетентные клетки (</a:t>
            </a:r>
            <a:r>
              <a:rPr lang="ru-RU" dirty="0" err="1" smtClean="0"/>
              <a:t>клетки</a:t>
            </a:r>
            <a:r>
              <a:rPr lang="ru-RU" dirty="0" smtClean="0"/>
              <a:t> Лангерганса, </a:t>
            </a:r>
            <a:r>
              <a:rPr lang="ru-RU" dirty="0" err="1" smtClean="0"/>
              <a:t>эпидермальные</a:t>
            </a:r>
            <a:r>
              <a:rPr lang="ru-RU" dirty="0" smtClean="0"/>
              <a:t> Т-лимфоциты, моноциты/макрофаги, тучные клетки), кератиноциты и </a:t>
            </a:r>
            <a:r>
              <a:rPr lang="ru-RU" dirty="0" err="1" smtClean="0"/>
              <a:t>меланоциты</a:t>
            </a:r>
            <a:r>
              <a:rPr lang="ru-RU" dirty="0" smtClean="0"/>
              <a:t> при определенных условиях активируют продукцию </a:t>
            </a:r>
            <a:r>
              <a:rPr lang="ru-RU" b="1" dirty="0" smtClean="0"/>
              <a:t>сигнальных молекул, которые идентичны тем, которые продуцируются в центральной нервной, эндокринной и иммунной системах</a:t>
            </a:r>
            <a:r>
              <a:rPr lang="ru-RU" dirty="0" smtClean="0"/>
              <a:t>.</a:t>
            </a:r>
          </a:p>
          <a:p>
            <a:pPr algn="r">
              <a:buNone/>
            </a:pPr>
            <a:endParaRPr lang="ru-RU" i="1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00702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Кожа и пептиды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Влияние на две «мишени» - нейроиммуноэндокринную единицу эпидермиса и нейроиммуноэндокринную единицу дермы, </a:t>
            </a:r>
            <a:r>
              <a:rPr lang="ru-RU" b="1" dirty="0" smtClean="0"/>
              <a:t>увеличивают экспрессию генов с усилением продукции тех сигнальных молекул, которые обладают благоприятными антивозрастными физиологическими эффектами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Таргетная терапия: эпидермис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Нейроиммуноэндокринная единица эпидермиса - совокупность сигнальных молекул, которые обеспечивают такие его функции как осуществление физического барьера, пигментообразование, иммунная активность, чувствительная рецепция, метаболические превращения и продукция витамина Д.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Таргетная терапия: дерма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Нейроиммуноэндокринная единица дермы - совокупность сигнальных молекул, обеспечивающие функции поддержания структурного постоянства кожи, терморегуляцию, чувствительную рецепцию, регуляцию активности сосудов, иммунную активность, экзокринную секрецию, метаболические реакции.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500" dirty="0" smtClean="0">
                <a:solidFill>
                  <a:schemeClr val="accent3"/>
                </a:solidFill>
              </a:rPr>
              <a:t>Нейроиммуноэндокринные эффекты пептидных биорегуляторов</a:t>
            </a:r>
            <a:endParaRPr lang="ru-RU" sz="35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Усилении экспрессии генов, ответственных за продукцию следующих основных сигнальных молекул</a:t>
            </a:r>
            <a:r>
              <a:rPr lang="ru-RU" dirty="0" smtClean="0"/>
              <a:t>: антивоспалительные интерлейкины, эпидермальный фактор роста, фактор роста фибробластов, инсулиноподобный фактор роста, внутриклеточные молекулы адгезии, инсулиноподобный фактор роста, тромбоцитарный фактор роста, антиапоптозные факторы, </a:t>
            </a:r>
            <a:r>
              <a:rPr lang="ru-RU" b="1" dirty="0" smtClean="0"/>
              <a:t>продукция которых нейроиммуноэндокринными клетками снижается по мере увеличения возраста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500" dirty="0" smtClean="0">
                <a:solidFill>
                  <a:schemeClr val="accent3"/>
                </a:solidFill>
              </a:rPr>
              <a:t>Нейроиммуноэндокринные эффекты пептидных биорегуляторов</a:t>
            </a:r>
            <a:endParaRPr lang="ru-RU" sz="35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Смещение весов антивозрастные факторы/провозрастные факторы кожи в сторону антивозрастных факторов, при этом </a:t>
            </a:r>
            <a:r>
              <a:rPr lang="ru-RU" b="1" dirty="0" smtClean="0"/>
              <a:t>относительное содержание нейроиммуноэндокринных молекул «старения» падает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 основным </a:t>
            </a:r>
            <a:r>
              <a:rPr lang="ru-RU" b="1" dirty="0" smtClean="0"/>
              <a:t>молекулам «старения кожи» относят: </a:t>
            </a:r>
            <a:r>
              <a:rPr lang="ru-RU" dirty="0" smtClean="0"/>
              <a:t>провоспалительные интерлейкины, фактор некроза опухолей альфа, хемотаксический протеин моноцитов, колониестимулирующие факторы – гранулоцитарно-макрофагальный, гранулоцитарный и моноцитарно-макрофагальный.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500" dirty="0" smtClean="0">
                <a:solidFill>
                  <a:schemeClr val="accent3"/>
                </a:solidFill>
              </a:rPr>
              <a:t>Нейроиммуноэндокринные эффекты пептидных биорегуляторов</a:t>
            </a:r>
            <a:endParaRPr lang="ru-RU" sz="35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Смещение весов антивозрастные факторы/провозрастные факторы кожи в сторону антивозрастных факторов приводит к положительному влиянию на такие основные патологические процессы как </a:t>
            </a:r>
            <a:r>
              <a:rPr lang="ru-RU" b="1" dirty="0" smtClean="0"/>
              <a:t>апоптоз, пролиферация,  хроническое иммунное воспаление</a:t>
            </a:r>
            <a:r>
              <a:rPr lang="ru-RU" dirty="0" smtClean="0"/>
              <a:t>, что имеет выраженный местный клинический эффект.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Клинические эффекты пептидных биорегуляторов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/>
              <a:t>Антивозрастные изменения кожи</a:t>
            </a:r>
            <a:r>
              <a:rPr lang="ru-RU" dirty="0" smtClean="0"/>
              <a:t>: изменение структуры кожи, повышение чувствительности, увеличение степени васкуляризации, повышение степени иммунной активности, снижение выраженности пигментации, увеличение активности роста придатков кожи, включая волосы.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Клинические эффекты пептидных биорегуляторов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Зависят от наименования применяемого препарата, так как усиление продукции тех или иных сигнальных молекул зависит от </a:t>
            </a:r>
            <a:r>
              <a:rPr lang="ru-RU" b="1" dirty="0" smtClean="0"/>
              <a:t>конкретной последовательности аминокислот</a:t>
            </a:r>
            <a:r>
              <a:rPr lang="ru-RU" dirty="0" smtClean="0"/>
              <a:t> и специфики их воздействия на конкретное звено ядра клеток.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Общие пептидные биорегуляторы: цитогены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Коррекция нарушений деятельности и поддержание функций пищеварительной системы: </a:t>
            </a:r>
            <a:r>
              <a:rPr lang="ru-RU" dirty="0" err="1" smtClean="0"/>
              <a:t>Оваген</a:t>
            </a:r>
            <a:r>
              <a:rPr lang="ru-RU" dirty="0" smtClean="0"/>
              <a:t>, </a:t>
            </a:r>
            <a:r>
              <a:rPr lang="ru-RU" dirty="0" err="1" smtClean="0"/>
              <a:t>Везуген</a:t>
            </a:r>
            <a:r>
              <a:rPr lang="ru-RU" dirty="0" smtClean="0"/>
              <a:t>, </a:t>
            </a:r>
            <a:r>
              <a:rPr lang="ru-RU" dirty="0" err="1" smtClean="0"/>
              <a:t>Кристаген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сосудистой системы: </a:t>
            </a:r>
            <a:r>
              <a:rPr lang="ru-RU" dirty="0" err="1" smtClean="0"/>
              <a:t>Везуген</a:t>
            </a:r>
            <a:r>
              <a:rPr lang="ru-RU" dirty="0" smtClean="0"/>
              <a:t>, </a:t>
            </a:r>
            <a:r>
              <a:rPr lang="ru-RU" dirty="0" err="1" smtClean="0"/>
              <a:t>Кристаген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центральной нервной системы: </a:t>
            </a:r>
            <a:r>
              <a:rPr lang="ru-RU" dirty="0" err="1" smtClean="0"/>
              <a:t>Пинеалон</a:t>
            </a:r>
            <a:r>
              <a:rPr lang="ru-RU" dirty="0" smtClean="0"/>
              <a:t>, </a:t>
            </a:r>
            <a:r>
              <a:rPr lang="ru-RU" dirty="0" err="1" smtClean="0"/>
              <a:t>Везуген</a:t>
            </a:r>
            <a:r>
              <a:rPr lang="ru-RU" dirty="0" smtClean="0"/>
              <a:t>, </a:t>
            </a:r>
            <a:r>
              <a:rPr lang="ru-RU" dirty="0" err="1" smtClean="0"/>
              <a:t>Оваген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дыхательной системы: </a:t>
            </a:r>
            <a:r>
              <a:rPr lang="ru-RU" dirty="0" err="1" smtClean="0"/>
              <a:t>Хонлутен</a:t>
            </a:r>
            <a:r>
              <a:rPr lang="ru-RU" dirty="0" smtClean="0"/>
              <a:t>, </a:t>
            </a:r>
            <a:r>
              <a:rPr lang="ru-RU" dirty="0" err="1" smtClean="0"/>
              <a:t>Кристаген</a:t>
            </a:r>
            <a:r>
              <a:rPr lang="ru-RU" dirty="0" smtClean="0"/>
              <a:t>, </a:t>
            </a:r>
            <a:r>
              <a:rPr lang="ru-RU" dirty="0" err="1" smtClean="0"/>
              <a:t>Везуген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303031441_rrrrr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Общие пептидные биорегуляторы: цитогены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Коррекция нарушений деятельности и поддержание функций иммунной системы: </a:t>
            </a:r>
            <a:r>
              <a:rPr lang="ru-RU" dirty="0" err="1" smtClean="0"/>
              <a:t>Кристаген</a:t>
            </a:r>
            <a:r>
              <a:rPr lang="ru-RU" dirty="0" smtClean="0"/>
              <a:t>, </a:t>
            </a:r>
            <a:r>
              <a:rPr lang="ru-RU" dirty="0" err="1" smtClean="0"/>
              <a:t>Везуген</a:t>
            </a:r>
            <a:r>
              <a:rPr lang="ru-RU" dirty="0" smtClean="0"/>
              <a:t>, </a:t>
            </a:r>
            <a:r>
              <a:rPr lang="ru-RU" dirty="0" err="1" smtClean="0"/>
              <a:t>Оваген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опорно-двигательного аппарата: </a:t>
            </a:r>
            <a:r>
              <a:rPr lang="ru-RU" dirty="0" err="1" smtClean="0"/>
              <a:t>Карталакс</a:t>
            </a:r>
            <a:r>
              <a:rPr lang="ru-RU" dirty="0" smtClean="0"/>
              <a:t>, </a:t>
            </a:r>
            <a:r>
              <a:rPr lang="ru-RU" dirty="0" err="1" smtClean="0"/>
              <a:t>Везуген</a:t>
            </a:r>
            <a:r>
              <a:rPr lang="ru-RU" dirty="0" smtClean="0"/>
              <a:t>, </a:t>
            </a:r>
            <a:r>
              <a:rPr lang="ru-RU" dirty="0" err="1" smtClean="0"/>
              <a:t>Кристаген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мочеполовой системы: </a:t>
            </a:r>
            <a:r>
              <a:rPr lang="ru-RU" dirty="0" err="1" smtClean="0"/>
              <a:t>Везуген</a:t>
            </a:r>
            <a:r>
              <a:rPr lang="ru-RU" dirty="0" smtClean="0"/>
              <a:t>, </a:t>
            </a:r>
            <a:r>
              <a:rPr lang="ru-RU" dirty="0" err="1" smtClean="0"/>
              <a:t>Кристаген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органа зрения: </a:t>
            </a:r>
            <a:r>
              <a:rPr lang="ru-RU" dirty="0" err="1" smtClean="0"/>
              <a:t>Везуген</a:t>
            </a:r>
            <a:r>
              <a:rPr lang="ru-RU" dirty="0" smtClean="0"/>
              <a:t>, </a:t>
            </a:r>
            <a:r>
              <a:rPr lang="ru-RU" dirty="0" err="1" smtClean="0"/>
              <a:t>Пинеалон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Общие пептидные биорегуляторы: цитомаксы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Коррекция нарушений деятельности и поддержание функций пищеварительной системы: </a:t>
            </a:r>
            <a:r>
              <a:rPr lang="ru-RU" dirty="0" err="1" smtClean="0"/>
              <a:t>Владоникс</a:t>
            </a:r>
            <a:r>
              <a:rPr lang="ru-RU" dirty="0" smtClean="0"/>
              <a:t>, </a:t>
            </a:r>
            <a:r>
              <a:rPr lang="ru-RU" dirty="0" err="1" smtClean="0"/>
              <a:t>Светинорм</a:t>
            </a:r>
            <a:r>
              <a:rPr lang="ru-RU" dirty="0" smtClean="0"/>
              <a:t>, </a:t>
            </a:r>
            <a:r>
              <a:rPr lang="ru-RU" dirty="0" err="1" smtClean="0"/>
              <a:t>Стамакорт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сосудистой системы: </a:t>
            </a:r>
            <a:r>
              <a:rPr lang="ru-RU" dirty="0" err="1" smtClean="0"/>
              <a:t>Вентфорт</a:t>
            </a:r>
            <a:r>
              <a:rPr lang="ru-RU" dirty="0" smtClean="0"/>
              <a:t>, </a:t>
            </a:r>
            <a:r>
              <a:rPr lang="ru-RU" dirty="0" err="1" smtClean="0"/>
              <a:t>Владоникс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центральной нервной системы: </a:t>
            </a:r>
            <a:r>
              <a:rPr lang="ru-RU" dirty="0" err="1" smtClean="0"/>
              <a:t>Церлутен</a:t>
            </a:r>
            <a:r>
              <a:rPr lang="ru-RU" dirty="0" smtClean="0"/>
              <a:t>, </a:t>
            </a:r>
            <a:r>
              <a:rPr lang="ru-RU" dirty="0" err="1" smtClean="0"/>
              <a:t>Вентфорт</a:t>
            </a:r>
            <a:r>
              <a:rPr lang="ru-RU" dirty="0" smtClean="0"/>
              <a:t>, </a:t>
            </a:r>
            <a:r>
              <a:rPr lang="ru-RU" dirty="0" err="1" smtClean="0"/>
              <a:t>Владоникс</a:t>
            </a:r>
            <a:r>
              <a:rPr lang="ru-RU" dirty="0" smtClean="0"/>
              <a:t>, </a:t>
            </a:r>
            <a:r>
              <a:rPr lang="ru-RU" dirty="0" err="1" smtClean="0"/>
              <a:t>Эндолутен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дыхательной системы: </a:t>
            </a:r>
            <a:r>
              <a:rPr lang="ru-RU" dirty="0" err="1" smtClean="0"/>
              <a:t>Владоникс</a:t>
            </a:r>
            <a:r>
              <a:rPr lang="ru-RU" dirty="0" smtClean="0"/>
              <a:t>, </a:t>
            </a:r>
            <a:r>
              <a:rPr lang="ru-RU" dirty="0" err="1" smtClean="0"/>
              <a:t>Сигумир</a:t>
            </a:r>
            <a:r>
              <a:rPr lang="ru-RU" dirty="0" smtClean="0"/>
              <a:t>, </a:t>
            </a:r>
            <a:r>
              <a:rPr lang="ru-RU" dirty="0" err="1" smtClean="0"/>
              <a:t>Вентфорт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Общие пептидные биорегуляторы: цитомаксы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Коррекция зрительных нарушений, профилактика развития болезней глаза, связанных с возрастом: </a:t>
            </a:r>
            <a:r>
              <a:rPr lang="ru-RU" dirty="0" err="1" smtClean="0"/>
              <a:t>Визолутен</a:t>
            </a:r>
            <a:r>
              <a:rPr lang="ru-RU" dirty="0" smtClean="0"/>
              <a:t>, </a:t>
            </a:r>
            <a:r>
              <a:rPr lang="ru-RU" dirty="0" err="1" smtClean="0"/>
              <a:t>Церлутен</a:t>
            </a:r>
            <a:r>
              <a:rPr lang="ru-RU" dirty="0" smtClean="0"/>
              <a:t>, </a:t>
            </a:r>
            <a:r>
              <a:rPr lang="ru-RU" dirty="0" err="1" smtClean="0"/>
              <a:t>Вентфорт</a:t>
            </a:r>
            <a:r>
              <a:rPr lang="ru-RU" dirty="0" smtClean="0"/>
              <a:t>, </a:t>
            </a:r>
            <a:r>
              <a:rPr lang="ru-RU" dirty="0" err="1" smtClean="0"/>
              <a:t>Эндолутен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Профилактика </a:t>
            </a:r>
            <a:r>
              <a:rPr lang="ru-RU" dirty="0" err="1" smtClean="0"/>
              <a:t>онкопатологии</a:t>
            </a:r>
            <a:r>
              <a:rPr lang="ru-RU" dirty="0" smtClean="0"/>
              <a:t>, преждевременного старения, снижения функции нейроэндокринной системы: </a:t>
            </a:r>
            <a:r>
              <a:rPr lang="ru-RU" dirty="0" err="1" smtClean="0"/>
              <a:t>Владоникс</a:t>
            </a:r>
            <a:r>
              <a:rPr lang="ru-RU" dirty="0" smtClean="0"/>
              <a:t>, </a:t>
            </a:r>
            <a:r>
              <a:rPr lang="ru-RU" dirty="0" err="1" smtClean="0"/>
              <a:t>Эндолутен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мочевыделительной системы (почки, мочевой пузырь): </a:t>
            </a:r>
            <a:r>
              <a:rPr lang="ru-RU" dirty="0" err="1" smtClean="0"/>
              <a:t>Пиелотакс</a:t>
            </a:r>
            <a:r>
              <a:rPr lang="ru-RU" dirty="0" smtClean="0"/>
              <a:t>, </a:t>
            </a:r>
            <a:r>
              <a:rPr lang="ru-RU" dirty="0" err="1" smtClean="0"/>
              <a:t>Владоникс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мужской половой системы: </a:t>
            </a:r>
            <a:r>
              <a:rPr lang="ru-RU" dirty="0" err="1" smtClean="0"/>
              <a:t>Владоникс</a:t>
            </a:r>
            <a:r>
              <a:rPr lang="ru-RU" dirty="0" smtClean="0"/>
              <a:t>, </a:t>
            </a:r>
            <a:r>
              <a:rPr lang="ru-RU" dirty="0" err="1" smtClean="0"/>
              <a:t>Эндолутен</a:t>
            </a:r>
            <a:r>
              <a:rPr lang="ru-RU" dirty="0" smtClean="0"/>
              <a:t>, </a:t>
            </a:r>
            <a:r>
              <a:rPr lang="ru-RU" dirty="0" err="1" smtClean="0"/>
              <a:t>Либидон</a:t>
            </a:r>
            <a:r>
              <a:rPr lang="ru-RU" dirty="0" smtClean="0"/>
              <a:t>, </a:t>
            </a:r>
            <a:r>
              <a:rPr lang="ru-RU" dirty="0" err="1" smtClean="0"/>
              <a:t>Тестолутен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женской половой системы: </a:t>
            </a:r>
            <a:r>
              <a:rPr lang="ru-RU" dirty="0" err="1" smtClean="0"/>
              <a:t>Владоникс</a:t>
            </a:r>
            <a:r>
              <a:rPr lang="ru-RU" dirty="0" smtClean="0"/>
              <a:t>, </a:t>
            </a:r>
            <a:r>
              <a:rPr lang="ru-RU" dirty="0" err="1" smtClean="0"/>
              <a:t>Эндолутен</a:t>
            </a:r>
            <a:r>
              <a:rPr lang="ru-RU" dirty="0" smtClean="0"/>
              <a:t>, </a:t>
            </a:r>
            <a:r>
              <a:rPr lang="ru-RU" dirty="0" err="1" smtClean="0"/>
              <a:t>Тиреоген</a:t>
            </a:r>
            <a:r>
              <a:rPr lang="ru-RU" dirty="0" smtClean="0"/>
              <a:t>, </a:t>
            </a:r>
            <a:r>
              <a:rPr lang="ru-RU" dirty="0" err="1" smtClean="0"/>
              <a:t>Женолутен</a:t>
            </a:r>
            <a:r>
              <a:rPr lang="ru-RU" dirty="0" smtClean="0"/>
              <a:t> 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 smtClean="0">
                <a:solidFill>
                  <a:schemeClr val="accent3"/>
                </a:solidFill>
              </a:rPr>
              <a:t>Пептидные биорегуляторы и профилактика преждевременного старения</a:t>
            </a:r>
            <a:endParaRPr lang="ru-RU" sz="30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1-этап</a:t>
            </a:r>
          </a:p>
          <a:p>
            <a:r>
              <a:rPr lang="ru-RU" dirty="0" err="1" smtClean="0"/>
              <a:t>Эндолутен</a:t>
            </a:r>
            <a:r>
              <a:rPr lang="ru-RU" dirty="0" smtClean="0"/>
              <a:t> 2 капсулы утром, 10 – 30 дней,</a:t>
            </a:r>
          </a:p>
          <a:p>
            <a:r>
              <a:rPr lang="ru-RU" dirty="0" err="1" smtClean="0"/>
              <a:t>Владоникс</a:t>
            </a:r>
            <a:r>
              <a:rPr lang="ru-RU" dirty="0" smtClean="0"/>
              <a:t> 1 капсула 2 раза в день, 10 – 30 дней,</a:t>
            </a:r>
          </a:p>
          <a:p>
            <a:r>
              <a:rPr lang="ru-RU" dirty="0" err="1" smtClean="0"/>
              <a:t>Тироген</a:t>
            </a:r>
            <a:r>
              <a:rPr lang="ru-RU" dirty="0" smtClean="0"/>
              <a:t> 1 капсула 2 раза в день, 10 – 30 дней.</a:t>
            </a:r>
          </a:p>
          <a:p>
            <a:pPr>
              <a:buNone/>
            </a:pPr>
            <a:r>
              <a:rPr lang="ru-RU" dirty="0" smtClean="0"/>
              <a:t>2-этап</a:t>
            </a:r>
          </a:p>
          <a:p>
            <a:r>
              <a:rPr lang="ru-RU" dirty="0" err="1" smtClean="0"/>
              <a:t>Церлутен</a:t>
            </a:r>
            <a:r>
              <a:rPr lang="ru-RU" dirty="0" smtClean="0"/>
              <a:t> 1 капсула 2 раза в день, 10 – 30 дней,</a:t>
            </a:r>
          </a:p>
          <a:p>
            <a:r>
              <a:rPr lang="ru-RU" dirty="0" err="1" smtClean="0"/>
              <a:t>Вентфорт</a:t>
            </a:r>
            <a:r>
              <a:rPr lang="ru-RU" dirty="0" smtClean="0"/>
              <a:t> 1 капсула 2 раза в день, 10 – 30 дней,</a:t>
            </a:r>
          </a:p>
          <a:p>
            <a:r>
              <a:rPr lang="ru-RU" dirty="0" err="1" smtClean="0"/>
              <a:t>Сигумир</a:t>
            </a:r>
            <a:r>
              <a:rPr lang="ru-RU" dirty="0" smtClean="0"/>
              <a:t> 1 капсула 2 раза в день, 10 – 30 дней,</a:t>
            </a:r>
          </a:p>
          <a:p>
            <a:r>
              <a:rPr lang="ru-RU" dirty="0" err="1" smtClean="0"/>
              <a:t>Визолутен</a:t>
            </a:r>
            <a:r>
              <a:rPr lang="ru-RU" dirty="0" smtClean="0"/>
              <a:t> 1 капсула 2 раза в день, 10 – 30 дней.</a:t>
            </a:r>
          </a:p>
          <a:p>
            <a:pPr>
              <a:buNone/>
            </a:pPr>
            <a:r>
              <a:rPr lang="ru-RU" dirty="0" smtClean="0"/>
              <a:t>3-этап</a:t>
            </a:r>
          </a:p>
          <a:p>
            <a:r>
              <a:rPr lang="ru-RU" dirty="0" err="1" smtClean="0"/>
              <a:t>Светинорм</a:t>
            </a:r>
            <a:r>
              <a:rPr lang="ru-RU" dirty="0" smtClean="0"/>
              <a:t> 1 капсула 2 раза в день, 10 – 30 дней,</a:t>
            </a:r>
          </a:p>
          <a:p>
            <a:r>
              <a:rPr lang="ru-RU" dirty="0" err="1" smtClean="0"/>
              <a:t>Супрефорт</a:t>
            </a:r>
            <a:r>
              <a:rPr lang="ru-RU" dirty="0" smtClean="0"/>
              <a:t> 1 капсула 2 раза в день, 10 – 30 дней,</a:t>
            </a:r>
          </a:p>
          <a:p>
            <a:r>
              <a:rPr lang="ru-RU" dirty="0" err="1" smtClean="0"/>
              <a:t>Пиелотакс</a:t>
            </a:r>
            <a:r>
              <a:rPr lang="ru-RU" dirty="0" smtClean="0"/>
              <a:t> 1 капсула 2 раза в день, 10 – 30 дней,</a:t>
            </a:r>
          </a:p>
          <a:p>
            <a:r>
              <a:rPr lang="ru-RU" dirty="0" err="1" smtClean="0"/>
              <a:t>Стамакорт</a:t>
            </a:r>
            <a:r>
              <a:rPr lang="ru-RU" dirty="0" smtClean="0"/>
              <a:t> 1 капсула 2 раза в день, 10 – 30 дней.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Схемы применения пептидных биорегуляторов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Цитогены и цитомаксы рекомендуется принимать по 1-2 капсулы 1-2 раза в день во время еды. Длительность одного курса приема - 20-30 дней. Целесообразно проводить повторный курс через 4-6 месяцев.</a:t>
            </a:r>
          </a:p>
          <a:p>
            <a:r>
              <a:rPr lang="ru-RU" b="1" dirty="0" smtClean="0"/>
              <a:t>Противопоказания: </a:t>
            </a:r>
            <a:r>
              <a:rPr lang="ru-RU" dirty="0" smtClean="0"/>
              <a:t>индивидуальная непереносимость компонентов, беременность, кормление грудью.</a:t>
            </a:r>
          </a:p>
          <a:p>
            <a:r>
              <a:rPr lang="ru-RU" b="1" dirty="0" smtClean="0"/>
              <a:t>Побочного действия</a:t>
            </a:r>
            <a:r>
              <a:rPr lang="ru-RU" dirty="0" smtClean="0"/>
              <a:t> при применении </a:t>
            </a:r>
            <a:r>
              <a:rPr lang="ru-RU" dirty="0" err="1" smtClean="0"/>
              <a:t>цитогенов</a:t>
            </a:r>
            <a:r>
              <a:rPr lang="ru-RU" dirty="0" smtClean="0"/>
              <a:t> и </a:t>
            </a:r>
            <a:r>
              <a:rPr lang="ru-RU" dirty="0" err="1" smtClean="0"/>
              <a:t>цитомаксов</a:t>
            </a:r>
            <a:r>
              <a:rPr lang="ru-RU" dirty="0" smtClean="0"/>
              <a:t> – редкие случаи индивидуальной непереносимости, аллергических реакций.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Пептидная </a:t>
            </a:r>
            <a:r>
              <a:rPr lang="ru-RU" dirty="0" err="1" smtClean="0">
                <a:solidFill>
                  <a:schemeClr val="accent3"/>
                </a:solidFill>
              </a:rPr>
              <a:t>биорегуляция</a:t>
            </a:r>
            <a:r>
              <a:rPr lang="ru-RU" dirty="0" smtClean="0">
                <a:solidFill>
                  <a:schemeClr val="accent3"/>
                </a:solidFill>
              </a:rPr>
              <a:t> и заместительная терапия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Пептиды способствуют экспрессии генов и усилению продукции определенных белков с полезным саногенным или терапевтическим эффектом. При этом количество и степень синтезированного белка </a:t>
            </a:r>
            <a:r>
              <a:rPr lang="ru-RU" b="1" dirty="0" smtClean="0"/>
              <a:t>определяется потенциалом клетки и регулируется тонкими внутриклеточными механизмами</a:t>
            </a:r>
            <a:r>
              <a:rPr lang="ru-RU" dirty="0" smtClean="0"/>
              <a:t>. Это обусловливает физиологичность воздействия пептидных биорегуляторов.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vlijanie-zamestitelnoj-gormonalnoj-terapii-u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Пептидная </a:t>
            </a:r>
            <a:r>
              <a:rPr lang="ru-RU" dirty="0" err="1" smtClean="0">
                <a:solidFill>
                  <a:schemeClr val="accent3"/>
                </a:solidFill>
              </a:rPr>
              <a:t>биорегуляция</a:t>
            </a:r>
            <a:r>
              <a:rPr lang="ru-RU" dirty="0" smtClean="0">
                <a:solidFill>
                  <a:schemeClr val="accent3"/>
                </a:solidFill>
              </a:rPr>
              <a:t> и заместительная терапия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Применение биомиметических пептидов в эстетической медицине, таким образом, является </a:t>
            </a:r>
            <a:r>
              <a:rPr lang="ru-RU" b="1" dirty="0" smtClean="0"/>
              <a:t>физиологическим, щадящим методом</a:t>
            </a:r>
            <a:r>
              <a:rPr lang="ru-RU" dirty="0" smtClean="0"/>
              <a:t>, который позволяет реализовать еще один подход, принятый в современной клинической практике, а именно «</a:t>
            </a:r>
            <a:r>
              <a:rPr lang="ru-RU" b="1" dirty="0" smtClean="0"/>
              <a:t>персонифицированность</a:t>
            </a:r>
            <a:r>
              <a:rPr lang="ru-RU" dirty="0" smtClean="0"/>
              <a:t>» воздействие.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  </a:t>
            </a:r>
            <a:r>
              <a:rPr lang="ru-RU" b="1" dirty="0" smtClean="0">
                <a:solidFill>
                  <a:schemeClr val="accent3"/>
                </a:solidFill>
              </a:rPr>
              <a:t>СОВРЕМЕННЫЕ ПРЕДСТАВЛЕНИЯ О НЕПЕПТИДНЫХ БИОРЕГУЛЯТОРАХ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Механизм действия непептидных биорегуляторов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ХОЛИН: </a:t>
            </a:r>
            <a:r>
              <a:rPr lang="ru-RU" dirty="0" smtClean="0"/>
              <a:t>восстанавливает дефицит ацетилхолина, улучшает работу нервной системы и обмен веществ, обладает </a:t>
            </a:r>
            <a:r>
              <a:rPr lang="ru-RU" dirty="0" err="1" smtClean="0"/>
              <a:t>антитоксичным</a:t>
            </a:r>
            <a:r>
              <a:rPr lang="ru-RU" dirty="0" smtClean="0"/>
              <a:t> эффектом, повышает антиоксидантный статус, повышает устойчивость к стрессу, </a:t>
            </a:r>
            <a:r>
              <a:rPr lang="ru-RU" u="sng" dirty="0" smtClean="0"/>
              <a:t>клинически </a:t>
            </a:r>
            <a:r>
              <a:rPr lang="ru-RU" dirty="0" smtClean="0"/>
              <a:t>улучшает текстуру, влажность, упругость и цвет кожи, способствует разглаживанию мелких морщин.</a:t>
            </a:r>
          </a:p>
          <a:p>
            <a:pPr>
              <a:buNone/>
            </a:pPr>
            <a:r>
              <a:rPr lang="ru-RU" b="1" dirty="0" smtClean="0"/>
              <a:t>КОЛЛОИДНОЕ СЕРЕБРО: о</a:t>
            </a:r>
            <a:r>
              <a:rPr lang="ru-RU" dirty="0" smtClean="0"/>
              <a:t>казывает противовирусное и противомикробное действие, повышает антиоксидантный статус, повышает иммунный статус.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История вопроса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/>
              <a:t>Пептидные биорегуляторы </a:t>
            </a:r>
            <a:r>
              <a:rPr lang="ru-RU" dirty="0" smtClean="0"/>
              <a:t>начали активно применяться </a:t>
            </a:r>
            <a:r>
              <a:rPr lang="ru-RU" b="1" dirty="0" smtClean="0"/>
              <a:t>с начала 90-х годов прошлого столетия с целью повышения потенциала адаптации организма человека при хронических заболеваниях</a:t>
            </a:r>
            <a:r>
              <a:rPr lang="ru-RU" dirty="0" smtClean="0"/>
              <a:t>, которые повышают степень уязвимости и формируют высокий риск развития фатальных заболеваний, таких как мозговой инсульт, инфаркт миокарда, злокачественные новообразования.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Механизм действия непептидных биорегуляторов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ЦИНК: </a:t>
            </a:r>
            <a:r>
              <a:rPr lang="ru-RU" dirty="0" smtClean="0"/>
              <a:t>улучшает</a:t>
            </a:r>
            <a:r>
              <a:rPr lang="ru-RU" b="1" dirty="0" smtClean="0"/>
              <a:t> </a:t>
            </a:r>
            <a:r>
              <a:rPr lang="ru-RU" dirty="0" smtClean="0"/>
              <a:t>иммунный статус, стимулирует регенерацию, повышает антиоксидантный статус.</a:t>
            </a:r>
          </a:p>
          <a:p>
            <a:pPr>
              <a:buNone/>
            </a:pPr>
            <a:r>
              <a:rPr lang="ru-RU" b="1" dirty="0" smtClean="0"/>
              <a:t>СЕЛЕН: </a:t>
            </a:r>
            <a:r>
              <a:rPr lang="ru-RU" dirty="0" smtClean="0"/>
              <a:t>улучшает</a:t>
            </a:r>
            <a:r>
              <a:rPr lang="ru-RU" b="1" dirty="0" smtClean="0"/>
              <a:t> </a:t>
            </a:r>
            <a:r>
              <a:rPr lang="ru-RU" dirty="0" smtClean="0"/>
              <a:t>иммунный статус, улучшает сердечно-сосудистую деятельность.</a:t>
            </a:r>
          </a:p>
          <a:p>
            <a:pPr>
              <a:buNone/>
            </a:pPr>
            <a:r>
              <a:rPr lang="ru-RU" b="1" dirty="0" smtClean="0"/>
              <a:t>РЕСВЕРАТРОЛ: </a:t>
            </a:r>
            <a:r>
              <a:rPr lang="ru-RU" dirty="0" smtClean="0"/>
              <a:t>препятствует развитию атеросклероза, нормализует жировой обмен, повышает антиоксидантный статус.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Схема приема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Мезотели питьевые назначаются взрослым и детям старше 14 лет по 1 чайной ложке (5,2 г) 1-2 раза в день во время еды. Продолжительность приема 1 месяц. </a:t>
            </a:r>
          </a:p>
          <a:p>
            <a:pPr>
              <a:buNone/>
            </a:pPr>
            <a:r>
              <a:rPr lang="ru-RU" dirty="0" smtClean="0"/>
              <a:t>    При необходимости прием можно повторить.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Варианты применения пептидных и непептидных биорегуляторов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Пептидные регуляторы наносятся на внутреннюю поверхность предплечья в проекции хода вен и растираются до полного впитывания. Через 7-15 минут происходит связывание пептидов с дендритными клетками, которые осуществляют их дальнейший транспорт до </a:t>
            </a:r>
            <a:r>
              <a:rPr lang="ru-RU" dirty="0" err="1" smtClean="0"/>
              <a:t>лимфоузлов</a:t>
            </a:r>
            <a:r>
              <a:rPr lang="ru-RU" dirty="0" smtClean="0"/>
              <a:t>, где пептиды делают «пересадку» и отправляются с током крови к нужным органам и тканям. Полученный эффект от 2–4-месячного использования препаратов может сохраняться от 4 до 6 месяцев. По истечении этого срока прием рекомендуется возобновить.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Пептидные биорегуляторы как часть диетических программ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Стамакорт</a:t>
            </a:r>
            <a:r>
              <a:rPr lang="ru-RU" dirty="0" smtClean="0"/>
              <a:t> - комплекс полипептидных фракций, полученных из стенки желудка молодых животных. Оказывает адресное и избирательное действие на клетки </a:t>
            </a:r>
            <a:r>
              <a:rPr lang="ru-RU" b="1" dirty="0" smtClean="0"/>
              <a:t>слизистой желудка</a:t>
            </a:r>
            <a:r>
              <a:rPr lang="ru-RU" dirty="0" smtClean="0"/>
              <a:t>, нормализует их метаболизм и функции.</a:t>
            </a:r>
          </a:p>
          <a:p>
            <a:r>
              <a:rPr lang="ru-RU" dirty="0" smtClean="0"/>
              <a:t>Цитогены – </a:t>
            </a:r>
            <a:r>
              <a:rPr lang="ru-RU" dirty="0" err="1" smtClean="0"/>
              <a:t>Кристаген</a:t>
            </a:r>
            <a:r>
              <a:rPr lang="ru-RU" dirty="0" smtClean="0"/>
              <a:t>. Применяется по 1-2 капсулы 1-2 раза в день во время еды. Длительность приема 10-30 дней. Целесообразно проводить повторный курс через 4-6 месяцев.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Биорегуляторы и </a:t>
            </a:r>
            <a:r>
              <a:rPr lang="ru-RU" dirty="0" err="1" smtClean="0">
                <a:solidFill>
                  <a:schemeClr val="accent3"/>
                </a:solidFill>
              </a:rPr>
              <a:t>БАДы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Коррекция нарушений деятельности и поддержание функций пищеварительной системы: </a:t>
            </a:r>
            <a:r>
              <a:rPr lang="ru-RU" dirty="0" err="1" smtClean="0"/>
              <a:t>Дигемакс</a:t>
            </a:r>
            <a:r>
              <a:rPr lang="ru-RU" dirty="0" smtClean="0"/>
              <a:t>, </a:t>
            </a:r>
            <a:r>
              <a:rPr lang="ru-RU" dirty="0" err="1" smtClean="0"/>
              <a:t>Панаксод</a:t>
            </a:r>
            <a:r>
              <a:rPr lang="ru-RU" dirty="0" smtClean="0"/>
              <a:t>, </a:t>
            </a:r>
            <a:r>
              <a:rPr lang="ru-RU" dirty="0" err="1" smtClean="0"/>
              <a:t>Гельмигон</a:t>
            </a:r>
            <a:r>
              <a:rPr lang="ru-RU" dirty="0" smtClean="0"/>
              <a:t>, </a:t>
            </a:r>
            <a:r>
              <a:rPr lang="ru-RU" dirty="0" err="1" smtClean="0"/>
              <a:t>Ардилив</a:t>
            </a:r>
            <a:r>
              <a:rPr lang="ru-RU" dirty="0" smtClean="0"/>
              <a:t>, </a:t>
            </a:r>
            <a:r>
              <a:rPr lang="ru-RU" dirty="0" err="1" smtClean="0"/>
              <a:t>Кальсил-Т</a:t>
            </a:r>
            <a:r>
              <a:rPr lang="ru-RU" dirty="0" smtClean="0"/>
              <a:t>, </a:t>
            </a:r>
            <a:r>
              <a:rPr lang="ru-RU" dirty="0" err="1" smtClean="0"/>
              <a:t>Регенарт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сосудистой системы: </a:t>
            </a:r>
            <a:r>
              <a:rPr lang="ru-RU" dirty="0" err="1" smtClean="0"/>
              <a:t>Канакор</a:t>
            </a:r>
            <a:r>
              <a:rPr lang="ru-RU" dirty="0" smtClean="0"/>
              <a:t>, </a:t>
            </a:r>
            <a:r>
              <a:rPr lang="ru-RU" dirty="0" err="1" smtClean="0"/>
              <a:t>Олекап</a:t>
            </a:r>
            <a:r>
              <a:rPr lang="ru-RU" dirty="0" smtClean="0"/>
              <a:t>, </a:t>
            </a:r>
            <a:r>
              <a:rPr lang="ru-RU" dirty="0" err="1" smtClean="0"/>
              <a:t>Кальсил-Т</a:t>
            </a:r>
            <a:r>
              <a:rPr lang="ru-RU" dirty="0" smtClean="0"/>
              <a:t>, </a:t>
            </a:r>
            <a:r>
              <a:rPr lang="ru-RU" dirty="0" err="1" smtClean="0"/>
              <a:t>Цинсил-Т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и поддержание функций центральной нервной системы: </a:t>
            </a:r>
            <a:r>
              <a:rPr lang="ru-RU" dirty="0" err="1" smtClean="0"/>
              <a:t>Олекап</a:t>
            </a:r>
            <a:r>
              <a:rPr lang="ru-RU" dirty="0" smtClean="0"/>
              <a:t>, </a:t>
            </a:r>
            <a:r>
              <a:rPr lang="ru-RU" dirty="0" err="1" smtClean="0"/>
              <a:t>Кальсил-Т</a:t>
            </a:r>
            <a:r>
              <a:rPr lang="ru-RU" dirty="0" smtClean="0"/>
              <a:t>, </a:t>
            </a:r>
            <a:r>
              <a:rPr lang="ru-RU" dirty="0" err="1" smtClean="0"/>
              <a:t>Цинсил-Т</a:t>
            </a:r>
            <a:endParaRPr lang="ru-RU" dirty="0" smtClean="0"/>
          </a:p>
          <a:p>
            <a:pPr lvl="0"/>
            <a:r>
              <a:rPr lang="ru-RU" dirty="0" smtClean="0"/>
              <a:t>Коррекция нарушений деятельности и поддержание функций дыхательной системы.</a:t>
            </a: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Биорегуляторы и </a:t>
            </a:r>
            <a:r>
              <a:rPr lang="ru-RU" dirty="0" err="1" smtClean="0">
                <a:solidFill>
                  <a:schemeClr val="accent3"/>
                </a:solidFill>
              </a:rPr>
              <a:t>БАДы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Коррекция зрительных нарушений, профилактика развития болезней глаза, связанных с возрастом: </a:t>
            </a:r>
            <a:r>
              <a:rPr lang="ru-RU" dirty="0" err="1" smtClean="0"/>
              <a:t>Ретисил</a:t>
            </a:r>
            <a:r>
              <a:rPr lang="ru-RU" dirty="0" smtClean="0"/>
              <a:t>, </a:t>
            </a:r>
            <a:r>
              <a:rPr lang="ru-RU" dirty="0" err="1" smtClean="0"/>
              <a:t>Кальсил-Т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Профилактика </a:t>
            </a:r>
            <a:r>
              <a:rPr lang="ru-RU" dirty="0" err="1" smtClean="0"/>
              <a:t>онкопатологии</a:t>
            </a:r>
            <a:r>
              <a:rPr lang="ru-RU" dirty="0" smtClean="0"/>
              <a:t>: </a:t>
            </a:r>
            <a:r>
              <a:rPr lang="ru-RU" dirty="0" err="1" smtClean="0"/>
              <a:t>Индозин</a:t>
            </a:r>
            <a:r>
              <a:rPr lang="ru-RU" dirty="0" smtClean="0"/>
              <a:t>, </a:t>
            </a:r>
            <a:r>
              <a:rPr lang="ru-RU" dirty="0" err="1" smtClean="0"/>
              <a:t>Энсил</a:t>
            </a:r>
            <a:r>
              <a:rPr lang="ru-RU" dirty="0" smtClean="0"/>
              <a:t>, </a:t>
            </a:r>
            <a:r>
              <a:rPr lang="ru-RU" dirty="0" err="1" smtClean="0"/>
              <a:t>Ревиплант</a:t>
            </a:r>
            <a:r>
              <a:rPr lang="ru-RU" dirty="0" smtClean="0"/>
              <a:t>, </a:t>
            </a:r>
            <a:r>
              <a:rPr lang="ru-RU" dirty="0" err="1" smtClean="0"/>
              <a:t>Ревифорт</a:t>
            </a:r>
            <a:r>
              <a:rPr lang="ru-RU" dirty="0" smtClean="0"/>
              <a:t>, </a:t>
            </a:r>
            <a:r>
              <a:rPr lang="ru-RU" dirty="0" err="1" smtClean="0"/>
              <a:t>Мамитон</a:t>
            </a:r>
            <a:r>
              <a:rPr lang="ru-RU" dirty="0" smtClean="0"/>
              <a:t>, </a:t>
            </a:r>
            <a:r>
              <a:rPr lang="ru-RU" dirty="0" err="1" smtClean="0"/>
              <a:t>Имусил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мочевыделительной системы (почки, мочевой пузырь): </a:t>
            </a:r>
            <a:r>
              <a:rPr lang="ru-RU" dirty="0" err="1" smtClean="0"/>
              <a:t>Ренефорт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мужской половой системы: </a:t>
            </a:r>
            <a:r>
              <a:rPr lang="ru-RU" dirty="0" err="1" smtClean="0"/>
              <a:t>Актимен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Коррекция нарушений деятельности женской половой системы: </a:t>
            </a:r>
            <a:r>
              <a:rPr lang="ru-RU" dirty="0" err="1" smtClean="0"/>
              <a:t>Фемалин</a:t>
            </a:r>
            <a:r>
              <a:rPr lang="ru-RU" dirty="0" smtClean="0"/>
              <a:t>, </a:t>
            </a:r>
            <a:r>
              <a:rPr lang="ru-RU" dirty="0" err="1" smtClean="0"/>
              <a:t>Кальсил-Т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Возрастные рамки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Пик физического совершенства человека приходится на 25 лет</a:t>
            </a:r>
            <a:r>
              <a:rPr lang="ru-RU" dirty="0" smtClean="0"/>
              <a:t>, а признаки старения, требующие помощи специалиста по эстетической медицине, начинаются после 40 лет. </a:t>
            </a:r>
          </a:p>
          <a:p>
            <a:pPr>
              <a:buNone/>
            </a:pPr>
            <a:r>
              <a:rPr lang="ru-RU" dirty="0" smtClean="0"/>
              <a:t>    В этой связи принято считать, что оптимальным началом применения пептидных и непептидных биорегуляторов приходится </a:t>
            </a:r>
            <a:r>
              <a:rPr lang="ru-RU" b="1" dirty="0" smtClean="0"/>
              <a:t>на 40 лет без последующих возрастных ограничений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Побочные эффекты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Специфические</a:t>
            </a:r>
            <a:r>
              <a:rPr lang="ru-RU" dirty="0" smtClean="0"/>
              <a:t>: аллергические реакции и индивидуальная непереносимость, при пероральном применении пептидных препаратов в высоких дозах описаны случаи развития синдрома раздраженной толстой кишки. </a:t>
            </a:r>
          </a:p>
          <a:p>
            <a:pPr>
              <a:buNone/>
            </a:pPr>
            <a:r>
              <a:rPr lang="ru-RU" b="1" dirty="0" smtClean="0"/>
              <a:t>Неспецифические</a:t>
            </a:r>
            <a:r>
              <a:rPr lang="ru-RU" dirty="0" smtClean="0"/>
              <a:t>: при местном применении ятрогении  при интрадермальном введении, когда развивается инфицирование, невриты.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Заключение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Пептидные и непептидные биорегуляторы в эстетической медицине:</a:t>
            </a:r>
          </a:p>
          <a:p>
            <a:pPr>
              <a:buNone/>
            </a:pPr>
            <a:r>
              <a:rPr lang="ru-RU" dirty="0" smtClean="0"/>
              <a:t>1). Модуляция на генном уровне антивозрастных процессов;</a:t>
            </a:r>
          </a:p>
          <a:p>
            <a:pPr>
              <a:buNone/>
            </a:pPr>
            <a:r>
              <a:rPr lang="ru-RU" dirty="0" smtClean="0"/>
              <a:t>2). Нейроиммуноэндокринная активность;</a:t>
            </a:r>
          </a:p>
          <a:p>
            <a:pPr>
              <a:buNone/>
            </a:pPr>
            <a:r>
              <a:rPr lang="ru-RU" dirty="0" smtClean="0"/>
              <a:t>3). Таргетное антивозрастное воздействие;</a:t>
            </a:r>
          </a:p>
          <a:p>
            <a:pPr>
              <a:buNone/>
            </a:pPr>
            <a:r>
              <a:rPr lang="ru-RU" dirty="0" smtClean="0"/>
              <a:t>4). Персонифицированная терапия;</a:t>
            </a:r>
          </a:p>
          <a:p>
            <a:pPr>
              <a:buNone/>
            </a:pPr>
            <a:r>
              <a:rPr lang="ru-RU" dirty="0" smtClean="0"/>
              <a:t>5). Хорошая переносимость.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СПАСИБО ЗА ВНИМАНИЕ!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7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foto-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Геропротекторы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1). Пептидной природы.</a:t>
            </a:r>
          </a:p>
          <a:p>
            <a:pPr>
              <a:buNone/>
            </a:pPr>
            <a:r>
              <a:rPr lang="ru-RU" dirty="0" smtClean="0"/>
              <a:t>2). Непептидной природы.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Классификация геропротекторов пептидной природы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цитогены, </a:t>
            </a:r>
          </a:p>
          <a:p>
            <a:r>
              <a:rPr lang="ru-RU" dirty="0" err="1" smtClean="0"/>
              <a:t>цитомины</a:t>
            </a:r>
            <a:endParaRPr lang="ru-RU" dirty="0" smtClean="0"/>
          </a:p>
          <a:p>
            <a:r>
              <a:rPr lang="ru-RU" dirty="0" smtClean="0"/>
              <a:t>цитомаксы.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Цитогены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Короткие пептидные цепочки, имеющие в своем составе от 2 до 4 аминокислот. Эти цепочки являются копиями "активных участков" наиболее значимых в своей группе полипептидов, содержащихся в животных экстрактах.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572140"/>
            <a:ext cx="2071670" cy="128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1855</Words>
  <PresentationFormat>Экран (4:3)</PresentationFormat>
  <Paragraphs>152</Paragraphs>
  <Slides>49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Тема Office</vt:lpstr>
      <vt:lpstr>Геропротекторы в эстетической медицине. Современные взгляды на возможности применения пептидных и непептидных биорегуляторов</vt:lpstr>
      <vt:lpstr>Определение</vt:lpstr>
      <vt:lpstr>Слайд 3</vt:lpstr>
      <vt:lpstr>История вопроса</vt:lpstr>
      <vt:lpstr>Слайд 5</vt:lpstr>
      <vt:lpstr>Слайд 6</vt:lpstr>
      <vt:lpstr>Геропротекторы</vt:lpstr>
      <vt:lpstr>Классификация геропротекторов пептидной природы</vt:lpstr>
      <vt:lpstr>Цитогены</vt:lpstr>
      <vt:lpstr>Цитомины</vt:lpstr>
      <vt:lpstr>Цитомаксы</vt:lpstr>
      <vt:lpstr>Новое в эстетической медицине</vt:lpstr>
      <vt:lpstr>Классификация геропротекторов непептидной природы</vt:lpstr>
      <vt:lpstr>Слайд 14</vt:lpstr>
      <vt:lpstr>Механизм действия пептидных биорегуляторов</vt:lpstr>
      <vt:lpstr>Механизм действия</vt:lpstr>
      <vt:lpstr>Слайд 17</vt:lpstr>
      <vt:lpstr>Пептидная регуляция гомеостаза </vt:lpstr>
      <vt:lpstr>Нейроиммуноэндокринология</vt:lpstr>
      <vt:lpstr>Кожа и пептиды</vt:lpstr>
      <vt:lpstr>Кожа и пептиды</vt:lpstr>
      <vt:lpstr>Таргетная терапия: эпидермис</vt:lpstr>
      <vt:lpstr>Таргетная терапия: дерма</vt:lpstr>
      <vt:lpstr>Нейроиммуноэндокринные эффекты пептидных биорегуляторов</vt:lpstr>
      <vt:lpstr>Нейроиммуноэндокринные эффекты пептидных биорегуляторов</vt:lpstr>
      <vt:lpstr>Нейроиммуноэндокринные эффекты пептидных биорегуляторов</vt:lpstr>
      <vt:lpstr>Клинические эффекты пептидных биорегуляторов</vt:lpstr>
      <vt:lpstr>Клинические эффекты пептидных биорегуляторов</vt:lpstr>
      <vt:lpstr>Общие пептидные биорегуляторы: цитогены</vt:lpstr>
      <vt:lpstr>Общие пептидные биорегуляторы: цитогены</vt:lpstr>
      <vt:lpstr>Общие пептидные биорегуляторы: цитомаксы</vt:lpstr>
      <vt:lpstr>Общие пептидные биорегуляторы: цитомаксы</vt:lpstr>
      <vt:lpstr>Пептидные биорегуляторы и профилактика преждевременного старения</vt:lpstr>
      <vt:lpstr>Схемы применения пептидных биорегуляторов</vt:lpstr>
      <vt:lpstr>Пептидная биорегуляция и заместительная терапия</vt:lpstr>
      <vt:lpstr>Слайд 36</vt:lpstr>
      <vt:lpstr>Пептидная биорегуляция и заместительная терапия</vt:lpstr>
      <vt:lpstr>Слайд 38</vt:lpstr>
      <vt:lpstr>Механизм действия непептидных биорегуляторов</vt:lpstr>
      <vt:lpstr>Механизм действия непептидных биорегуляторов</vt:lpstr>
      <vt:lpstr>Схема приема</vt:lpstr>
      <vt:lpstr>Варианты применения пептидных и непептидных биорегуляторов</vt:lpstr>
      <vt:lpstr>Пептидные биорегуляторы как часть диетических программ</vt:lpstr>
      <vt:lpstr>Биорегуляторы и БАДы</vt:lpstr>
      <vt:lpstr>Биорегуляторы и БАДы</vt:lpstr>
      <vt:lpstr>Возрастные рамки</vt:lpstr>
      <vt:lpstr>Побочные эффекты</vt:lpstr>
      <vt:lpstr>Заключение</vt:lpstr>
      <vt:lpstr>Слайд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Возможности пептидной регуляции процессов старения кожи. Понятие и механизм действия пептидов и факторов роста</dc:title>
  <cp:lastModifiedBy>Admin</cp:lastModifiedBy>
  <cp:revision>177</cp:revision>
  <dcterms:modified xsi:type="dcterms:W3CDTF">2014-01-19T09:49:30Z</dcterms:modified>
</cp:coreProperties>
</file>