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3" r:id="rId4"/>
    <p:sldId id="259" r:id="rId5"/>
    <p:sldId id="275" r:id="rId6"/>
    <p:sldId id="276" r:id="rId7"/>
    <p:sldId id="277" r:id="rId8"/>
    <p:sldId id="280" r:id="rId9"/>
    <p:sldId id="281" r:id="rId10"/>
    <p:sldId id="282" r:id="rId11"/>
    <p:sldId id="283" r:id="rId12"/>
    <p:sldId id="284" r:id="rId13"/>
    <p:sldId id="285" r:id="rId14"/>
    <p:sldId id="279" r:id="rId15"/>
    <p:sldId id="278" r:id="rId16"/>
    <p:sldId id="286" r:id="rId17"/>
    <p:sldId id="274" r:id="rId18"/>
    <p:sldId id="269" r:id="rId19"/>
    <p:sldId id="263" r:id="rId20"/>
    <p:sldId id="264" r:id="rId21"/>
    <p:sldId id="265" r:id="rId22"/>
    <p:sldId id="27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profedu.ru/" TargetMode="External"/><Relationship Id="rId2" Type="http://schemas.openxmlformats.org/officeDocument/2006/relationships/hyperlink" Target="http://www.gerontolog.info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71462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3300" b="1" dirty="0" smtClean="0">
                <a:solidFill>
                  <a:srgbClr val="7030A0"/>
                </a:solidFill>
              </a:rPr>
              <a:t>Обеспечение достоинства пожилого человека как клиническая задача в рамках долговременного ухода и паллиативной помощи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4071942"/>
            <a:ext cx="8072494" cy="2186006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0070C0"/>
              </a:solidFill>
            </a:endParaRPr>
          </a:p>
          <a:p>
            <a:r>
              <a:rPr lang="ru-RU" sz="3000" dirty="0" smtClean="0">
                <a:solidFill>
                  <a:srgbClr val="0070C0"/>
                </a:solidFill>
              </a:rPr>
              <a:t>доктор медицинских наук, профессор</a:t>
            </a:r>
          </a:p>
          <a:p>
            <a:r>
              <a:rPr lang="ru-RU" sz="3000" dirty="0" err="1" smtClean="0">
                <a:solidFill>
                  <a:srgbClr val="0070C0"/>
                </a:solidFill>
              </a:rPr>
              <a:t>Прощаев</a:t>
            </a:r>
            <a:r>
              <a:rPr lang="ru-RU" sz="3000" dirty="0" smtClean="0">
                <a:solidFill>
                  <a:srgbClr val="0070C0"/>
                </a:solidFill>
              </a:rPr>
              <a:t> Кирилл Иванович</a:t>
            </a:r>
          </a:p>
          <a:p>
            <a:endParaRPr lang="ru-RU" sz="30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1665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Портрет пациента с ХСН: кардиоваскулярная </a:t>
            </a:r>
            <a:r>
              <a:rPr lang="ru-RU" dirty="0" err="1" smtClean="0">
                <a:solidFill>
                  <a:srgbClr val="002060"/>
                </a:solidFill>
              </a:rPr>
              <a:t>коморбидность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3000" dirty="0" smtClean="0"/>
                        <a:t>Индекс </a:t>
                      </a:r>
                      <a:r>
                        <a:rPr lang="ru-RU" sz="3000" dirty="0" err="1" smtClean="0"/>
                        <a:t>коморбидности</a:t>
                      </a:r>
                      <a:endParaRPr lang="ru-RU" sz="3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 err="1" smtClean="0"/>
                        <a:t>Непаллиативный</a:t>
                      </a:r>
                      <a:r>
                        <a:rPr lang="ru-RU" sz="3000" dirty="0" smtClean="0"/>
                        <a:t> пациент</a:t>
                      </a:r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Паллиативный пациент</a:t>
                      </a:r>
                      <a:endParaRPr lang="ru-RU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Индекс 1,5 – 3,0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0" dirty="0" smtClean="0"/>
                    </a:p>
                    <a:p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2,2 – 4,8</a:t>
                      </a:r>
                    </a:p>
                    <a:p>
                      <a:endParaRPr lang="ru-RU" sz="3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Портрет пациента с ХСН: </a:t>
            </a:r>
            <a:r>
              <a:rPr lang="ru-RU" dirty="0" err="1" smtClean="0">
                <a:solidFill>
                  <a:srgbClr val="002060"/>
                </a:solidFill>
              </a:rPr>
              <a:t>некардиоваскулярная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коморбидность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928802"/>
          <a:ext cx="82296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3000" dirty="0" smtClean="0"/>
                        <a:t>Тяжесть</a:t>
                      </a:r>
                      <a:r>
                        <a:rPr lang="ru-RU" sz="3000" baseline="0" dirty="0" smtClean="0"/>
                        <a:t> ХСН</a:t>
                      </a:r>
                      <a:endParaRPr lang="ru-RU" sz="3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 err="1" smtClean="0"/>
                        <a:t>Непаллиативный</a:t>
                      </a:r>
                      <a:r>
                        <a:rPr lang="ru-RU" sz="3000" dirty="0" smtClean="0"/>
                        <a:t> пациент</a:t>
                      </a:r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Паллиативный пациент</a:t>
                      </a:r>
                      <a:endParaRPr lang="ru-RU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Депрессия</a:t>
                      </a:r>
                      <a:r>
                        <a:rPr lang="en-US" sz="3000" baseline="0" dirty="0" smtClean="0"/>
                        <a:t> – </a:t>
                      </a:r>
                      <a:r>
                        <a:rPr lang="ru-RU" sz="3000" baseline="0" dirty="0" smtClean="0"/>
                        <a:t> 20-25%</a:t>
                      </a:r>
                      <a:endParaRPr lang="en-US" sz="3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aseline="0" dirty="0" smtClean="0"/>
                        <a:t>Когнитивные расстройства</a:t>
                      </a:r>
                      <a:r>
                        <a:rPr lang="en-US" sz="3000" baseline="0" dirty="0" smtClean="0"/>
                        <a:t> – </a:t>
                      </a:r>
                      <a:r>
                        <a:rPr lang="ru-RU" sz="3000" baseline="0" dirty="0" smtClean="0"/>
                        <a:t>35-50</a:t>
                      </a:r>
                      <a:r>
                        <a:rPr lang="en-US" sz="3000" baseline="0" dirty="0" smtClean="0"/>
                        <a:t>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0" dirty="0" smtClean="0"/>
                    </a:p>
                    <a:p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Депрессия</a:t>
                      </a:r>
                      <a:r>
                        <a:rPr lang="en-US" sz="3000" baseline="0" dirty="0" smtClean="0"/>
                        <a:t> – </a:t>
                      </a:r>
                      <a:r>
                        <a:rPr lang="ru-RU" sz="3000" baseline="0" dirty="0" smtClean="0"/>
                        <a:t> 80-90%</a:t>
                      </a:r>
                      <a:endParaRPr lang="en-US" sz="3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aseline="0" dirty="0" smtClean="0"/>
                        <a:t>Когнитивные расстройства</a:t>
                      </a:r>
                      <a:r>
                        <a:rPr lang="en-US" sz="3000" baseline="0" dirty="0" smtClean="0"/>
                        <a:t> – </a:t>
                      </a:r>
                      <a:r>
                        <a:rPr lang="ru-RU" sz="3000" baseline="0" dirty="0" smtClean="0"/>
                        <a:t>50-70</a:t>
                      </a:r>
                      <a:r>
                        <a:rPr lang="en-US" sz="3000" baseline="0" dirty="0" smtClean="0"/>
                        <a:t>%</a:t>
                      </a:r>
                    </a:p>
                    <a:p>
                      <a:endParaRPr lang="ru-RU" sz="3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Портрет пациента с ХСН: приверженность к лечению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3000" dirty="0" smtClean="0"/>
                        <a:t>Степень приверженности</a:t>
                      </a:r>
                      <a:endParaRPr lang="ru-RU" sz="3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 err="1" smtClean="0"/>
                        <a:t>Непаллиативный</a:t>
                      </a:r>
                      <a:r>
                        <a:rPr lang="ru-RU" sz="3000" dirty="0" smtClean="0"/>
                        <a:t> пациент</a:t>
                      </a:r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Паллиативный пациент</a:t>
                      </a:r>
                      <a:endParaRPr lang="ru-RU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0" dirty="0" smtClean="0"/>
                    </a:p>
                    <a:p>
                      <a:r>
                        <a:rPr lang="ru-RU" sz="3000" dirty="0" smtClean="0"/>
                        <a:t>70-90%</a:t>
                      </a:r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000" dirty="0" smtClean="0"/>
                    </a:p>
                    <a:p>
                      <a:r>
                        <a:rPr lang="ru-RU" sz="3000" dirty="0" smtClean="0"/>
                        <a:t>30-40%</a:t>
                      </a:r>
                    </a:p>
                    <a:p>
                      <a:endParaRPr lang="ru-RU" sz="3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Портрет пациента с ХСН: потребность к госпитализации в отделение интенсивной терапии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2071678"/>
          <a:ext cx="82296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3000" dirty="0" smtClean="0"/>
                        <a:t>Потребность госпитализации</a:t>
                      </a:r>
                      <a:endParaRPr lang="ru-RU" sz="3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 err="1" smtClean="0"/>
                        <a:t>Непаллиативный</a:t>
                      </a:r>
                      <a:r>
                        <a:rPr lang="ru-RU" sz="3000" dirty="0" smtClean="0"/>
                        <a:t> пациент</a:t>
                      </a:r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Паллиативный пациент</a:t>
                      </a:r>
                      <a:endParaRPr lang="ru-RU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0" dirty="0" smtClean="0"/>
                    </a:p>
                    <a:p>
                      <a:r>
                        <a:rPr lang="ru-RU" sz="3000" dirty="0" smtClean="0"/>
                        <a:t>Не обсуждается</a:t>
                      </a:r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000" dirty="0" smtClean="0"/>
                    </a:p>
                    <a:p>
                      <a:r>
                        <a:rPr lang="ru-RU" sz="3000" dirty="0" smtClean="0"/>
                        <a:t>Обсуждается</a:t>
                      </a:r>
                    </a:p>
                    <a:p>
                      <a:endParaRPr lang="ru-RU" sz="3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+ гериатрические синдромы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Саркопения</a:t>
            </a:r>
            <a:endParaRPr lang="ru-RU" dirty="0" smtClean="0"/>
          </a:p>
          <a:p>
            <a:r>
              <a:rPr lang="ru-RU" dirty="0" smtClean="0"/>
              <a:t>Пролежни</a:t>
            </a:r>
          </a:p>
          <a:p>
            <a:r>
              <a:rPr lang="ru-RU" dirty="0" smtClean="0"/>
              <a:t>Недержание мочи</a:t>
            </a:r>
          </a:p>
          <a:p>
            <a:pPr>
              <a:buNone/>
            </a:pPr>
            <a:r>
              <a:rPr lang="ru-RU" dirty="0" smtClean="0"/>
              <a:t>и т.д.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+ паллиативные синдромы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Боль</a:t>
            </a:r>
          </a:p>
          <a:p>
            <a:r>
              <a:rPr lang="ru-RU" dirty="0" err="1" smtClean="0"/>
              <a:t>Обстипационный</a:t>
            </a:r>
            <a:r>
              <a:rPr lang="ru-RU" dirty="0" smtClean="0"/>
              <a:t> синдром</a:t>
            </a:r>
          </a:p>
          <a:p>
            <a:r>
              <a:rPr lang="ru-RU" dirty="0" smtClean="0"/>
              <a:t>Рвота</a:t>
            </a:r>
          </a:p>
          <a:p>
            <a:r>
              <a:rPr lang="ru-RU" dirty="0" smtClean="0"/>
              <a:t>Нарушения глотания</a:t>
            </a:r>
          </a:p>
          <a:p>
            <a:r>
              <a:rPr lang="ru-RU" dirty="0" smtClean="0"/>
              <a:t>Дегидратация</a:t>
            </a:r>
          </a:p>
          <a:p>
            <a:pPr>
              <a:buNone/>
            </a:pPr>
            <a:r>
              <a:rPr lang="ru-RU" dirty="0" smtClean="0"/>
              <a:t>и др.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+ социальные синдромы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Одиночество</a:t>
            </a:r>
          </a:p>
          <a:p>
            <a:r>
              <a:rPr lang="ru-RU" dirty="0" smtClean="0"/>
              <a:t>Социальная изоляция</a:t>
            </a:r>
          </a:p>
          <a:p>
            <a:r>
              <a:rPr lang="ru-RU" dirty="0" smtClean="0"/>
              <a:t>Нарушение обычной модели жизни</a:t>
            </a:r>
          </a:p>
          <a:p>
            <a:r>
              <a:rPr lang="ru-RU" dirty="0" smtClean="0"/>
              <a:t>Страх смерти</a:t>
            </a:r>
          </a:p>
          <a:p>
            <a:pPr>
              <a:buNone/>
            </a:pPr>
            <a:r>
              <a:rPr lang="ru-RU" dirty="0" smtClean="0"/>
              <a:t>и т.д.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Создание кафедры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796694"/>
            <a:ext cx="7648578" cy="3632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29718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Клиническая база – </a:t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>
                <a:solidFill>
                  <a:srgbClr val="0070C0"/>
                </a:solidFill>
              </a:rPr>
              <a:t>Психоневрологический интернат № 22 г. Москвы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://www.dszn.ru/upload/iblock/715/pi_22_01_3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915942"/>
            <a:ext cx="6809241" cy="4584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Образовательные программы</a:t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>
                <a:solidFill>
                  <a:srgbClr val="0070C0"/>
                </a:solidFill>
              </a:rPr>
              <a:t>(разработаны и утверждены)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«Основы паллиативной медицины» (для врачей лечебных специальностей и медицинские сестер) – 72 час.,</a:t>
            </a:r>
          </a:p>
          <a:p>
            <a:r>
              <a:rPr lang="ru-RU" dirty="0" smtClean="0"/>
              <a:t>«Основы долговременного ухода» (для врачей лечебных специальностей) – 72 час.,</a:t>
            </a:r>
          </a:p>
          <a:p>
            <a:r>
              <a:rPr lang="ru-RU" dirty="0" smtClean="0"/>
              <a:t>«Основы долговременного ухода» (для медицинских сестёр) – 72 час.,</a:t>
            </a:r>
          </a:p>
          <a:p>
            <a:r>
              <a:rPr lang="ru-RU" dirty="0" smtClean="0"/>
              <a:t>«Основы долговременного ухода» (для социальных работников, волонтёров, сиделок) – 72 час.,</a:t>
            </a:r>
          </a:p>
          <a:p>
            <a:r>
              <a:rPr lang="ru-RU" dirty="0" smtClean="0"/>
              <a:t> «Основы долговременного ухода» (для организаторов системы здравоохранения и социальной сферы) – 144 час.,</a:t>
            </a:r>
          </a:p>
          <a:p>
            <a:r>
              <a:rPr lang="ru-RU" dirty="0" smtClean="0"/>
              <a:t>«Паллиативная кардиология» (для врачей)  - 36 час.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Долговременный уход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1714488"/>
            <a:ext cx="78581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Долговременный уход – это продуманная и комплексная система поддержки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человека от момента первых признаках потери человеком своего функционального статуса для создания условий длительного и независимого проживания, а не только уход за полностью обездвиженным человеком. </a:t>
            </a:r>
            <a:endParaRPr lang="en-US" sz="2400" dirty="0" smtClean="0">
              <a:solidFill>
                <a:srgbClr val="002060"/>
              </a:solidFill>
            </a:endParaRP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Потребность в паллиативной помощи (как медицинской, так и социальной) возникает в процессе долговременного ухода в терминальные стадии заболеваний.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Учебный процесс стартовал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340237"/>
          </a:xfrm>
        </p:spPr>
        <p:txBody>
          <a:bodyPr/>
          <a:lstStyle/>
          <a:p>
            <a:r>
              <a:rPr lang="ru-RU" dirty="0" smtClean="0"/>
              <a:t>С 24 сентября 2018 г. проходит обучение первая группа из 12 человек</a:t>
            </a:r>
          </a:p>
          <a:p>
            <a:r>
              <a:rPr lang="ru-RU" dirty="0" smtClean="0"/>
              <a:t>На октябрьские циклы подано 360 заявок</a:t>
            </a:r>
            <a:endParaRPr lang="ru-RU" dirty="0"/>
          </a:p>
        </p:txBody>
      </p:sp>
      <p:pic>
        <p:nvPicPr>
          <p:cNvPr id="4" name="Picture 4" descr="http://pni22.ru/images/nashi-novosti/tumb-JQKP379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3643314"/>
            <a:ext cx="3786214" cy="28450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Новые программы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«Сиделка»</a:t>
            </a:r>
          </a:p>
          <a:p>
            <a:r>
              <a:rPr lang="ru-RU" dirty="0" smtClean="0"/>
              <a:t>«Долговременный уход при деменции»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en-US" sz="40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sz="4000" b="1" dirty="0" smtClean="0">
                <a:solidFill>
                  <a:srgbClr val="0070C0"/>
                </a:solidFill>
              </a:rPr>
              <a:t>C </a:t>
            </a:r>
            <a:r>
              <a:rPr lang="ru-RU" sz="4000" b="1" dirty="0" smtClean="0">
                <a:solidFill>
                  <a:srgbClr val="0070C0"/>
                </a:solidFill>
              </a:rPr>
              <a:t>пожеланиями успехов!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ru-RU" sz="4000" b="1" dirty="0" smtClean="0">
                <a:solidFill>
                  <a:srgbClr val="0070C0"/>
                </a:solidFill>
              </a:rPr>
              <a:t>С надеждой на взаимодействие! </a:t>
            </a:r>
          </a:p>
          <a:p>
            <a:pPr algn="ctr">
              <a:buNone/>
            </a:pPr>
            <a:endParaRPr lang="ru-RU" b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en-US" b="1" i="1" dirty="0" smtClean="0">
                <a:solidFill>
                  <a:srgbClr val="7030A0"/>
                </a:solidFill>
                <a:hlinkClick r:id="rId2"/>
              </a:rPr>
              <a:t>www.gerontolog.info</a:t>
            </a:r>
            <a:endParaRPr lang="en-US" b="1" i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en-US" b="1" i="1" dirty="0" smtClean="0">
                <a:solidFill>
                  <a:srgbClr val="7030A0"/>
                </a:solidFill>
                <a:hlinkClick r:id="rId3"/>
              </a:rPr>
              <a:t>www.medprofedu.ru</a:t>
            </a:r>
            <a:r>
              <a:rPr lang="en-US" b="1" i="1" dirty="0" smtClean="0">
                <a:solidFill>
                  <a:srgbClr val="7030A0"/>
                </a:solidFill>
              </a:rPr>
              <a:t> </a:t>
            </a:r>
            <a:endParaRPr lang="ru-RU" b="1" i="1" dirty="0">
              <a:solidFill>
                <a:srgbClr val="7030A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4463" y="144463"/>
            <a:ext cx="8687110" cy="15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Долговременный уход и паллиативная помощь</a:t>
            </a: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61160"/>
          <a:ext cx="8229600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6238"/>
                <a:gridCol w="2397442"/>
                <a:gridCol w="164592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Долговременный уход</a:t>
                      </a:r>
                      <a:endParaRPr lang="en-US" sz="2800" dirty="0" smtClean="0"/>
                    </a:p>
                    <a:p>
                      <a:pPr algn="ctr"/>
                      <a:r>
                        <a:rPr lang="ru-RU" sz="2800" dirty="0" smtClean="0"/>
                        <a:t>(</a:t>
                      </a:r>
                      <a:r>
                        <a:rPr lang="en-US" sz="2800" dirty="0" smtClean="0"/>
                        <a:t>Long-term</a:t>
                      </a:r>
                      <a:r>
                        <a:rPr lang="en-US" sz="2800" baseline="0" dirty="0" smtClean="0"/>
                        <a:t> care)</a:t>
                      </a:r>
                      <a:endParaRPr lang="ru-RU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2060"/>
                          </a:solidFill>
                        </a:rPr>
                        <a:t>Паллиативная помощь</a:t>
                      </a:r>
                      <a:r>
                        <a:rPr lang="en-US" sz="2400" dirty="0" smtClean="0">
                          <a:solidFill>
                            <a:srgbClr val="002060"/>
                          </a:solidFill>
                        </a:rPr>
                        <a:t> (Palliative</a:t>
                      </a:r>
                      <a:r>
                        <a:rPr lang="en-US" sz="2400" baseline="0" dirty="0" smtClean="0">
                          <a:solidFill>
                            <a:srgbClr val="002060"/>
                          </a:solidFill>
                        </a:rPr>
                        <a:t> care)</a:t>
                      </a:r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2060"/>
                          </a:solidFill>
                        </a:rPr>
                        <a:t>Паллиативная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</a:rPr>
                        <a:t> медицина (</a:t>
                      </a:r>
                      <a:r>
                        <a:rPr lang="en-US" sz="2400" baseline="0" dirty="0" smtClean="0">
                          <a:solidFill>
                            <a:srgbClr val="002060"/>
                          </a:solidFill>
                        </a:rPr>
                        <a:t>Palliative medicine)</a:t>
                      </a:r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57232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Почему это важно?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6478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По оценкам ВОЗ (2015), потребность в паллиативной помощи и долговременном уходе в Российской Федерации – не менее 3 млн. чел.</a:t>
            </a:r>
          </a:p>
          <a:p>
            <a:pPr marL="514350" indent="-514350">
              <a:buAutoNum type="arabicPeriod"/>
            </a:pPr>
            <a:r>
              <a:rPr lang="ru-RU" dirty="0" smtClean="0"/>
              <a:t>Большой перечень категорий взрослых пациентов:</a:t>
            </a:r>
          </a:p>
          <a:p>
            <a:pPr marL="514350" indent="-514350"/>
            <a:r>
              <a:rPr lang="ru-RU" i="1" dirty="0" smtClean="0"/>
              <a:t>пациенты с выраженной органной недостаточностью;</a:t>
            </a:r>
          </a:p>
          <a:p>
            <a:pPr marL="514350" indent="-514350"/>
            <a:r>
              <a:rPr lang="ru-RU" i="1" dirty="0" smtClean="0"/>
              <a:t>пациенты с хроническими прогрессирующими заболеваниями терапевтического профиля; </a:t>
            </a:r>
          </a:p>
          <a:p>
            <a:pPr marL="514350" indent="-514350"/>
            <a:r>
              <a:rPr lang="ru-RU" i="1" dirty="0" smtClean="0"/>
              <a:t>пациенты с тяжелыми необратимыми последствиями нарушений мозгового кровообращения; </a:t>
            </a:r>
          </a:p>
          <a:p>
            <a:pPr marL="514350" indent="-514350"/>
            <a:r>
              <a:rPr lang="ru-RU" i="1" dirty="0" smtClean="0"/>
              <a:t>пациенты с тяжелыми необратимыми последствиями травм; </a:t>
            </a:r>
          </a:p>
          <a:p>
            <a:pPr marL="514350" indent="-514350"/>
            <a:r>
              <a:rPr lang="ru-RU" i="1" dirty="0" smtClean="0"/>
              <a:t>пациенты с дегенеративными заболеваниями нервной системы на поздних стадиях развития заболевания;</a:t>
            </a:r>
          </a:p>
          <a:p>
            <a:pPr marL="514350" indent="-514350"/>
            <a:r>
              <a:rPr lang="ru-RU" i="1" dirty="0" smtClean="0"/>
              <a:t>пациенты с различными формами деменции;</a:t>
            </a:r>
          </a:p>
          <a:p>
            <a:pPr marL="514350" indent="-514350"/>
            <a:r>
              <a:rPr lang="ru-RU" i="1" dirty="0" smtClean="0"/>
              <a:t>пациенты с различными формами злокачественных новообразований.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Почему сохранение достоинства пожилого человека – это клиническая проблема?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/>
          <a:lstStyle/>
          <a:p>
            <a:pPr algn="just"/>
            <a:r>
              <a:rPr lang="ru-RU" dirty="0" smtClean="0"/>
              <a:t>Клинические состояния у человека, нуждающегося в долговременном уходе и паллиативной помощи, вызывают гораздо более значимые нарушения социальных потребностей, чем у </a:t>
            </a:r>
            <a:r>
              <a:rPr lang="ru-RU" dirty="0" err="1" smtClean="0"/>
              <a:t>непаллиативных</a:t>
            </a:r>
            <a:r>
              <a:rPr lang="ru-RU" dirty="0" smtClean="0"/>
              <a:t> пациентов.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Портрет пациента с ХСН: тяжесть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3000" dirty="0" smtClean="0"/>
                        <a:t>Тяжесть</a:t>
                      </a:r>
                      <a:r>
                        <a:rPr lang="ru-RU" sz="3000" baseline="0" dirty="0" smtClean="0"/>
                        <a:t> ХСН</a:t>
                      </a:r>
                      <a:endParaRPr lang="ru-RU" sz="3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 err="1" smtClean="0"/>
                        <a:t>Непаллиативный</a:t>
                      </a:r>
                      <a:r>
                        <a:rPr lang="ru-RU" sz="3000" dirty="0" smtClean="0"/>
                        <a:t> пациент</a:t>
                      </a:r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Паллиативный пациент</a:t>
                      </a:r>
                      <a:endParaRPr lang="ru-RU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ХСН</a:t>
                      </a:r>
                      <a:r>
                        <a:rPr lang="ru-RU" sz="3000" baseline="0" dirty="0" smtClean="0"/>
                        <a:t> </a:t>
                      </a:r>
                      <a:r>
                        <a:rPr lang="en-US" sz="3000" baseline="0" dirty="0" smtClean="0"/>
                        <a:t>NYHA I – 50%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dirty="0" smtClean="0"/>
                        <a:t>ХСН</a:t>
                      </a:r>
                      <a:r>
                        <a:rPr lang="ru-RU" sz="3000" baseline="0" dirty="0" smtClean="0"/>
                        <a:t> </a:t>
                      </a:r>
                      <a:r>
                        <a:rPr lang="en-US" sz="3000" baseline="0" dirty="0" smtClean="0"/>
                        <a:t>NYHA II – 30%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dirty="0" smtClean="0"/>
                        <a:t>ХСН</a:t>
                      </a:r>
                      <a:r>
                        <a:rPr lang="ru-RU" sz="3000" baseline="0" dirty="0" smtClean="0"/>
                        <a:t> </a:t>
                      </a:r>
                      <a:r>
                        <a:rPr lang="en-US" sz="3000" baseline="0" dirty="0" smtClean="0"/>
                        <a:t>NYHA III – 20%</a:t>
                      </a:r>
                      <a:endParaRPr lang="ru-RU" sz="3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dirty="0" smtClean="0"/>
                        <a:t>ХСН</a:t>
                      </a:r>
                      <a:r>
                        <a:rPr lang="ru-RU" sz="3000" baseline="0" dirty="0" smtClean="0"/>
                        <a:t> </a:t>
                      </a:r>
                      <a:r>
                        <a:rPr lang="en-US" sz="3000" baseline="0" dirty="0" smtClean="0"/>
                        <a:t>NYHA IV – 10%</a:t>
                      </a:r>
                      <a:endParaRPr lang="ru-RU" sz="3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0" dirty="0" smtClean="0"/>
                    </a:p>
                    <a:p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ХСН</a:t>
                      </a:r>
                      <a:r>
                        <a:rPr lang="ru-RU" sz="3000" baseline="0" dirty="0" smtClean="0"/>
                        <a:t> </a:t>
                      </a:r>
                      <a:r>
                        <a:rPr lang="en-US" sz="3000" baseline="0" dirty="0" smtClean="0"/>
                        <a:t>NYHA I – 0%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dirty="0" smtClean="0"/>
                        <a:t>ХСН</a:t>
                      </a:r>
                      <a:r>
                        <a:rPr lang="ru-RU" sz="3000" baseline="0" dirty="0" smtClean="0"/>
                        <a:t> </a:t>
                      </a:r>
                      <a:r>
                        <a:rPr lang="en-US" sz="3000" baseline="0" dirty="0" smtClean="0"/>
                        <a:t>NYHA II – 0%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dirty="0" smtClean="0"/>
                        <a:t>ХСН</a:t>
                      </a:r>
                      <a:r>
                        <a:rPr lang="ru-RU" sz="3000" baseline="0" dirty="0" smtClean="0"/>
                        <a:t> </a:t>
                      </a:r>
                      <a:r>
                        <a:rPr lang="en-US" sz="3000" baseline="0" dirty="0" smtClean="0"/>
                        <a:t>NYHA III – 30%</a:t>
                      </a:r>
                      <a:endParaRPr lang="ru-RU" sz="3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dirty="0" smtClean="0"/>
                        <a:t>ХСН</a:t>
                      </a:r>
                      <a:r>
                        <a:rPr lang="ru-RU" sz="3000" baseline="0" dirty="0" smtClean="0"/>
                        <a:t> </a:t>
                      </a:r>
                      <a:r>
                        <a:rPr lang="en-US" sz="3000" baseline="0" dirty="0" smtClean="0"/>
                        <a:t>NYHA IV – 70%</a:t>
                      </a:r>
                      <a:endParaRPr lang="ru-RU" sz="3000" dirty="0" smtClean="0"/>
                    </a:p>
                    <a:p>
                      <a:endParaRPr lang="ru-RU" sz="3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Портрет пациента с ХСН: клиническое состояние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3000" dirty="0" smtClean="0"/>
                        <a:t>Уровни  артериального давление</a:t>
                      </a:r>
                      <a:endParaRPr lang="ru-RU" sz="3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 err="1" smtClean="0"/>
                        <a:t>Непаллиативный</a:t>
                      </a:r>
                      <a:r>
                        <a:rPr lang="ru-RU" sz="3000" dirty="0" smtClean="0"/>
                        <a:t> пациент</a:t>
                      </a:r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Паллиативный пациент</a:t>
                      </a:r>
                      <a:endParaRPr lang="ru-RU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Нормальные</a:t>
                      </a:r>
                      <a:r>
                        <a:rPr lang="ru-RU" sz="3000" baseline="0" dirty="0" smtClean="0"/>
                        <a:t> или высокие цифры АД</a:t>
                      </a:r>
                      <a:endParaRPr lang="ru-RU" sz="3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0" dirty="0" smtClean="0"/>
                    </a:p>
                    <a:p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Низкие цифры АД</a:t>
                      </a:r>
                    </a:p>
                    <a:p>
                      <a:endParaRPr lang="ru-RU" sz="3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Портрет пациента с ХСН: гидратация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3000" dirty="0" smtClean="0"/>
                        <a:t>Уровень гидратации</a:t>
                      </a:r>
                      <a:endParaRPr lang="ru-RU" sz="3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 err="1" smtClean="0"/>
                        <a:t>Непаллиативный</a:t>
                      </a:r>
                      <a:r>
                        <a:rPr lang="ru-RU" sz="3000" dirty="0" smtClean="0"/>
                        <a:t> пациент</a:t>
                      </a:r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Паллиативный пациент</a:t>
                      </a:r>
                      <a:endParaRPr lang="ru-RU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Общая</a:t>
                      </a:r>
                      <a:r>
                        <a:rPr lang="ru-RU" sz="3000" baseline="0" dirty="0" smtClean="0"/>
                        <a:t> </a:t>
                      </a:r>
                      <a:r>
                        <a:rPr lang="ru-RU" sz="3000" baseline="0" dirty="0" err="1" smtClean="0"/>
                        <a:t>гипергидратация</a:t>
                      </a:r>
                      <a:r>
                        <a:rPr lang="ru-RU" sz="3000" baseline="0" dirty="0" smtClean="0"/>
                        <a:t> с клеточной </a:t>
                      </a:r>
                      <a:r>
                        <a:rPr lang="ru-RU" sz="3000" baseline="0" dirty="0" err="1" smtClean="0"/>
                        <a:t>нормо</a:t>
                      </a:r>
                      <a:r>
                        <a:rPr lang="ru-RU" sz="3000" baseline="0" dirty="0" smtClean="0"/>
                        <a:t>- или </a:t>
                      </a:r>
                      <a:r>
                        <a:rPr lang="ru-RU" sz="3000" baseline="0" dirty="0" err="1" smtClean="0"/>
                        <a:t>гипергидратацией</a:t>
                      </a:r>
                      <a:endParaRPr lang="ru-RU" sz="3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0" dirty="0" smtClean="0"/>
                    </a:p>
                    <a:p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Общая </a:t>
                      </a:r>
                      <a:r>
                        <a:rPr lang="ru-RU" sz="3000" dirty="0" err="1" smtClean="0"/>
                        <a:t>гипергидратация</a:t>
                      </a:r>
                      <a:r>
                        <a:rPr lang="ru-RU" sz="3000" baseline="0" dirty="0" smtClean="0"/>
                        <a:t> с клеточной дегидратацией</a:t>
                      </a:r>
                      <a:endParaRPr lang="ru-RU" sz="3000" dirty="0" smtClean="0"/>
                    </a:p>
                    <a:p>
                      <a:endParaRPr lang="ru-RU" sz="3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Портрет пациента с ХСН: </a:t>
            </a:r>
            <a:r>
              <a:rPr lang="ru-RU" dirty="0" err="1" smtClean="0">
                <a:solidFill>
                  <a:srgbClr val="002060"/>
                </a:solidFill>
              </a:rPr>
              <a:t>нутритивный</a:t>
            </a:r>
            <a:r>
              <a:rPr lang="ru-RU" dirty="0" smtClean="0">
                <a:solidFill>
                  <a:srgbClr val="002060"/>
                </a:solidFill>
              </a:rPr>
              <a:t> статус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3000" dirty="0" smtClean="0"/>
                        <a:t>Синдром</a:t>
                      </a:r>
                      <a:r>
                        <a:rPr lang="ru-RU" sz="3000" baseline="0" dirty="0" smtClean="0"/>
                        <a:t> </a:t>
                      </a:r>
                      <a:r>
                        <a:rPr lang="ru-RU" sz="3000" baseline="0" dirty="0" err="1" smtClean="0"/>
                        <a:t>мальнутриции</a:t>
                      </a:r>
                      <a:endParaRPr lang="ru-RU" sz="3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 err="1" smtClean="0"/>
                        <a:t>Непаллиативный</a:t>
                      </a:r>
                      <a:r>
                        <a:rPr lang="ru-RU" sz="3000" dirty="0" smtClean="0"/>
                        <a:t> пациент</a:t>
                      </a:r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Паллиативный пациент</a:t>
                      </a:r>
                      <a:endParaRPr lang="ru-RU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Нормальный </a:t>
                      </a:r>
                      <a:r>
                        <a:rPr lang="ru-RU" sz="3000" dirty="0" err="1" smtClean="0"/>
                        <a:t>нутритивный</a:t>
                      </a:r>
                      <a:r>
                        <a:rPr lang="ru-RU" sz="3000" dirty="0" smtClean="0"/>
                        <a:t> статус или избыточное питание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0" dirty="0" smtClean="0"/>
                    </a:p>
                    <a:p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 smtClean="0"/>
                        <a:t>Синдром </a:t>
                      </a:r>
                      <a:r>
                        <a:rPr lang="ru-RU" sz="3000" dirty="0" err="1" smtClean="0"/>
                        <a:t>мальнутриции</a:t>
                      </a:r>
                      <a:endParaRPr lang="ru-RU" sz="3000" dirty="0" smtClean="0"/>
                    </a:p>
                    <a:p>
                      <a:endParaRPr lang="ru-RU" sz="3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632</Words>
  <Application>Microsoft Office PowerPoint</Application>
  <PresentationFormat>Экран (4:3)</PresentationFormat>
  <Paragraphs>124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Обеспечение достоинства пожилого человека как клиническая задача в рамках долговременного ухода и паллиативной помощи </vt:lpstr>
      <vt:lpstr>Долговременный уход</vt:lpstr>
      <vt:lpstr>Долговременный уход и паллиативная помощь</vt:lpstr>
      <vt:lpstr>Почему это важно?</vt:lpstr>
      <vt:lpstr>Почему сохранение достоинства пожилого человека – это клиническая проблема?</vt:lpstr>
      <vt:lpstr>Портрет пациента с ХСН: тяжесть</vt:lpstr>
      <vt:lpstr>Портрет пациента с ХСН: клиническое состояние</vt:lpstr>
      <vt:lpstr>Портрет пациента с ХСН: гидратация</vt:lpstr>
      <vt:lpstr>Портрет пациента с ХСН: нутритивный статус</vt:lpstr>
      <vt:lpstr>Портрет пациента с ХСН: кардиоваскулярная коморбидность</vt:lpstr>
      <vt:lpstr>Портрет пациента с ХСН: некардиоваскулярная коморбидность</vt:lpstr>
      <vt:lpstr>Портрет пациента с ХСН: приверженность к лечению</vt:lpstr>
      <vt:lpstr>Портрет пациента с ХСН: потребность к госпитализации в отделение интенсивной терапии</vt:lpstr>
      <vt:lpstr>+ гериатрические синдромы</vt:lpstr>
      <vt:lpstr>+ паллиативные синдромы</vt:lpstr>
      <vt:lpstr>+ социальные синдромы</vt:lpstr>
      <vt:lpstr>Создание кафедры</vt:lpstr>
      <vt:lpstr>Клиническая база –  Психоневрологический интернат № 22 г. Москвы</vt:lpstr>
      <vt:lpstr>Образовательные программы (разработаны и утверждены)</vt:lpstr>
      <vt:lpstr>Учебный процесс стартовал</vt:lpstr>
      <vt:lpstr>Новые программы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работе вновь образованной кафедры паллиативной помощи и долговременного ухода</dc:title>
  <dc:creator>admin</dc:creator>
  <cp:lastModifiedBy>E`LYA</cp:lastModifiedBy>
  <cp:revision>18</cp:revision>
  <dcterms:created xsi:type="dcterms:W3CDTF">2018-09-27T17:08:50Z</dcterms:created>
  <dcterms:modified xsi:type="dcterms:W3CDTF">2018-12-03T17:00:46Z</dcterms:modified>
</cp:coreProperties>
</file>