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handoutMasterIdLst>
    <p:handoutMasterId r:id="rId38"/>
  </p:handoutMasterIdLst>
  <p:sldIdLst>
    <p:sldId id="335" r:id="rId2"/>
    <p:sldId id="257" r:id="rId3"/>
    <p:sldId id="311" r:id="rId4"/>
    <p:sldId id="258" r:id="rId5"/>
    <p:sldId id="329" r:id="rId6"/>
    <p:sldId id="330" r:id="rId7"/>
    <p:sldId id="259" r:id="rId8"/>
    <p:sldId id="331" r:id="rId9"/>
    <p:sldId id="260" r:id="rId10"/>
    <p:sldId id="312" r:id="rId11"/>
    <p:sldId id="262" r:id="rId12"/>
    <p:sldId id="334" r:id="rId13"/>
    <p:sldId id="263" r:id="rId14"/>
    <p:sldId id="326" r:id="rId15"/>
    <p:sldId id="327" r:id="rId16"/>
    <p:sldId id="265" r:id="rId17"/>
    <p:sldId id="264" r:id="rId18"/>
    <p:sldId id="313" r:id="rId19"/>
    <p:sldId id="314" r:id="rId20"/>
    <p:sldId id="315" r:id="rId21"/>
    <p:sldId id="333" r:id="rId22"/>
    <p:sldId id="267" r:id="rId23"/>
    <p:sldId id="316" r:id="rId24"/>
    <p:sldId id="332" r:id="rId25"/>
    <p:sldId id="268" r:id="rId26"/>
    <p:sldId id="317" r:id="rId27"/>
    <p:sldId id="270" r:id="rId28"/>
    <p:sldId id="319" r:id="rId29"/>
    <p:sldId id="320" r:id="rId30"/>
    <p:sldId id="321" r:id="rId31"/>
    <p:sldId id="322" r:id="rId32"/>
    <p:sldId id="274" r:id="rId33"/>
    <p:sldId id="308" r:id="rId34"/>
    <p:sldId id="328" r:id="rId35"/>
    <p:sldId id="307" r:id="rId36"/>
    <p:sldId id="299" r:id="rId3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42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99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2C76B-8AEF-4B7E-B402-3E286F449DA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5F07-7647-4E03-84B4-9FB82A9F7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53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ED12EA-411D-4C4B-B8B0-0C8F6D3529E9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1A9694-633C-4594-9FF6-150664F21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11" y="2970252"/>
            <a:ext cx="3776273" cy="277580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44405" y="5157192"/>
            <a:ext cx="2257544" cy="1492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267" y="389442"/>
            <a:ext cx="3165720" cy="5179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39" y="232466"/>
            <a:ext cx="5860796" cy="910415"/>
          </a:xfrm>
          <a:prstGeom prst="rect">
            <a:avLst/>
          </a:prstGeom>
        </p:spPr>
      </p:pic>
      <p:sp>
        <p:nvSpPr>
          <p:cNvPr id="9" name="object 3"/>
          <p:cNvSpPr txBox="1">
            <a:spLocks/>
          </p:cNvSpPr>
          <p:nvPr/>
        </p:nvSpPr>
        <p:spPr bwMode="auto">
          <a:xfrm>
            <a:off x="1416439" y="1493622"/>
            <a:ext cx="6943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203" tIns="123821" rIns="78203" bIns="39101"/>
          <a:lstStyle>
            <a:lvl1pPr marL="9525" defTabSz="100647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ts val="975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0821B8"/>
                </a:solidFill>
                <a:ea typeface="Microsoft YaHei" panose="020B0503020204020204" pitchFamily="34" charset="-122"/>
              </a:rPr>
              <a:t>ВЕТРЯНАЯ ОСПА У ДЕТЕЙ</a:t>
            </a:r>
            <a:endParaRPr lang="ru-RU" altLang="ru-RU" sz="2000" b="1" i="1" dirty="0">
              <a:solidFill>
                <a:srgbClr val="0821B8"/>
              </a:solidFill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7064" y="6462542"/>
            <a:ext cx="2853345" cy="374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2000"/>
              </a:lnSpc>
              <a:spcBef>
                <a:spcPts val="38"/>
              </a:spcBef>
              <a:buNone/>
            </a:pPr>
            <a:r>
              <a:rPr lang="ru-RU" alt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10.10. 2020 г. для МС.</a:t>
            </a:r>
            <a:endParaRPr lang="ru-RU" altLang="ru-RU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3084" y="1219200"/>
            <a:ext cx="10521449" cy="533123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    По типу</a:t>
            </a:r>
            <a:r>
              <a:rPr lang="ru-RU" dirty="0" smtClean="0"/>
              <a:t>:                                                                                          </a:t>
            </a:r>
            <a:r>
              <a:rPr lang="ru-RU" b="1" u="sng" dirty="0" smtClean="0"/>
              <a:t>По тяжести: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Типичные.                                                                                -  Легкая форма.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Атипичные:                                                                             - Среднетяжелая форма.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рудиментарная;                                                                  -  Тяжелая форма.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пустулезная;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буллезная;                                                                                 </a:t>
            </a:r>
            <a:r>
              <a:rPr lang="ru-RU" b="1" u="sng" dirty="0" smtClean="0"/>
              <a:t>По течению: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геморрагическая;                                                               - Гладкое.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гангренозная;                                                                       -  Негладкое: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</a:t>
            </a:r>
            <a:r>
              <a:rPr lang="ru-RU" dirty="0" err="1" smtClean="0"/>
              <a:t>генерализованная</a:t>
            </a:r>
            <a:r>
              <a:rPr lang="ru-RU" dirty="0" smtClean="0"/>
              <a:t> (висцеральная).                         с осложнениями;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с наслоением втор. инф.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с обострением хр. </a:t>
            </a:r>
            <a:r>
              <a:rPr lang="ru-RU" dirty="0" err="1" smtClean="0"/>
              <a:t>забол</a:t>
            </a:r>
            <a:r>
              <a:rPr lang="ru-RU" dirty="0" smtClean="0"/>
              <a:t>.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620895" cy="1049897"/>
          </a:xfrm>
        </p:spPr>
        <p:txBody>
          <a:bodyPr/>
          <a:lstStyle/>
          <a:p>
            <a:r>
              <a:rPr lang="ru-RU" dirty="0" smtClean="0"/>
              <a:t>Классификация ветряной оспы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9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869" y="1095632"/>
            <a:ext cx="10781945" cy="5321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          Инкубационный период- </a:t>
            </a:r>
            <a:r>
              <a:rPr lang="ru-RU" b="1" dirty="0"/>
              <a:t> </a:t>
            </a:r>
            <a:r>
              <a:rPr lang="ru-RU" b="1" dirty="0" smtClean="0"/>
              <a:t>от 11 до 21</a:t>
            </a:r>
            <a:r>
              <a:rPr lang="ru-RU" sz="2400" b="1" dirty="0" smtClean="0"/>
              <a:t> дня (чаще 14-17 дней).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</a:t>
            </a:r>
            <a:r>
              <a:rPr lang="ru-RU" sz="2400" b="1" u="sng" dirty="0" smtClean="0"/>
              <a:t>Типичные формы.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</a:t>
            </a:r>
            <a:r>
              <a:rPr lang="ru-RU" b="1" u="sng" dirty="0" smtClean="0"/>
              <a:t>П</a:t>
            </a:r>
            <a:r>
              <a:rPr lang="ru-RU" sz="2400" b="1" u="sng" dirty="0" smtClean="0"/>
              <a:t>родромальный период: </a:t>
            </a:r>
            <a:r>
              <a:rPr lang="ru-RU" sz="2400" dirty="0" smtClean="0"/>
              <a:t>продолжается от нескольких часов до 1-2 дней. Характеризуется  умеренными симптомами интоксикации, субфебрильной температурой, редко мелкоточечной или мелкопятнистой сыпью, которая предшествует типичным высыпаниям.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b="1" u="sng" dirty="0" smtClean="0"/>
              <a:t>Период высыпания:  </a:t>
            </a:r>
            <a:r>
              <a:rPr lang="ru-RU" dirty="0" smtClean="0"/>
              <a:t>продолжается  2-5 дней. Температура 37,5-38,5С, головная боль, развитие характерной пятнисто-папулезной сыпи на коже, слизистой оболочке щек, языка, неба. Первые пузырьки как правило чаще появляется на туловище, волосистой части головы, шее.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Динамика развития элементов сыпи: </a:t>
            </a:r>
            <a:r>
              <a:rPr lang="ru-RU" b="1" u="sng" dirty="0" smtClean="0"/>
              <a:t>пятно-папула-везикула-корочка</a:t>
            </a:r>
            <a:r>
              <a:rPr lang="ru-RU" dirty="0" smtClean="0"/>
              <a:t>,                        происходит быстро, пятно превращается в везикулу за несколько часов, везикула в корочку за 1-2суток.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665" y="-203285"/>
            <a:ext cx="10513541" cy="1298918"/>
          </a:xfrm>
        </p:spPr>
        <p:txBody>
          <a:bodyPr/>
          <a:lstStyle/>
          <a:p>
            <a:pPr algn="ctr"/>
            <a:r>
              <a:rPr lang="ru-RU" b="1" dirty="0" smtClean="0"/>
              <a:t>Клиника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63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маняня\Desktop\Тамирлан\e3hOgZ3Hnj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12" y="1309043"/>
            <a:ext cx="9057734" cy="4989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224" y="985307"/>
            <a:ext cx="10907153" cy="56898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200" b="1" i="1" dirty="0" smtClean="0"/>
              <a:t> </a:t>
            </a:r>
            <a:r>
              <a:rPr lang="ru-RU" dirty="0" smtClean="0"/>
              <a:t>Высыпания появляются в течение 2-5 дней, толчкообразно, каждое новое высыпание сопровождается подъемом температуры, температурная кривая при ветряной оспе неправильного типа.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Ветряночные элементы (везикулы) – округлой или овальной формы, стенки напряжены, содержимое прозрачное, пузырьки однокамерные, спадаются при проколе.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Со 2-го дня периода высыпаний  поверхность везикул становится вялой, центр начинает западать, постепенно в течение 4-7 дней образуются корочки, которые постепенно подсыхают и отпадают.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В последние дни высыпаний элементы становятся мелкими, рудиментарными и не доходят до стадии везикул.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i="1" dirty="0"/>
              <a:t> </a:t>
            </a:r>
            <a:r>
              <a:rPr lang="ru-RU" dirty="0"/>
              <a:t>П</a:t>
            </a:r>
            <a:r>
              <a:rPr lang="ru-RU" dirty="0" smtClean="0"/>
              <a:t>осле корочек остается легкая депигментация, в некоторых случаях единичные рубчики.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562" y="115330"/>
            <a:ext cx="10353762" cy="970450"/>
          </a:xfrm>
        </p:spPr>
        <p:txBody>
          <a:bodyPr/>
          <a:lstStyle/>
          <a:p>
            <a:pPr algn="ctr"/>
            <a:r>
              <a:rPr lang="ru-RU" b="1" dirty="0" smtClean="0"/>
              <a:t>Клиника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57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948869/4d6f9e09-f368-400d-baef-f7ac2e8df23d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63" y="67484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771637/c887ada9-f777-43ed-9900-3f0720d6af9e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651605"/>
            <a:ext cx="8996609" cy="599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165" y="947650"/>
            <a:ext cx="11410343" cy="56775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                                                   </a:t>
            </a:r>
            <a:r>
              <a:rPr lang="ru-RU" sz="2800" b="1" u="sng" dirty="0" smtClean="0"/>
              <a:t>Атипичные формы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b="1" dirty="0" smtClean="0"/>
              <a:t>Рудиментарная</a:t>
            </a:r>
            <a:r>
              <a:rPr lang="ru-RU" sz="2800" dirty="0" smtClean="0"/>
              <a:t> форма: температура не повышается, высыпания </a:t>
            </a:r>
            <a:r>
              <a:rPr lang="ru-RU" sz="2800" dirty="0" err="1" smtClean="0"/>
              <a:t>розеолезные</a:t>
            </a:r>
            <a:r>
              <a:rPr lang="ru-RU" sz="2800" dirty="0" smtClean="0"/>
              <a:t>, интоксикация отсутствует.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b="1" dirty="0" smtClean="0"/>
              <a:t>Пустулезная форма</a:t>
            </a:r>
            <a:r>
              <a:rPr lang="ru-RU" sz="2800" dirty="0" smtClean="0"/>
              <a:t>: развивается при наслоении бактериальной инфекции, повторное повышение Т, мутное содержимое пузырьков.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b="1" dirty="0" smtClean="0"/>
              <a:t>Буллезная форма</a:t>
            </a:r>
            <a:r>
              <a:rPr lang="ru-RU" sz="2800" dirty="0" smtClean="0"/>
              <a:t>: выраженные симптомы интоксикации, наряду с типичными везикулами образуются большие вялые пузыри.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b="1" dirty="0" smtClean="0"/>
              <a:t>Геморрагическая форма</a:t>
            </a:r>
            <a:r>
              <a:rPr lang="ru-RU" sz="2800" dirty="0" smtClean="0"/>
              <a:t>: развивается у детей с </a:t>
            </a:r>
            <a:r>
              <a:rPr lang="ru-RU" sz="2800" dirty="0" err="1" smtClean="0"/>
              <a:t>гемобластозами</a:t>
            </a:r>
            <a:r>
              <a:rPr lang="ru-RU" sz="2800" dirty="0" smtClean="0"/>
              <a:t>, длительно получающих кортикостероиды или </a:t>
            </a:r>
            <a:r>
              <a:rPr lang="ru-RU" sz="2800" dirty="0" err="1" smtClean="0"/>
              <a:t>цитостатики</a:t>
            </a:r>
            <a:r>
              <a:rPr lang="ru-RU" sz="2800" dirty="0" smtClean="0"/>
              <a:t>; на 2-3 день высыпаний содержимое пузырьков приобретает геморрагический характер, могут быть кровоизлияния в кожу, слизистые оболочки, состояние тяжелое, прогноз неблагоприятный.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51" y="-244475"/>
            <a:ext cx="10513541" cy="1340107"/>
          </a:xfrm>
        </p:spPr>
        <p:txBody>
          <a:bodyPr/>
          <a:lstStyle/>
          <a:p>
            <a:pPr algn="ctr"/>
            <a:r>
              <a:rPr lang="ru-RU" b="1" dirty="0" smtClean="0"/>
              <a:t>Клиника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30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7" y="1249251"/>
            <a:ext cx="11204620" cy="54220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b="1" dirty="0" smtClean="0"/>
              <a:t>Гангренозная форма</a:t>
            </a:r>
            <a:r>
              <a:rPr lang="ru-RU" sz="2800" dirty="0" smtClean="0"/>
              <a:t>: развивается у истощенных, ослабленных  детей, характеризуется образованием некрозов вокруг воспаленных везикул, после отпадения корочек обнажаются глубокие язвы, увеличивающиеся в размере; состояние тяжелое, септического характера, с явлениями </a:t>
            </a:r>
            <a:r>
              <a:rPr lang="ru-RU" sz="2800" dirty="0" err="1" smtClean="0"/>
              <a:t>нейротоксикоза</a:t>
            </a:r>
            <a:r>
              <a:rPr lang="ru-RU" sz="2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b="1" dirty="0" err="1" smtClean="0"/>
              <a:t>Генерализованная</a:t>
            </a:r>
            <a:r>
              <a:rPr lang="ru-RU" sz="2800" b="1" dirty="0" smtClean="0"/>
              <a:t> (висцеральная) форма: </a:t>
            </a:r>
            <a:r>
              <a:rPr lang="ru-RU" sz="2800" dirty="0" smtClean="0"/>
              <a:t>развивается  у новорожденных, матери которых  не болели ветряной оспой, ослабленных тяжелыми заболеваниями, получающих стероидные гормоны;  протекает крайне тяжело, с </a:t>
            </a:r>
            <a:r>
              <a:rPr lang="ru-RU" sz="2800" dirty="0" err="1" smtClean="0"/>
              <a:t>нейротоксикозом</a:t>
            </a:r>
            <a:r>
              <a:rPr lang="ru-RU" sz="2800" dirty="0" smtClean="0"/>
              <a:t>, с </a:t>
            </a:r>
            <a:r>
              <a:rPr lang="ru-RU" sz="2800" dirty="0" err="1" smtClean="0"/>
              <a:t>везикулезными</a:t>
            </a:r>
            <a:r>
              <a:rPr lang="ru-RU" sz="2800" dirty="0" smtClean="0"/>
              <a:t> высыпаниями в головном мозге, на внутренних органах; часто заканчивается летальным исходом.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54" y="214184"/>
            <a:ext cx="10353762" cy="816126"/>
          </a:xfrm>
        </p:spPr>
        <p:txBody>
          <a:bodyPr/>
          <a:lstStyle/>
          <a:p>
            <a:pPr algn="ctr"/>
            <a:r>
              <a:rPr lang="ru-RU" b="1" dirty="0" smtClean="0"/>
              <a:t>Клиника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16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7882" y="1725769"/>
            <a:ext cx="11269013" cy="49841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 </a:t>
            </a:r>
            <a:r>
              <a:rPr lang="ru-RU" b="1" dirty="0" smtClean="0"/>
              <a:t>Легкая форма: </a:t>
            </a:r>
            <a:r>
              <a:rPr lang="ru-RU" dirty="0" smtClean="0"/>
              <a:t>температура 37,5-38,5С – 2-3дня, симптомы интоксикации отсутствуют или незначительные, высыпания необильные, продолжаются 2-3 дня, исчезают бесследно.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Среднетяжелая форма: </a:t>
            </a:r>
            <a:r>
              <a:rPr lang="ru-RU" dirty="0" smtClean="0"/>
              <a:t>температура 38,6-39,5С – 3-5 дней, симптомы интоксикации выражены умеренно, высыпания обильные, в том числе на слизистых оболочках, продолжаются 5-7 дней, после них может оставаться кратковременная пигментация.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Тяжелая форма: </a:t>
            </a:r>
            <a:r>
              <a:rPr lang="ru-RU" dirty="0" smtClean="0"/>
              <a:t>температура выше 39,6С – 7-10 дней, возможно развитие судорожного синдрома, </a:t>
            </a:r>
            <a:r>
              <a:rPr lang="ru-RU" dirty="0" err="1" smtClean="0"/>
              <a:t>менингоэнцефалических</a:t>
            </a:r>
            <a:r>
              <a:rPr lang="ru-RU" dirty="0" smtClean="0"/>
              <a:t> реакций, высыпания обильные, крупные, могут быть на ладонях и подошвах, «застывшие»  в стадии обратного развития, продолжаются 7-8 дней, после исчезновения сыпи – пигментация, поверхностные рубчики.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9296" y="437882"/>
            <a:ext cx="10972800" cy="1056067"/>
          </a:xfrm>
        </p:spPr>
        <p:txBody>
          <a:bodyPr/>
          <a:lstStyle/>
          <a:p>
            <a:r>
              <a:rPr lang="ru-RU" dirty="0" smtClean="0"/>
              <a:t>По тяжести разделяют: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5934" y="1851219"/>
            <a:ext cx="11110810" cy="476852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2800" b="1" dirty="0" smtClean="0"/>
              <a:t>Специфические :                                                  Неспецифические:</a:t>
            </a:r>
          </a:p>
          <a:p>
            <a:pPr marL="0" indent="0">
              <a:buNone/>
            </a:pPr>
            <a:r>
              <a:rPr lang="ru-RU" sz="2800" b="1" dirty="0" smtClean="0"/>
              <a:t> - </a:t>
            </a:r>
            <a:r>
              <a:rPr lang="ru-RU" dirty="0" err="1" smtClean="0"/>
              <a:t>стенозир</a:t>
            </a:r>
            <a:r>
              <a:rPr lang="ru-RU" dirty="0" smtClean="0"/>
              <a:t>. ларинготрахеиты                                              - абсцессы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 err="1" smtClean="0"/>
              <a:t>ларинготрахеобронхиты</a:t>
            </a:r>
            <a:r>
              <a:rPr lang="ru-RU" dirty="0" smtClean="0"/>
              <a:t> </a:t>
            </a:r>
            <a:r>
              <a:rPr lang="ru-RU" b="1" dirty="0" smtClean="0"/>
              <a:t>                                                    - </a:t>
            </a:r>
            <a:r>
              <a:rPr lang="ru-RU" dirty="0" smtClean="0"/>
              <a:t>флегмоны        </a:t>
            </a:r>
          </a:p>
          <a:p>
            <a:pPr marL="0" indent="0">
              <a:buNone/>
            </a:pPr>
            <a:r>
              <a:rPr lang="ru-RU" dirty="0" smtClean="0"/>
              <a:t> - энцефалиты                                                                               - лимфадениты</a:t>
            </a:r>
          </a:p>
          <a:p>
            <a:pPr marL="0" indent="0">
              <a:buNone/>
            </a:pPr>
            <a:r>
              <a:rPr lang="ru-RU" dirty="0" smtClean="0"/>
              <a:t> -  миелиты                                                                                     - отиты</a:t>
            </a:r>
          </a:p>
          <a:p>
            <a:pPr marL="0" indent="0">
              <a:buNone/>
            </a:pPr>
            <a:r>
              <a:rPr lang="ru-RU" dirty="0" smtClean="0"/>
              <a:t> -  кератиты                                                                                    - пневмония</a:t>
            </a:r>
          </a:p>
          <a:p>
            <a:pPr marL="0" indent="0">
              <a:buNone/>
            </a:pPr>
            <a:r>
              <a:rPr lang="ru-RU" dirty="0" smtClean="0"/>
              <a:t> -  геморрагические нефриты                                                 -  сепсис</a:t>
            </a:r>
          </a:p>
          <a:p>
            <a:pPr marL="0" indent="0">
              <a:buNone/>
            </a:pPr>
            <a:r>
              <a:rPr lang="ru-RU" dirty="0" smtClean="0"/>
              <a:t> -  миокардиты</a:t>
            </a:r>
          </a:p>
          <a:p>
            <a:pPr marL="0" indent="0">
              <a:buNone/>
            </a:pPr>
            <a:r>
              <a:rPr lang="ru-RU" dirty="0" smtClean="0"/>
              <a:t> -  синдром Рея          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8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9562"/>
            <a:ext cx="5991845" cy="6478437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/>
              <a:t>«Ветряная оспа» </a:t>
            </a:r>
            <a:r>
              <a:rPr lang="ru-RU" sz="3600" dirty="0" smtClean="0"/>
              <a:t>– острое инфекционное заболевание, вызываемое </a:t>
            </a:r>
            <a:r>
              <a:rPr lang="ru-RU" sz="3600" dirty="0"/>
              <a:t> </a:t>
            </a:r>
            <a:r>
              <a:rPr lang="ru-RU" sz="3600" dirty="0" smtClean="0"/>
              <a:t>вирусом из семейства </a:t>
            </a:r>
            <a:r>
              <a:rPr lang="en-US" sz="3600" dirty="0" err="1" smtClean="0"/>
              <a:t>Herpesviridae</a:t>
            </a:r>
            <a:r>
              <a:rPr lang="ru-RU" sz="3600" dirty="0" smtClean="0"/>
              <a:t>, передающееся воздушно-капельным путем, характеризующееся </a:t>
            </a:r>
            <a:r>
              <a:rPr lang="en-US" sz="3600" dirty="0"/>
              <a:t> </a:t>
            </a:r>
            <a:r>
              <a:rPr lang="ru-RU" sz="3600" dirty="0" smtClean="0"/>
              <a:t>лихорадкой, умеренно выраженной интоксикацией и распространенной полиморфной пятнисто-папулезно-</a:t>
            </a:r>
            <a:r>
              <a:rPr lang="ru-RU" sz="3600" dirty="0" err="1" smtClean="0"/>
              <a:t>везикулезной</a:t>
            </a:r>
            <a:r>
              <a:rPr lang="ru-RU" sz="3600" dirty="0" smtClean="0"/>
              <a:t> сыпью.</a:t>
            </a:r>
          </a:p>
          <a:p>
            <a:pPr marL="0" indent="0" algn="ctr">
              <a:buNone/>
            </a:pPr>
            <a:r>
              <a:rPr lang="ru-RU" sz="3600" dirty="0" smtClean="0"/>
              <a:t>Код МКБ Х – В 01.9</a:t>
            </a:r>
            <a:endParaRPr lang="ru-RU" sz="3600" dirty="0"/>
          </a:p>
        </p:txBody>
      </p:sp>
      <p:pic>
        <p:nvPicPr>
          <p:cNvPr id="31745" name="Picture 1" descr="C:\Users\маняня\Desktop\Тамирлан\fZVYA0O1A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732" y="621101"/>
            <a:ext cx="5991045" cy="5779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7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3183" y="1687132"/>
            <a:ext cx="11629623" cy="51000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Болеют </a:t>
            </a:r>
            <a:r>
              <a:rPr lang="ru-RU" dirty="0"/>
              <a:t>до 6 </a:t>
            </a:r>
            <a:r>
              <a:rPr lang="ru-RU" dirty="0" err="1" smtClean="0"/>
              <a:t>мес</a:t>
            </a:r>
            <a:r>
              <a:rPr lang="ru-RU" dirty="0" smtClean="0"/>
              <a:t> редко</a:t>
            </a:r>
            <a:r>
              <a:rPr lang="ru-RU" dirty="0"/>
              <a:t>, </a:t>
            </a:r>
            <a:r>
              <a:rPr lang="ru-RU" dirty="0" smtClean="0"/>
              <a:t>что обусловлено врожденным иммунитетом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Протекает тяжело, особенно у недоношенных.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Характерен продромальный период: температура нормальная или субфебрильная, вялость, беспокойство, снижение аппетита, иногда рвота, учащение стула.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Сыпь появляется на 2-5 сутки, обильная, полиморфная, с характерным последовательным развитием элементов.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На высоте высыпаний возможна фебрильная лихорадка, выраженная интоксикация, судороги, потеря сознания.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П</a:t>
            </a:r>
            <a:r>
              <a:rPr lang="ru-RU" dirty="0" smtClean="0"/>
              <a:t>ротекает атипично: геморрагические, гангренозные и висцеральные формы.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Часто развиваются неспецифические и специфические осложнения.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Летальность достигает 20-27%.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245" y="167426"/>
            <a:ext cx="11183156" cy="1481070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ветряной оспы у детей раннего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маняня\Desktop\Тамирлан\Iq1P1nigX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58" y="1116469"/>
            <a:ext cx="8729932" cy="5741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916" y="1621766"/>
            <a:ext cx="7577673" cy="52362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600" dirty="0" smtClean="0"/>
              <a:t>  </a:t>
            </a:r>
            <a:r>
              <a:rPr lang="ru-RU" sz="2000" dirty="0" smtClean="0"/>
              <a:t>Анамнез: контакт с больным ветряной оспой или опоясывающим герпесом.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Везикулезная</a:t>
            </a:r>
            <a:r>
              <a:rPr lang="ru-RU" sz="2000" dirty="0" smtClean="0"/>
              <a:t>  сыпь на коже и слизистых оболочках, волосистой части головы.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dirty="0" smtClean="0"/>
              <a:t> Синдром интоксикации.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  Лабораторная диагностика проводится при </a:t>
            </a:r>
            <a:r>
              <a:rPr lang="ru-RU" sz="2000" dirty="0" err="1" smtClean="0"/>
              <a:t>атипичных</a:t>
            </a:r>
            <a:r>
              <a:rPr lang="ru-RU" sz="2000" dirty="0" smtClean="0"/>
              <a:t> и стертых формах; </a:t>
            </a:r>
          </a:p>
          <a:p>
            <a:pPr marL="0" indent="0">
              <a:buNone/>
            </a:pPr>
            <a:r>
              <a:rPr lang="ru-RU" sz="2000" dirty="0" smtClean="0"/>
              <a:t>      -  для дифференциальной диагностики с заболеваниями, </a:t>
            </a:r>
          </a:p>
          <a:p>
            <a:pPr marL="0" indent="0">
              <a:buNone/>
            </a:pPr>
            <a:r>
              <a:rPr lang="ru-RU" sz="2000" dirty="0" smtClean="0"/>
              <a:t>        сопровождающимися  везикулярной сыпью; </a:t>
            </a:r>
          </a:p>
          <a:p>
            <a:pPr marL="0" indent="0">
              <a:buNone/>
            </a:pPr>
            <a:r>
              <a:rPr lang="ru-RU" sz="2000" dirty="0" smtClean="0"/>
              <a:t>      -  подозрении на ветряную оспу у привитого против этой инфекции лица;</a:t>
            </a:r>
          </a:p>
          <a:p>
            <a:pPr marL="0" indent="0">
              <a:buNone/>
            </a:pPr>
            <a:r>
              <a:rPr lang="ru-RU" sz="2800" dirty="0" smtClean="0"/>
              <a:t>      -  подозрении на повторное заболевание ветряной оспой.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59" y="524255"/>
            <a:ext cx="10513541" cy="97674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Диагностика</a:t>
            </a:r>
            <a:endParaRPr lang="ru-RU" b="1" dirty="0"/>
          </a:p>
        </p:txBody>
      </p:sp>
      <p:pic>
        <p:nvPicPr>
          <p:cNvPr id="4" name="Picture 2" descr="C:\Users\маняня\Desktop\Тамирлан\0Xww6euqt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150" y="2465412"/>
            <a:ext cx="3312545" cy="3746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85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0456" y="1249251"/>
            <a:ext cx="11629623" cy="537049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Материалом для лабораторных исследований служит содержимое везикул, сыворотка крови, спинномозговая жидкость, отделяемое носоглотки.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Лабораторными критериями, подтверждающими клинический диагноз, являются: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 выявление ДНК вируса с помощью ПЦР в материале  (содержимое везикул, смывы из носоглотки, спинномозговой жидкости);</a:t>
            </a:r>
            <a:endParaRPr lang="ru-RU" b="1" i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u="sng" dirty="0"/>
              <a:t> </a:t>
            </a:r>
            <a:r>
              <a:rPr lang="ru-RU" b="1" i="1" u="sng" dirty="0" smtClean="0"/>
              <a:t>    выявление </a:t>
            </a:r>
            <a:r>
              <a:rPr lang="en-US" b="1" i="1" u="sng" dirty="0" err="1" smtClean="0"/>
              <a:t>IgM</a:t>
            </a:r>
            <a:r>
              <a:rPr lang="en-US" b="1" i="1" u="sng" dirty="0" smtClean="0"/>
              <a:t> </a:t>
            </a:r>
            <a:r>
              <a:rPr lang="ru-RU" b="1" i="1" u="sng" dirty="0" smtClean="0"/>
              <a:t>или </a:t>
            </a:r>
            <a:r>
              <a:rPr lang="ru-RU" b="1" i="1" u="sng" dirty="0" err="1" smtClean="0"/>
              <a:t>низкоавидных</a:t>
            </a:r>
            <a:r>
              <a:rPr lang="ru-RU" b="1" i="1" u="sng" dirty="0" smtClean="0"/>
              <a:t> </a:t>
            </a:r>
            <a:r>
              <a:rPr lang="en-US" b="1" i="1" u="sng" dirty="0" smtClean="0"/>
              <a:t>IgG</a:t>
            </a:r>
            <a:r>
              <a:rPr lang="ru-RU" b="1" i="1" u="sng" dirty="0" smtClean="0"/>
              <a:t> в сыворотке крови (7-10 день болезни);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u="sng" dirty="0"/>
              <a:t> </a:t>
            </a:r>
            <a:r>
              <a:rPr lang="ru-RU" b="1" i="1" u="sng" dirty="0" smtClean="0"/>
              <a:t>   нарастание титра  специфических АТ </a:t>
            </a:r>
            <a:r>
              <a:rPr lang="en-US" b="1" i="1" u="sng" dirty="0" smtClean="0"/>
              <a:t> </a:t>
            </a:r>
            <a:r>
              <a:rPr lang="ru-RU" b="1" i="1" u="sng" dirty="0" smtClean="0"/>
              <a:t>в 4 и </a:t>
            </a:r>
            <a:r>
              <a:rPr lang="en-US" b="1" i="1" u="sng" dirty="0" smtClean="0"/>
              <a:t>&gt;</a:t>
            </a:r>
            <a:r>
              <a:rPr lang="ru-RU" b="1" i="1" u="sng" dirty="0" smtClean="0"/>
              <a:t> раз в течение 10-14 дней (методом </a:t>
            </a:r>
          </a:p>
          <a:p>
            <a:pPr marL="0" indent="0">
              <a:buNone/>
            </a:pPr>
            <a:r>
              <a:rPr lang="ru-RU" b="1" i="1" u="sng" dirty="0"/>
              <a:t> </a:t>
            </a:r>
            <a:r>
              <a:rPr lang="ru-RU" b="1" i="1" u="sng" dirty="0" smtClean="0"/>
              <a:t>        ИФА или РСК);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выявление телец </a:t>
            </a:r>
            <a:r>
              <a:rPr lang="ru-RU" dirty="0" err="1" smtClean="0"/>
              <a:t>Арагао</a:t>
            </a:r>
            <a:r>
              <a:rPr lang="ru-RU" dirty="0" smtClean="0"/>
              <a:t> (скопление вируса) в мазках содержимого везикул;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положительная проба </a:t>
            </a:r>
            <a:r>
              <a:rPr lang="ru-RU" dirty="0" err="1" smtClean="0"/>
              <a:t>Цанка</a:t>
            </a:r>
            <a:r>
              <a:rPr lang="ru-RU" dirty="0" smtClean="0"/>
              <a:t> – выявление многоядерных гигантских клеток в соскобе с основания везикул;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обнаружение АГ  вирусов в мазках отпечатках содержимого везикул ИФ методом;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выделение вируса из биологического материала.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859407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6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маняня\Desktop\Тамирлан\JYJqrJTUF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147" y="1104180"/>
            <a:ext cx="10558732" cy="5296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" y="1633728"/>
            <a:ext cx="11532258" cy="50890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Лечение больных ветряной оспой без осложнений проводится в домашних условиях.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 Госпитализации подлежат дети с тяжелыми, осложненными формами болезни, а также по эпидемическим показаниям.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Постельный режим на период лихорадки.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Диета по возрасту, механически щадящая. Обильное питье.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 Гигиенические мероприятия – ежедневая смена нательного и постельного белья.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Ежедневный душ (или ванна с розовым раствором перманганата калия).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Сыпь обрабатывается 1% спиртовым раствором бриллиантового зеленого, лосьоном Каламин (с любого возраста), </a:t>
            </a:r>
            <a:r>
              <a:rPr lang="ru-RU" dirty="0" err="1"/>
              <a:t>П</a:t>
            </a:r>
            <a:r>
              <a:rPr lang="ru-RU" dirty="0" err="1" smtClean="0"/>
              <a:t>оксклин</a:t>
            </a:r>
            <a:r>
              <a:rPr lang="ru-RU" dirty="0" smtClean="0"/>
              <a:t> гидрогелем (с 2 лет), </a:t>
            </a:r>
            <a:r>
              <a:rPr lang="ru-RU" dirty="0" err="1" smtClean="0"/>
              <a:t>Ветригард</a:t>
            </a:r>
            <a:r>
              <a:rPr lang="ru-RU" dirty="0" smtClean="0"/>
              <a:t> спрей ( с 6 </a:t>
            </a:r>
            <a:r>
              <a:rPr lang="ru-RU" dirty="0" err="1" smtClean="0"/>
              <a:t>мес</a:t>
            </a:r>
            <a:r>
              <a:rPr lang="ru-RU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573" y="316991"/>
            <a:ext cx="10353762" cy="1097281"/>
          </a:xfrm>
        </p:spPr>
        <p:txBody>
          <a:bodyPr/>
          <a:lstStyle/>
          <a:p>
            <a:pPr algn="ctr"/>
            <a:r>
              <a:rPr lang="ru-RU" b="1" dirty="0" smtClean="0"/>
              <a:t>Лечение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33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9093" y="1584101"/>
            <a:ext cx="11552349" cy="506139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  Р</a:t>
            </a:r>
            <a:r>
              <a:rPr lang="ru-RU" dirty="0" smtClean="0"/>
              <a:t>екомендуется  полоскание полости рта после приема пищи.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 Высыпания </a:t>
            </a:r>
            <a:r>
              <a:rPr lang="ru-RU" dirty="0"/>
              <a:t>на слизистых оболочках обрабатываются водными растворами анилиновых красителей, </a:t>
            </a:r>
            <a:r>
              <a:rPr lang="ru-RU" dirty="0" err="1"/>
              <a:t>мирамистином</a:t>
            </a:r>
            <a:r>
              <a:rPr lang="ru-RU" dirty="0"/>
              <a:t>, полоскание раствором фурацилина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Антигистаминные препараты (для уменьшения зуда) – </a:t>
            </a:r>
            <a:r>
              <a:rPr lang="ru-RU" dirty="0" err="1" smtClean="0"/>
              <a:t>цетиризин</a:t>
            </a:r>
            <a:r>
              <a:rPr lang="ru-RU" dirty="0" smtClean="0"/>
              <a:t>, </a:t>
            </a:r>
            <a:r>
              <a:rPr lang="ru-RU" dirty="0" err="1" smtClean="0"/>
              <a:t>диметиндена</a:t>
            </a:r>
            <a:r>
              <a:rPr lang="ru-RU" dirty="0" smtClean="0"/>
              <a:t> </a:t>
            </a:r>
            <a:r>
              <a:rPr lang="ru-RU" dirty="0" err="1" smtClean="0"/>
              <a:t>малеат</a:t>
            </a:r>
            <a:r>
              <a:rPr lang="ru-RU" dirty="0" smtClean="0"/>
              <a:t> (</a:t>
            </a:r>
            <a:r>
              <a:rPr lang="ru-RU" dirty="0" err="1" smtClean="0"/>
              <a:t>фенистил</a:t>
            </a:r>
            <a:r>
              <a:rPr lang="ru-RU" dirty="0" smtClean="0"/>
              <a:t>), </a:t>
            </a:r>
            <a:r>
              <a:rPr lang="ru-RU" dirty="0" err="1" smtClean="0"/>
              <a:t>хифенадина</a:t>
            </a:r>
            <a:r>
              <a:rPr lang="ru-RU" dirty="0" smtClean="0"/>
              <a:t> гидрохлорид (</a:t>
            </a:r>
            <a:r>
              <a:rPr lang="ru-RU" dirty="0" err="1" smtClean="0"/>
              <a:t>фенкарол</a:t>
            </a:r>
            <a:r>
              <a:rPr lang="ru-RU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Жаропонижающие препараты (по показаниям) – парацетамол, ибупрофен (нельзя использовать препараты на основе аспирина)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Этиотропная противовирусная терапия назначается только при тяжелых формах:</a:t>
            </a:r>
          </a:p>
          <a:p>
            <a:pPr marL="0" indent="0">
              <a:buNone/>
            </a:pPr>
            <a:r>
              <a:rPr lang="ru-RU" dirty="0" smtClean="0"/>
              <a:t>      - ацикловир (</a:t>
            </a:r>
            <a:r>
              <a:rPr lang="ru-RU" dirty="0" err="1" smtClean="0"/>
              <a:t>зовиракс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- </a:t>
            </a:r>
            <a:r>
              <a:rPr lang="ru-RU" dirty="0" err="1" smtClean="0"/>
              <a:t>валацикловир</a:t>
            </a:r>
            <a:r>
              <a:rPr lang="ru-RU" dirty="0" smtClean="0"/>
              <a:t> (</a:t>
            </a:r>
            <a:r>
              <a:rPr lang="ru-RU" dirty="0" err="1" smtClean="0"/>
              <a:t>валтрекс</a:t>
            </a:r>
            <a:r>
              <a:rPr lang="ru-RU" dirty="0" smtClean="0"/>
              <a:t>), </a:t>
            </a:r>
            <a:r>
              <a:rPr lang="ru-RU" dirty="0" err="1" smtClean="0"/>
              <a:t>фамцикловир</a:t>
            </a:r>
            <a:r>
              <a:rPr lang="ru-RU" dirty="0" smtClean="0"/>
              <a:t> (</a:t>
            </a:r>
            <a:r>
              <a:rPr lang="ru-RU" dirty="0" err="1" smtClean="0"/>
              <a:t>фамвир</a:t>
            </a:r>
            <a:r>
              <a:rPr lang="ru-RU" dirty="0" smtClean="0"/>
              <a:t>) – с </a:t>
            </a:r>
            <a:r>
              <a:rPr lang="ru-RU" smtClean="0"/>
              <a:t>12 лет.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- специфический </a:t>
            </a:r>
            <a:r>
              <a:rPr lang="ru-RU" dirty="0" err="1" smtClean="0"/>
              <a:t>варицелло-зостерный</a:t>
            </a:r>
            <a:r>
              <a:rPr lang="ru-RU" dirty="0" smtClean="0"/>
              <a:t> иммуноглобулин,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- препараты интерферона и его индукторы.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013954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083" y="1148576"/>
            <a:ext cx="11641873" cy="5709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Больных изолируют в домашних условиях (или </a:t>
            </a:r>
            <a:r>
              <a:rPr lang="ru-RU" sz="2400" dirty="0" err="1" smtClean="0"/>
              <a:t>мельцеровских</a:t>
            </a:r>
            <a:r>
              <a:rPr lang="ru-RU" sz="2400" dirty="0" smtClean="0"/>
              <a:t> боксах) до 5 дня с момента появления последнего элемента везикулы.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sz="2400" dirty="0" smtClean="0"/>
              <a:t> Детей в возрасте до 7 лет, не болевших ветряной оспой (опоясывающим герпесом), разобщают с 9 по 21 день с момента контакта с больным.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За контактными </a:t>
            </a:r>
            <a:r>
              <a:rPr lang="ru-RU" sz="2400" dirty="0" smtClean="0"/>
              <a:t> устанавливается наблюдение.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Дезинфекция  не проводится, достаточно проветривания и влажной уборки.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Госпитализация в стационары неинфекционного профиля лиц, контактировавших с заболевшими, не болевших ВО и не привитых против нее, осуществляется по жизненным показаниям в отдельную палату или изолятор.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b="1" u="sng" dirty="0" smtClean="0"/>
              <a:t>Госпитализация в плановом порядке откладывается до окончания инкубационного периода.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Экстренная пассивная специфическая профилактика – введение специфического </a:t>
            </a:r>
            <a:r>
              <a:rPr lang="ru-RU" dirty="0" err="1" smtClean="0"/>
              <a:t>варицелло-зостерного</a:t>
            </a:r>
            <a:r>
              <a:rPr lang="ru-RU" dirty="0" smtClean="0"/>
              <a:t> иммуноглобулина контактным детям из группы риска и беременным, </a:t>
            </a:r>
            <a:r>
              <a:rPr lang="ru-RU" dirty="0"/>
              <a:t>н</a:t>
            </a:r>
            <a:r>
              <a:rPr lang="ru-RU" dirty="0" smtClean="0"/>
              <a:t>е болевшим ветряной оспой (опоясывающим герпесом).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51" y="338328"/>
            <a:ext cx="11114049" cy="843701"/>
          </a:xfrm>
        </p:spPr>
        <p:txBody>
          <a:bodyPr/>
          <a:lstStyle/>
          <a:p>
            <a:r>
              <a:rPr lang="ru-RU" dirty="0" smtClean="0"/>
              <a:t>Профилактика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1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3746" y="1806498"/>
            <a:ext cx="11450575" cy="48261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 Основным профилактическим мероприятием, направленным на защиту населения от ветряной оспы, является вакцинопрофилактика.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 Впервые </a:t>
            </a:r>
            <a:r>
              <a:rPr lang="ru-RU" dirty="0" err="1" smtClean="0"/>
              <a:t>варицелло-зостерная</a:t>
            </a:r>
            <a:r>
              <a:rPr lang="ru-RU" dirty="0" smtClean="0"/>
              <a:t> вакцина создана в 1974г.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В России иммунизация начата  с 2008г., с 2009г введена в региональную программу иммунизации (г. Москва, Свердловская и Челябинская области).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Согласно сведениям Государственного реестра лекарственных средств в России зарегистрировано 2 вакцины.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ктивная экстренная  иммунизация (вакцинация) против ветряной оспы разрешена у детей с 12 месяцев и взрослых, не имеющих противопоказаний к введению вакцины, в первые 72-96ч после  контакта  с больным ветряной оспой или опоясывающим герпесом.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001075"/>
          </a:xfrm>
        </p:spPr>
        <p:txBody>
          <a:bodyPr/>
          <a:lstStyle/>
          <a:p>
            <a:r>
              <a:rPr lang="ru-RU" dirty="0"/>
              <a:t>Активная специфическая профилактика </a:t>
            </a:r>
          </a:p>
        </p:txBody>
      </p:sp>
    </p:spTree>
    <p:extLst>
      <p:ext uri="{BB962C8B-B14F-4D97-AF65-F5344CB8AC3E}">
        <p14:creationId xmlns:p14="http://schemas.microsoft.com/office/powerpoint/2010/main" val="38347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1972" y="2073499"/>
            <a:ext cx="11565228" cy="43273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dirty="0" err="1" smtClean="0"/>
              <a:t>Варилрикс</a:t>
            </a:r>
            <a:r>
              <a:rPr lang="ru-RU" sz="3200" dirty="0" smtClean="0"/>
              <a:t> (вакцина против ветряной оспы – живая ослабленная </a:t>
            </a:r>
            <a:r>
              <a:rPr lang="ru-RU" sz="3200" dirty="0" err="1" smtClean="0"/>
              <a:t>аттенуированная</a:t>
            </a:r>
            <a:r>
              <a:rPr lang="ru-RU" sz="3200" dirty="0" smtClean="0"/>
              <a:t>) – Бельгия.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Вводится от 1 года до 13 лет однократно, от 13 лет и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взрослым 2 раза с интервалом 6-10 недель.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  </a:t>
            </a:r>
            <a:r>
              <a:rPr lang="ru-RU" sz="3200" dirty="0" err="1"/>
              <a:t>Окавакс</a:t>
            </a:r>
            <a:r>
              <a:rPr lang="ru-RU" sz="3200" dirty="0"/>
              <a:t>  (вакцина против ветряной оспы – живая </a:t>
            </a:r>
            <a:r>
              <a:rPr lang="ru-RU" sz="3200" dirty="0" err="1"/>
              <a:t>аттенуированная</a:t>
            </a:r>
            <a:r>
              <a:rPr lang="ru-RU" sz="3200" dirty="0"/>
              <a:t>) – </a:t>
            </a:r>
            <a:r>
              <a:rPr lang="ru-RU" sz="3200" dirty="0" smtClean="0"/>
              <a:t>Япония.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Вводится однократно от 1 года  и взрослым.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Зарегистрированные в России вакцины.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4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0330" y="1537855"/>
            <a:ext cx="10734980" cy="46052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sz="2800" dirty="0" smtClean="0"/>
              <a:t>Впервые описана итальянскими врачами </a:t>
            </a:r>
            <a:r>
              <a:rPr lang="en-US" sz="2800" dirty="0" smtClean="0"/>
              <a:t>V.</a:t>
            </a:r>
            <a:r>
              <a:rPr lang="ru-RU" sz="2800" dirty="0" smtClean="0"/>
              <a:t> </a:t>
            </a:r>
            <a:r>
              <a:rPr lang="en-US" sz="2800" dirty="0" err="1" smtClean="0"/>
              <a:t>Vidius</a:t>
            </a:r>
            <a:r>
              <a:rPr lang="en-US" sz="2800" dirty="0" smtClean="0"/>
              <a:t>, F. </a:t>
            </a:r>
            <a:r>
              <a:rPr lang="en-US" sz="2800" dirty="0" err="1" smtClean="0"/>
              <a:t>Ingrassia</a:t>
            </a:r>
            <a:r>
              <a:rPr lang="en-US" sz="2800" dirty="0" smtClean="0"/>
              <a:t> </a:t>
            </a:r>
            <a:r>
              <a:rPr lang="ru-RU" sz="2800" dirty="0" smtClean="0"/>
              <a:t>еще в 14 веке.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До середины 19 столетия рассматривали как клинический вариант натуральной оспы.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 После эпидемии натуральной оспы в 1868-1874гг ветряная оспа признана самостоятельным заболеванием.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 Термин «</a:t>
            </a:r>
            <a:r>
              <a:rPr lang="en-US" sz="2800" dirty="0" smtClean="0"/>
              <a:t>Varicella</a:t>
            </a:r>
            <a:r>
              <a:rPr lang="ru-RU" sz="2800" dirty="0" smtClean="0"/>
              <a:t>» введен в 1872г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 В 1888г венгерским врачом </a:t>
            </a:r>
            <a:r>
              <a:rPr lang="en-US" sz="2800" dirty="0" smtClean="0"/>
              <a:t>J.</a:t>
            </a:r>
            <a:r>
              <a:rPr lang="ru-RU" sz="2800" dirty="0" smtClean="0"/>
              <a:t> </a:t>
            </a:r>
            <a:r>
              <a:rPr lang="en-US" sz="2800" dirty="0" err="1" smtClean="0"/>
              <a:t>Bokay</a:t>
            </a:r>
            <a:r>
              <a:rPr lang="ru-RU" sz="2800" dirty="0" smtClean="0"/>
              <a:t> доказана эпидемиологическая общность ветряной оспы и опоясывающего герпеса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052590"/>
          </a:xfrm>
        </p:spPr>
        <p:txBody>
          <a:bodyPr/>
          <a:lstStyle/>
          <a:p>
            <a:r>
              <a:rPr lang="ru-RU" dirty="0" smtClean="0"/>
              <a:t>Исторические данные.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1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9753" y="415602"/>
            <a:ext cx="10972800" cy="447283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Варилрикс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40" y="1309026"/>
            <a:ext cx="9241831" cy="510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medlife-kirov.ru/u/56f5e5fffc402096d3fc1e32fbcb98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99" y="965914"/>
            <a:ext cx="9618715" cy="57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81082" y="2137893"/>
            <a:ext cx="6645498" cy="3988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6721" y="347729"/>
            <a:ext cx="10972800" cy="844081"/>
          </a:xfrm>
        </p:spPr>
        <p:txBody>
          <a:bodyPr/>
          <a:lstStyle/>
          <a:p>
            <a:r>
              <a:rPr lang="ru-RU" dirty="0" err="1" smtClean="0"/>
              <a:t>Окавакс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14" y="1329945"/>
            <a:ext cx="7881871" cy="525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4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04800" y="1121664"/>
            <a:ext cx="11582400" cy="55961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 Установлено, что </a:t>
            </a:r>
            <a:r>
              <a:rPr lang="ru-RU" sz="3200" b="1" u="sng" dirty="0" smtClean="0"/>
              <a:t>поствакцинальный иммунитет к ветряной оспе  не является пожизненными  снижается через 10-20 лет после вакцинации.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dirty="0" smtClean="0"/>
              <a:t>Риск  заболеть ветряной оспой (опоясывающим герпесом) после вакцинации  снижается до 5%,  заболевание протекает легко, осложнений практически нет.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dirty="0" smtClean="0"/>
              <a:t>Для профилактики </a:t>
            </a:r>
            <a:r>
              <a:rPr lang="ru-RU" sz="3200" dirty="0" err="1" smtClean="0"/>
              <a:t>вакциноассоциированных</a:t>
            </a:r>
            <a:r>
              <a:rPr lang="ru-RU" sz="3200" dirty="0" smtClean="0"/>
              <a:t> заболеваний исключение (ограничение) контакта с вакцинированными в течение 2-й и 3-й недели с момента получения прививки детей из групп риска, беременных.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3600" i="1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55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6215" y="1481069"/>
            <a:ext cx="11603864" cy="51773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 За детьми, перенесшими неосложненные формы ветряной оспы, диспансерное наблюдение не устанавливается.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Реконвалесценты</a:t>
            </a:r>
            <a:r>
              <a:rPr lang="ru-RU" sz="2800" dirty="0" smtClean="0"/>
              <a:t>, перенесшие осложненные формы ветряной оспы, подлежат диспансерному наблюдению: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  </a:t>
            </a:r>
            <a:r>
              <a:rPr lang="ru-RU" sz="2800" dirty="0" smtClean="0"/>
              <a:t>      вирусно-бактериальная пневмония  - до 12 месяцев, осмотры через 3,6,12 месяцев;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 </a:t>
            </a:r>
            <a:r>
              <a:rPr lang="ru-RU" sz="2800" dirty="0" smtClean="0"/>
              <a:t>       менингит, энцефалит, </a:t>
            </a:r>
            <a:r>
              <a:rPr lang="ru-RU" sz="2800" dirty="0" err="1" smtClean="0"/>
              <a:t>менингоэнцефалит</a:t>
            </a:r>
            <a:r>
              <a:rPr lang="ru-RU" sz="2800" dirty="0" smtClean="0"/>
              <a:t> - 3 года, осмотры невролога 1 раз в 3 </a:t>
            </a:r>
            <a:r>
              <a:rPr lang="ru-RU" sz="2800" dirty="0" err="1" smtClean="0"/>
              <a:t>мес</a:t>
            </a:r>
            <a:r>
              <a:rPr lang="ru-RU" sz="2800" dirty="0" smtClean="0"/>
              <a:t> – 1год, далее 1 раз в 6 </a:t>
            </a:r>
            <a:r>
              <a:rPr lang="ru-RU" sz="2800" dirty="0" err="1" smtClean="0"/>
              <a:t>мес</a:t>
            </a:r>
            <a:r>
              <a:rPr lang="ru-RU" sz="28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 </a:t>
            </a:r>
            <a:r>
              <a:rPr lang="ru-RU" sz="2800" dirty="0" smtClean="0"/>
              <a:t>       </a:t>
            </a:r>
            <a:r>
              <a:rPr lang="ru-RU" sz="2800" dirty="0" err="1" smtClean="0"/>
              <a:t>кератоконъюнктивит</a:t>
            </a:r>
            <a:r>
              <a:rPr lang="ru-RU" sz="2800" dirty="0" smtClean="0"/>
              <a:t> – от 6-12 </a:t>
            </a:r>
            <a:r>
              <a:rPr lang="ru-RU" sz="2800" dirty="0" err="1" smtClean="0"/>
              <a:t>мес</a:t>
            </a:r>
            <a:r>
              <a:rPr lang="ru-RU" sz="2800" dirty="0" smtClean="0"/>
              <a:t> до 2 лет , осмотры офтальмолога через 1 месяц.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620" y="338328"/>
            <a:ext cx="10951779" cy="836203"/>
          </a:xfrm>
        </p:spPr>
        <p:txBody>
          <a:bodyPr/>
          <a:lstStyle/>
          <a:p>
            <a:r>
              <a:rPr lang="ru-RU" dirty="0" smtClean="0"/>
              <a:t>Диспансерное наблюдение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8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5893" y="1365504"/>
            <a:ext cx="11541307" cy="53035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 18 ноября 2019г утвержден новый Региональный календарь прививок г. Москвы.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В новую редакцию Регионального календаря включены: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    вакцинация против </a:t>
            </a:r>
            <a:r>
              <a:rPr lang="ru-RU" dirty="0" err="1" smtClean="0"/>
              <a:t>ротавирусной</a:t>
            </a:r>
            <a:r>
              <a:rPr lang="ru-RU" dirty="0" smtClean="0"/>
              <a:t> инфекции детям с 2 </a:t>
            </a:r>
            <a:r>
              <a:rPr lang="ru-RU" dirty="0" err="1" smtClean="0"/>
              <a:t>мес</a:t>
            </a:r>
            <a:r>
              <a:rPr lang="ru-RU" dirty="0" smtClean="0"/>
              <a:t> жизни;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    вакцинация против менингококковой инфекции детям 3-6 лет перед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поступлением в детские дошкольные организации;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    ревакцинация против коклюша детям в возрасте 6-7 лет;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  Проводится, как и ранее  вакцинация против ветряной оспы детям старше 12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месяцев жизни перед  поступлением в детские дошкольные организации;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    вакцинация против гепатита А детям 3-6 лет перед поступлением в детские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организации;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    вакцинация против ВПЧ –инфекции девочкам в возрасте 12-13 лет.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    детям из групп высокого риска ежегодная – вакцинация против РС-инфекции.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92964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Региональный календарь профилактических прививок г. Москвы детям до 17 лет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136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3296" y="816865"/>
            <a:ext cx="11350752" cy="5644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  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Таким образом, введение в Национальный календарь профилактических прививок  вакцинацию против ветряной оспы у детей  и взрослых</a:t>
            </a:r>
            <a:r>
              <a:rPr lang="ru-RU" sz="4000" dirty="0"/>
              <a:t>, </a:t>
            </a:r>
            <a:r>
              <a:rPr lang="ru-RU" sz="4000" dirty="0" smtClean="0"/>
              <a:t>женщин, планирующих беременность,  </a:t>
            </a:r>
            <a:r>
              <a:rPr lang="ru-RU" sz="4000" dirty="0"/>
              <a:t>снизит </a:t>
            </a:r>
            <a:r>
              <a:rPr lang="ru-RU" sz="4000" dirty="0" smtClean="0"/>
              <a:t>заболеваемость ветряной оспой и опоясывающим герпесом и её осложнений.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15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маняня\Desktop\Тамирлан\Re84WDrzU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41" y="1923690"/>
            <a:ext cx="10834778" cy="493431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298" y="-224287"/>
            <a:ext cx="11174083" cy="27259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/>
              <a:t>    </a:t>
            </a:r>
            <a:r>
              <a:rPr lang="ru-RU" sz="9800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9800" b="1" i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-1098586"/>
            <a:ext cx="10972800" cy="1252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9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bs.twimg.com/media/DtBYVZXXgAA3R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837" y="0"/>
            <a:ext cx="122308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645" y="-276045"/>
            <a:ext cx="8735587" cy="13802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Этиология</a:t>
            </a:r>
            <a:endParaRPr lang="ru-RU" sz="6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2234" y="810884"/>
            <a:ext cx="42787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вирус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Varicella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-Zoster</a:t>
            </a:r>
            <a:endParaRPr lang="ru-RU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относится к семейству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      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Herpesvitidae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       подсемейству 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альфа-вирусов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3-го     типа, </a:t>
            </a:r>
          </a:p>
          <a:p>
            <a:pPr marL="457200" lvl="0" indent="-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содержит ДНК.</a:t>
            </a:r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58961" y="922220"/>
            <a:ext cx="3954579" cy="54095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Неустойчив во внешней среде.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Инактивируется при Т +50+52с в течение 30 минут.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Чувствителен к ультрафиолетовому облучению.</a:t>
            </a:r>
          </a:p>
        </p:txBody>
      </p:sp>
      <p:pic>
        <p:nvPicPr>
          <p:cNvPr id="45058" name="Picture 2" descr="C:\Users\маняня\Desktop\Тамирлан\rRDLNLSNd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045" y="983411"/>
            <a:ext cx="6409068" cy="5417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27"/>
            <a:ext cx="10972800" cy="1542231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Хорошо переносит низкие температуры (до – 65С), повторное замораживание.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6082" name="Picture 2" descr="C:\Users\маняня\Desktop\Тамирлан\AzaW86dR4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904" y="1811548"/>
            <a:ext cx="10489721" cy="4634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7833" y="2941376"/>
            <a:ext cx="4278703" cy="2890080"/>
          </a:xfrm>
        </p:spPr>
        <p:txBody>
          <a:bodyPr>
            <a:noAutofit/>
          </a:bodyPr>
          <a:lstStyle/>
          <a:p>
            <a:pPr indent="-342900"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dirty="0" smtClean="0"/>
              <a:t>Источником инфекции </a:t>
            </a:r>
            <a:r>
              <a:rPr lang="ru-RU" sz="3200" dirty="0"/>
              <a:t>является </a:t>
            </a:r>
            <a:r>
              <a:rPr lang="ru-RU" sz="3200" dirty="0" smtClean="0"/>
              <a:t>человек, больной ветряной оспой или опоясывающим герпесом. </a:t>
            </a:r>
          </a:p>
          <a:p>
            <a:pPr indent="-342900">
              <a:buFont typeface="Wingdings" panose="05000000000000000000" pitchFamily="2" charset="2"/>
              <a:buChar char="q"/>
            </a:pPr>
            <a:endParaRPr lang="ru-RU" sz="3200" b="1" u="sng" dirty="0" smtClean="0"/>
          </a:p>
        </p:txBody>
      </p:sp>
      <p:pic>
        <p:nvPicPr>
          <p:cNvPr id="28673" name="Picture 1" descr="C:\Users\маняня\Desktop\Тамирлан\sH4p0HlPb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36" y="1155939"/>
            <a:ext cx="4935747" cy="5390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66958" y="1001402"/>
            <a:ext cx="41234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Заразен с последних 2-3 дней инкубационного периода до 5 дня с момента появления последней везикулы.</a:t>
            </a:r>
          </a:p>
          <a:p>
            <a:pPr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Пути передачи: воздушно капельный, редко – контактно-бытовой, вертикальный. Возбудитель потоком воздуха может переноситься на большие расстояния (в соседние комнаты, на другие этажи).</a:t>
            </a:r>
          </a:p>
          <a:p>
            <a:pPr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Индекс </a:t>
            </a:r>
            <a:r>
              <a:rPr lang="ru-RU" sz="2400" b="1" u="sng" dirty="0" err="1" smtClean="0">
                <a:solidFill>
                  <a:schemeClr val="bg2">
                    <a:lumMod val="50000"/>
                  </a:schemeClr>
                </a:solidFill>
              </a:rPr>
              <a:t>контагиозности</a:t>
            </a: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 – 90%. 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7106" name="Picture 2" descr="https://sun9-44.userapi.com/c857016/v857016992/1166ff/F3q2CNZa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87" y="752474"/>
            <a:ext cx="6019800" cy="610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631766"/>
            <a:ext cx="10500208" cy="5777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 </a:t>
            </a:r>
            <a:r>
              <a:rPr lang="ru-RU" sz="3200" dirty="0" smtClean="0"/>
              <a:t>Заболеваемость чрезвычайно высокая.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 Болеют преимущественно дети дошкольного возраста.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 Сезонность: заболеваемость повышается в осенне-зимний период.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dirty="0" smtClean="0"/>
              <a:t> Иммунитет после перенесенного заболевания стойкий</a:t>
            </a:r>
            <a:r>
              <a:rPr lang="ru-RU" sz="3200" dirty="0" smtClean="0"/>
              <a:t>.  Повторные случаи ветряной оспы случаются очень редко. Однако вирус </a:t>
            </a:r>
            <a:r>
              <a:rPr lang="ru-RU" sz="3200" dirty="0" err="1" smtClean="0"/>
              <a:t>персистирует</a:t>
            </a:r>
            <a:r>
              <a:rPr lang="ru-RU" sz="3200" dirty="0" smtClean="0"/>
              <a:t> в организме пожизненно и при снижении защитных сил </a:t>
            </a:r>
            <a:r>
              <a:rPr lang="ru-RU" sz="3200" dirty="0" err="1" smtClean="0"/>
              <a:t>макроорганизма</a:t>
            </a:r>
            <a:r>
              <a:rPr lang="ru-RU" sz="3200" dirty="0" smtClean="0"/>
              <a:t> обусловливает развитие опоясывающего герпеса.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100" y="-96833"/>
            <a:ext cx="9751435" cy="193665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917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5374</TotalTime>
  <Words>2107</Words>
  <Application>Microsoft Office PowerPoint</Application>
  <PresentationFormat>Широкоэкранный</PresentationFormat>
  <Paragraphs>174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Microsoft YaHei</vt:lpstr>
      <vt:lpstr>Arial</vt:lpstr>
      <vt:lpstr>Calibri</vt:lpstr>
      <vt:lpstr>Candara</vt:lpstr>
      <vt:lpstr>Symbol</vt:lpstr>
      <vt:lpstr>Tahoma</vt:lpstr>
      <vt:lpstr>Times New Roman</vt:lpstr>
      <vt:lpstr>Wingdings</vt:lpstr>
      <vt:lpstr>Волна</vt:lpstr>
      <vt:lpstr>Презентация PowerPoint</vt:lpstr>
      <vt:lpstr>Презентация PowerPoint</vt:lpstr>
      <vt:lpstr>Исторические данные.</vt:lpstr>
      <vt:lpstr>Этиология</vt:lpstr>
      <vt:lpstr>Презентация PowerPoint</vt:lpstr>
      <vt:lpstr>Хорошо переносит низкие температуры (до – 65С), повторное замораживание. </vt:lpstr>
      <vt:lpstr>Презентация PowerPoint</vt:lpstr>
      <vt:lpstr>Презентация PowerPoint</vt:lpstr>
      <vt:lpstr>Презентация PowerPoint</vt:lpstr>
      <vt:lpstr>Классификация ветряной оспы</vt:lpstr>
      <vt:lpstr>Клиника</vt:lpstr>
      <vt:lpstr>Презентация PowerPoint</vt:lpstr>
      <vt:lpstr>Клиника</vt:lpstr>
      <vt:lpstr>Презентация PowerPoint</vt:lpstr>
      <vt:lpstr>Презентация PowerPoint</vt:lpstr>
      <vt:lpstr>Клиника</vt:lpstr>
      <vt:lpstr>Клиника</vt:lpstr>
      <vt:lpstr>По тяжести разделяют:</vt:lpstr>
      <vt:lpstr>Осложнения</vt:lpstr>
      <vt:lpstr>Особенности ветряной оспы у детей раннего возраста</vt:lpstr>
      <vt:lpstr>Презентация PowerPoint</vt:lpstr>
      <vt:lpstr>Диагностика</vt:lpstr>
      <vt:lpstr>Диагностика</vt:lpstr>
      <vt:lpstr>Презентация PowerPoint</vt:lpstr>
      <vt:lpstr>Лечение</vt:lpstr>
      <vt:lpstr>Лечение</vt:lpstr>
      <vt:lpstr>Профилактика </vt:lpstr>
      <vt:lpstr>Активная специфическая профилактика </vt:lpstr>
      <vt:lpstr>Зарегистрированные в России вакцины.</vt:lpstr>
      <vt:lpstr>Варилрикс </vt:lpstr>
      <vt:lpstr>Окавакс </vt:lpstr>
      <vt:lpstr>Презентация PowerPoint</vt:lpstr>
      <vt:lpstr>Диспансерное наблюдение</vt:lpstr>
      <vt:lpstr>Региональный календарь профилактических прививок г. Москвы детям до 17 лет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Коклюш</dc:title>
  <dc:creator>StepanovaIG</dc:creator>
  <cp:lastModifiedBy>Пользователь Windows</cp:lastModifiedBy>
  <cp:revision>331</cp:revision>
  <cp:lastPrinted>2019-05-16T15:27:55Z</cp:lastPrinted>
  <dcterms:created xsi:type="dcterms:W3CDTF">2018-06-19T04:55:13Z</dcterms:created>
  <dcterms:modified xsi:type="dcterms:W3CDTF">2020-10-22T10:13:25Z</dcterms:modified>
</cp:coreProperties>
</file>