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306" r:id="rId7"/>
    <p:sldId id="307" r:id="rId8"/>
    <p:sldId id="308" r:id="rId9"/>
    <p:sldId id="309" r:id="rId10"/>
    <p:sldId id="310" r:id="rId11"/>
    <p:sldId id="312" r:id="rId12"/>
    <p:sldId id="314" r:id="rId13"/>
    <p:sldId id="317" r:id="rId14"/>
    <p:sldId id="318" r:id="rId15"/>
    <p:sldId id="322" r:id="rId16"/>
    <p:sldId id="323" r:id="rId17"/>
    <p:sldId id="324" r:id="rId18"/>
    <p:sldId id="325" r:id="rId19"/>
    <p:sldId id="326" r:id="rId20"/>
    <p:sldId id="327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9" r:id="rId37"/>
    <p:sldId id="276" r:id="rId38"/>
    <p:sldId id="277" r:id="rId39"/>
    <p:sldId id="278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  <p:sldId id="294" r:id="rId55"/>
    <p:sldId id="295" r:id="rId56"/>
    <p:sldId id="296" r:id="rId57"/>
    <p:sldId id="297" r:id="rId58"/>
    <p:sldId id="298" r:id="rId59"/>
    <p:sldId id="299" r:id="rId60"/>
    <p:sldId id="300" r:id="rId61"/>
    <p:sldId id="301" r:id="rId62"/>
    <p:sldId id="302" r:id="rId63"/>
    <p:sldId id="303" r:id="rId64"/>
    <p:sldId id="304" r:id="rId65"/>
    <p:sldId id="305" r:id="rId6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044" autoAdjust="0"/>
    <p:restoredTop sz="94660"/>
  </p:normalViewPr>
  <p:slideViewPr>
    <p:cSldViewPr>
      <p:cViewPr varScale="1">
        <p:scale>
          <a:sx n="69" d="100"/>
          <a:sy n="69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228601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МЕДИКАМЕНТОЗНОЕ ВЕДЕНИЕ ПАЦИЕНТОВ СТАРШИХ ВОЗРАСТНЫХ ГРУПП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А.Н.Ильницкий</a:t>
            </a:r>
          </a:p>
          <a:p>
            <a:r>
              <a:rPr lang="ru-RU" dirty="0" smtClean="0"/>
              <a:t>Институт повышения квалификации ФМБА России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Особенности фармакотерапии 5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</a:t>
            </a:r>
            <a:r>
              <a:rPr lang="ru-RU" dirty="0" smtClean="0"/>
              <a:t>оптимизации лекарственного лечения очень важно использовать методы и средства, повышающие </a:t>
            </a:r>
            <a:r>
              <a:rPr lang="ru-RU" dirty="0" smtClean="0"/>
              <a:t>толерантность </a:t>
            </a:r>
            <a:r>
              <a:rPr lang="ru-RU" dirty="0" smtClean="0"/>
              <a:t>к </a:t>
            </a:r>
            <a:r>
              <a:rPr lang="ru-RU" dirty="0" smtClean="0"/>
              <a:t>лекарствам;</a:t>
            </a:r>
          </a:p>
          <a:p>
            <a:r>
              <a:rPr lang="ru-RU" dirty="0" smtClean="0"/>
              <a:t>эффективным </a:t>
            </a:r>
            <a:r>
              <a:rPr lang="ru-RU" dirty="0" smtClean="0"/>
              <a:t>средством повышения выносливости к лекарствам является рациональный режим двигательной активности.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СОВРЕМЕННАЯ ГЕРИАТРИЯ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И ПРОБЛЕМЫ ФАРМАКОТЕРАПИИ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Admin\Мои документы\Мои рисунки\i2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Международная ассоциация геронтологии и гериатрии (</a:t>
            </a:r>
            <a:r>
              <a:rPr lang="en-US" b="1" dirty="0" smtClean="0">
                <a:solidFill>
                  <a:schemeClr val="accent3"/>
                </a:solidFill>
              </a:rPr>
              <a:t>IAGG</a:t>
            </a:r>
            <a:r>
              <a:rPr lang="ru-RU" b="1" dirty="0" smtClean="0">
                <a:solidFill>
                  <a:schemeClr val="accent3"/>
                </a:solidFill>
              </a:rPr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Концепция гериатрической службы:</a:t>
            </a:r>
          </a:p>
          <a:p>
            <a:pPr>
              <a:buFontTx/>
              <a:buChar char="-"/>
            </a:pPr>
            <a:r>
              <a:rPr lang="ru-RU" dirty="0" smtClean="0"/>
              <a:t>не нозологический, а синдромальный подход;</a:t>
            </a:r>
          </a:p>
          <a:p>
            <a:pPr>
              <a:buFontTx/>
              <a:buChar char="-"/>
            </a:pPr>
            <a:r>
              <a:rPr lang="ru-RU" dirty="0" smtClean="0"/>
              <a:t>оказание медико-социальной помощи при гериатрических синдромах;</a:t>
            </a:r>
          </a:p>
          <a:p>
            <a:pPr>
              <a:buFontTx/>
              <a:buChar char="-"/>
            </a:pPr>
            <a:r>
              <a:rPr lang="ru-RU" dirty="0" smtClean="0"/>
              <a:t>подход к процессам старения с точки зрения «континуума старения;</a:t>
            </a:r>
          </a:p>
          <a:p>
            <a:pPr>
              <a:buFontTx/>
              <a:buChar char="-"/>
            </a:pPr>
            <a:r>
              <a:rPr lang="ru-RU" dirty="0" smtClean="0"/>
              <a:t> идеология профилактики синдрома старческой астении (</a:t>
            </a:r>
            <a:r>
              <a:rPr lang="en-US" dirty="0" smtClean="0"/>
              <a:t>frailty). </a:t>
            </a: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Определение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синдрома 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старческой астении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Старческая астения (англ. - </a:t>
            </a:r>
            <a:r>
              <a:rPr lang="en-US" dirty="0" smtClean="0"/>
              <a:t>frailty) </a:t>
            </a:r>
            <a:r>
              <a:rPr lang="ru-RU" dirty="0" smtClean="0"/>
              <a:t>– это клинический синдром, включающий в себя: </a:t>
            </a:r>
          </a:p>
          <a:p>
            <a:pPr>
              <a:buNone/>
            </a:pPr>
            <a:r>
              <a:rPr lang="ru-RU" dirty="0" smtClean="0"/>
              <a:t>    1) потерю веса, в том числе на фоне саркопении, </a:t>
            </a:r>
          </a:p>
          <a:p>
            <a:pPr>
              <a:buNone/>
            </a:pPr>
            <a:r>
              <a:rPr lang="ru-RU" dirty="0" smtClean="0"/>
              <a:t>    2) доказанное динамометрически снижение силы кисти, </a:t>
            </a:r>
          </a:p>
          <a:p>
            <a:pPr>
              <a:buNone/>
            </a:pPr>
            <a:r>
              <a:rPr lang="ru-RU" dirty="0" smtClean="0"/>
              <a:t>    3) выраженную слабость и повышенную утомляемость, </a:t>
            </a:r>
          </a:p>
          <a:p>
            <a:pPr>
              <a:buNone/>
            </a:pPr>
            <a:r>
              <a:rPr lang="ru-RU" dirty="0" smtClean="0"/>
              <a:t>    4) снижение скорости передвижения, </a:t>
            </a:r>
          </a:p>
          <a:p>
            <a:pPr>
              <a:buNone/>
            </a:pPr>
            <a:r>
              <a:rPr lang="ru-RU" dirty="0" smtClean="0"/>
              <a:t>    5)значительное снижение физической активности. </a:t>
            </a:r>
          </a:p>
          <a:p>
            <a:pPr algn="r">
              <a:buNone/>
            </a:pPr>
            <a:r>
              <a:rPr lang="en-US" sz="2900" i="1" dirty="0" smtClean="0"/>
              <a:t>Fried L.P. et al</a:t>
            </a:r>
            <a:r>
              <a:rPr lang="ru-RU" sz="2900" i="1" dirty="0" smtClean="0"/>
              <a:t>.</a:t>
            </a:r>
            <a:r>
              <a:rPr lang="en-US" sz="2900" i="1" dirty="0" smtClean="0"/>
              <a:t>, 2001</a:t>
            </a:r>
            <a:endParaRPr lang="ru-RU" sz="2900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3"/>
                </a:solidFill>
              </a:rPr>
              <a:t>Этиология</a:t>
            </a:r>
            <a:endParaRPr lang="ru-RU" sz="4000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фенотип, передающийся генетически (</a:t>
            </a:r>
            <a:r>
              <a:rPr lang="en-US" dirty="0" smtClean="0"/>
              <a:t>Fried</a:t>
            </a:r>
            <a:r>
              <a:rPr lang="ru-RU" dirty="0" smtClean="0"/>
              <a:t>-</a:t>
            </a:r>
            <a:r>
              <a:rPr lang="en-US" dirty="0" smtClean="0"/>
              <a:t>like</a:t>
            </a:r>
            <a:r>
              <a:rPr lang="ru-RU" dirty="0" smtClean="0"/>
              <a:t>);</a:t>
            </a:r>
          </a:p>
          <a:p>
            <a:r>
              <a:rPr lang="ru-RU" dirty="0" smtClean="0"/>
              <a:t>совокупность приобретенного дефицита функций на фоне полиморбидности (</a:t>
            </a:r>
            <a:r>
              <a:rPr lang="en-US" dirty="0" smtClean="0"/>
              <a:t>Rockwood</a:t>
            </a:r>
            <a:r>
              <a:rPr lang="ru-RU" dirty="0" smtClean="0"/>
              <a:t>-</a:t>
            </a:r>
            <a:r>
              <a:rPr lang="en-US" dirty="0" smtClean="0"/>
              <a:t>like</a:t>
            </a:r>
            <a:r>
              <a:rPr lang="ru-RU" dirty="0" smtClean="0"/>
              <a:t>).</a:t>
            </a:r>
            <a:r>
              <a:rPr lang="ru-RU" b="1" dirty="0" smtClean="0"/>
              <a:t> </a:t>
            </a:r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dirty="0" smtClean="0"/>
              <a:t>При этом в странах бывшего СССР чаще встречается так называемый приобретенный синдром старческой астении </a:t>
            </a:r>
            <a:r>
              <a:rPr lang="ru-RU" b="1" dirty="0" smtClean="0"/>
              <a:t>на фоне кумуляции заболеваний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Органы-мишени синдрома старческой астении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u="sng" dirty="0" smtClean="0"/>
              <a:t>костно-мышечная система</a:t>
            </a:r>
            <a:r>
              <a:rPr lang="ru-RU" dirty="0" smtClean="0"/>
              <a:t>: снижается мышечная масса, происходят нарушения мышечной терморегуляции, снижается потребление мышцами кислорода, нарушается иннервация мышечной ткани, ее выносливость.</a:t>
            </a:r>
          </a:p>
          <a:p>
            <a:pPr algn="ctr">
              <a:buNone/>
            </a:pPr>
            <a:r>
              <a:rPr lang="ru-RU" b="1" dirty="0" smtClean="0"/>
              <a:t>САРКОПЕНИЯ</a:t>
            </a:r>
          </a:p>
          <a:p>
            <a:pPr algn="r">
              <a:buNone/>
            </a:pPr>
            <a:r>
              <a:rPr lang="en-US" sz="2500" i="1" dirty="0" smtClean="0"/>
              <a:t>Rockwood K.</a:t>
            </a:r>
            <a:r>
              <a:rPr lang="ru-RU" sz="2500" i="1" dirty="0" smtClean="0"/>
              <a:t>, 2011</a:t>
            </a:r>
            <a:endParaRPr lang="ru-RU" sz="2500" i="1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Органы-мишени синдрома старческой астении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- </a:t>
            </a:r>
            <a:r>
              <a:rPr lang="ru-RU" u="sng" dirty="0" smtClean="0"/>
              <a:t>иммунная система</a:t>
            </a:r>
            <a:r>
              <a:rPr lang="ru-RU" dirty="0" smtClean="0"/>
              <a:t>: снижается продукция и содержание иммуноглобулина А, </a:t>
            </a:r>
            <a:r>
              <a:rPr lang="en-US" dirty="0" smtClean="0"/>
              <a:t>G</a:t>
            </a:r>
            <a:r>
              <a:rPr lang="ru-RU" dirty="0" smtClean="0"/>
              <a:t>, интерлейкина 2, активируется продукция провоспалительных цитокинов (интерлейкин 6).</a:t>
            </a:r>
          </a:p>
          <a:p>
            <a:pPr algn="ctr">
              <a:buNone/>
            </a:pPr>
            <a:r>
              <a:rPr lang="ru-RU" dirty="0" smtClean="0"/>
              <a:t>   </a:t>
            </a:r>
            <a:r>
              <a:rPr lang="ru-RU" b="1" dirty="0" smtClean="0"/>
              <a:t>ПРОВОСПАЛИТЕЛЬНЫЙ </a:t>
            </a:r>
          </a:p>
          <a:p>
            <a:pPr algn="ctr">
              <a:buNone/>
            </a:pPr>
            <a:r>
              <a:rPr lang="ru-RU" b="1" dirty="0" smtClean="0"/>
              <a:t>ПОЛИМОРБИДНЫЙ СТАТУС</a:t>
            </a:r>
          </a:p>
          <a:p>
            <a:pPr algn="r">
              <a:buNone/>
            </a:pPr>
            <a:r>
              <a:rPr lang="en-US" sz="2500" i="1" dirty="0" smtClean="0"/>
              <a:t>Morley J. E.</a:t>
            </a:r>
            <a:r>
              <a:rPr lang="ru-RU" sz="2500" i="1" dirty="0" smtClean="0"/>
              <a:t> </a:t>
            </a:r>
            <a:r>
              <a:rPr lang="en-US" sz="2500" i="1" dirty="0" smtClean="0"/>
              <a:t>et al., 2001</a:t>
            </a:r>
            <a:endParaRPr lang="ru-RU" sz="2500" i="1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Органы-мишени синдрома старческой астении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- </a:t>
            </a:r>
            <a:r>
              <a:rPr lang="ru-RU" u="sng" dirty="0" smtClean="0"/>
              <a:t>нейроэндокринная система</a:t>
            </a:r>
            <a:r>
              <a:rPr lang="ru-RU" dirty="0" smtClean="0"/>
              <a:t>: снижается содержание гормона роста, эстрогена и тестостерона, инсулиноподобного фактора роста – 1, витамина </a:t>
            </a:r>
            <a:r>
              <a:rPr lang="en-US" dirty="0" smtClean="0"/>
              <a:t>D</a:t>
            </a:r>
            <a:r>
              <a:rPr lang="ru-RU" dirty="0" smtClean="0"/>
              <a:t>. Происходит увеличение инсулинорезистентности, повышается симпатический тонус, нарастает стероидная дисрегуляция.</a:t>
            </a:r>
          </a:p>
          <a:p>
            <a:pPr algn="ctr">
              <a:buNone/>
            </a:pPr>
            <a:r>
              <a:rPr lang="ru-RU" b="1" dirty="0" smtClean="0"/>
              <a:t>СНИЖЕНИЕ МЕТАБОЛИЧЕСКОГО ИНДЕКСА</a:t>
            </a:r>
            <a:endParaRPr lang="en-US" b="1" dirty="0" smtClean="0"/>
          </a:p>
          <a:p>
            <a:pPr algn="r">
              <a:buNone/>
            </a:pPr>
            <a:r>
              <a:rPr lang="en-US" sz="2700" i="1" dirty="0" err="1" smtClean="0"/>
              <a:t>Fedarko</a:t>
            </a:r>
            <a:r>
              <a:rPr lang="en-US" sz="2700" i="1" dirty="0" smtClean="0"/>
              <a:t> N.</a:t>
            </a:r>
            <a:r>
              <a:rPr lang="ru-RU" sz="2700" i="1" dirty="0" smtClean="0"/>
              <a:t>, 2011</a:t>
            </a:r>
            <a:endParaRPr lang="ru-RU" sz="2700" i="1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300" b="1" dirty="0" smtClean="0">
                <a:solidFill>
                  <a:schemeClr val="accent3"/>
                </a:solidFill>
              </a:rPr>
              <a:t>Порочные круги формирования синдрома старческой астении: «Хрупкость»</a:t>
            </a:r>
            <a:endParaRPr lang="ru-RU" sz="3300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Синдром мальнутриции, саркопения и снижение метаболического индекса и уровня физической активности представляют собой замкнутый патогенетический круг формирования синдрома старческой астении</a:t>
            </a:r>
            <a:r>
              <a:rPr lang="ru-RU" dirty="0" smtClean="0"/>
              <a:t>. При минимальных внешних или внутренних воздействиях к этому кругу присоединяются другие патогенные факторы, что способно в минимальные сроки приводить к ухудшению состояния, инвалидности и смерти.</a:t>
            </a:r>
          </a:p>
          <a:p>
            <a:pPr algn="r">
              <a:buNone/>
            </a:pPr>
            <a:r>
              <a:rPr lang="en-US" sz="2700" i="1" dirty="0" smtClean="0"/>
              <a:t>Espinoza S., Walston, J. D.</a:t>
            </a:r>
            <a:r>
              <a:rPr lang="ru-RU" sz="2700" i="1" dirty="0" smtClean="0"/>
              <a:t>, 2005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STOPP START</a:t>
            </a:r>
            <a:r>
              <a:rPr lang="ru-RU" b="1" dirty="0" smtClean="0">
                <a:solidFill>
                  <a:schemeClr val="accent3"/>
                </a:solidFill>
              </a:rPr>
              <a:t> 1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en-US" dirty="0" smtClean="0"/>
              <a:t>Gallagher P., Ryan C., Byrne S., Kennedy J., </a:t>
            </a:r>
            <a:r>
              <a:rPr lang="en-US" dirty="0" err="1" smtClean="0"/>
              <a:t>O‘Mahody</a:t>
            </a:r>
            <a:r>
              <a:rPr lang="en-US" dirty="0" smtClean="0"/>
              <a:t> D. STOPP (Screening Tool of Older Persons Prescriptions) and START (</a:t>
            </a:r>
            <a:r>
              <a:rPr lang="en-US" dirty="0" smtClean="0"/>
              <a:t>Screening Tool </a:t>
            </a:r>
            <a:r>
              <a:rPr lang="en-US" dirty="0" smtClean="0"/>
              <a:t>to Alert Doctors to Right Treatment)</a:t>
            </a:r>
            <a:r>
              <a:rPr lang="ru-RU" dirty="0" smtClean="0"/>
              <a:t>: </a:t>
            </a:r>
            <a:r>
              <a:rPr lang="en-US" dirty="0" smtClean="0"/>
              <a:t>Consensus Validation. Int. J. </a:t>
            </a:r>
            <a:r>
              <a:rPr lang="en-US" dirty="0" err="1" smtClean="0"/>
              <a:t>Clin</a:t>
            </a:r>
            <a:r>
              <a:rPr lang="en-US" dirty="0" smtClean="0"/>
              <a:t>. </a:t>
            </a:r>
            <a:r>
              <a:rPr lang="en-US" dirty="0" err="1" smtClean="0"/>
              <a:t>Farmacol</a:t>
            </a:r>
            <a:r>
              <a:rPr lang="en-US" dirty="0" smtClean="0"/>
              <a:t>. </a:t>
            </a:r>
            <a:r>
              <a:rPr lang="en-US" dirty="0" err="1" smtClean="0"/>
              <a:t>Ther</a:t>
            </a:r>
            <a:r>
              <a:rPr lang="en-US" dirty="0" smtClean="0"/>
              <a:t>. 2008</a:t>
            </a:r>
            <a:r>
              <a:rPr lang="ru-RU" dirty="0" smtClean="0"/>
              <a:t>; 46 (2): 72 – 83.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ЦЕЛЬ ФАРМАКОТЕРАПИИ В ГЕРИАТРИИ – ПРЕДУПРЕЖДЕНИЕ ФОРМИРОВАНИЯ СИНДРОМА СТАРЧЕСКОЙ АСТЕНИИ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Наиболее часто </a:t>
            </a:r>
            <a:br>
              <a:rPr lang="ru-RU" b="1" dirty="0" smtClean="0">
                <a:solidFill>
                  <a:schemeClr val="accent3"/>
                </a:solidFill>
              </a:rPr>
            </a:br>
            <a:r>
              <a:rPr lang="ru-RU" b="1" dirty="0" smtClean="0">
                <a:solidFill>
                  <a:schemeClr val="accent3"/>
                </a:solidFill>
              </a:rPr>
              <a:t>назначаемые препараты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</a:t>
            </a:r>
            <a:r>
              <a:rPr lang="ru-RU" dirty="0" smtClean="0"/>
              <a:t>езагреганты (включая аспирин) – 29,6%;</a:t>
            </a:r>
          </a:p>
          <a:p>
            <a:r>
              <a:rPr lang="ru-RU" dirty="0" smtClean="0"/>
              <a:t>диуретики – 27,3%;</a:t>
            </a:r>
          </a:p>
          <a:p>
            <a:r>
              <a:rPr lang="ru-RU" dirty="0" smtClean="0"/>
              <a:t>в</a:t>
            </a:r>
            <a:r>
              <a:rPr lang="ru-RU" dirty="0" smtClean="0"/>
              <a:t>арфарин -  10,5%;</a:t>
            </a:r>
          </a:p>
          <a:p>
            <a:r>
              <a:rPr lang="ru-RU" dirty="0" smtClean="0"/>
              <a:t>иАПФ – 7,7%;</a:t>
            </a:r>
          </a:p>
          <a:p>
            <a:r>
              <a:rPr lang="ru-RU" dirty="0" smtClean="0"/>
              <a:t>а</a:t>
            </a:r>
            <a:r>
              <a:rPr lang="ru-RU" dirty="0" smtClean="0"/>
              <a:t>нтидепрессанты – 7,1%;</a:t>
            </a:r>
          </a:p>
          <a:p>
            <a:r>
              <a:rPr lang="ru-RU" dirty="0" err="1" smtClean="0"/>
              <a:t>ß-адреноблокаторы </a:t>
            </a:r>
            <a:r>
              <a:rPr lang="ru-RU" dirty="0" smtClean="0"/>
              <a:t>– 6,8%;</a:t>
            </a:r>
          </a:p>
          <a:p>
            <a:r>
              <a:rPr lang="ru-RU" dirty="0" err="1" smtClean="0"/>
              <a:t>о</a:t>
            </a:r>
            <a:r>
              <a:rPr lang="ru-RU" dirty="0" err="1" smtClean="0"/>
              <a:t>пиоидные</a:t>
            </a:r>
            <a:r>
              <a:rPr lang="ru-RU" dirty="0" smtClean="0"/>
              <a:t> анальгетики – 6,0%;</a:t>
            </a:r>
          </a:p>
          <a:p>
            <a:r>
              <a:rPr lang="ru-RU" dirty="0" err="1" smtClean="0"/>
              <a:t>д</a:t>
            </a:r>
            <a:r>
              <a:rPr lang="ru-RU" dirty="0" err="1" smtClean="0"/>
              <a:t>игоксин</a:t>
            </a:r>
            <a:r>
              <a:rPr lang="ru-RU" dirty="0" smtClean="0"/>
              <a:t> – 2,9%;</a:t>
            </a:r>
          </a:p>
          <a:p>
            <a:r>
              <a:rPr lang="ru-RU" dirty="0" err="1" smtClean="0"/>
              <a:t>п</a:t>
            </a:r>
            <a:r>
              <a:rPr lang="ru-RU" dirty="0" err="1" smtClean="0"/>
              <a:t>реднизолон</a:t>
            </a:r>
            <a:r>
              <a:rPr lang="ru-RU" dirty="0" smtClean="0"/>
              <a:t> – 2,5%.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ПАТОЛОГИЯ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ЖЕЛУДОЧНО-КИШЕЧНОГО ТРАКТА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STOPP</a:t>
            </a:r>
            <a:r>
              <a:rPr lang="ru-RU" b="1" dirty="0" smtClean="0">
                <a:solidFill>
                  <a:schemeClr val="accent3"/>
                </a:solidFill>
              </a:rPr>
              <a:t>: лоперамид, кодеина фосфат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л</a:t>
            </a:r>
            <a:r>
              <a:rPr lang="ru-RU" dirty="0" smtClean="0"/>
              <a:t>ечение диареи неуточненного генеза: увеличение периода диагностики, развитие стойкого запора, токсический мегаколон на фоне хронического холецистита, гиподиагностика острого гастроэнтерита;</a:t>
            </a:r>
          </a:p>
          <a:p>
            <a:r>
              <a:rPr lang="ru-RU" dirty="0" smtClean="0"/>
              <a:t> лечение острого гастроэнтерита: риск развития системной токсемии в связи с неадекватной антибактериальной терапией при ослаблении симптоматики.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STOPP</a:t>
            </a:r>
            <a:r>
              <a:rPr lang="ru-RU" b="1" dirty="0" smtClean="0">
                <a:solidFill>
                  <a:schemeClr val="accent3"/>
                </a:solidFill>
              </a:rPr>
              <a:t>: </a:t>
            </a:r>
            <a:r>
              <a:rPr lang="ru-RU" b="1" dirty="0" err="1" smtClean="0">
                <a:solidFill>
                  <a:schemeClr val="accent3"/>
                </a:solidFill>
              </a:rPr>
              <a:t>метоклопрамид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риск развития синдрома паркинсонизма.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STOPP</a:t>
            </a:r>
            <a:r>
              <a:rPr lang="ru-RU" b="1" dirty="0" smtClean="0">
                <a:solidFill>
                  <a:schemeClr val="accent3"/>
                </a:solidFill>
              </a:rPr>
              <a:t>: </a:t>
            </a:r>
            <a:r>
              <a:rPr lang="ru-RU" b="1" dirty="0" smtClean="0">
                <a:solidFill>
                  <a:schemeClr val="accent3"/>
                </a:solidFill>
              </a:rPr>
              <a:t>ингибиторы </a:t>
            </a:r>
            <a:br>
              <a:rPr lang="ru-RU" b="1" dirty="0" smtClean="0">
                <a:solidFill>
                  <a:schemeClr val="accent3"/>
                </a:solidFill>
              </a:rPr>
            </a:br>
            <a:r>
              <a:rPr lang="ru-RU" b="1" dirty="0" smtClean="0">
                <a:solidFill>
                  <a:schemeClr val="accent3"/>
                </a:solidFill>
              </a:rPr>
              <a:t>протонной помпы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назначение терапии на протяжении 8 недель и более в полной терапевтической дозе: риск неэффективности терапии ингибиторами протонной помпы для проведения «терапии по требованию» или антисекреторной терапии при пептической язве, эзофагите/</a:t>
            </a:r>
            <a:r>
              <a:rPr lang="ru-RU" dirty="0" err="1" smtClean="0"/>
              <a:t>гастроэзофагеальной</a:t>
            </a:r>
            <a:r>
              <a:rPr lang="ru-RU" dirty="0" smtClean="0"/>
              <a:t> рефлюксной болезни.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START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</a:t>
            </a:r>
            <a:r>
              <a:rPr lang="ru-RU" dirty="0" smtClean="0"/>
              <a:t>нгибиторы протонной помпы: препараты выбора при гастроэзофагеальной рефлюксной болезни, дилатация вышерасположенных отделов на фоне стенозирующих пептических стриктур, терапия НПВС;</a:t>
            </a:r>
          </a:p>
          <a:p>
            <a:r>
              <a:rPr lang="ru-RU" dirty="0" smtClean="0"/>
              <a:t> пищевые волокна: при симптомной дивертикулярной болезни, сопровождаемой запорами.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ПАТОЛОГИЯ </a:t>
            </a:r>
            <a:endParaRPr lang="en-US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СЕРДЕЧНО-СОСУДИСТОЙ СИСТЕМЫ: </a:t>
            </a:r>
            <a:r>
              <a:rPr lang="en-US" b="1" dirty="0" smtClean="0">
                <a:solidFill>
                  <a:schemeClr val="accent3"/>
                </a:solidFill>
              </a:rPr>
              <a:t>STOPP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accent3"/>
                </a:solidFill>
              </a:rPr>
              <a:t>Дигоксин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ри длительном применении в дозе 125 </a:t>
            </a:r>
            <a:r>
              <a:rPr lang="el-GR" dirty="0" smtClean="0"/>
              <a:t>μ</a:t>
            </a:r>
            <a:r>
              <a:rPr lang="en-US" dirty="0" smtClean="0"/>
              <a:t>g</a:t>
            </a:r>
            <a:r>
              <a:rPr lang="ru-RU" dirty="0" smtClean="0"/>
              <a:t>/день на фоне сниженной почечной функции (скорость клубочковой фильтрации менее 50 </a:t>
            </a:r>
            <a:r>
              <a:rPr lang="en-US" dirty="0" smtClean="0"/>
              <a:t>ml</a:t>
            </a:r>
            <a:r>
              <a:rPr lang="ru-RU" dirty="0" smtClean="0"/>
              <a:t>/</a:t>
            </a:r>
            <a:r>
              <a:rPr lang="en-US" dirty="0" smtClean="0"/>
              <a:t>min</a:t>
            </a:r>
            <a:r>
              <a:rPr lang="ru-RU" dirty="0" smtClean="0"/>
              <a:t>): значительно увеличивается частота дигиталисной интоксикации, в результате которой развивается синдром падений.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Петлевые диуретики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при претибиальной микседеме на фоне отсутствия хронической сердечной недостаточности: нет доказательных данных об эффективности, необходимо начинать с компрессионного трикотажа;</a:t>
            </a:r>
          </a:p>
          <a:p>
            <a:r>
              <a:rPr lang="ru-RU" dirty="0" smtClean="0"/>
              <a:t> как препарат первой линии в терапии артериальной гипертензии: нужны более безопасные и мягкие препараты;</a:t>
            </a:r>
          </a:p>
          <a:p>
            <a:r>
              <a:rPr lang="ru-RU" dirty="0" err="1" smtClean="0"/>
              <a:t>т</a:t>
            </a:r>
            <a:r>
              <a:rPr lang="ru-RU" dirty="0" err="1" smtClean="0"/>
              <a:t>иазидные</a:t>
            </a:r>
            <a:r>
              <a:rPr lang="ru-RU" dirty="0" smtClean="0"/>
              <a:t> диуретики: возможна провокация приступа подагры.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STOPP START</a:t>
            </a:r>
            <a:r>
              <a:rPr lang="ru-RU" b="1" dirty="0" smtClean="0">
                <a:solidFill>
                  <a:schemeClr val="accent3"/>
                </a:solidFill>
              </a:rPr>
              <a:t> 2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STOPP – </a:t>
            </a:r>
            <a:r>
              <a:rPr lang="ru-RU" dirty="0" smtClean="0"/>
              <a:t>наиболее часто встречающиеся ошибки в медикаментозном ведении пациентов старших возрастных групп;</a:t>
            </a:r>
          </a:p>
          <a:p>
            <a:r>
              <a:rPr lang="en-US" dirty="0" smtClean="0"/>
              <a:t>START – </a:t>
            </a:r>
            <a:r>
              <a:rPr lang="ru-RU" dirty="0" smtClean="0"/>
              <a:t>рекомендации по рациональному выбору тактики медикаментозного ведения пациентов старших возрастных групп;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таршие возрастные группы – возраст 65 лет и старше.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accent3"/>
                </a:solidFill>
              </a:rPr>
              <a:t>ß-адреноблокаторы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в комбинации с верапамилом: развитие различных блокад;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екардиоселективные </a:t>
            </a:r>
            <a:r>
              <a:rPr lang="ru-RU" dirty="0" err="1" smtClean="0"/>
              <a:t>ß-адреноблокаторы</a:t>
            </a:r>
            <a:r>
              <a:rPr lang="ru-RU" dirty="0" smtClean="0"/>
              <a:t>: развитие бронхоспазма при хронической обструктивной болезни легких. 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Блокаторы кальциевых каналов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х</a:t>
            </a:r>
            <a:r>
              <a:rPr lang="ru-RU" dirty="0" smtClean="0"/>
              <a:t>ронический запор: усиление симптоматики;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рименение дилтиазема и верапамила при хронической сердечной недостаточности </a:t>
            </a:r>
            <a:r>
              <a:rPr lang="en-US" dirty="0" smtClean="0"/>
              <a:t>III </a:t>
            </a:r>
            <a:r>
              <a:rPr lang="ru-RU" dirty="0" smtClean="0"/>
              <a:t>или </a:t>
            </a:r>
            <a:r>
              <a:rPr lang="en-US" dirty="0" smtClean="0"/>
              <a:t>IV </a:t>
            </a:r>
            <a:r>
              <a:rPr lang="ru-RU" dirty="0" smtClean="0"/>
              <a:t>класса (по </a:t>
            </a:r>
            <a:r>
              <a:rPr lang="en-US" dirty="0" smtClean="0"/>
              <a:t>NYHA)</a:t>
            </a:r>
            <a:r>
              <a:rPr lang="ru-RU" dirty="0" smtClean="0"/>
              <a:t>: ухудшение симптоматики;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дигидропиридины</a:t>
            </a:r>
            <a:r>
              <a:rPr lang="ru-RU" dirty="0" smtClean="0"/>
              <a:t>: усиление постуральной гипотензии, риск обмороков, синдрома падений. Полностью противопоказаны, если в анамнезе синдром падений на протяжении 3-х месяцев.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Аспирин 1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r>
              <a:rPr lang="ru-RU" dirty="0" smtClean="0"/>
              <a:t> анамнезе – </a:t>
            </a:r>
            <a:r>
              <a:rPr lang="ru-RU" dirty="0" err="1" smtClean="0"/>
              <a:t>пептическая</a:t>
            </a:r>
            <a:r>
              <a:rPr lang="ru-RU" dirty="0" smtClean="0"/>
              <a:t> язва, при отсутствия прикрытия </a:t>
            </a:r>
            <a:r>
              <a:rPr lang="ru-RU" dirty="0" err="1" smtClean="0"/>
              <a:t>блокаторов</a:t>
            </a:r>
            <a:r>
              <a:rPr lang="ru-RU" dirty="0" smtClean="0"/>
              <a:t> Н2-гистаминовых рецепторов или ингибиторов протонной помпы: риск кровотечения;</a:t>
            </a:r>
          </a:p>
          <a:p>
            <a:r>
              <a:rPr lang="ru-RU" dirty="0" smtClean="0"/>
              <a:t>в</a:t>
            </a:r>
            <a:r>
              <a:rPr lang="ru-RU" dirty="0" smtClean="0"/>
              <a:t> дозе более 150 </a:t>
            </a:r>
            <a:r>
              <a:rPr lang="en-US" dirty="0" smtClean="0"/>
              <a:t>mg</a:t>
            </a:r>
            <a:r>
              <a:rPr lang="ru-RU" dirty="0" smtClean="0"/>
              <a:t>/день: многократное увеличение риска кровотечения без доказанного клинического эффекта в отношении сердечно-сосудистой патологии;  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Аспирин 2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</a:t>
            </a:r>
            <a:r>
              <a:rPr lang="ru-RU" dirty="0" smtClean="0"/>
              <a:t>ри отсутствии данных об окклюзионном поражении коронарных, церебральных или периферических сосудов: не показан;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индром головокружения без четкой взаимосвязи с цереброваскулярной патологией: не показан;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ри кровотечениях в анамнезе, в том числе повторных: высок риск повторных кровотечений.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Варфарин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т</a:t>
            </a:r>
            <a:r>
              <a:rPr lang="ru-RU" dirty="0" smtClean="0"/>
              <a:t>ерапия неосложненного глубокого венозного тромбоза на протяжении более 6-ти месяцев: эффективность не доказана;</a:t>
            </a:r>
          </a:p>
          <a:p>
            <a:r>
              <a:rPr lang="ru-RU" dirty="0" smtClean="0"/>
              <a:t>терапия тромбоэмболии мелких ветвей легочной артерии продолжительностью более 12-ти месяцев: эффективность не доказана;</a:t>
            </a:r>
          </a:p>
          <a:p>
            <a:r>
              <a:rPr lang="ru-RU" dirty="0" smtClean="0"/>
              <a:t>к</a:t>
            </a:r>
            <a:r>
              <a:rPr lang="ru-RU" dirty="0" smtClean="0"/>
              <a:t>ровотечения в анамнезе;</a:t>
            </a:r>
          </a:p>
          <a:p>
            <a:r>
              <a:rPr lang="ru-RU" dirty="0" smtClean="0"/>
              <a:t> сочетанное применение аспирина и варфарина без гастропротекции: риск кровотечений.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Дипиридамол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r>
              <a:rPr lang="ru-RU" dirty="0" smtClean="0"/>
              <a:t> качестве монотерапии в рамках вторичной профилактики сердечно-сосудистых заболеваний: эффективность не доказана за исключением ишемического инсульта;</a:t>
            </a:r>
          </a:p>
          <a:p>
            <a:r>
              <a:rPr lang="ru-RU" dirty="0" smtClean="0"/>
              <a:t>к</a:t>
            </a:r>
            <a:r>
              <a:rPr lang="ru-RU" dirty="0" smtClean="0"/>
              <a:t>ровотечения в анамнезе: риск повторных кровотечений. 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Фибрилляция предсердий </a:t>
            </a:r>
            <a:br>
              <a:rPr lang="ru-RU" b="1" dirty="0" smtClean="0">
                <a:solidFill>
                  <a:schemeClr val="accent3"/>
                </a:solidFill>
              </a:rPr>
            </a:br>
            <a:r>
              <a:rPr lang="ru-RU" b="1" dirty="0" smtClean="0">
                <a:solidFill>
                  <a:schemeClr val="accent3"/>
                </a:solidFill>
              </a:rPr>
              <a:t>и антикоагулянты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1). Оценка степени риска инсульта/тромбоэмболий = возраст + клиника;</a:t>
            </a:r>
          </a:p>
          <a:p>
            <a:pPr>
              <a:buNone/>
            </a:pPr>
            <a:r>
              <a:rPr lang="ru-RU" dirty="0" smtClean="0"/>
              <a:t>2). В зависимости от степени риска осложнений (высокий, средний, низкий) – выбор тактики терапии.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Фибрилляция предсердий: </a:t>
            </a:r>
            <a:br>
              <a:rPr lang="ru-RU" b="1" dirty="0" smtClean="0">
                <a:solidFill>
                  <a:schemeClr val="accent3"/>
                </a:solidFill>
              </a:rPr>
            </a:br>
            <a:r>
              <a:rPr lang="ru-RU" b="1" dirty="0" smtClean="0">
                <a:solidFill>
                  <a:schemeClr val="accent3"/>
                </a:solidFill>
              </a:rPr>
              <a:t>варфарин и аспирин 1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900" dirty="0" smtClean="0"/>
              <a:t>высокий риск инсульта/тромбоэмболий: инсульт/ТИА в анамнезе, возраст 75 лет и старше при наличии артериальной гипертензии, сахарного диабета или поражения сосудов, клапанная болезнь сердца, хроническая сердечная недостаточность, низкая фракция выброса – оценка показаний и противопоказаний для назначения варфарина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Фибрилляция предсердий: </a:t>
            </a:r>
            <a:r>
              <a:rPr lang="ru-RU" b="1" dirty="0" smtClean="0">
                <a:solidFill>
                  <a:schemeClr val="accent3"/>
                </a:solidFill>
              </a:rPr>
              <a:t/>
            </a:r>
            <a:br>
              <a:rPr lang="ru-RU" b="1" dirty="0" smtClean="0">
                <a:solidFill>
                  <a:schemeClr val="accent3"/>
                </a:solidFill>
              </a:rPr>
            </a:br>
            <a:r>
              <a:rPr lang="ru-RU" b="1" dirty="0" smtClean="0">
                <a:solidFill>
                  <a:schemeClr val="accent3"/>
                </a:solidFill>
              </a:rPr>
              <a:t>варфарин и аспирин </a:t>
            </a:r>
            <a:r>
              <a:rPr lang="ru-RU" b="1" dirty="0" smtClean="0">
                <a:solidFill>
                  <a:schemeClr val="accent3"/>
                </a:solidFill>
              </a:rPr>
              <a:t>2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</a:t>
            </a:r>
            <a:r>
              <a:rPr lang="ru-RU" dirty="0" smtClean="0"/>
              <a:t>редний риск </a:t>
            </a:r>
            <a:r>
              <a:rPr lang="ru-RU" dirty="0" smtClean="0"/>
              <a:t>инсульта/тромбоэмболий</a:t>
            </a:r>
            <a:r>
              <a:rPr lang="ru-RU" dirty="0" smtClean="0"/>
              <a:t>: возраст более 65 лет при отсутствии факторов высокого риска сердечно-сосудистых осложнений;</a:t>
            </a:r>
          </a:p>
          <a:p>
            <a:r>
              <a:rPr lang="ru-RU" dirty="0" smtClean="0"/>
              <a:t>в</a:t>
            </a:r>
            <a:r>
              <a:rPr lang="ru-RU" dirty="0" smtClean="0"/>
              <a:t>озраст менее 75 лет при наличии </a:t>
            </a:r>
            <a:r>
              <a:rPr lang="ru-RU" dirty="0" smtClean="0"/>
              <a:t>артериальной гипертензии, сахарного диабета или поражения </a:t>
            </a:r>
            <a:r>
              <a:rPr lang="ru-RU" dirty="0" smtClean="0"/>
              <a:t>сосудов;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азначение аспирина, при неэффективности – переход на варфарин.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Фибрилляция предсердий: </a:t>
            </a:r>
            <a:r>
              <a:rPr lang="ru-RU" b="1" dirty="0" smtClean="0">
                <a:solidFill>
                  <a:schemeClr val="accent3"/>
                </a:solidFill>
              </a:rPr>
              <a:t/>
            </a:r>
            <a:br>
              <a:rPr lang="ru-RU" b="1" dirty="0" smtClean="0">
                <a:solidFill>
                  <a:schemeClr val="accent3"/>
                </a:solidFill>
              </a:rPr>
            </a:br>
            <a:r>
              <a:rPr lang="ru-RU" b="1" dirty="0" smtClean="0">
                <a:solidFill>
                  <a:schemeClr val="accent3"/>
                </a:solidFill>
              </a:rPr>
              <a:t>варфарин и аспирин </a:t>
            </a:r>
            <a:r>
              <a:rPr lang="ru-RU" b="1" dirty="0" smtClean="0">
                <a:solidFill>
                  <a:schemeClr val="accent3"/>
                </a:solidFill>
              </a:rPr>
              <a:t>3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низкий риск: возраст менее 65 лет с низким риском сердечно-сосудистых осложнений – назначение аспирина.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Проблемы 1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</a:t>
            </a:r>
            <a:r>
              <a:rPr lang="ru-RU" dirty="0" smtClean="0"/>
              <a:t>ысокий риск побочных эффектов медикаментов в связи с инволютивными изменениями;</a:t>
            </a:r>
          </a:p>
          <a:p>
            <a:r>
              <a:rPr lang="ru-RU" dirty="0" smtClean="0"/>
              <a:t> в связи с полиморбидностью высоко количество назначаемых медикаментов, что обусловливает развитие взаимодействия между ними;</a:t>
            </a:r>
          </a:p>
          <a:p>
            <a:r>
              <a:rPr lang="ru-RU" dirty="0" smtClean="0"/>
              <a:t>мало исследований в отношении пожилой популяции с точки зрения доказательной медицины, что затрудняет принятие решений при назначении препаратов;  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ПАТОЛОГИЯ </a:t>
            </a:r>
            <a:endParaRPr lang="en-US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СЕРДЕЧНО-СОСУДИСТОЙ СИСТЕМЫ: </a:t>
            </a:r>
            <a:r>
              <a:rPr lang="en-US" b="1" dirty="0" smtClean="0">
                <a:solidFill>
                  <a:schemeClr val="accent3"/>
                </a:solidFill>
              </a:rPr>
              <a:t>START</a:t>
            </a:r>
            <a:endParaRPr lang="ru-RU" b="1" dirty="0" smtClean="0">
              <a:solidFill>
                <a:schemeClr val="accent3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Реология крови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</a:t>
            </a:r>
            <a:r>
              <a:rPr lang="ru-RU" dirty="0" smtClean="0"/>
              <a:t>арфарин: при высоком риске сердечно-сосудистых осложнений на фоне фибрилляции предсердий;</a:t>
            </a:r>
          </a:p>
          <a:p>
            <a:r>
              <a:rPr lang="ru-RU" dirty="0" smtClean="0"/>
              <a:t>а</a:t>
            </a:r>
            <a:r>
              <a:rPr lang="ru-RU" dirty="0" smtClean="0"/>
              <a:t>спирин: при фибрилляции предсердий;</a:t>
            </a:r>
          </a:p>
          <a:p>
            <a:r>
              <a:rPr lang="ru-RU" dirty="0" smtClean="0"/>
              <a:t>а</a:t>
            </a:r>
            <a:r>
              <a:rPr lang="ru-RU" dirty="0" smtClean="0"/>
              <a:t>спирин: при доказанном лабораторно-инструментальными методами атеросклеротическом поражении коронарных артерий при синусовом ритме;</a:t>
            </a:r>
          </a:p>
          <a:p>
            <a:r>
              <a:rPr lang="ru-RU" dirty="0" smtClean="0"/>
              <a:t>к</a:t>
            </a:r>
            <a:r>
              <a:rPr lang="ru-RU" dirty="0" smtClean="0"/>
              <a:t>лопидогрель: при наличии в анамнезе ишемическом инсульте или поражении периферических артерий.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Другие препараты 1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</a:t>
            </a:r>
            <a:r>
              <a:rPr lang="ru-RU" dirty="0" smtClean="0"/>
              <a:t>нтигипертензивная терапия: при повышении систолического артериального давления выше 160 мм.рт.ст.;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татины: при атеросклеротическом поражении коронарных, церебральных и периферических артерий при наличии высокого уровня независимости в повседневной жизни и ожидаемой продолжительности жизни не менее 5 лет;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Другие препараты 2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иАПФ: при хронической сердечной недостаточности, при перенесенном инфаркте миокарда как нейроиммуноэндокринный стабилизатор;</a:t>
            </a:r>
          </a:p>
          <a:p>
            <a:r>
              <a:rPr lang="ru-RU" dirty="0" smtClean="0"/>
              <a:t>ß-адреноблокаторы: </a:t>
            </a:r>
            <a:r>
              <a:rPr lang="ru-RU" dirty="0" smtClean="0"/>
              <a:t>стенокардия напряжения.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ПАТОЛОГИЯ </a:t>
            </a:r>
            <a:endParaRPr lang="en-US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ДЫХАТЕЛЬНОЙ СИСТЕМЫ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STOPP 1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</a:t>
            </a:r>
            <a:r>
              <a:rPr lang="ru-RU" dirty="0" err="1" smtClean="0"/>
              <a:t>еофиллин</a:t>
            </a:r>
            <a:r>
              <a:rPr lang="ru-RU" dirty="0" smtClean="0"/>
              <a:t>: не применяется как </a:t>
            </a:r>
            <a:r>
              <a:rPr lang="ru-RU" dirty="0" err="1" smtClean="0"/>
              <a:t>монотерапия</a:t>
            </a:r>
            <a:r>
              <a:rPr lang="ru-RU" dirty="0" smtClean="0"/>
              <a:t> ХОБЛ (высокий риск побочных эффектов, есть более эффективные аналоги, низкий терапевтический индекс);</a:t>
            </a:r>
          </a:p>
          <a:p>
            <a:r>
              <a:rPr lang="ru-RU" dirty="0" smtClean="0"/>
              <a:t> системные кортикостероиды: системные побочные эффекты, целесообразны ингаляционные формы;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STOPP </a:t>
            </a:r>
            <a:r>
              <a:rPr lang="ru-RU" b="1" dirty="0" smtClean="0">
                <a:solidFill>
                  <a:schemeClr val="accent3"/>
                </a:solidFill>
              </a:rPr>
              <a:t>2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и</a:t>
            </a:r>
            <a:r>
              <a:rPr lang="ru-RU" dirty="0" err="1" smtClean="0"/>
              <a:t>пратропиум</a:t>
            </a:r>
            <a:r>
              <a:rPr lang="ru-RU" dirty="0" smtClean="0"/>
              <a:t> бромид: ухудшение течения глаукомы, особенно при </a:t>
            </a:r>
            <a:r>
              <a:rPr lang="ru-RU" dirty="0" err="1" smtClean="0"/>
              <a:t>небулайзерной</a:t>
            </a:r>
            <a:r>
              <a:rPr lang="ru-RU" dirty="0" smtClean="0"/>
              <a:t> терапии;</a:t>
            </a:r>
          </a:p>
          <a:p>
            <a:r>
              <a:rPr lang="ru-RU" dirty="0" smtClean="0"/>
              <a:t>а</a:t>
            </a:r>
            <a:r>
              <a:rPr lang="ru-RU" dirty="0" smtClean="0"/>
              <a:t>нтигистаминные препараты первого поколения: выраженный седативный эффект, снижение когнитивных способностей. Абсолютно противопоказаны при наличии в анамнезе синдрома падений 3-х месячной давности.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START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</a:t>
            </a:r>
            <a:r>
              <a:rPr lang="ru-RU" dirty="0" smtClean="0"/>
              <a:t>нгаляционные пролонгированные формы антихолинергических препаратов;</a:t>
            </a:r>
          </a:p>
          <a:p>
            <a:r>
              <a:rPr lang="ru-RU" dirty="0" smtClean="0"/>
              <a:t>о</a:t>
            </a:r>
            <a:r>
              <a:rPr lang="ru-RU" dirty="0" smtClean="0"/>
              <a:t>бщие рекомендации по ведению пациентов с ХОБЛ полностью распространяются на пациентов старших возрастных групп. </a:t>
            </a:r>
          </a:p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ПАТОЛОГИЯ </a:t>
            </a:r>
            <a:endParaRPr lang="en-US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ЦЕНТРАЛЬНОЙ НЕРВНОЙ СИСТЕМЫ: </a:t>
            </a:r>
            <a:r>
              <a:rPr lang="en-US" b="1" dirty="0" smtClean="0">
                <a:solidFill>
                  <a:schemeClr val="accent3"/>
                </a:solidFill>
              </a:rPr>
              <a:t>STOPP</a:t>
            </a:r>
            <a:endParaRPr lang="ru-RU" b="1" dirty="0" smtClean="0">
              <a:solidFill>
                <a:schemeClr val="accent3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Трициклические антидепрессанты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</a:t>
            </a:r>
            <a:r>
              <a:rPr lang="ru-RU" dirty="0" smtClean="0"/>
              <a:t>еменция: ухудшение когнитивных способностей;</a:t>
            </a:r>
          </a:p>
          <a:p>
            <a:r>
              <a:rPr lang="ru-RU" dirty="0" smtClean="0"/>
              <a:t>г</a:t>
            </a:r>
            <a:r>
              <a:rPr lang="ru-RU" dirty="0" smtClean="0"/>
              <a:t>лаукома;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арушения сердечного ритма и проводимости: </a:t>
            </a:r>
            <a:r>
              <a:rPr lang="ru-RU" dirty="0" err="1" smtClean="0"/>
              <a:t>проаритмогенный</a:t>
            </a:r>
            <a:r>
              <a:rPr lang="ru-RU" dirty="0" smtClean="0"/>
              <a:t> эффект;</a:t>
            </a:r>
          </a:p>
          <a:p>
            <a:r>
              <a:rPr lang="ru-RU" dirty="0" smtClean="0"/>
              <a:t>з</a:t>
            </a:r>
            <a:r>
              <a:rPr lang="ru-RU" dirty="0" smtClean="0"/>
              <a:t>апоры: усугубление симптоматики;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очетание с </a:t>
            </a:r>
            <a:r>
              <a:rPr lang="ru-RU" dirty="0" err="1" smtClean="0"/>
              <a:t>блокаторами</a:t>
            </a:r>
            <a:r>
              <a:rPr lang="ru-RU" dirty="0" smtClean="0"/>
              <a:t> кальциевых каналов: выраженный запор;</a:t>
            </a:r>
          </a:p>
          <a:p>
            <a:r>
              <a:rPr lang="ru-RU" dirty="0" smtClean="0"/>
              <a:t>ДГПЖ: мочевой </a:t>
            </a:r>
            <a:r>
              <a:rPr lang="ru-RU" dirty="0" err="1" smtClean="0"/>
              <a:t>рефлюкс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Проблемы 2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о мере увеличения возраста стирается грань между пользой от назначения того или иного препарата и его вредом, что требует тщательного индивидуального подхода и динамического наблюдения;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ри назначении лекарственной терапии большое значение приобретает </a:t>
            </a:r>
            <a:r>
              <a:rPr lang="ru-RU" dirty="0" err="1" smtClean="0"/>
              <a:t>эйджизм</a:t>
            </a:r>
            <a:r>
              <a:rPr lang="ru-RU" dirty="0" smtClean="0"/>
              <a:t>.   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Бензодиазепины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ри применении более 1-го месяца: нарушения баланса, снижение когнитивных способностей, развитие синдрома падений;</a:t>
            </a:r>
          </a:p>
          <a:p>
            <a:r>
              <a:rPr lang="ru-RU" dirty="0" smtClean="0"/>
              <a:t>а</a:t>
            </a:r>
            <a:r>
              <a:rPr lang="ru-RU" dirty="0" smtClean="0"/>
              <a:t>бсолютно противопоказаны при наличии падений на протяжении последних трех месяцев.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Антипсихотические препараты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</a:t>
            </a:r>
            <a:r>
              <a:rPr lang="ru-RU" dirty="0" smtClean="0"/>
              <a:t>ри приеме более 1-го месяца: синдром падений, нарушение баланса, когнитивный дефицит, экстрапирамидная симптоматика;</a:t>
            </a:r>
          </a:p>
          <a:p>
            <a:r>
              <a:rPr lang="ru-RU" dirty="0" smtClean="0"/>
              <a:t>и</a:t>
            </a:r>
            <a:r>
              <a:rPr lang="ru-RU" dirty="0" smtClean="0"/>
              <a:t>нгибиторы обратного захвата серотонина: гипонатриемия;</a:t>
            </a:r>
          </a:p>
          <a:p>
            <a:r>
              <a:rPr lang="ru-RU" dirty="0" smtClean="0"/>
              <a:t>а</a:t>
            </a:r>
            <a:r>
              <a:rPr lang="ru-RU" dirty="0" smtClean="0"/>
              <a:t>нтигистаминные препараты первого поколения: антихолинергические побочные эффекты, излишняя седация, когнитивные нарушения.  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Опиоиды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</a:t>
            </a:r>
            <a:r>
              <a:rPr lang="ru-RU" dirty="0" smtClean="0"/>
              <a:t>ельзя использовать в качестве препаратов первой линии при легкой или умеренной боли;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ри применении более 2-х недель: риск выраженного запора;</a:t>
            </a:r>
          </a:p>
          <a:p>
            <a:r>
              <a:rPr lang="ru-RU" dirty="0" smtClean="0"/>
              <a:t>у</a:t>
            </a:r>
            <a:r>
              <a:rPr lang="ru-RU" dirty="0" smtClean="0"/>
              <a:t>худшение когнитивных способностей при длительном применении;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овышение риска развития синдрома падений: вертиго, ортостатическая гипотензия.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ПАТОЛОГИЯ </a:t>
            </a:r>
            <a:endParaRPr lang="en-US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ЦЕНТРАЛЬНОЙ НЕРВНОЙ СИСТЕМЫ: </a:t>
            </a:r>
            <a:r>
              <a:rPr lang="en-US" b="1" dirty="0" smtClean="0">
                <a:solidFill>
                  <a:schemeClr val="accent3"/>
                </a:solidFill>
              </a:rPr>
              <a:t>START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Деменция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</a:t>
            </a:r>
            <a:r>
              <a:rPr lang="ru-RU" dirty="0" smtClean="0"/>
              <a:t>нгибиторы </a:t>
            </a:r>
            <a:r>
              <a:rPr lang="ru-RU" dirty="0" err="1" smtClean="0"/>
              <a:t>ацетилхолинестеразы</a:t>
            </a:r>
            <a:r>
              <a:rPr lang="ru-RU" dirty="0" smtClean="0"/>
              <a:t> (</a:t>
            </a:r>
            <a:r>
              <a:rPr lang="ru-RU" dirty="0" err="1" smtClean="0"/>
              <a:t>такрил</a:t>
            </a:r>
            <a:r>
              <a:rPr lang="ru-RU" dirty="0" smtClean="0"/>
              <a:t>, </a:t>
            </a:r>
            <a:r>
              <a:rPr lang="ru-RU" dirty="0" err="1" smtClean="0"/>
              <a:t>донепезил</a:t>
            </a:r>
            <a:r>
              <a:rPr lang="ru-RU" dirty="0" smtClean="0"/>
              <a:t>, физостигмин, </a:t>
            </a:r>
            <a:r>
              <a:rPr lang="ru-RU" dirty="0" err="1" smtClean="0"/>
              <a:t>галантамин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мемантин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а</a:t>
            </a:r>
            <a:r>
              <a:rPr lang="ru-RU" dirty="0" err="1" smtClean="0"/>
              <a:t>нтипсихотические</a:t>
            </a:r>
            <a:r>
              <a:rPr lang="ru-RU" dirty="0" smtClean="0"/>
              <a:t> препараты: небольшое увеличение риска смертности, инсульта/ТИА, усиление </a:t>
            </a:r>
            <a:r>
              <a:rPr lang="ru-RU" dirty="0" err="1" smtClean="0"/>
              <a:t>постуральных</a:t>
            </a:r>
            <a:r>
              <a:rPr lang="ru-RU" dirty="0" smtClean="0"/>
              <a:t> реакций.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Другие препараты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леводопа – болезнь Паркинсона;</a:t>
            </a:r>
          </a:p>
          <a:p>
            <a:r>
              <a:rPr lang="ru-RU" dirty="0" smtClean="0"/>
              <a:t>а</a:t>
            </a:r>
            <a:r>
              <a:rPr lang="ru-RU" dirty="0" smtClean="0"/>
              <a:t>нтидепрессанты – наличие основных и дополнительных симптомов депрессии на протяжении трех месяцев.</a:t>
            </a: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ПАТОЛОГИЯ ЭНДОКРИННОЙ СИСТЕМЫ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STOPP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г</a:t>
            </a:r>
            <a:r>
              <a:rPr lang="ru-RU" dirty="0" err="1" smtClean="0"/>
              <a:t>либенкламид</a:t>
            </a:r>
            <a:r>
              <a:rPr lang="ru-RU" dirty="0" smtClean="0"/>
              <a:t>: риск пролонгированной гипогликемии;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ß-адреноблокаторы: </a:t>
            </a:r>
            <a:r>
              <a:rPr lang="ru-RU" dirty="0" smtClean="0"/>
              <a:t>риск скрытых гипогликемических эпизодов;</a:t>
            </a:r>
          </a:p>
          <a:p>
            <a:r>
              <a:rPr lang="ru-RU" dirty="0" smtClean="0"/>
              <a:t>э</a:t>
            </a:r>
            <a:r>
              <a:rPr lang="ru-RU" dirty="0" smtClean="0"/>
              <a:t>строгены: венозный тромбоз, риск развития злокачественных новообразований.  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START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</a:t>
            </a:r>
            <a:r>
              <a:rPr lang="ru-RU" dirty="0" smtClean="0"/>
              <a:t>етформин: сахарный диабет </a:t>
            </a:r>
            <a:r>
              <a:rPr lang="en-US" dirty="0" smtClean="0"/>
              <a:t>II </a:t>
            </a:r>
            <a:r>
              <a:rPr lang="ru-RU" dirty="0" smtClean="0"/>
              <a:t>типа, в том числе на фоне метаболического синдрома;</a:t>
            </a:r>
          </a:p>
          <a:p>
            <a:r>
              <a:rPr lang="ru-RU" dirty="0" smtClean="0"/>
              <a:t>иАПФ или АРА: диабетическая нефропатия, в том числе на этапе микроальбуминурии;</a:t>
            </a:r>
          </a:p>
          <a:p>
            <a:r>
              <a:rPr lang="ru-RU" dirty="0" smtClean="0"/>
              <a:t> дезагреганты: при наличии сопутствующих факторов риска сердечно-сосудистых осложнений;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татины: при атеросклеротическом поражении магистральных сосудов.</a:t>
            </a: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ПАТОЛОГИЯ МОЧЕВЫВОДЯЩЕЙ СИСТЕМЫ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Особенности фармакотерапии 1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ru-RU" dirty="0" smtClean="0"/>
              <a:t>при </a:t>
            </a:r>
            <a:r>
              <a:rPr lang="ru-RU" dirty="0" smtClean="0"/>
              <a:t>назначении медикаментозных средств необходимо помнить о высокой вероятности проявления побочных эффектов у пожилых и старых </a:t>
            </a:r>
            <a:r>
              <a:rPr lang="ru-RU" dirty="0" smtClean="0"/>
              <a:t>людей;</a:t>
            </a:r>
            <a:endParaRPr lang="ru-RU" dirty="0" smtClean="0"/>
          </a:p>
          <a:p>
            <a:pPr hangingPunct="0"/>
            <a:r>
              <a:rPr lang="ru-RU" dirty="0" smtClean="0"/>
              <a:t>компенсаторные </a:t>
            </a:r>
            <a:r>
              <a:rPr lang="ru-RU" dirty="0" smtClean="0"/>
              <a:t>резервы в отношении </a:t>
            </a:r>
            <a:r>
              <a:rPr lang="ru-RU" dirty="0" smtClean="0"/>
              <a:t>повреждающих </a:t>
            </a:r>
            <a:r>
              <a:rPr lang="ru-RU" dirty="0" smtClean="0"/>
              <a:t>факторов снижены, поэтому даже при небольшой степени медикаментозной интоксикации возможны значительные </a:t>
            </a:r>
            <a:r>
              <a:rPr lang="ru-RU" dirty="0" smtClean="0"/>
              <a:t>изменения;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STOPP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r>
              <a:rPr lang="ru-RU" dirty="0" smtClean="0"/>
              <a:t>нтимускариновые препараты: деменция, глаукома, хронический запор, ДГПЖ;</a:t>
            </a:r>
          </a:p>
          <a:p>
            <a:r>
              <a:rPr lang="ru-RU" dirty="0" err="1" smtClean="0"/>
              <a:t>α-блокаторы: </a:t>
            </a:r>
            <a:r>
              <a:rPr lang="ru-RU" dirty="0" smtClean="0"/>
              <a:t>развитие инконтинентного синдрома у мужчин, противопоказаны при наличии уретрального катетера.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ПАТОЛОГИЯ МЫШЦ И СУСТАВОВ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STOPP</a:t>
            </a:r>
            <a:r>
              <a:rPr lang="ru-RU" b="1" dirty="0" smtClean="0">
                <a:solidFill>
                  <a:schemeClr val="accent3"/>
                </a:solidFill>
              </a:rPr>
              <a:t>: НПВС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</a:t>
            </a:r>
            <a:r>
              <a:rPr lang="ru-RU" dirty="0" smtClean="0"/>
              <a:t>аличие в анамнезе кровотечений из желудочно-кишечного тракта;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ри наличии умеренной или выраженной артериальной гипертензии;</a:t>
            </a:r>
          </a:p>
          <a:p>
            <a:r>
              <a:rPr lang="ru-RU" dirty="0" smtClean="0"/>
              <a:t>х</a:t>
            </a:r>
            <a:r>
              <a:rPr lang="ru-RU" dirty="0" smtClean="0"/>
              <a:t>роническая сердечная и почечная недостаточность;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е сочетаются с варфарином;</a:t>
            </a:r>
          </a:p>
          <a:p>
            <a:r>
              <a:rPr lang="ru-RU" dirty="0" smtClean="0"/>
              <a:t>д</a:t>
            </a:r>
            <a:r>
              <a:rPr lang="ru-RU" dirty="0" smtClean="0"/>
              <a:t>лительная терапия подагры при наличии показаний для назначения аллопуринола;</a:t>
            </a:r>
          </a:p>
          <a:p>
            <a:r>
              <a:rPr lang="ru-RU" dirty="0" smtClean="0"/>
              <a:t>д</a:t>
            </a:r>
            <a:r>
              <a:rPr lang="ru-RU" dirty="0" smtClean="0"/>
              <a:t>лительная, более трех месяцев, терапия болевого синдрома умеренной выраженности одного сустава.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START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r>
              <a:rPr lang="ru-RU" dirty="0" smtClean="0"/>
              <a:t>исфосфонаты: на фоне приема глюкокортикоидов;</a:t>
            </a:r>
          </a:p>
          <a:p>
            <a:r>
              <a:rPr lang="ru-RU" dirty="0" smtClean="0"/>
              <a:t> витамин </a:t>
            </a:r>
            <a:r>
              <a:rPr lang="en-US" dirty="0" smtClean="0"/>
              <a:t>D</a:t>
            </a:r>
            <a:r>
              <a:rPr lang="ru-RU" dirty="0" smtClean="0"/>
              <a:t>: при доказанном </a:t>
            </a:r>
            <a:r>
              <a:rPr lang="ru-RU" dirty="0" err="1" smtClean="0"/>
              <a:t>остеопорозе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б</a:t>
            </a:r>
            <a:r>
              <a:rPr lang="ru-RU" dirty="0" err="1" smtClean="0"/>
              <a:t>олезнь-модифицирующие</a:t>
            </a:r>
            <a:r>
              <a:rPr lang="ru-RU" dirty="0" smtClean="0"/>
              <a:t> </a:t>
            </a:r>
            <a:r>
              <a:rPr lang="ru-RU" dirty="0" err="1" smtClean="0"/>
              <a:t>антиревматические</a:t>
            </a:r>
            <a:r>
              <a:rPr lang="ru-RU" dirty="0" smtClean="0"/>
              <a:t> препараты: при активном </a:t>
            </a:r>
            <a:r>
              <a:rPr lang="ru-RU" dirty="0" err="1" smtClean="0"/>
              <a:t>ревматоидном</a:t>
            </a:r>
            <a:r>
              <a:rPr lang="ru-RU" dirty="0" smtClean="0"/>
              <a:t> процессе более 12 недель.</a:t>
            </a:r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Заключение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</a:t>
            </a:r>
            <a:r>
              <a:rPr lang="ru-RU" dirty="0" smtClean="0"/>
              <a:t>индром полипрагмазии в гериатрической практике;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едостаточные знания особенностей назначения препаратов в старших возрастных группах приводит к формированию гериатрических синдромов: когнитивный дефицит, инконтиненция, падения, головокружение;</a:t>
            </a:r>
          </a:p>
          <a:p>
            <a:r>
              <a:rPr lang="ru-RU" dirty="0" smtClean="0"/>
              <a:t>в</a:t>
            </a:r>
            <a:r>
              <a:rPr lang="ru-RU" dirty="0" smtClean="0"/>
              <a:t>ажность индивидуального и щадящего подхода.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СПАСИБО ЗА ВНИМАНИЕ!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Особенности фармакотерапии 2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ru-RU" dirty="0" smtClean="0"/>
              <a:t>с</a:t>
            </a:r>
            <a:r>
              <a:rPr lang="ru-RU" dirty="0" smtClean="0"/>
              <a:t>клонность  </a:t>
            </a:r>
            <a:r>
              <a:rPr lang="ru-RU" dirty="0" smtClean="0"/>
              <a:t>к </a:t>
            </a:r>
            <a:r>
              <a:rPr lang="ru-RU" dirty="0" smtClean="0"/>
              <a:t>самолечению;</a:t>
            </a:r>
            <a:endParaRPr lang="ru-RU" dirty="0" smtClean="0"/>
          </a:p>
          <a:p>
            <a:pPr hangingPunct="0"/>
            <a:r>
              <a:rPr lang="ru-RU" dirty="0" smtClean="0"/>
              <a:t>назначать </a:t>
            </a:r>
            <a:r>
              <a:rPr lang="ru-RU" dirty="0" smtClean="0"/>
              <a:t>лекарственную терапию людям пожилого и старческого возраста нужно по строгим показаниям. </a:t>
            </a:r>
          </a:p>
          <a:p>
            <a:pPr hangingPunct="0"/>
            <a:r>
              <a:rPr lang="ru-RU" dirty="0" smtClean="0"/>
              <a:t>медикаментозное </a:t>
            </a:r>
            <a:r>
              <a:rPr lang="ru-RU" dirty="0" smtClean="0"/>
              <a:t>лечение следует назначать по поводу основного, определяющего в данный момент тяжесть данного  состояния больного заболевания.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Особенности фармакотерапии 3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hangingPunct="0"/>
            <a:r>
              <a:rPr lang="ru-RU" dirty="0" smtClean="0"/>
              <a:t>назначаются </a:t>
            </a:r>
            <a:r>
              <a:rPr lang="ru-RU" dirty="0" smtClean="0"/>
              <a:t>только  те лекарственные препараты, </a:t>
            </a:r>
            <a:r>
              <a:rPr lang="ru-RU" dirty="0" smtClean="0"/>
              <a:t>терапевтическое и </a:t>
            </a:r>
            <a:r>
              <a:rPr lang="ru-RU" dirty="0" smtClean="0"/>
              <a:t>побочное действие которых врачу хорошо </a:t>
            </a:r>
            <a:r>
              <a:rPr lang="ru-RU" dirty="0" smtClean="0"/>
              <a:t>известны;</a:t>
            </a:r>
            <a:endParaRPr lang="ru-RU" dirty="0" smtClean="0"/>
          </a:p>
          <a:p>
            <a:pPr hangingPunct="0"/>
            <a:r>
              <a:rPr lang="ru-RU" dirty="0" smtClean="0"/>
              <a:t>применяются </a:t>
            </a:r>
            <a:r>
              <a:rPr lang="ru-RU" dirty="0" smtClean="0"/>
              <a:t>малые дозы медикаментов (правило малых доз</a:t>
            </a:r>
            <a:r>
              <a:rPr lang="ru-RU" dirty="0" smtClean="0"/>
              <a:t>), медленно </a:t>
            </a:r>
            <a:r>
              <a:rPr lang="ru-RU" dirty="0" smtClean="0"/>
              <a:t>повышая малую дозу (1/2, 1/3 общепринятой дозы</a:t>
            </a:r>
            <a:r>
              <a:rPr lang="ru-RU" dirty="0" smtClean="0"/>
              <a:t>) </a:t>
            </a:r>
            <a:r>
              <a:rPr lang="ru-RU" dirty="0" smtClean="0"/>
              <a:t>определяют индивидуальную толерантность больного к препарату и его оптимальную терапевтическую </a:t>
            </a:r>
            <a:r>
              <a:rPr lang="ru-RU" dirty="0" smtClean="0"/>
              <a:t>дозу, затем устанавливают </a:t>
            </a:r>
            <a:r>
              <a:rPr lang="ru-RU" dirty="0" smtClean="0"/>
              <a:t>поддерживающую дозу для </a:t>
            </a:r>
            <a:r>
              <a:rPr lang="ru-RU" dirty="0" smtClean="0"/>
              <a:t>длительной терапии.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Особенности фармакотерапии 4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для </a:t>
            </a:r>
            <a:r>
              <a:rPr lang="ru-RU" dirty="0" smtClean="0"/>
              <a:t>профилактики медикаментозной интоксикации у людей старших возрастных групп особое значение имеет правильный пищевой, водный и солевой </a:t>
            </a:r>
            <a:r>
              <a:rPr lang="ru-RU" dirty="0" smtClean="0"/>
              <a:t>режим;</a:t>
            </a:r>
          </a:p>
          <a:p>
            <a:r>
              <a:rPr lang="ru-RU" dirty="0" smtClean="0"/>
              <a:t>обязателен </a:t>
            </a:r>
            <a:r>
              <a:rPr lang="ru-RU" dirty="0" smtClean="0"/>
              <a:t>контроль за количеством выделяемой </a:t>
            </a:r>
            <a:r>
              <a:rPr lang="ru-RU" dirty="0" smtClean="0"/>
              <a:t>мочи;</a:t>
            </a:r>
          </a:p>
          <a:p>
            <a:r>
              <a:rPr lang="ru-RU" dirty="0" smtClean="0"/>
              <a:t>следует учитывать психическое состояние старого человека, социальные условия, наличие постороннего </a:t>
            </a:r>
            <a:r>
              <a:rPr lang="ru-RU" dirty="0" smtClean="0"/>
              <a:t>ухода.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2103</Words>
  <PresentationFormat>Экран (4:3)</PresentationFormat>
  <Paragraphs>247</Paragraphs>
  <Slides>65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65</vt:i4>
      </vt:variant>
    </vt:vector>
  </HeadingPairs>
  <TitlesOfParts>
    <vt:vector size="66" baseType="lpstr">
      <vt:lpstr>Тема Office</vt:lpstr>
      <vt:lpstr>МЕДИКАМЕНТОЗНОЕ ВЕДЕНИЕ ПАЦИЕНТОВ СТАРШИХ ВОЗРАСТНЫХ ГРУПП</vt:lpstr>
      <vt:lpstr>STOPP START 1</vt:lpstr>
      <vt:lpstr>STOPP START 2</vt:lpstr>
      <vt:lpstr>Проблемы 1</vt:lpstr>
      <vt:lpstr>Проблемы 2</vt:lpstr>
      <vt:lpstr>Особенности фармакотерапии 1</vt:lpstr>
      <vt:lpstr>Особенности фармакотерапии 2</vt:lpstr>
      <vt:lpstr>Особенности фармакотерапии 3</vt:lpstr>
      <vt:lpstr>Особенности фармакотерапии 4</vt:lpstr>
      <vt:lpstr>Особенности фармакотерапии 5</vt:lpstr>
      <vt:lpstr>Слайд 11</vt:lpstr>
      <vt:lpstr>Слайд 12</vt:lpstr>
      <vt:lpstr>Международная ассоциация геронтологии и гериатрии (IAGG)</vt:lpstr>
      <vt:lpstr>Определение синдрома  старческой астении</vt:lpstr>
      <vt:lpstr>Этиология</vt:lpstr>
      <vt:lpstr>Органы-мишени синдрома старческой астении</vt:lpstr>
      <vt:lpstr>Органы-мишени синдрома старческой астении</vt:lpstr>
      <vt:lpstr>Органы-мишени синдрома старческой астении</vt:lpstr>
      <vt:lpstr>Порочные круги формирования синдрома старческой астении: «Хрупкость»</vt:lpstr>
      <vt:lpstr>Слайд 20</vt:lpstr>
      <vt:lpstr>Наиболее часто  назначаемые препараты</vt:lpstr>
      <vt:lpstr>Слайд 22</vt:lpstr>
      <vt:lpstr>STOPP: лоперамид, кодеина фосфат</vt:lpstr>
      <vt:lpstr>STOPP: метоклопрамид</vt:lpstr>
      <vt:lpstr>STOPP: ингибиторы  протонной помпы</vt:lpstr>
      <vt:lpstr>START</vt:lpstr>
      <vt:lpstr>Слайд 27</vt:lpstr>
      <vt:lpstr>Дигоксин</vt:lpstr>
      <vt:lpstr>Петлевые диуретики</vt:lpstr>
      <vt:lpstr>ß-адреноблокаторы</vt:lpstr>
      <vt:lpstr>Блокаторы кальциевых каналов</vt:lpstr>
      <vt:lpstr>Аспирин 1</vt:lpstr>
      <vt:lpstr>Аспирин 2</vt:lpstr>
      <vt:lpstr>Варфарин</vt:lpstr>
      <vt:lpstr>Дипиридамол</vt:lpstr>
      <vt:lpstr>Фибрилляция предсердий  и антикоагулянты</vt:lpstr>
      <vt:lpstr>Фибрилляция предсердий:  варфарин и аспирин 1</vt:lpstr>
      <vt:lpstr>Фибрилляция предсердий:  варфарин и аспирин 2</vt:lpstr>
      <vt:lpstr>Фибрилляция предсердий:  варфарин и аспирин 3</vt:lpstr>
      <vt:lpstr>Слайд 40</vt:lpstr>
      <vt:lpstr>Реология крови</vt:lpstr>
      <vt:lpstr>Другие препараты 1</vt:lpstr>
      <vt:lpstr>Другие препараты 2</vt:lpstr>
      <vt:lpstr>Слайд 44</vt:lpstr>
      <vt:lpstr>STOPP 1</vt:lpstr>
      <vt:lpstr>STOPP 2</vt:lpstr>
      <vt:lpstr>START</vt:lpstr>
      <vt:lpstr>Слайд 48</vt:lpstr>
      <vt:lpstr>Трициклические антидепрессанты</vt:lpstr>
      <vt:lpstr>Бензодиазепины</vt:lpstr>
      <vt:lpstr>Антипсихотические препараты</vt:lpstr>
      <vt:lpstr>Опиоиды</vt:lpstr>
      <vt:lpstr>Слайд 53</vt:lpstr>
      <vt:lpstr>Деменция</vt:lpstr>
      <vt:lpstr>Другие препараты</vt:lpstr>
      <vt:lpstr>Слайд 56</vt:lpstr>
      <vt:lpstr>STOPP</vt:lpstr>
      <vt:lpstr>START</vt:lpstr>
      <vt:lpstr>Слайд 59</vt:lpstr>
      <vt:lpstr>STOPP</vt:lpstr>
      <vt:lpstr>Слайд 61</vt:lpstr>
      <vt:lpstr>STOPP: НПВС</vt:lpstr>
      <vt:lpstr>START</vt:lpstr>
      <vt:lpstr>Заключение</vt:lpstr>
      <vt:lpstr>Слайд 65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МЕДИКАМЕНТОЗНОЕ ВЕДЕНИЕ ПАЦИЕНТОВ СТАРШИХ ВОЗРАСТНЫХ ГРУПП</dc:title>
  <dc:creator>Admin</dc:creator>
  <cp:lastModifiedBy>Admin</cp:lastModifiedBy>
  <cp:revision>90</cp:revision>
  <dcterms:created xsi:type="dcterms:W3CDTF">2015-01-29T12:17:20Z</dcterms:created>
  <dcterms:modified xsi:type="dcterms:W3CDTF">2015-01-29T15:48:51Z</dcterms:modified>
</cp:coreProperties>
</file>