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8A5FB-DFB9-46E6-812B-95830681B284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E9685-1709-4951-89CB-7B4A1CCF6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1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543800" cy="1524000"/>
          </a:xfrm>
        </p:spPr>
        <p:txBody>
          <a:bodyPr/>
          <a:lstStyle/>
          <a:p>
            <a:pPr algn="ctr"/>
            <a:r>
              <a:rPr lang="ru-RU" sz="4000" dirty="0" smtClean="0"/>
              <a:t>Теоретические </a:t>
            </a:r>
            <a:r>
              <a:rPr lang="ru-RU" sz="4000" dirty="0" smtClean="0"/>
              <a:t>основы вакцинопрофилактики</a:t>
            </a:r>
            <a:br>
              <a:rPr lang="ru-RU" sz="4000" dirty="0" smtClean="0"/>
            </a:br>
            <a:r>
              <a:rPr lang="ru-RU" sz="2000" dirty="0" smtClean="0"/>
              <a:t>доцент, к.м.н. кафедры педиатрии</a:t>
            </a:r>
            <a:br>
              <a:rPr lang="ru-RU" sz="2000" dirty="0" smtClean="0"/>
            </a:br>
            <a:r>
              <a:rPr lang="ru-RU" sz="2000" dirty="0" smtClean="0"/>
              <a:t>Алексеева О.П.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517232"/>
            <a:ext cx="5256584" cy="1080120"/>
          </a:xfrm>
        </p:spPr>
        <p:txBody>
          <a:bodyPr/>
          <a:lstStyle/>
          <a:p>
            <a:pPr algn="ctr"/>
            <a:r>
              <a:rPr lang="ru-RU" smtClean="0"/>
              <a:t>2023 </a:t>
            </a:r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0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Механизм развития иммунной реакции в ответ на введение антигена вакцины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46085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В </a:t>
            </a:r>
            <a:r>
              <a:rPr lang="ru-RU" dirty="0"/>
              <a:t>ответ на введение антигена вакцины в организме закономерно происходит </a:t>
            </a:r>
            <a:r>
              <a:rPr lang="ru-RU" b="1" dirty="0"/>
              <a:t>последовательная поэтапная активация иммунной системы</a:t>
            </a:r>
            <a:r>
              <a:rPr lang="ru-RU" dirty="0"/>
              <a:t> в следующем порядке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захват антигена макрофагами;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презентация информации об антигене макрофагами Т-лимфоцитам;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пролиферация и дифференцировка Т-клеток с появлением регуляторных хелперов и </a:t>
            </a:r>
            <a:r>
              <a:rPr lang="ru-RU" dirty="0" err="1"/>
              <a:t>супрессоров</a:t>
            </a:r>
            <a:r>
              <a:rPr lang="ru-RU" dirty="0"/>
              <a:t>, цитотоксических Т-клеток, клеток памяти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активация В-клеток с превращением их в плазматические </a:t>
            </a:r>
            <a:r>
              <a:rPr lang="ru-RU" dirty="0" err="1" smtClean="0"/>
              <a:t>антителопродуцирующие</a:t>
            </a:r>
            <a:r>
              <a:rPr lang="ru-RU" dirty="0" smtClean="0"/>
              <a:t> клетки;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формирование </a:t>
            </a:r>
            <a:r>
              <a:rPr lang="ru-RU" dirty="0" smtClean="0"/>
              <a:t>иммунной </a:t>
            </a:r>
            <a:r>
              <a:rPr lang="ru-RU" dirty="0"/>
              <a:t>памяти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продукция специфических антител;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снижение уровня антител. </a:t>
            </a:r>
          </a:p>
        </p:txBody>
      </p:sp>
    </p:spTree>
    <p:extLst>
      <p:ext uri="{BB962C8B-B14F-4D97-AF65-F5344CB8AC3E}">
        <p14:creationId xmlns:p14="http://schemas.microsoft.com/office/powerpoint/2010/main" val="3590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99060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При введении вакцины развивается иммунная реакция, в которой условно можно выделить 3 фазы.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704856" cy="2808312"/>
          </a:xfrm>
        </p:spPr>
        <p:txBody>
          <a:bodyPr/>
          <a:lstStyle/>
          <a:p>
            <a:r>
              <a:rPr lang="ru-RU" b="1" u="sng" dirty="0" smtClean="0"/>
              <a:t>1-я фаза </a:t>
            </a:r>
            <a:r>
              <a:rPr lang="ru-RU" dirty="0"/>
              <a:t>охватывает время с момента введения антигена до формирования антител продуцирующих клеток. Продолжительность </a:t>
            </a:r>
            <a:r>
              <a:rPr lang="ru-RU" dirty="0" smtClean="0"/>
              <a:t>этой </a:t>
            </a:r>
            <a:r>
              <a:rPr lang="ru-RU" dirty="0"/>
              <a:t>фазы составляет несколько суток.</a:t>
            </a:r>
          </a:p>
        </p:txBody>
      </p:sp>
    </p:spTree>
    <p:extLst>
      <p:ext uri="{BB962C8B-B14F-4D97-AF65-F5344CB8AC3E}">
        <p14:creationId xmlns:p14="http://schemas.microsoft.com/office/powerpoint/2010/main" val="11645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1600" y="6172200"/>
            <a:ext cx="6572200" cy="651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64896" cy="532859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u="sng" dirty="0"/>
              <a:t>2-я фаза </a:t>
            </a:r>
            <a:r>
              <a:rPr lang="ru-RU" dirty="0"/>
              <a:t>(фаза роста) - это собственно продукция антител и иммунокомпетентных клеток в крови вплоть до максимального уровня в соответствии с </a:t>
            </a:r>
            <a:r>
              <a:rPr lang="ru-RU" dirty="0" smtClean="0"/>
              <a:t>силой </a:t>
            </a:r>
            <a:r>
              <a:rPr lang="ru-RU" dirty="0"/>
              <a:t>антигенного раздражителя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/>
              <a:t>Продолжительность </a:t>
            </a:r>
            <a:r>
              <a:rPr lang="ru-RU" dirty="0" smtClean="0"/>
              <a:t>данной фазы </a:t>
            </a:r>
            <a:r>
              <a:rPr lang="ru-RU" dirty="0"/>
              <a:t>бывает </a:t>
            </a:r>
            <a:r>
              <a:rPr lang="ru-RU" dirty="0" smtClean="0"/>
              <a:t>различной </a:t>
            </a:r>
            <a:r>
              <a:rPr lang="ru-RU" b="1" dirty="0" smtClean="0"/>
              <a:t>- </a:t>
            </a:r>
            <a:r>
              <a:rPr lang="ru-RU" b="1" dirty="0"/>
              <a:t>от 4 </a:t>
            </a:r>
            <a:r>
              <a:rPr lang="ru-RU" b="1" dirty="0" smtClean="0"/>
              <a:t>дней до </a:t>
            </a:r>
            <a:r>
              <a:rPr lang="ru-RU" b="1" dirty="0"/>
              <a:t>4 </a:t>
            </a:r>
            <a:r>
              <a:rPr lang="ru-RU" b="1" dirty="0" err="1"/>
              <a:t>нед</a:t>
            </a:r>
            <a:r>
              <a:rPr lang="ru-RU" dirty="0"/>
              <a:t>, что важно для проведения </a:t>
            </a:r>
            <a:r>
              <a:rPr lang="ru-RU" dirty="0" err="1" smtClean="0"/>
              <a:t>постэкспозиционной</a:t>
            </a:r>
            <a:r>
              <a:rPr lang="ru-RU" dirty="0" smtClean="0"/>
              <a:t> профилактики.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/>
              <a:t>Так, быстрое повышение уровня антител в ответ на введение вакцин против кори и </a:t>
            </a:r>
            <a:r>
              <a:rPr lang="ru-RU" dirty="0" smtClean="0"/>
              <a:t>ветряной оспы </a:t>
            </a:r>
            <a:r>
              <a:rPr lang="ru-RU" dirty="0"/>
              <a:t>позволяет использовать их для профилактики этих инфекций в течение первых 3 </a:t>
            </a:r>
            <a:r>
              <a:rPr lang="ru-RU" dirty="0" smtClean="0"/>
              <a:t>дней после </a:t>
            </a:r>
            <a:r>
              <a:rPr lang="ru-RU" dirty="0"/>
              <a:t>контакта, при этом достигается 90% </a:t>
            </a:r>
            <a:r>
              <a:rPr lang="ru-RU" dirty="0" smtClean="0"/>
              <a:t>защитный эффект</a:t>
            </a:r>
            <a:r>
              <a:rPr lang="ru-RU" dirty="0"/>
              <a:t>. При других инфекциях, когда период нарастания уровня антител до защитного превышает </a:t>
            </a:r>
            <a:r>
              <a:rPr lang="ru-RU" dirty="0" smtClean="0"/>
              <a:t>инкубационный период </a:t>
            </a:r>
            <a:r>
              <a:rPr lang="ru-RU" dirty="0"/>
              <a:t>болезни, </a:t>
            </a:r>
            <a:r>
              <a:rPr lang="ru-RU" dirty="0" err="1"/>
              <a:t>постэкспозиционная</a:t>
            </a:r>
            <a:r>
              <a:rPr lang="ru-RU" dirty="0"/>
              <a:t> профилактика оказывается </a:t>
            </a:r>
            <a:r>
              <a:rPr lang="ru-RU" dirty="0" smtClean="0"/>
              <a:t>неэффективной. </a:t>
            </a:r>
            <a:r>
              <a:rPr lang="ru-RU" dirty="0"/>
              <a:t>Например, при коклюше фаза роста продолжается 2 </a:t>
            </a:r>
            <a:r>
              <a:rPr lang="ru-RU" dirty="0" smtClean="0"/>
              <a:t>недели.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4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566520"/>
            <a:ext cx="6781800" cy="5829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После достижения </a:t>
            </a:r>
            <a:r>
              <a:rPr lang="ru-RU" dirty="0" smtClean="0"/>
              <a:t>наивысшей интенсивности </a:t>
            </a:r>
            <a:r>
              <a:rPr lang="ru-RU" dirty="0"/>
              <a:t>иммунного ответа начинается </a:t>
            </a:r>
            <a:r>
              <a:rPr lang="ru-RU" b="1" u="sng" dirty="0"/>
              <a:t>3-я фаза</a:t>
            </a:r>
            <a:r>
              <a:rPr lang="ru-RU" dirty="0"/>
              <a:t>, когда концентрация антител в крови снижается сначала быстро, а затем медленно, в течение многих месяцев (</a:t>
            </a:r>
            <a:r>
              <a:rPr lang="ru-RU" dirty="0" err="1"/>
              <a:t>шигеллез</a:t>
            </a:r>
            <a:r>
              <a:rPr lang="ru-RU" dirty="0"/>
              <a:t>, сальмонеллез и др.) или многих лет (корь, </a:t>
            </a:r>
            <a:r>
              <a:rPr lang="ru-RU" dirty="0" smtClean="0"/>
              <a:t>эпидемический паротит </a:t>
            </a:r>
            <a:r>
              <a:rPr lang="ru-RU" dirty="0"/>
              <a:t>и др.). </a:t>
            </a:r>
          </a:p>
        </p:txBody>
      </p:sp>
    </p:spTree>
    <p:extLst>
      <p:ext uri="{BB962C8B-B14F-4D97-AF65-F5344CB8AC3E}">
        <p14:creationId xmlns:p14="http://schemas.microsoft.com/office/powerpoint/2010/main" val="33873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805264"/>
            <a:ext cx="67818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Имеются существенные различия в </a:t>
            </a:r>
            <a:r>
              <a:rPr lang="ru-RU" dirty="0" smtClean="0"/>
              <a:t>иммунной </a:t>
            </a:r>
            <a:r>
              <a:rPr lang="ru-RU" dirty="0"/>
              <a:t>реакции на введение </a:t>
            </a:r>
            <a:r>
              <a:rPr lang="ru-RU" b="1" dirty="0"/>
              <a:t>живых и инактивированных вакцин</a:t>
            </a:r>
            <a:r>
              <a:rPr lang="ru-RU" dirty="0"/>
              <a:t>, на первичное и повторное введение вакцинных антигенов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2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336704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Введение живых вакцин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54461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При первичном введении (вакцинация) </a:t>
            </a:r>
            <a:r>
              <a:rPr lang="ru-RU" dirty="0" smtClean="0"/>
              <a:t>живой вирусной </a:t>
            </a:r>
            <a:r>
              <a:rPr lang="ru-RU" dirty="0"/>
              <a:t>вакцины в </a:t>
            </a:r>
            <a:r>
              <a:rPr lang="ru-RU" dirty="0" err="1"/>
              <a:t>неиммунном</a:t>
            </a:r>
            <a:r>
              <a:rPr lang="ru-RU" dirty="0"/>
              <a:t> организме </a:t>
            </a:r>
            <a:r>
              <a:rPr lang="ru-RU" dirty="0" smtClean="0"/>
              <a:t>вакцинный </a:t>
            </a:r>
            <a:r>
              <a:rPr lang="ru-RU" dirty="0"/>
              <a:t>штамм возбудителя попадает в </a:t>
            </a:r>
            <a:r>
              <a:rPr lang="ru-RU" dirty="0" err="1" smtClean="0"/>
              <a:t>тропный</a:t>
            </a:r>
            <a:r>
              <a:rPr lang="ru-RU" dirty="0" smtClean="0"/>
              <a:t> орган</a:t>
            </a:r>
            <a:r>
              <a:rPr lang="ru-RU" dirty="0"/>
              <a:t>, где происходит его репродукция с последующим выходом в свободную циркуляцию и включением цепи иммунных реакций, идентичных таковым при </a:t>
            </a:r>
            <a:r>
              <a:rPr lang="ru-RU" dirty="0" smtClean="0"/>
              <a:t>естественной инфекции.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/>
              <a:t>В связи с этим реакция на введение живых вакцин особенно часто возникает по истечении как бы инкубационного периода и проявляется ослабленным </a:t>
            </a:r>
            <a:r>
              <a:rPr lang="ru-RU" dirty="0" err="1"/>
              <a:t>симптомокомплексом</a:t>
            </a:r>
            <a:r>
              <a:rPr lang="ru-RU" dirty="0"/>
              <a:t> </a:t>
            </a:r>
            <a:r>
              <a:rPr lang="ru-RU" dirty="0" smtClean="0"/>
              <a:t>естественной </a:t>
            </a:r>
            <a:r>
              <a:rPr lang="ru-RU" dirty="0"/>
              <a:t>инфекции (увеличение затылочных лимфатических узлов после введения </a:t>
            </a:r>
            <a:r>
              <a:rPr lang="ru-RU" dirty="0" smtClean="0"/>
              <a:t>краснушной вакцины</a:t>
            </a:r>
            <a:r>
              <a:rPr lang="ru-RU" dirty="0"/>
              <a:t>, околоушных слюнных желез после введения </a:t>
            </a:r>
            <a:r>
              <a:rPr lang="ru-RU" dirty="0" err="1" smtClean="0"/>
              <a:t>паротитной</a:t>
            </a:r>
            <a:r>
              <a:rPr lang="ru-RU" dirty="0" smtClean="0"/>
              <a:t> вакцины </a:t>
            </a:r>
            <a:r>
              <a:rPr lang="ru-RU" dirty="0"/>
              <a:t>и т. д.). </a:t>
            </a:r>
            <a:r>
              <a:rPr lang="ru-RU" dirty="0" smtClean="0"/>
              <a:t>Иммунный </a:t>
            </a:r>
            <a:r>
              <a:rPr lang="ru-RU" dirty="0"/>
              <a:t>ответ в этом случае обусловливает появление в крови антител класса IgM с последующим переключением на синтез антител класса </a:t>
            </a:r>
            <a:r>
              <a:rPr lang="ru-RU" dirty="0" err="1"/>
              <a:t>IgG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    В </a:t>
            </a:r>
            <a:r>
              <a:rPr lang="ru-RU" i="1" dirty="0"/>
              <a:t>ходе такого </a:t>
            </a:r>
            <a:r>
              <a:rPr lang="ru-RU" i="1" dirty="0" err="1"/>
              <a:t>взаимодействия</a:t>
            </a:r>
            <a:r>
              <a:rPr lang="ru-RU" i="1" dirty="0"/>
              <a:t> формируются и клетки </a:t>
            </a:r>
            <a:r>
              <a:rPr lang="ru-RU" i="1" dirty="0" smtClean="0"/>
              <a:t>иммунной памяти</a:t>
            </a:r>
            <a:r>
              <a:rPr lang="ru-RU" i="1" dirty="0"/>
              <a:t>, </a:t>
            </a:r>
            <a:r>
              <a:rPr lang="ru-RU" i="1" dirty="0" smtClean="0"/>
              <a:t>отвечающей </a:t>
            </a:r>
            <a:r>
              <a:rPr lang="ru-RU" i="1" dirty="0"/>
              <a:t>за иммунитет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0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53144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Введение инактивированных вакцин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687816" cy="48943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При первом введении инактивированных вакцин (АКДС, АДС) также развивается </a:t>
            </a:r>
            <a:r>
              <a:rPr lang="ru-RU" dirty="0" smtClean="0"/>
              <a:t>первичный иммунный </a:t>
            </a:r>
            <a:r>
              <a:rPr lang="ru-RU" dirty="0"/>
              <a:t>ответ, но с </a:t>
            </a:r>
            <a:r>
              <a:rPr lang="ru-RU" dirty="0" smtClean="0"/>
              <a:t>низкой </a:t>
            </a:r>
            <a:r>
              <a:rPr lang="ru-RU" dirty="0"/>
              <a:t>и </a:t>
            </a:r>
            <a:r>
              <a:rPr lang="ru-RU" dirty="0" smtClean="0"/>
              <a:t>непродолжительной продукцией </a:t>
            </a:r>
            <a:r>
              <a:rPr lang="ru-RU" dirty="0"/>
              <a:t>антител при формировании клеток памяти, что требует повторного введения препарата. Инактивированные вакцины обычно вводят троекратно с интервалом 1-2 </a:t>
            </a:r>
            <a:r>
              <a:rPr lang="ru-RU" dirty="0" smtClean="0"/>
              <a:t>мес. </a:t>
            </a:r>
            <a:r>
              <a:rPr lang="ru-RU" dirty="0"/>
              <a:t>и с </a:t>
            </a:r>
            <a:r>
              <a:rPr lang="ru-RU" dirty="0" smtClean="0"/>
              <a:t>ревакцинацией </a:t>
            </a:r>
            <a:r>
              <a:rPr lang="ru-RU" dirty="0"/>
              <a:t>через 1 год после </a:t>
            </a:r>
            <a:r>
              <a:rPr lang="ru-RU" dirty="0" smtClean="0"/>
              <a:t>последней </a:t>
            </a:r>
            <a:r>
              <a:rPr lang="ru-RU" dirty="0"/>
              <a:t>вакцинации. При этом формируется </a:t>
            </a:r>
            <a:r>
              <a:rPr lang="ru-RU" dirty="0" err="1" smtClean="0"/>
              <a:t>грунд-иммунитет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Впоследствии </a:t>
            </a:r>
            <a:r>
              <a:rPr lang="ru-RU" dirty="0"/>
              <a:t>ревакцинацию можно проводить с </a:t>
            </a:r>
            <a:r>
              <a:rPr lang="ru-RU" dirty="0" smtClean="0"/>
              <a:t>уменьшенной </a:t>
            </a:r>
            <a:r>
              <a:rPr lang="ru-RU" dirty="0" err="1" smtClean="0"/>
              <a:t>антигенной</a:t>
            </a:r>
            <a:r>
              <a:rPr lang="ru-RU" dirty="0" smtClean="0"/>
              <a:t> нагрузкой </a:t>
            </a:r>
            <a:r>
              <a:rPr lang="ru-RU" dirty="0"/>
              <a:t>(АДС-М), в результате чего развивается так </a:t>
            </a:r>
            <a:r>
              <a:rPr lang="ru-RU" dirty="0" smtClean="0"/>
              <a:t>называемый </a:t>
            </a:r>
            <a:r>
              <a:rPr lang="ru-RU" dirty="0" err="1" smtClean="0"/>
              <a:t>бустерный</a:t>
            </a:r>
            <a:r>
              <a:rPr lang="ru-RU" dirty="0" smtClean="0"/>
              <a:t> </a:t>
            </a:r>
            <a:r>
              <a:rPr lang="ru-RU" dirty="0"/>
              <a:t>эффект за счет включения клеток памяти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6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491064"/>
            <a:ext cx="6690320" cy="36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842448" cy="54795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Живые вирусные вакцины, </a:t>
            </a:r>
            <a:r>
              <a:rPr lang="ru-RU" dirty="0" err="1"/>
              <a:t>действие</a:t>
            </a:r>
            <a:r>
              <a:rPr lang="ru-RU" dirty="0"/>
              <a:t> которых рассчитано на размножение вируса в организме привитого, создают </a:t>
            </a:r>
            <a:r>
              <a:rPr lang="ru-RU" dirty="0" smtClean="0"/>
              <a:t>стойкий </a:t>
            </a:r>
            <a:r>
              <a:rPr lang="ru-RU" dirty="0"/>
              <a:t>иммунитет уже после первого введения. Повторная вакцинация позволяет привить от инфекций тех лиц, у которых 1-я доза вакцины по той или </a:t>
            </a:r>
            <a:r>
              <a:rPr lang="ru-RU" dirty="0" smtClean="0"/>
              <a:t>иной </a:t>
            </a:r>
            <a:r>
              <a:rPr lang="ru-RU" dirty="0"/>
              <a:t>причине не привела к выработке иммунитета. </a:t>
            </a:r>
            <a:endParaRPr lang="ru-RU" dirty="0" smtClean="0"/>
          </a:p>
          <a:p>
            <a:pPr algn="just"/>
            <a:r>
              <a:rPr lang="ru-RU" dirty="0"/>
              <a:t>Возможно, что ревакцинирующую дозу ввели ребенку, у которого сохранился </a:t>
            </a:r>
            <a:r>
              <a:rPr lang="ru-RU" dirty="0" smtClean="0"/>
              <a:t>достаточный </a:t>
            </a:r>
            <a:r>
              <a:rPr lang="ru-RU" dirty="0"/>
              <a:t>уровень специфических антител после вакцинации, или ребенку с утерянным иммунитетом, но с сохранившимися клетками памяти. Первичная доза вакцины может оказаться </a:t>
            </a:r>
            <a:r>
              <a:rPr lang="ru-RU" dirty="0" smtClean="0"/>
              <a:t>некачественной, </a:t>
            </a:r>
            <a:r>
              <a:rPr lang="ru-RU" dirty="0"/>
              <a:t>что нередко бывает при несоблюдении «</a:t>
            </a:r>
            <a:r>
              <a:rPr lang="ru-RU" dirty="0" err="1" smtClean="0"/>
              <a:t>холодовой</a:t>
            </a:r>
            <a:r>
              <a:rPr lang="ru-RU" dirty="0" smtClean="0"/>
              <a:t> </a:t>
            </a:r>
            <a:r>
              <a:rPr lang="ru-RU" dirty="0"/>
              <a:t>цепи» или по другим причинам (гибель вакцинного штамма, отсутствие репликации в </a:t>
            </a:r>
            <a:r>
              <a:rPr lang="ru-RU" dirty="0" err="1"/>
              <a:t>тропном</a:t>
            </a:r>
            <a:r>
              <a:rPr lang="ru-RU" dirty="0"/>
              <a:t> органе и др.).</a:t>
            </a:r>
          </a:p>
        </p:txBody>
      </p:sp>
    </p:spTree>
    <p:extLst>
      <p:ext uri="{BB962C8B-B14F-4D97-AF65-F5344CB8AC3E}">
        <p14:creationId xmlns:p14="http://schemas.microsoft.com/office/powerpoint/2010/main" val="28347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605972"/>
            <a:ext cx="6696744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8064896" cy="547260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Надо полагать, что </a:t>
            </a:r>
            <a:r>
              <a:rPr lang="ru-RU" b="1" dirty="0"/>
              <a:t>при 1-м варианте </a:t>
            </a:r>
            <a:r>
              <a:rPr lang="ru-RU" dirty="0"/>
              <a:t>ревакцинирующую дозу вируса инактивируют циркулирующие в крови антитела и, вероятнее всего, не </a:t>
            </a:r>
            <a:r>
              <a:rPr lang="ru-RU" dirty="0" err="1"/>
              <a:t>произойдет</a:t>
            </a:r>
            <a:r>
              <a:rPr lang="ru-RU" dirty="0"/>
              <a:t> усиления специфического антителообразования или </a:t>
            </a:r>
            <a:r>
              <a:rPr lang="ru-RU" dirty="0" smtClean="0"/>
              <a:t>иммунный </a:t>
            </a:r>
            <a:r>
              <a:rPr lang="ru-RU" dirty="0"/>
              <a:t>ответ будет слабым из-за его </a:t>
            </a:r>
            <a:r>
              <a:rPr lang="ru-RU" dirty="0" smtClean="0"/>
              <a:t>возможной </a:t>
            </a:r>
            <a:r>
              <a:rPr lang="ru-RU" dirty="0"/>
              <a:t>стимуляции иммунными комплексами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При 2-м варианте </a:t>
            </a:r>
            <a:r>
              <a:rPr lang="ru-RU" dirty="0"/>
              <a:t>(ревакцинация ребенка с утерянным иммунитетом, но с клетками памяти) 2-я доза вакцины приведет к быстрому и высокоэффективному иммунному ответу. В последнем случае у ребенка отсутствует не только иммунитет, но и клетки памяти, поэтому введение </a:t>
            </a:r>
            <a:r>
              <a:rPr lang="ru-RU" dirty="0" smtClean="0"/>
              <a:t>ревакцинирующей </a:t>
            </a:r>
            <a:r>
              <a:rPr lang="ru-RU" dirty="0"/>
              <a:t>дозы вызовет цепь последовательных иммунных реакций, как при </a:t>
            </a:r>
            <a:r>
              <a:rPr lang="ru-RU" dirty="0" smtClean="0"/>
              <a:t>первой </a:t>
            </a:r>
            <a:r>
              <a:rPr lang="ru-RU" dirty="0"/>
              <a:t>встрече с этим антигеном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3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619664"/>
            <a:ext cx="67818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770440" cy="47594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Иммунная система ребенка адекватно отвечает и на одновременное введение нескольких антигенов, при этом продукция антител происходит так же, как при раздельном их введении. Более того, некоторые вакцины при одновременном введении способны оказывать </a:t>
            </a:r>
            <a:r>
              <a:rPr lang="ru-RU" dirty="0" err="1" smtClean="0"/>
              <a:t>адъювантное</a:t>
            </a:r>
            <a:r>
              <a:rPr lang="ru-RU" dirty="0" smtClean="0"/>
              <a:t> </a:t>
            </a:r>
            <a:r>
              <a:rPr lang="ru-RU" dirty="0" err="1" smtClean="0"/>
              <a:t>действие</a:t>
            </a:r>
            <a:r>
              <a:rPr lang="ru-RU" dirty="0" smtClean="0"/>
              <a:t>, т. е. усиливать иммунный ответ на другие антигены (например, </a:t>
            </a:r>
            <a:r>
              <a:rPr lang="ru-RU" dirty="0" err="1" smtClean="0"/>
              <a:t>адъювантное</a:t>
            </a:r>
            <a:r>
              <a:rPr lang="ru-RU" dirty="0" smtClean="0"/>
              <a:t> </a:t>
            </a:r>
            <a:r>
              <a:rPr lang="ru-RU" dirty="0" err="1" smtClean="0"/>
              <a:t>действие</a:t>
            </a:r>
            <a:r>
              <a:rPr lang="ru-RU" dirty="0" smtClean="0"/>
              <a:t> оказывает </a:t>
            </a:r>
            <a:r>
              <a:rPr lang="ru-RU" dirty="0" err="1" smtClean="0"/>
              <a:t>коклюшныи</a:t>
            </a:r>
            <a:r>
              <a:rPr lang="ru-RU" dirty="0" smtClean="0"/>
              <a:t>̆ антиген). Наконец, </a:t>
            </a:r>
            <a:r>
              <a:rPr lang="ru-RU" b="1" u="sng" dirty="0" smtClean="0"/>
              <a:t>доказана безопасность ассоциированных вакцин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В связи с этим ВОЗ считает возможным одновременное введение всех вакцин, необходимых ребенку по возрасту.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990600"/>
          </a:xfrm>
        </p:spPr>
        <p:txBody>
          <a:bodyPr/>
          <a:lstStyle/>
          <a:p>
            <a:r>
              <a:rPr lang="ru-RU" dirty="0"/>
              <a:t>Историческая справка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104456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Вакцинопрофилактика - искусственное воспроизведение иммунного ответа путем введения специфического антигена с целью создания невосприимчивости к инфекции. </a:t>
            </a:r>
          </a:p>
        </p:txBody>
      </p:sp>
    </p:spTree>
    <p:extLst>
      <p:ext uri="{BB962C8B-B14F-4D97-AF65-F5344CB8AC3E}">
        <p14:creationId xmlns:p14="http://schemas.microsoft.com/office/powerpoint/2010/main" val="33043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309320"/>
            <a:ext cx="6336704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776864" cy="511256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Приобретенный антиинфекционный </a:t>
            </a:r>
            <a:r>
              <a:rPr lang="ru-RU" dirty="0"/>
              <a:t>иммунитет является типоспецифическим, т. е. предохраняет от заболеваний, вызываемых конкретными видами микроорганизмов. 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Он </a:t>
            </a:r>
            <a:r>
              <a:rPr lang="ru-RU" dirty="0"/>
              <a:t>может </a:t>
            </a:r>
            <a:r>
              <a:rPr lang="ru-RU" dirty="0" smtClean="0"/>
              <a:t>быть:</a:t>
            </a:r>
          </a:p>
          <a:p>
            <a:pPr>
              <a:buFontTx/>
              <a:buChar char="-"/>
            </a:pPr>
            <a:r>
              <a:rPr lang="ru-RU" dirty="0" smtClean="0"/>
              <a:t>антитоксическим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антибактериальным,</a:t>
            </a:r>
          </a:p>
          <a:p>
            <a:pPr>
              <a:buFontTx/>
              <a:buChar char="-"/>
            </a:pPr>
            <a:r>
              <a:rPr lang="ru-RU" dirty="0" smtClean="0"/>
              <a:t>противовирусным </a:t>
            </a:r>
            <a:r>
              <a:rPr lang="ru-RU" dirty="0"/>
              <a:t>к грибам,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паразитам </a:t>
            </a:r>
            <a:r>
              <a:rPr lang="ru-RU" dirty="0"/>
              <a:t>и гельминтам.</a:t>
            </a:r>
          </a:p>
        </p:txBody>
      </p:sp>
    </p:spTree>
    <p:extLst>
      <p:ext uri="{BB962C8B-B14F-4D97-AF65-F5344CB8AC3E}">
        <p14:creationId xmlns:p14="http://schemas.microsoft.com/office/powerpoint/2010/main" val="27611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5040560" cy="88012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Иммунитет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992888" cy="52565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Различают: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естественный </a:t>
            </a:r>
            <a:r>
              <a:rPr lang="ru-RU" dirty="0"/>
              <a:t>(</a:t>
            </a:r>
            <a:r>
              <a:rPr lang="ru-RU" dirty="0" smtClean="0"/>
              <a:t>врожденный) </a:t>
            </a:r>
            <a:r>
              <a:rPr lang="ru-RU" dirty="0"/>
              <a:t>и </a:t>
            </a:r>
            <a:r>
              <a:rPr lang="ru-RU" dirty="0" smtClean="0"/>
              <a:t>искусственный, </a:t>
            </a:r>
          </a:p>
          <a:p>
            <a:pPr>
              <a:buFontTx/>
              <a:buChar char="-"/>
            </a:pPr>
            <a:r>
              <a:rPr lang="ru-RU" dirty="0" smtClean="0"/>
              <a:t>активный </a:t>
            </a:r>
            <a:r>
              <a:rPr lang="ru-RU" dirty="0"/>
              <a:t>и </a:t>
            </a:r>
            <a:r>
              <a:rPr lang="ru-RU" dirty="0" smtClean="0"/>
              <a:t>пассивный </a:t>
            </a:r>
            <a:r>
              <a:rPr lang="ru-RU" dirty="0"/>
              <a:t>иммунитет после перенесенных заболеваний,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искусственный </a:t>
            </a:r>
            <a:r>
              <a:rPr lang="ru-RU" dirty="0"/>
              <a:t>после вакцинации.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Антитела </a:t>
            </a:r>
            <a:r>
              <a:rPr lang="ru-RU" dirty="0"/>
              <a:t>класса </a:t>
            </a:r>
            <a:r>
              <a:rPr lang="ru-RU" dirty="0" err="1"/>
              <a:t>IgG</a:t>
            </a:r>
            <a:r>
              <a:rPr lang="ru-RU" dirty="0"/>
              <a:t>, передаваемые от матери плоду, обеспечивают </a:t>
            </a:r>
            <a:r>
              <a:rPr lang="ru-RU" i="1" dirty="0"/>
              <a:t>пассивно </a:t>
            </a:r>
            <a:r>
              <a:rPr lang="ru-RU" i="1" dirty="0" smtClean="0"/>
              <a:t>приобретенный естественный </a:t>
            </a:r>
            <a:r>
              <a:rPr lang="ru-RU" i="1" dirty="0"/>
              <a:t>иммунитет</a:t>
            </a:r>
            <a:r>
              <a:rPr lang="ru-RU" dirty="0"/>
              <a:t> у </a:t>
            </a:r>
            <a:r>
              <a:rPr lang="ru-RU" dirty="0" smtClean="0"/>
              <a:t>детей </a:t>
            </a:r>
            <a:r>
              <a:rPr lang="ru-RU" dirty="0"/>
              <a:t>1-го года жизни. С материнским молоком ребенок получает также секреторные </a:t>
            </a:r>
            <a:r>
              <a:rPr lang="ru-RU" dirty="0" err="1"/>
              <a:t>IgA</a:t>
            </a:r>
            <a:r>
              <a:rPr lang="ru-RU" dirty="0"/>
              <a:t> и </a:t>
            </a:r>
            <a:r>
              <a:rPr lang="ru-RU" dirty="0" err="1"/>
              <a:t>IgM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9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049888"/>
            <a:ext cx="6781800" cy="8081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770440" cy="4903440"/>
          </a:xfrm>
        </p:spPr>
        <p:txBody>
          <a:bodyPr>
            <a:normAutofit/>
          </a:bodyPr>
          <a:lstStyle/>
          <a:p>
            <a:pPr algn="just"/>
            <a:r>
              <a:rPr lang="ru-RU" i="1" dirty="0"/>
              <a:t>Пассивно приобретенный искусственный иммунитет </a:t>
            </a:r>
            <a:r>
              <a:rPr lang="ru-RU" dirty="0"/>
              <a:t>возникает в результате введения готовых антител в виде специфических иммуноглобулинов (</a:t>
            </a:r>
            <a:r>
              <a:rPr lang="ru-RU" dirty="0" smtClean="0"/>
              <a:t>противокоревой, противогриппозный, </a:t>
            </a:r>
            <a:r>
              <a:rPr lang="ru-RU" dirty="0" err="1" smtClean="0"/>
              <a:t>антистафилококковый</a:t>
            </a:r>
            <a:r>
              <a:rPr lang="ru-RU" dirty="0" smtClean="0"/>
              <a:t> </a:t>
            </a:r>
            <a:r>
              <a:rPr lang="ru-RU" dirty="0"/>
              <a:t>и др.) или после введения сыворотки, плазмы </a:t>
            </a:r>
            <a:r>
              <a:rPr lang="ru-RU" dirty="0" smtClean="0"/>
              <a:t>и </a:t>
            </a:r>
            <a:r>
              <a:rPr lang="ru-RU" dirty="0"/>
              <a:t>крови переболевших. </a:t>
            </a:r>
            <a:r>
              <a:rPr lang="ru-RU" dirty="0" smtClean="0"/>
              <a:t>Пассивный </a:t>
            </a:r>
            <a:r>
              <a:rPr lang="ru-RU" dirty="0"/>
              <a:t>иммунитет развивается быстрее, чем </a:t>
            </a:r>
            <a:r>
              <a:rPr lang="ru-RU" dirty="0" smtClean="0"/>
              <a:t>активный, </a:t>
            </a:r>
            <a:r>
              <a:rPr lang="ru-RU" dirty="0"/>
              <a:t>что приобретает особое значение при </a:t>
            </a:r>
            <a:r>
              <a:rPr lang="ru-RU" dirty="0" err="1" smtClean="0"/>
              <a:t>постэкспозиционной</a:t>
            </a:r>
            <a:r>
              <a:rPr lang="ru-RU" dirty="0" smtClean="0"/>
              <a:t> </a:t>
            </a:r>
            <a:r>
              <a:rPr lang="ru-RU" dirty="0"/>
              <a:t>профилактике ряда инфекций (гепатита В, </a:t>
            </a:r>
            <a:r>
              <a:rPr lang="ru-RU" dirty="0" smtClean="0"/>
              <a:t>ветряной </a:t>
            </a:r>
            <a:r>
              <a:rPr lang="ru-RU" dirty="0"/>
              <a:t>оспы и др.), в том числе у лиц, получающих иммуносупрессивную терапию. </a:t>
            </a:r>
          </a:p>
        </p:txBody>
      </p:sp>
    </p:spTree>
    <p:extLst>
      <p:ext uri="{BB962C8B-B14F-4D97-AF65-F5344CB8AC3E}">
        <p14:creationId xmlns:p14="http://schemas.microsoft.com/office/powerpoint/2010/main" val="20122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781800" cy="16002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210450569_416226625.pdf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381" t="12699" r="2381" b="3175"/>
          <a:stretch>
            <a:fillRect/>
          </a:stretch>
        </p:blipFill>
        <p:spPr>
          <a:xfrm>
            <a:off x="3131840" y="1844824"/>
            <a:ext cx="2736304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495300"/>
            <a:ext cx="8301608" cy="107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686800" cy="6360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Введение метода вакцинации в практику связано с именем английского врача Э. </a:t>
            </a:r>
            <a:r>
              <a:rPr lang="ru-RU" dirty="0" err="1"/>
              <a:t>Дженнера</a:t>
            </a:r>
            <a:r>
              <a:rPr lang="ru-RU" dirty="0"/>
              <a:t> (1749-1823), </a:t>
            </a:r>
            <a:r>
              <a:rPr lang="ru-RU" dirty="0" smtClean="0"/>
              <a:t>который 14 </a:t>
            </a:r>
            <a:r>
              <a:rPr lang="ru-RU" dirty="0"/>
              <a:t>мая 1796 г. провел первую вакцинацию</a:t>
            </a:r>
            <a:r>
              <a:rPr lang="ru-RU" dirty="0" smtClean="0"/>
              <a:t>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Он ввел содержимое пустулы на руке доильщицы коров Сары </a:t>
            </a:r>
            <a:r>
              <a:rPr lang="ru-RU" sz="2000" dirty="0" err="1"/>
              <a:t>Нелмс</a:t>
            </a:r>
            <a:r>
              <a:rPr lang="ru-RU" sz="2000" dirty="0"/>
              <a:t> мальчику Джемсу </a:t>
            </a:r>
            <a:r>
              <a:rPr lang="ru-RU" sz="2000" dirty="0" err="1"/>
              <a:t>Фиппсу</a:t>
            </a:r>
            <a:r>
              <a:rPr lang="ru-RU" sz="2000" dirty="0"/>
              <a:t>, у которого развилась характерная реакция (головная боль, пустула) и наступило выздоровление к 10-му дню. Спустя 1,5 </a:t>
            </a:r>
            <a:r>
              <a:rPr lang="ru-RU" sz="2000" dirty="0" err="1"/>
              <a:t>мес</a:t>
            </a:r>
            <a:r>
              <a:rPr lang="ru-RU" sz="2000" dirty="0"/>
              <a:t> (1 июля) мальчик был заражен материалом оспы </a:t>
            </a:r>
            <a:r>
              <a:rPr lang="ru-RU" sz="2000" dirty="0" smtClean="0"/>
              <a:t>человека. Реакция </a:t>
            </a:r>
            <a:r>
              <a:rPr lang="ru-RU" sz="2000" dirty="0"/>
              <a:t>на заражение у него отсутствовала, что указывало на защищенность от </a:t>
            </a:r>
            <a:r>
              <a:rPr lang="ru-RU" sz="2000" dirty="0" err="1"/>
              <a:t>натуральнои</a:t>
            </a:r>
            <a:r>
              <a:rPr lang="ru-RU" sz="2000" dirty="0"/>
              <a:t>̆ оспы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/>
              <a:t>Таким образом, человечество </a:t>
            </a:r>
            <a:r>
              <a:rPr lang="ru-RU" sz="2000" b="1" dirty="0" smtClean="0"/>
              <a:t>получило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могучее средство в борьбе с болезнью: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было </a:t>
            </a:r>
            <a:r>
              <a:rPr lang="ru-RU" sz="2000" b="1" dirty="0"/>
              <a:t>наглядно показано, что </a:t>
            </a:r>
            <a:r>
              <a:rPr lang="ru-RU" sz="2000" b="1" dirty="0" smtClean="0"/>
              <a:t>заражение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человека </a:t>
            </a:r>
            <a:r>
              <a:rPr lang="ru-RU" sz="2000" b="1" dirty="0" err="1"/>
              <a:t>оспои</a:t>
            </a:r>
            <a:r>
              <a:rPr lang="ru-RU" sz="2000" b="1" dirty="0"/>
              <a:t>̆ коров </a:t>
            </a:r>
            <a:r>
              <a:rPr lang="ru-RU" sz="2000" b="1" dirty="0" smtClean="0"/>
              <a:t>формирует</a:t>
            </a:r>
          </a:p>
          <a:p>
            <a:pPr marL="0" indent="0">
              <a:buNone/>
            </a:pPr>
            <a:r>
              <a:rPr lang="ru-RU" sz="2000" b="1" dirty="0" smtClean="0"/>
              <a:t> иммунитет к </a:t>
            </a:r>
            <a:r>
              <a:rPr lang="ru-RU" sz="2000" b="1" dirty="0"/>
              <a:t>последующему его </a:t>
            </a:r>
            <a:r>
              <a:rPr lang="ru-RU" sz="2000" b="1" dirty="0" smtClean="0"/>
              <a:t>заражению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 err="1"/>
              <a:t>натуральнои</a:t>
            </a:r>
            <a:r>
              <a:rPr lang="ru-RU" sz="2000" b="1" dirty="0"/>
              <a:t>̆ </a:t>
            </a:r>
            <a:r>
              <a:rPr lang="ru-RU" sz="2000" b="1" dirty="0" err="1"/>
              <a:t>оспои</a:t>
            </a:r>
            <a:r>
              <a:rPr lang="ru-RU" sz="2000" b="1" dirty="0"/>
              <a:t>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5508104" y="3501008"/>
            <a:ext cx="3393304" cy="35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-243408"/>
            <a:ext cx="8712968" cy="9906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Д</a:t>
            </a:r>
            <a:r>
              <a:rPr lang="ru-RU" sz="2000" dirty="0" smtClean="0"/>
              <a:t>аты </a:t>
            </a:r>
            <a:r>
              <a:rPr lang="ru-RU" sz="2000" dirty="0"/>
              <a:t>внедрения в практику наиболее распространенных </a:t>
            </a:r>
            <a:r>
              <a:rPr lang="ru-RU" sz="2000" dirty="0" smtClean="0"/>
              <a:t>вакцин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5832648"/>
          </a:xfrm>
        </p:spPr>
        <p:txBody>
          <a:bodyPr>
            <a:normAutofit/>
          </a:bodyPr>
          <a:lstStyle/>
          <a:p>
            <a:r>
              <a:rPr lang="ru-RU" sz="2000" dirty="0"/>
              <a:t>натуральная оспа - 1798 г</a:t>
            </a:r>
            <a:r>
              <a:rPr lang="ru-RU" sz="2000" dirty="0" smtClean="0"/>
              <a:t>.,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бешенство - 1885 г., </a:t>
            </a:r>
            <a:endParaRPr lang="ru-RU" sz="2000" dirty="0" smtClean="0"/>
          </a:p>
          <a:p>
            <a:r>
              <a:rPr lang="ru-RU" sz="2000" dirty="0" smtClean="0"/>
              <a:t>брюшной </a:t>
            </a:r>
            <a:r>
              <a:rPr lang="ru-RU" sz="2000" dirty="0"/>
              <a:t>тиф - 1896 г., </a:t>
            </a:r>
            <a:endParaRPr lang="ru-RU" sz="2000" dirty="0" smtClean="0"/>
          </a:p>
          <a:p>
            <a:r>
              <a:rPr lang="ru-RU" sz="2000" dirty="0" smtClean="0"/>
              <a:t>холера </a:t>
            </a:r>
            <a:r>
              <a:rPr lang="ru-RU" sz="2000" dirty="0"/>
              <a:t>- 1896 г., </a:t>
            </a:r>
            <a:endParaRPr lang="ru-RU" sz="2000" dirty="0" smtClean="0"/>
          </a:p>
          <a:p>
            <a:r>
              <a:rPr lang="ru-RU" sz="2000" dirty="0" smtClean="0"/>
              <a:t>чума </a:t>
            </a:r>
            <a:r>
              <a:rPr lang="ru-RU" sz="2000" dirty="0"/>
              <a:t>- 1897 г., </a:t>
            </a:r>
            <a:endParaRPr lang="ru-RU" sz="2000" dirty="0" smtClean="0"/>
          </a:p>
          <a:p>
            <a:r>
              <a:rPr lang="ru-RU" sz="2000" dirty="0" smtClean="0"/>
              <a:t>дифтерия </a:t>
            </a:r>
            <a:r>
              <a:rPr lang="ru-RU" sz="2000" dirty="0"/>
              <a:t>- 1923 г., </a:t>
            </a:r>
            <a:endParaRPr lang="ru-RU" sz="2000" dirty="0" smtClean="0"/>
          </a:p>
          <a:p>
            <a:r>
              <a:rPr lang="ru-RU" sz="2000" dirty="0" err="1" smtClean="0"/>
              <a:t>цельноклеточная</a:t>
            </a:r>
            <a:r>
              <a:rPr lang="ru-RU" sz="2000" dirty="0" smtClean="0"/>
              <a:t> </a:t>
            </a:r>
            <a:r>
              <a:rPr lang="ru-RU" sz="2000" dirty="0"/>
              <a:t>коклюшная - 1926 г., </a:t>
            </a:r>
            <a:endParaRPr lang="ru-RU" sz="2000" dirty="0" smtClean="0"/>
          </a:p>
          <a:p>
            <a:r>
              <a:rPr lang="ru-RU" sz="2000" dirty="0" smtClean="0"/>
              <a:t>туберкулез </a:t>
            </a:r>
            <a:r>
              <a:rPr lang="ru-RU" sz="2000" dirty="0"/>
              <a:t>(БЦЖ) - 1927 г., </a:t>
            </a:r>
            <a:endParaRPr lang="ru-RU" sz="2000" dirty="0" smtClean="0"/>
          </a:p>
          <a:p>
            <a:r>
              <a:rPr lang="ru-RU" sz="2000" dirty="0" smtClean="0"/>
              <a:t>столбняк </a:t>
            </a:r>
            <a:r>
              <a:rPr lang="ru-RU" sz="2000" dirty="0"/>
              <a:t>- 1927 г., </a:t>
            </a:r>
            <a:endParaRPr lang="ru-RU" sz="2000" dirty="0" smtClean="0"/>
          </a:p>
          <a:p>
            <a:r>
              <a:rPr lang="ru-RU" sz="2000" dirty="0" smtClean="0"/>
              <a:t>желтая </a:t>
            </a:r>
            <a:r>
              <a:rPr lang="ru-RU" sz="2000" dirty="0"/>
              <a:t>лихорадка - 1935 г., </a:t>
            </a:r>
            <a:endParaRPr lang="ru-RU" sz="2000" dirty="0" smtClean="0"/>
          </a:p>
          <a:p>
            <a:r>
              <a:rPr lang="ru-RU" sz="2000" dirty="0" smtClean="0"/>
              <a:t>клещевой энцефалит </a:t>
            </a:r>
            <a:r>
              <a:rPr lang="ru-RU" sz="2000" dirty="0"/>
              <a:t>- 1939 г</a:t>
            </a:r>
            <a:r>
              <a:rPr lang="ru-RU" sz="2000" dirty="0" smtClean="0"/>
              <a:t>.,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бруцеллез - 1951 г., </a:t>
            </a:r>
            <a:endParaRPr lang="ru-RU" sz="2000" dirty="0" smtClean="0"/>
          </a:p>
          <a:p>
            <a:r>
              <a:rPr lang="ru-RU" sz="2000" dirty="0" smtClean="0"/>
              <a:t>полиомиелит </a:t>
            </a:r>
            <a:r>
              <a:rPr lang="ru-RU" sz="2000" dirty="0"/>
              <a:t>(инактивированная вакцина) - 1955 г., </a:t>
            </a:r>
            <a:endParaRPr lang="ru-RU" sz="2000" dirty="0" smtClean="0"/>
          </a:p>
          <a:p>
            <a:r>
              <a:rPr lang="ru-RU" sz="2000" dirty="0" smtClean="0"/>
              <a:t>полиомиелит </a:t>
            </a:r>
            <a:r>
              <a:rPr lang="ru-RU" sz="2000" dirty="0"/>
              <a:t>(живая вакцина) - 1962 г., корь - 1963 г.,</a:t>
            </a:r>
          </a:p>
        </p:txBody>
      </p:sp>
    </p:spTree>
    <p:extLst>
      <p:ext uri="{BB962C8B-B14F-4D97-AF65-F5344CB8AC3E}">
        <p14:creationId xmlns:p14="http://schemas.microsoft.com/office/powerpoint/2010/main" val="31218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90600"/>
          </a:xfrm>
        </p:spPr>
        <p:txBody>
          <a:bodyPr>
            <a:normAutofit/>
          </a:bodyPr>
          <a:lstStyle/>
          <a:p>
            <a:pPr algn="ctr"/>
            <a:r>
              <a:rPr lang="ru-RU" sz="2200" dirty="0"/>
              <a:t>Даты внедрения в практику наиболее распространенных вакцин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064224"/>
          </a:xfrm>
        </p:spPr>
        <p:txBody>
          <a:bodyPr>
            <a:normAutofit/>
          </a:bodyPr>
          <a:lstStyle/>
          <a:p>
            <a:r>
              <a:rPr lang="ru-RU" sz="2800" dirty="0" err="1"/>
              <a:t>эпидемическии</a:t>
            </a:r>
            <a:r>
              <a:rPr lang="ru-RU" sz="2800" dirty="0"/>
              <a:t>̆ паротит - 1967 г</a:t>
            </a:r>
            <a:r>
              <a:rPr lang="ru-RU" sz="2800" dirty="0" smtClean="0"/>
              <a:t>.,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краснуха - 1969 г</a:t>
            </a:r>
            <a:r>
              <a:rPr lang="ru-RU" sz="2800" dirty="0" smtClean="0"/>
              <a:t>.,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корь-краснуха-паротит - 1971 г., </a:t>
            </a:r>
            <a:endParaRPr lang="ru-RU" sz="2800" dirty="0" smtClean="0"/>
          </a:p>
          <a:p>
            <a:r>
              <a:rPr lang="ru-RU" sz="2800" dirty="0" smtClean="0"/>
              <a:t>менингит </a:t>
            </a:r>
            <a:r>
              <a:rPr lang="ru-RU" sz="2800" dirty="0"/>
              <a:t>А и С - 1972 г., </a:t>
            </a:r>
            <a:endParaRPr lang="ru-RU" sz="2800" dirty="0" smtClean="0"/>
          </a:p>
          <a:p>
            <a:r>
              <a:rPr lang="ru-RU" sz="2800" dirty="0" smtClean="0"/>
              <a:t>пневмококковая </a:t>
            </a:r>
            <a:r>
              <a:rPr lang="ru-RU" sz="2800" dirty="0"/>
              <a:t>- 1976 г., </a:t>
            </a:r>
            <a:endParaRPr lang="ru-RU" sz="2800" dirty="0" smtClean="0"/>
          </a:p>
          <a:p>
            <a:r>
              <a:rPr lang="ru-RU" sz="2800" dirty="0" err="1" smtClean="0"/>
              <a:t>ацеллюлярная</a:t>
            </a:r>
            <a:r>
              <a:rPr lang="ru-RU" sz="2800" dirty="0" smtClean="0"/>
              <a:t> </a:t>
            </a:r>
            <a:r>
              <a:rPr lang="ru-RU" sz="2800" dirty="0"/>
              <a:t>коклюшная - 1981 г</a:t>
            </a:r>
            <a:r>
              <a:rPr lang="ru-RU" sz="2800" dirty="0" smtClean="0"/>
              <a:t>.,</a:t>
            </a:r>
          </a:p>
          <a:p>
            <a:r>
              <a:rPr lang="ru-RU" sz="2800" dirty="0" smtClean="0"/>
              <a:t>гепатит </a:t>
            </a:r>
            <a:r>
              <a:rPr lang="ru-RU" sz="2800" dirty="0"/>
              <a:t>В (плазменная вакцина) - 1981 г</a:t>
            </a:r>
            <a:r>
              <a:rPr lang="ru-RU" sz="2800" dirty="0" smtClean="0"/>
              <a:t>.,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ветряная оспа - </a:t>
            </a:r>
            <a:r>
              <a:rPr lang="ru-RU" sz="2800" dirty="0" smtClean="0"/>
              <a:t>опоясывающий </a:t>
            </a:r>
            <a:r>
              <a:rPr lang="ru-RU" sz="2800" dirty="0"/>
              <a:t>герпес (</a:t>
            </a:r>
            <a:r>
              <a:rPr lang="ru-RU" sz="2800" dirty="0" err="1"/>
              <a:t>варицелла-зостер</a:t>
            </a:r>
            <a:r>
              <a:rPr lang="ru-RU" sz="2800" dirty="0"/>
              <a:t>) - 1984 г</a:t>
            </a:r>
            <a:r>
              <a:rPr lang="ru-RU" sz="2800" dirty="0" smtClean="0"/>
              <a:t>.,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гепатит В (рекомбинантная вакцина) - 1986 г.,</a:t>
            </a:r>
          </a:p>
        </p:txBody>
      </p:sp>
    </p:spTree>
    <p:extLst>
      <p:ext uri="{BB962C8B-B14F-4D97-AF65-F5344CB8AC3E}">
        <p14:creationId xmlns:p14="http://schemas.microsoft.com/office/powerpoint/2010/main" val="22754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2" y="-171400"/>
            <a:ext cx="9073008" cy="9906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Даты внедрения в практику наиболее распространенных вакцин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640288"/>
          </a:xfrm>
        </p:spPr>
        <p:txBody>
          <a:bodyPr>
            <a:noAutofit/>
          </a:bodyPr>
          <a:lstStyle/>
          <a:p>
            <a:r>
              <a:rPr lang="ru-RU" dirty="0" err="1"/>
              <a:t>гемофилюс</a:t>
            </a:r>
            <a:r>
              <a:rPr lang="ru-RU" dirty="0"/>
              <a:t> инфлюэнца В (конъюгированная вакцина) Акт </a:t>
            </a:r>
            <a:r>
              <a:rPr lang="ru-RU" dirty="0" err="1"/>
              <a:t>Хиб</a:t>
            </a:r>
            <a:r>
              <a:rPr lang="ru-RU" dirty="0"/>
              <a:t> - 1990 г., </a:t>
            </a:r>
            <a:endParaRPr lang="ru-RU" dirty="0" smtClean="0"/>
          </a:p>
          <a:p>
            <a:r>
              <a:rPr lang="ru-RU" dirty="0" smtClean="0"/>
              <a:t>гепатит </a:t>
            </a:r>
            <a:r>
              <a:rPr lang="ru-RU" dirty="0"/>
              <a:t>А - 1992 г</a:t>
            </a:r>
            <a:r>
              <a:rPr lang="ru-RU" dirty="0" smtClean="0"/>
              <a:t>.,</a:t>
            </a:r>
          </a:p>
          <a:p>
            <a:r>
              <a:rPr lang="ru-RU" dirty="0" smtClean="0"/>
              <a:t> </a:t>
            </a:r>
            <a:r>
              <a:rPr lang="ru-RU" dirty="0"/>
              <a:t>АКДС + ИПВ + </a:t>
            </a:r>
            <a:r>
              <a:rPr lang="ru-RU" dirty="0" err="1"/>
              <a:t>Хиб</a:t>
            </a:r>
            <a:r>
              <a:rPr lang="ru-RU" dirty="0"/>
              <a:t> - 1993 г., </a:t>
            </a:r>
            <a:endParaRPr lang="ru-RU" dirty="0" smtClean="0"/>
          </a:p>
          <a:p>
            <a:r>
              <a:rPr lang="ru-RU" dirty="0" smtClean="0"/>
              <a:t>АКДС </a:t>
            </a:r>
            <a:r>
              <a:rPr lang="ru-RU" dirty="0"/>
              <a:t>(а) - </a:t>
            </a:r>
            <a:r>
              <a:rPr lang="ru-RU" dirty="0" err="1"/>
              <a:t>ацеллюлярная</a:t>
            </a:r>
            <a:r>
              <a:rPr lang="ru-RU" dirty="0"/>
              <a:t> - 1994 г</a:t>
            </a:r>
            <a:r>
              <a:rPr lang="ru-RU" dirty="0" smtClean="0"/>
              <a:t>.,</a:t>
            </a:r>
          </a:p>
          <a:p>
            <a:r>
              <a:rPr lang="ru-RU" dirty="0" smtClean="0"/>
              <a:t> </a:t>
            </a:r>
            <a:r>
              <a:rPr lang="ru-RU" dirty="0"/>
              <a:t>ГА + ГВ - 1996 г., </a:t>
            </a:r>
            <a:endParaRPr lang="ru-RU" dirty="0" smtClean="0"/>
          </a:p>
          <a:p>
            <a:r>
              <a:rPr lang="ru-RU" dirty="0" smtClean="0"/>
              <a:t>АКДС </a:t>
            </a:r>
            <a:r>
              <a:rPr lang="ru-RU" dirty="0"/>
              <a:t>+ ГВ - 1997 г., </a:t>
            </a:r>
            <a:endParaRPr lang="ru-RU" dirty="0" smtClean="0"/>
          </a:p>
          <a:p>
            <a:r>
              <a:rPr lang="ru-RU" dirty="0" smtClean="0"/>
              <a:t>АКДС </a:t>
            </a:r>
            <a:r>
              <a:rPr lang="ru-RU" dirty="0"/>
              <a:t>(а) + </a:t>
            </a:r>
            <a:r>
              <a:rPr lang="ru-RU" dirty="0" err="1"/>
              <a:t>Хиб</a:t>
            </a:r>
            <a:r>
              <a:rPr lang="ru-RU" dirty="0"/>
              <a:t>; АКДС (а) + ГВ - 1997 г., </a:t>
            </a:r>
            <a:endParaRPr lang="ru-RU" dirty="0" smtClean="0"/>
          </a:p>
          <a:p>
            <a:r>
              <a:rPr lang="ru-RU" dirty="0" smtClean="0"/>
              <a:t>АКДС </a:t>
            </a:r>
            <a:r>
              <a:rPr lang="ru-RU" dirty="0"/>
              <a:t>(а) + ИПВ + </a:t>
            </a:r>
            <a:r>
              <a:rPr lang="ru-RU" dirty="0" err="1"/>
              <a:t>Хиб</a:t>
            </a:r>
            <a:r>
              <a:rPr lang="ru-RU" dirty="0"/>
              <a:t> - 1997 г., </a:t>
            </a:r>
            <a:endParaRPr lang="ru-RU" dirty="0" smtClean="0"/>
          </a:p>
          <a:p>
            <a:r>
              <a:rPr lang="ru-RU" dirty="0" smtClean="0"/>
              <a:t>АКДС </a:t>
            </a:r>
            <a:r>
              <a:rPr lang="ru-RU" dirty="0"/>
              <a:t>(а) + ИПВ + </a:t>
            </a:r>
            <a:r>
              <a:rPr lang="ru-RU" dirty="0" err="1"/>
              <a:t>Хиб</a:t>
            </a:r>
            <a:r>
              <a:rPr lang="ru-RU" dirty="0"/>
              <a:t> + ГВ - 1997 г., </a:t>
            </a:r>
            <a:endParaRPr lang="ru-RU" dirty="0" smtClean="0"/>
          </a:p>
          <a:p>
            <a:r>
              <a:rPr lang="ru-RU" dirty="0" err="1" smtClean="0"/>
              <a:t>ротавирусная</a:t>
            </a:r>
            <a:r>
              <a:rPr lang="ru-RU" dirty="0" smtClean="0"/>
              <a:t> </a:t>
            </a:r>
            <a:r>
              <a:rPr lang="ru-RU" dirty="0"/>
              <a:t>инфекция - 1998 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боррелиоз</a:t>
            </a:r>
            <a:r>
              <a:rPr lang="ru-RU" dirty="0"/>
              <a:t> (болезнь </a:t>
            </a:r>
            <a:r>
              <a:rPr lang="ru-RU" dirty="0" err="1"/>
              <a:t>Лайма</a:t>
            </a:r>
            <a:r>
              <a:rPr lang="ru-RU" dirty="0"/>
              <a:t>) - 2000 г.</a:t>
            </a:r>
          </a:p>
        </p:txBody>
      </p:sp>
    </p:spTree>
    <p:extLst>
      <p:ext uri="{BB962C8B-B14F-4D97-AF65-F5344CB8AC3E}">
        <p14:creationId xmlns:p14="http://schemas.microsoft.com/office/powerpoint/2010/main" val="33118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990600"/>
          </a:xfrm>
        </p:spPr>
        <p:txBody>
          <a:bodyPr>
            <a:normAutofit/>
          </a:bodyPr>
          <a:lstStyle/>
          <a:p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144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Создание вакцин стало возможным в результате достижений иммунологии в разработке теоретических основ </a:t>
            </a:r>
            <a:r>
              <a:rPr lang="ru-RU" dirty="0" smtClean="0"/>
              <a:t>вакцинопрофилактики.</a:t>
            </a:r>
          </a:p>
          <a:p>
            <a:pPr algn="just"/>
            <a:r>
              <a:rPr lang="ru-RU" dirty="0"/>
              <a:t>Начало было положено в 1891 г</a:t>
            </a:r>
            <a:r>
              <a:rPr lang="ru-RU" dirty="0" smtClean="0"/>
              <a:t>., </a:t>
            </a:r>
          </a:p>
          <a:p>
            <a:pPr marL="0" indent="0" algn="just">
              <a:buNone/>
            </a:pPr>
            <a:r>
              <a:rPr lang="ru-RU" dirty="0" smtClean="0"/>
              <a:t>когда </a:t>
            </a:r>
            <a:r>
              <a:rPr lang="ru-RU" dirty="0"/>
              <a:t>Луи Пастер </a:t>
            </a:r>
            <a:r>
              <a:rPr lang="ru-RU" dirty="0" smtClean="0"/>
              <a:t>сделал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гениальное открытие</a:t>
            </a:r>
            <a:r>
              <a:rPr lang="ru-RU" dirty="0" smtClean="0"/>
              <a:t>,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доказавшее, что если </a:t>
            </a:r>
            <a:r>
              <a:rPr lang="ru-RU" dirty="0" smtClean="0"/>
              <a:t>понизить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ядовитость микроорганизма</a:t>
            </a:r>
            <a:r>
              <a:rPr lang="ru-RU" dirty="0" smtClean="0"/>
              <a:t>,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то он превращается в </a:t>
            </a:r>
            <a:r>
              <a:rPr lang="ru-RU" dirty="0" smtClean="0"/>
              <a:t>средство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защиты от болезни</a:t>
            </a:r>
            <a:r>
              <a:rPr lang="ru-RU" dirty="0" smtClean="0"/>
              <a:t>,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которую вызывает.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851920" cy="44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229600" cy="99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819472"/>
            <a:ext cx="8229600" cy="48768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Однако </a:t>
            </a:r>
            <a:r>
              <a:rPr lang="ru-RU" dirty="0"/>
              <a:t>еще до открытия Луи Пастера в 1884 г. И. И. Мечников сделал доклад с обобщением своих исследований, подтверждавших, что фагоциты способны пожирать микроорганизмы.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50339"/>
            <a:ext cx="2604596" cy="3786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77" y="2996952"/>
            <a:ext cx="3458158" cy="29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865954" cy="3154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-171400"/>
            <a:ext cx="7362563" cy="3600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1901 г. </a:t>
            </a:r>
            <a:r>
              <a:rPr lang="ru-RU" dirty="0" smtClean="0"/>
              <a:t>немецкий </a:t>
            </a:r>
            <a:r>
              <a:rPr lang="ru-RU" dirty="0"/>
              <a:t>врач, микробиолог и биохимик Пауль Эрлих создал теорию образования антител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Согласно </a:t>
            </a:r>
            <a:r>
              <a:rPr lang="ru-RU" dirty="0"/>
              <a:t>этой теории,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 </a:t>
            </a:r>
            <a:r>
              <a:rPr lang="ru-RU" dirty="0"/>
              <a:t>клеток имеются рецепторы</a:t>
            </a:r>
            <a:r>
              <a:rPr lang="ru-RU" dirty="0" smtClean="0"/>
              <a:t>,</a:t>
            </a:r>
          </a:p>
          <a:p>
            <a:pPr marL="0" indent="0" algn="just">
              <a:buNone/>
            </a:pPr>
            <a:r>
              <a:rPr lang="ru-RU" dirty="0" smtClean="0"/>
              <a:t>способные специфически</a:t>
            </a:r>
          </a:p>
          <a:p>
            <a:pPr marL="0" indent="0" algn="just">
              <a:buNone/>
            </a:pPr>
            <a:r>
              <a:rPr lang="ru-RU" dirty="0" smtClean="0"/>
              <a:t>распознавать </a:t>
            </a:r>
            <a:r>
              <a:rPr lang="ru-RU" dirty="0"/>
              <a:t>антигены и связывать их.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3059831" cy="4185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21998" r="3800" b="19787"/>
          <a:stretch/>
        </p:blipFill>
        <p:spPr>
          <a:xfrm>
            <a:off x="0" y="3212976"/>
            <a:ext cx="5752538" cy="27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126</TotalTime>
  <Words>1569</Words>
  <Application>Microsoft Office PowerPoint</Application>
  <PresentationFormat>Экран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Impact</vt:lpstr>
      <vt:lpstr>Times New Roman</vt:lpstr>
      <vt:lpstr>NewsPrint</vt:lpstr>
      <vt:lpstr>Теоретические основы вакцинопрофилактики доцент, к.м.н. кафедры педиатрии Алексеева О.П.</vt:lpstr>
      <vt:lpstr>Историческая справка</vt:lpstr>
      <vt:lpstr>Презентация PowerPoint</vt:lpstr>
      <vt:lpstr>Даты внедрения в практику наиболее распространенных вакцин</vt:lpstr>
      <vt:lpstr>Даты внедрения в практику наиболее распространенных вакцин</vt:lpstr>
      <vt:lpstr>Даты внедрения в практику наиболее распространенных вакцин</vt:lpstr>
      <vt:lpstr>Презентация PowerPoint</vt:lpstr>
      <vt:lpstr>Презентация PowerPoint</vt:lpstr>
      <vt:lpstr>Презентация PowerPoint</vt:lpstr>
      <vt:lpstr>Механизм развития иммунной реакции в ответ на введение антигена вакцины </vt:lpstr>
      <vt:lpstr>При введении вакцины развивается иммунная реакция, в которой условно можно выделить 3 фазы.</vt:lpstr>
      <vt:lpstr>Презентация PowerPoint</vt:lpstr>
      <vt:lpstr>Презентация PowerPoint</vt:lpstr>
      <vt:lpstr>Презентация PowerPoint</vt:lpstr>
      <vt:lpstr>Введение живых вакцин</vt:lpstr>
      <vt:lpstr>Введение инактивированных вакцин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Иммунитет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Теоритические основы вакцинопрофилактики</dc:title>
  <dc:creator>Cathedra_OP</dc:creator>
  <cp:lastModifiedBy>215 MSI</cp:lastModifiedBy>
  <cp:revision>23</cp:revision>
  <dcterms:created xsi:type="dcterms:W3CDTF">2022-06-06T10:03:51Z</dcterms:created>
  <dcterms:modified xsi:type="dcterms:W3CDTF">2023-05-31T07:57:39Z</dcterms:modified>
</cp:coreProperties>
</file>