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259" r:id="rId4"/>
    <p:sldId id="260" r:id="rId5"/>
    <p:sldId id="261" r:id="rId6"/>
    <p:sldId id="308" r:id="rId7"/>
    <p:sldId id="310" r:id="rId8"/>
    <p:sldId id="311" r:id="rId9"/>
    <p:sldId id="315" r:id="rId10"/>
    <p:sldId id="312" r:id="rId11"/>
    <p:sldId id="313" r:id="rId12"/>
    <p:sldId id="314" r:id="rId13"/>
    <p:sldId id="316" r:id="rId14"/>
    <p:sldId id="317" r:id="rId15"/>
    <p:sldId id="320" r:id="rId16"/>
    <p:sldId id="318" r:id="rId17"/>
    <p:sldId id="319" r:id="rId18"/>
    <p:sldId id="321" r:id="rId19"/>
    <p:sldId id="378" r:id="rId20"/>
    <p:sldId id="379" r:id="rId21"/>
    <p:sldId id="322" r:id="rId22"/>
    <p:sldId id="323" r:id="rId23"/>
    <p:sldId id="324" r:id="rId24"/>
    <p:sldId id="367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42" r:id="rId38"/>
    <p:sldId id="340" r:id="rId39"/>
    <p:sldId id="381" r:id="rId40"/>
    <p:sldId id="382" r:id="rId41"/>
    <p:sldId id="383" r:id="rId42"/>
    <p:sldId id="343" r:id="rId43"/>
    <p:sldId id="384" r:id="rId44"/>
    <p:sldId id="396" r:id="rId45"/>
    <p:sldId id="385" r:id="rId46"/>
    <p:sldId id="386" r:id="rId47"/>
    <p:sldId id="387" r:id="rId48"/>
    <p:sldId id="391" r:id="rId49"/>
    <p:sldId id="393" r:id="rId50"/>
    <p:sldId id="389" r:id="rId51"/>
    <p:sldId id="390" r:id="rId52"/>
    <p:sldId id="394" r:id="rId53"/>
    <p:sldId id="397" r:id="rId54"/>
    <p:sldId id="344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10027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АППАРАТНАЯ ФИЗИОТЕРАПИЯ И ЕСТЕСТВЕННЫЕ ФИЗИЧЕСКИЕ ФАКТОРЫ В АНТИВОЗРАСТНЫХ ПРОГРАММАХ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А.Н.Ильницкий</a:t>
            </a:r>
          </a:p>
          <a:p>
            <a:r>
              <a:rPr lang="ru-RU" dirty="0" smtClean="0"/>
              <a:t>Институт повышения квалификации ФМБА России</a:t>
            </a:r>
            <a:endParaRPr lang="ru-RU" dirty="0"/>
          </a:p>
        </p:txBody>
      </p:sp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воздействия на кожу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Воспалительная реакция (эритема);</a:t>
            </a:r>
          </a:p>
          <a:p>
            <a:r>
              <a:rPr lang="ru-RU" dirty="0" smtClean="0"/>
              <a:t>два этапа формирования: калорическая и ультрафиолетовая;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калорическая</a:t>
            </a:r>
            <a:r>
              <a:rPr lang="ru-RU" dirty="0" smtClean="0"/>
              <a:t> эритема – формируется в момент воздействия и обусловлена вазодилатацией и гиперемией, исчезает после прекращения действия облучения;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действия на кожу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ультрафиолетовая</a:t>
            </a:r>
            <a:r>
              <a:rPr lang="ru-RU" dirty="0" smtClean="0"/>
              <a:t> эритема – асептическое воспаление кожи в местах действия облучения, развивается через 2 – 8 часов и клинически проявляется покраснением, небольшой отечностью, жжением, гиперчувствительностью при касании, жжением. Продолжается от 10 – 12 часов до 3- 4 дней.  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Механизм действия на кожу 3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параллельно происходит активация меланогенеза, кожа приобретает более темный оттенок (загар), затем начинает шелушится за счет отделения эпителиальных клеток с большим количеством меланина.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Системные эффекты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ультрафиолетовые лучи поглощается в ростковом (основном) слое эпидермиса, запускаются фотолиз и денатурация белков;</a:t>
            </a:r>
          </a:p>
          <a:p>
            <a:r>
              <a:rPr lang="ru-RU" dirty="0" smtClean="0"/>
              <a:t>продукты фотолиза белков вызывают расширение сосудов, отек кожи, выход лейкоцитов;</a:t>
            </a:r>
          </a:p>
          <a:p>
            <a:r>
              <a:rPr lang="ru-RU" dirty="0" smtClean="0"/>
              <a:t>продукты фотолиза, распространяясь по кровеносному руслу, раздражают также нервные окончания кожи и через центральную нервную систему рефлекторно воздействуют на все органы.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Системные эффекты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увеличение продукции витамина </a:t>
            </a:r>
            <a:r>
              <a:rPr lang="en-US" dirty="0" smtClean="0"/>
              <a:t>D</a:t>
            </a:r>
            <a:r>
              <a:rPr lang="ru-RU" dirty="0" smtClean="0"/>
              <a:t>;</a:t>
            </a:r>
          </a:p>
          <a:p>
            <a:r>
              <a:rPr lang="ru-RU" dirty="0" smtClean="0"/>
              <a:t>терапия </a:t>
            </a:r>
            <a:r>
              <a:rPr lang="ru-RU" dirty="0" err="1" smtClean="0"/>
              <a:t>Seasonal</a:t>
            </a:r>
            <a:r>
              <a:rPr lang="ru-RU" dirty="0" smtClean="0"/>
              <a:t> </a:t>
            </a:r>
            <a:r>
              <a:rPr lang="ru-RU" dirty="0" err="1" smtClean="0"/>
              <a:t>Affective</a:t>
            </a:r>
            <a:r>
              <a:rPr lang="ru-RU" dirty="0" smtClean="0"/>
              <a:t> </a:t>
            </a:r>
            <a:r>
              <a:rPr lang="ru-RU" dirty="0" err="1" smtClean="0"/>
              <a:t>Disorder</a:t>
            </a:r>
            <a:r>
              <a:rPr lang="ru-RU" dirty="0" smtClean="0"/>
              <a:t> (</a:t>
            </a:r>
            <a:r>
              <a:rPr lang="ru-RU" dirty="0" err="1" smtClean="0"/>
              <a:t>сезонозависимое</a:t>
            </a:r>
            <a:r>
              <a:rPr lang="ru-RU" dirty="0" smtClean="0"/>
              <a:t> расстройство);</a:t>
            </a:r>
          </a:p>
          <a:p>
            <a:r>
              <a:rPr lang="ru-RU" dirty="0" smtClean="0"/>
              <a:t>повышение неспецифической сопротивляемости организма;</a:t>
            </a:r>
          </a:p>
          <a:p>
            <a:r>
              <a:rPr lang="ru-RU" dirty="0" smtClean="0"/>
              <a:t>нормализация физиологических констант организма;</a:t>
            </a:r>
          </a:p>
          <a:p>
            <a:r>
              <a:rPr lang="ru-RU" dirty="0" smtClean="0"/>
              <a:t>профилактика преждевременного старения.</a:t>
            </a:r>
          </a:p>
          <a:p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Системные эффекты 3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противовоспалительное действие;</a:t>
            </a:r>
          </a:p>
          <a:p>
            <a:r>
              <a:rPr lang="ru-RU" dirty="0" smtClean="0"/>
              <a:t>десенсибилизирующее влияние;</a:t>
            </a:r>
          </a:p>
          <a:p>
            <a:r>
              <a:rPr lang="ru-RU" dirty="0" smtClean="0"/>
              <a:t>трофико-регенераторное действие;</a:t>
            </a:r>
          </a:p>
          <a:p>
            <a:r>
              <a:rPr lang="ru-RU" dirty="0" smtClean="0"/>
              <a:t>обезболивающий эффект.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ТЕРАПЕВТИЧЕСКОЕ ВОЗДЕЙСТВИЕ УЛЬТРАФИОЛЕТОВЫМ ОБЛУЧЕНИЕМ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Показания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для повышения сопротивляемости организма к различным инфекциям, в том числе гриппу и другим ОРВИ;</a:t>
            </a:r>
          </a:p>
          <a:p>
            <a:pPr fontAlgn="base"/>
            <a:r>
              <a:rPr lang="ru-RU" dirty="0" smtClean="0"/>
              <a:t>профилактика дефицита витамина </a:t>
            </a:r>
            <a:r>
              <a:rPr lang="en-US" dirty="0" smtClean="0"/>
              <a:t>D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нормализация иммунного статуса при хронических вялотекущих воспалительных процессах, включая кожные (пиодермия);</a:t>
            </a:r>
          </a:p>
          <a:p>
            <a:pPr fontAlgn="base"/>
            <a:r>
              <a:rPr lang="ru-RU" dirty="0" smtClean="0"/>
              <a:t>стимуляции </a:t>
            </a:r>
            <a:r>
              <a:rPr lang="ru-RU" dirty="0" err="1" smtClean="0"/>
              <a:t>гемопоэза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улучшение репаративных процессов при переломах костей;</a:t>
            </a:r>
          </a:p>
          <a:p>
            <a:pPr fontAlgn="base"/>
            <a:r>
              <a:rPr lang="ru-RU" dirty="0" smtClean="0"/>
              <a:t>компенсация ультрафиолетовой (солнечной) недостаточности;</a:t>
            </a:r>
          </a:p>
          <a:p>
            <a:pPr fontAlgn="base"/>
            <a:r>
              <a:rPr lang="ru-RU" dirty="0" smtClean="0"/>
              <a:t>синдром преждевременного старения.</a:t>
            </a:r>
          </a:p>
          <a:p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Противопоказания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гиперчувствительность к ультрафиолетовому облучению;</a:t>
            </a:r>
          </a:p>
          <a:p>
            <a:r>
              <a:rPr lang="ru-RU" dirty="0" smtClean="0"/>
              <a:t>повышенная температура тела;</a:t>
            </a:r>
          </a:p>
          <a:p>
            <a:r>
              <a:rPr lang="ru-RU" dirty="0" smtClean="0"/>
              <a:t>хронические заболевания в стадии декомпенсации и в далеко зашедшей стадии;</a:t>
            </a:r>
          </a:p>
          <a:p>
            <a:r>
              <a:rPr lang="ru-RU" dirty="0" smtClean="0"/>
              <a:t>психическая патология;</a:t>
            </a:r>
          </a:p>
          <a:p>
            <a:r>
              <a:rPr lang="ru-RU" dirty="0" smtClean="0"/>
              <a:t>прием медикаментов, повышающих </a:t>
            </a:r>
            <a:r>
              <a:rPr lang="ru-RU" dirty="0" err="1" smtClean="0"/>
              <a:t>фоточувствительность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патология щитовидной железы;</a:t>
            </a:r>
          </a:p>
          <a:p>
            <a:r>
              <a:rPr lang="ru-RU" dirty="0" smtClean="0"/>
              <a:t>другие общие противопоказания для физиотерапевтических методов.</a:t>
            </a:r>
          </a:p>
          <a:p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Влияние медикаментов (фотосенсибилизация)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НПВС</a:t>
            </a:r>
            <a:r>
              <a:rPr lang="ru-RU" dirty="0" smtClean="0"/>
              <a:t>: ибупрофен, </a:t>
            </a:r>
            <a:r>
              <a:rPr lang="ru-RU" dirty="0" err="1" smtClean="0"/>
              <a:t>пироксикам</a:t>
            </a:r>
            <a:r>
              <a:rPr lang="ru-RU" dirty="0" smtClean="0"/>
              <a:t>;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антибиотики и антибактериальные препараты</a:t>
            </a:r>
            <a:r>
              <a:rPr lang="ru-RU" dirty="0" smtClean="0"/>
              <a:t>: </a:t>
            </a:r>
            <a:r>
              <a:rPr lang="ru-RU" dirty="0" err="1" smtClean="0"/>
              <a:t>бисептол</a:t>
            </a:r>
            <a:r>
              <a:rPr lang="ru-RU" dirty="0" smtClean="0"/>
              <a:t>, </a:t>
            </a:r>
            <a:r>
              <a:rPr lang="ru-RU" dirty="0" err="1" smtClean="0"/>
              <a:t>доксициклин</a:t>
            </a:r>
            <a:r>
              <a:rPr lang="ru-RU" dirty="0" smtClean="0"/>
              <a:t>, </a:t>
            </a:r>
            <a:r>
              <a:rPr lang="ru-RU" dirty="0" err="1" smtClean="0"/>
              <a:t>ципрофлоксацин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accent3"/>
                </a:solidFill>
              </a:rPr>
              <a:t>при </a:t>
            </a:r>
            <a:r>
              <a:rPr lang="ru-RU" dirty="0" err="1" smtClean="0">
                <a:solidFill>
                  <a:schemeClr val="accent3"/>
                </a:solidFill>
              </a:rPr>
              <a:t>сердечно-сосудистой</a:t>
            </a:r>
            <a:r>
              <a:rPr lang="ru-RU" dirty="0" smtClean="0">
                <a:solidFill>
                  <a:schemeClr val="accent3"/>
                </a:solidFill>
              </a:rPr>
              <a:t> патологии</a:t>
            </a:r>
            <a:r>
              <a:rPr lang="ru-RU" dirty="0" smtClean="0"/>
              <a:t>: </a:t>
            </a:r>
            <a:r>
              <a:rPr lang="ru-RU" dirty="0" err="1" smtClean="0"/>
              <a:t>амиодарон</a:t>
            </a:r>
            <a:r>
              <a:rPr lang="ru-RU" dirty="0" smtClean="0"/>
              <a:t>, </a:t>
            </a:r>
            <a:r>
              <a:rPr lang="ru-RU" dirty="0" err="1" smtClean="0"/>
              <a:t>дигитоксин</a:t>
            </a:r>
            <a:r>
              <a:rPr lang="ru-RU" dirty="0" smtClean="0"/>
              <a:t>, </a:t>
            </a:r>
            <a:r>
              <a:rPr lang="ru-RU" dirty="0" err="1" smtClean="0"/>
              <a:t>аторвастатины</a:t>
            </a:r>
            <a:r>
              <a:rPr lang="ru-RU" dirty="0" smtClean="0"/>
              <a:t>, </a:t>
            </a:r>
            <a:r>
              <a:rPr lang="ru-RU" dirty="0" err="1" smtClean="0"/>
              <a:t>фибраты</a:t>
            </a:r>
            <a:r>
              <a:rPr lang="ru-RU" dirty="0" smtClean="0"/>
              <a:t>;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антидепрессанты</a:t>
            </a:r>
            <a:r>
              <a:rPr lang="ru-RU" dirty="0" smtClean="0"/>
              <a:t>: средства на основе зверобоя;</a:t>
            </a:r>
          </a:p>
          <a:p>
            <a:r>
              <a:rPr lang="ru-RU" dirty="0" err="1" smtClean="0">
                <a:solidFill>
                  <a:schemeClr val="accent3"/>
                </a:solidFill>
              </a:rPr>
              <a:t>Глибенкламид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ОБЩИЕ ВОПРОСЫ СТАРЕНИЯ КОЖИ: СОВРЕМЕННЫЕ ПОДХОДЫ В АНТИВОЗРАСТНЫХ ПРОГРАММАХ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Другие факторы </a:t>
            </a:r>
            <a:r>
              <a:rPr lang="ru-RU" dirty="0" err="1" smtClean="0">
                <a:solidFill>
                  <a:schemeClr val="accent3"/>
                </a:solidFill>
              </a:rPr>
              <a:t>фотосенсибилизации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эфирные масла (борщевик, </a:t>
            </a:r>
            <a:r>
              <a:rPr lang="ru-RU" dirty="0" err="1" smtClean="0"/>
              <a:t>лаймовое</a:t>
            </a:r>
            <a:r>
              <a:rPr lang="ru-RU" dirty="0" smtClean="0"/>
              <a:t> масло, масло бергамота);</a:t>
            </a:r>
          </a:p>
          <a:p>
            <a:r>
              <a:rPr lang="ru-RU" dirty="0" smtClean="0"/>
              <a:t>сок растений: дудник лекарственный;</a:t>
            </a:r>
          </a:p>
          <a:p>
            <a:r>
              <a:rPr lang="ru-RU" dirty="0" smtClean="0"/>
              <a:t>сульфат кадмия (при нанесении татуировок);</a:t>
            </a:r>
          </a:p>
          <a:p>
            <a:r>
              <a:rPr lang="ru-RU" dirty="0" smtClean="0"/>
              <a:t>в продуктах питания – некоторые синтетические </a:t>
            </a:r>
            <a:r>
              <a:rPr lang="ru-RU" dirty="0" err="1" smtClean="0"/>
              <a:t>подсластители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бытовая химия – нафталиновые шарики.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3"/>
                </a:solidFill>
              </a:rPr>
              <a:t>Методика применения естественного ультрафиолетового облучения</a:t>
            </a:r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загар не более 50 часов в год;</a:t>
            </a:r>
          </a:p>
          <a:p>
            <a:r>
              <a:rPr lang="ru-RU" dirty="0" smtClean="0"/>
              <a:t>в течение дня не более 1,5 часов;</a:t>
            </a:r>
          </a:p>
          <a:p>
            <a:r>
              <a:rPr lang="ru-RU" dirty="0" smtClean="0"/>
              <a:t>постепенность воздействия;</a:t>
            </a:r>
          </a:p>
          <a:p>
            <a:r>
              <a:rPr lang="ru-RU" dirty="0" smtClean="0"/>
              <a:t>режим питья (минеральные воды);</a:t>
            </a:r>
          </a:p>
          <a:p>
            <a:r>
              <a:rPr lang="ru-RU" dirty="0" smtClean="0"/>
              <a:t>при наличии хронической патологии – загар в тени;</a:t>
            </a:r>
          </a:p>
          <a:p>
            <a:r>
              <a:rPr lang="ru-RU" dirty="0" smtClean="0"/>
              <a:t>принцип умеренности, значимость которого растет по мере увеличения возраста.</a:t>
            </a:r>
          </a:p>
          <a:p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/>
                </a:solidFill>
              </a:rPr>
              <a:t>Методика применения искусственного ультрафиолетового облучения 1 </a:t>
            </a:r>
            <a:endParaRPr lang="ru-RU" sz="36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солярий – типичная физиотерапевтическая процедура;</a:t>
            </a:r>
          </a:p>
          <a:p>
            <a:r>
              <a:rPr lang="ru-RU" dirty="0" smtClean="0"/>
              <a:t>следует начинать с определения биодозы для планирования курса терапии;</a:t>
            </a:r>
          </a:p>
          <a:p>
            <a:r>
              <a:rPr lang="ru-RU" dirty="0" smtClean="0"/>
              <a:t>одна биодоза - минимальное время облучения данного больного с определенного расстояния источником УФ-лучей, которое необходимо для получения слабой, однако четко очерченной эритемы. Время измеряют в секундах или минутах.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/>
                </a:solidFill>
              </a:rPr>
              <a:t>Методика применения искусственного ультрафиолетового облучения 2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основная, замедленная и ускоренная схема облучения; рекомендуется – ускоренная;</a:t>
            </a:r>
          </a:p>
          <a:p>
            <a:r>
              <a:rPr lang="ru-RU" dirty="0" smtClean="0"/>
              <a:t>облучение начинают с 1/8 – 1/2 биодозы и постепенно доводят до 3 - 4 биодоз, через день, 10 сеансов;</a:t>
            </a:r>
          </a:p>
          <a:p>
            <a:r>
              <a:rPr lang="ru-RU" dirty="0" smtClean="0"/>
              <a:t>в год – не более одного курса;</a:t>
            </a:r>
          </a:p>
          <a:p>
            <a:r>
              <a:rPr lang="ru-RU" dirty="0" smtClean="0"/>
              <a:t>лучшее время – конец зимы (февраль) и середина осени (октябрь);</a:t>
            </a:r>
          </a:p>
          <a:p>
            <a:r>
              <a:rPr lang="ru-RU" dirty="0" smtClean="0"/>
              <a:t>при пользовании солярием более 1 курса в год целесообразно ограничить интенсивный солнечный загар, лучше – в привычной средней полосе.   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ОСЛОЖНЕНИЯ ФОТОТЕРАПИИ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/>
                </a:solidFill>
              </a:rPr>
              <a:t>Наиболее распространенные местные (кожные) осложнения фототерапии 1</a:t>
            </a:r>
            <a:endParaRPr lang="ru-RU" sz="3600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ксероз – снижение функции потовых и сальных желез при чрезмерном облучении;</a:t>
            </a:r>
          </a:p>
          <a:p>
            <a:r>
              <a:rPr lang="ru-RU" dirty="0" smtClean="0"/>
              <a:t>простой </a:t>
            </a:r>
            <a:r>
              <a:rPr lang="ru-RU" dirty="0" err="1" smtClean="0"/>
              <a:t>фотодерматоз</a:t>
            </a:r>
            <a:r>
              <a:rPr lang="ru-RU" dirty="0" smtClean="0"/>
              <a:t> – развитие острой воспалительной реакции кожи при чрезмерно длительном и/или интенсивном воздействии ультрафиолетового облучения;</a:t>
            </a:r>
          </a:p>
          <a:p>
            <a:r>
              <a:rPr lang="ru-RU" dirty="0" smtClean="0"/>
              <a:t>стимуляция манифестации климактерической </a:t>
            </a:r>
            <a:r>
              <a:rPr lang="ru-RU" dirty="0" err="1" smtClean="0"/>
              <a:t>кератодермии</a:t>
            </a:r>
            <a:r>
              <a:rPr lang="ru-RU" dirty="0" smtClean="0"/>
              <a:t> – появление постоянной эритемы, бляшек желтоватого цвета на коже ладоней и подошв;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/>
                </a:solidFill>
              </a:rPr>
              <a:t>Наиболее распространенные местные (кожные) осложнения фототерапии 2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солнечный кератоз – предраковое эпителиальное поражение кожи при избыточной инсоляции;</a:t>
            </a:r>
          </a:p>
          <a:p>
            <a:r>
              <a:rPr lang="ru-RU" dirty="0" smtClean="0"/>
              <a:t>меланома – нередко возникает на фоне солнечного эластоза, необходимо обучить пациента самоосмотру, обратив внимание на появление/изменение цвета пятен на коже. 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Простой </a:t>
            </a:r>
            <a:r>
              <a:rPr lang="ru-RU" dirty="0" err="1" smtClean="0">
                <a:solidFill>
                  <a:schemeClr val="accent3"/>
                </a:solidFill>
              </a:rPr>
              <a:t>фотодерматоз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Содержимое 3" descr="phototoxic-drug-reac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1450" y="1735931"/>
            <a:ext cx="6261100" cy="42545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Климактерическая </a:t>
            </a:r>
            <a:r>
              <a:rPr lang="ru-RU" dirty="0" err="1" smtClean="0">
                <a:solidFill>
                  <a:schemeClr val="accent3"/>
                </a:solidFill>
              </a:rPr>
              <a:t>кератодермия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714488"/>
            <a:ext cx="5214974" cy="4071966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Солнечный кератоз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Содержимое 3" descr="2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831181"/>
            <a:ext cx="5715000" cy="406400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Почему стареет кожа?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ru-RU" dirty="0" smtClean="0"/>
              <a:t>Изменения </a:t>
            </a:r>
            <a:r>
              <a:rPr lang="ru-RU" b="1" dirty="0" smtClean="0"/>
              <a:t>генетического аппарата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 1) наследственно запрограммированные,</a:t>
            </a:r>
          </a:p>
          <a:p>
            <a:pPr>
              <a:buNone/>
            </a:pPr>
            <a:r>
              <a:rPr lang="ru-RU" dirty="0" smtClean="0"/>
              <a:t>    2) случайные. </a:t>
            </a:r>
          </a:p>
          <a:p>
            <a:pPr>
              <a:buNone/>
            </a:pPr>
            <a:r>
              <a:rPr lang="ru-RU" dirty="0" smtClean="0"/>
              <a:t>   Старение может являться запрограммированным закономерным процессом либо результатом накопления случайных ошибок в системе хранения и передачи генетической информации.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Солнечный </a:t>
            </a:r>
            <a:r>
              <a:rPr lang="ru-RU" dirty="0" err="1" smtClean="0">
                <a:solidFill>
                  <a:schemeClr val="accent3"/>
                </a:solidFill>
              </a:rPr>
              <a:t>эластоз</a:t>
            </a:r>
            <a:endParaRPr lang="ru-RU" dirty="0">
              <a:solidFill>
                <a:schemeClr val="accent3"/>
              </a:solidFill>
            </a:endParaRPr>
          </a:p>
        </p:txBody>
      </p:sp>
      <p:pic>
        <p:nvPicPr>
          <p:cNvPr id="4" name="Содержимое 3" descr="2435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714488"/>
            <a:ext cx="6000792" cy="4429156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Меланома кожи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i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714488"/>
            <a:ext cx="6143668" cy="4000528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Кожные проявления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соматической патологии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Избыточная фототерапия способна стимулировать ряд заболеваний у лиц в возрасте около 35 – 40 лет:</a:t>
            </a:r>
          </a:p>
          <a:p>
            <a:pPr marL="514350" indent="-514350">
              <a:buAutoNum type="arabicParenR"/>
            </a:pPr>
            <a:r>
              <a:rPr lang="ru-RU" dirty="0" smtClean="0"/>
              <a:t>Системная склеродермия;</a:t>
            </a:r>
          </a:p>
          <a:p>
            <a:pPr marL="514350" indent="-514350">
              <a:buAutoNum type="arabicParenR"/>
            </a:pPr>
            <a:r>
              <a:rPr lang="ru-RU" dirty="0" smtClean="0"/>
              <a:t>Дерматомиозит;</a:t>
            </a:r>
          </a:p>
          <a:p>
            <a:pPr marL="514350" indent="-514350">
              <a:buAutoNum type="arabicParenR"/>
            </a:pPr>
            <a:r>
              <a:rPr lang="ru-RU" dirty="0" smtClean="0"/>
              <a:t>Системная красная волчанка;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Поздняя кожная </a:t>
            </a:r>
            <a:r>
              <a:rPr lang="ru-RU" dirty="0" err="1" smtClean="0"/>
              <a:t>порфирия</a:t>
            </a:r>
            <a:r>
              <a:rPr lang="ru-RU" dirty="0" smtClean="0"/>
              <a:t>;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Приступ подагры.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Системная склеродермия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1331341-1331372-1355650-16517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2828" y="1988661"/>
            <a:ext cx="5038344" cy="3749040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Дерматомиозит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dermatomiozit_51-a-fot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2774" y="1600200"/>
            <a:ext cx="6738452" cy="4525963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Системная красная волчанка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poza pacie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2897" y="1660670"/>
            <a:ext cx="5518205" cy="4405023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Поздняя кожная </a:t>
            </a:r>
            <a:r>
              <a:rPr lang="ru-RU" dirty="0" err="1" smtClean="0">
                <a:solidFill>
                  <a:srgbClr val="00B050"/>
                </a:solidFill>
              </a:rPr>
              <a:t>порфирия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porphyria_cutanea_tarda_hereditaria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8787" y="1791494"/>
            <a:ext cx="5686425" cy="4143375"/>
          </a:xfrm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Подагра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Содержимое 4" descr="i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785926"/>
            <a:ext cx="4857784" cy="3714776"/>
          </a:xfrm>
        </p:spPr>
      </p:pic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Общие осложнения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солнечный удар;</a:t>
            </a:r>
          </a:p>
          <a:p>
            <a:r>
              <a:rPr lang="ru-RU" dirty="0" smtClean="0"/>
              <a:t>тепловой удар;</a:t>
            </a:r>
          </a:p>
          <a:p>
            <a:r>
              <a:rPr lang="ru-RU" dirty="0" smtClean="0"/>
              <a:t>отслойка сетчатки;</a:t>
            </a:r>
          </a:p>
          <a:p>
            <a:r>
              <a:rPr lang="ru-RU" dirty="0" smtClean="0"/>
              <a:t>гипертонический криз;</a:t>
            </a:r>
          </a:p>
          <a:p>
            <a:r>
              <a:rPr lang="ru-RU" dirty="0" smtClean="0"/>
              <a:t>острый коронарный синдром;</a:t>
            </a:r>
          </a:p>
          <a:p>
            <a:r>
              <a:rPr lang="ru-RU" dirty="0" smtClean="0"/>
              <a:t>повышение уровня глюкозы;</a:t>
            </a:r>
          </a:p>
          <a:p>
            <a:r>
              <a:rPr lang="ru-RU" dirty="0" smtClean="0"/>
              <a:t>нарушения мозгового кровообращения.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ВОПРОСЫ АККЛИМАТИЗАЦИИ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Почему стареет кожа?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/>
              <a:t>Теория свободных радикалов</a:t>
            </a:r>
            <a:r>
              <a:rPr lang="ru-RU" dirty="0" smtClean="0"/>
              <a:t>: свободные радикалы возникают, когда кислород, присутствующий в клетке и обладающий высокой активностью, соединяется с молекулами клетки. </a:t>
            </a:r>
            <a:r>
              <a:rPr lang="ru-RU" dirty="0" smtClean="0">
                <a:solidFill>
                  <a:schemeClr val="accent3"/>
                </a:solidFill>
              </a:rPr>
              <a:t>Бесконтрольные свободные радикалы могут причинить серьезный вред клеточным мембранам, а также молекулам ДНК и РНК, что является определяющим</a:t>
            </a:r>
            <a:r>
              <a:rPr lang="ru-RU" dirty="0" smtClean="0"/>
              <a:t> </a:t>
            </a:r>
            <a:r>
              <a:rPr lang="ru-RU" b="1" dirty="0" smtClean="0"/>
              <a:t>фактором биологического старения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Определение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процесс приспособления организма человека к новым климатогеографическим условиям (горная местность, жаркий климат, холод);</a:t>
            </a:r>
          </a:p>
          <a:p>
            <a:r>
              <a:rPr lang="ru-RU" dirty="0" smtClean="0"/>
              <a:t>для успешной акклиматизации нужен потенциал адаптации, то есть человек должен быть практически здоров, либо имеющиеся заболевания должны находится на начальных этапах и в стадии стойкой ремиссии;</a:t>
            </a:r>
          </a:p>
          <a:p>
            <a:r>
              <a:rPr lang="ru-RU" dirty="0" smtClean="0"/>
              <a:t>при хронической патологии целесообразен отдых в условиях </a:t>
            </a:r>
            <a:r>
              <a:rPr lang="ru-RU" dirty="0" smtClean="0">
                <a:solidFill>
                  <a:schemeClr val="accent3"/>
                </a:solidFill>
              </a:rPr>
              <a:t>привычного</a:t>
            </a:r>
            <a:r>
              <a:rPr lang="ru-RU" dirty="0" smtClean="0"/>
              <a:t> климата.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Этапы акклиматизации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 этап: начальный – повышение температуры тела, учащение дыхания и пульса, гиперемия кожи, снижение органного кровотока, сгущение крови, гипонатриемия. При первой группе здоровья длится около 5 – 7 дней.</a:t>
            </a:r>
          </a:p>
          <a:p>
            <a:r>
              <a:rPr lang="ru-RU" dirty="0" smtClean="0"/>
              <a:t>2 этап: включение механизмов адаптации. В этот период могут развиваться обострения имеющихся заболеваний. Длится около 5 – 7 дней.</a:t>
            </a:r>
          </a:p>
          <a:p>
            <a:r>
              <a:rPr lang="ru-RU" dirty="0" smtClean="0"/>
              <a:t>3 этап: формирование саногенных механизмов адаптации, «тренировка» организма с долговременным запасом. 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24" y="5930900"/>
            <a:ext cx="1573213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Таким образом: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фототерапия является современным методом терапевтического воздействия, в том числе при синдроме преждевременного старения;</a:t>
            </a:r>
          </a:p>
          <a:p>
            <a:r>
              <a:rPr lang="ru-RU" dirty="0" smtClean="0"/>
              <a:t>солярий является физиотерапевтическим методом и требует взвешенного медицинского подхода;</a:t>
            </a:r>
          </a:p>
          <a:p>
            <a:r>
              <a:rPr lang="ru-RU" dirty="0" smtClean="0"/>
              <a:t>при применении фототерапии важным является организация грамотного динамического наблюдения за пациентом.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МЕТОДЫ АППАРАТНОЙ ФИЗИОТЕРАПИИ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В </a:t>
            </a:r>
            <a:r>
              <a:rPr lang="ru-RU" b="1" dirty="0" smtClean="0">
                <a:solidFill>
                  <a:srgbClr val="00B050"/>
                </a:solidFill>
              </a:rPr>
              <a:t>АНТИВОЗРАСТНОЙ МЕДИЦИНЕ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Антивозрастные эффекты аппаратной физиотерапии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Ι   </a:t>
            </a:r>
            <a:r>
              <a:rPr lang="ru-RU" dirty="0" smtClean="0"/>
              <a:t>группа  –  факторы, действующие на различные органы нервной системы (электросон, лекарственный электрофорез, </a:t>
            </a:r>
            <a:r>
              <a:rPr lang="ru-RU" dirty="0" smtClean="0"/>
              <a:t>переменное </a:t>
            </a:r>
            <a:r>
              <a:rPr lang="ru-RU" dirty="0" smtClean="0"/>
              <a:t>магнитное поле);</a:t>
            </a:r>
          </a:p>
          <a:p>
            <a:r>
              <a:rPr lang="ru-RU" dirty="0" smtClean="0"/>
              <a:t>ΙΙ группа – факторы, стимулирующие периферические вазодепрессорные </a:t>
            </a:r>
            <a:r>
              <a:rPr lang="ru-RU" dirty="0" smtClean="0"/>
              <a:t>антивозрастные механизмы </a:t>
            </a:r>
            <a:r>
              <a:rPr lang="ru-RU" dirty="0" smtClean="0"/>
              <a:t>(диадинамичекие токи, синусоидальные модулированные токи);</a:t>
            </a:r>
          </a:p>
          <a:p>
            <a:r>
              <a:rPr lang="ru-RU" dirty="0" smtClean="0"/>
              <a:t>ΙΙΙ   группа – факторы, воздействующие на </a:t>
            </a:r>
            <a:r>
              <a:rPr lang="ru-RU" dirty="0" smtClean="0"/>
              <a:t>почечный и печеночный фактор: </a:t>
            </a:r>
            <a:r>
              <a:rPr lang="ru-RU" dirty="0" smtClean="0"/>
              <a:t>ультразвук, </a:t>
            </a:r>
            <a:r>
              <a:rPr lang="ru-RU" dirty="0" smtClean="0"/>
              <a:t>переменное </a:t>
            </a:r>
            <a:r>
              <a:rPr lang="ru-RU" dirty="0" smtClean="0"/>
              <a:t>магнитное </a:t>
            </a:r>
            <a:r>
              <a:rPr lang="ru-RU" dirty="0" smtClean="0"/>
              <a:t>поле.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Инфракрасная терапия 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Диапазон инфракрасного излучения:</a:t>
            </a:r>
          </a:p>
          <a:p>
            <a:r>
              <a:rPr lang="ru-RU" dirty="0" smtClean="0"/>
              <a:t>760 – 1440 нм – способен глубоко проникать в кожу и обусловливает основной объем физиотерапевтического эффекта;</a:t>
            </a:r>
          </a:p>
          <a:p>
            <a:r>
              <a:rPr lang="ru-RU" dirty="0" smtClean="0"/>
              <a:t>1440 – 3000 нм;</a:t>
            </a:r>
          </a:p>
          <a:p>
            <a:r>
              <a:rPr lang="ru-RU" dirty="0" smtClean="0"/>
              <a:t>3000 – 1 мм.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Инфракрасная терапия 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</a:t>
            </a:r>
            <a:r>
              <a:rPr lang="ru-RU" dirty="0" smtClean="0"/>
              <a:t> 2007 года применяется в виде саун и получило название </a:t>
            </a:r>
            <a:r>
              <a:rPr lang="en-US" dirty="0" err="1" smtClean="0"/>
              <a:t>Waon</a:t>
            </a:r>
            <a:r>
              <a:rPr lang="ru-RU" dirty="0" smtClean="0"/>
              <a:t>-терапии (</a:t>
            </a:r>
            <a:r>
              <a:rPr lang="ru-RU" dirty="0" err="1" smtClean="0"/>
              <a:t>япон</a:t>
            </a:r>
            <a:r>
              <a:rPr lang="ru-RU" dirty="0" smtClean="0"/>
              <a:t>. </a:t>
            </a:r>
            <a:r>
              <a:rPr lang="en-US" dirty="0" err="1" smtClean="0"/>
              <a:t>w</a:t>
            </a:r>
            <a:r>
              <a:rPr lang="en-US" dirty="0" err="1" smtClean="0"/>
              <a:t>a</a:t>
            </a:r>
            <a:r>
              <a:rPr lang="en-US" dirty="0" smtClean="0"/>
              <a:t> - </a:t>
            </a:r>
            <a:r>
              <a:rPr lang="ru-RU" dirty="0" smtClean="0"/>
              <a:t>умиротворение; </a:t>
            </a:r>
            <a:r>
              <a:rPr lang="en-US" dirty="0" smtClean="0"/>
              <a:t>on – </a:t>
            </a:r>
            <a:r>
              <a:rPr lang="ru-RU" dirty="0" smtClean="0"/>
              <a:t>тепло);</a:t>
            </a:r>
          </a:p>
          <a:p>
            <a:r>
              <a:rPr lang="ru-RU" dirty="0" smtClean="0"/>
              <a:t>н</a:t>
            </a:r>
            <a:r>
              <a:rPr lang="ru-RU" dirty="0" smtClean="0"/>
              <a:t>агрев происходит через световые волны инфракрасного излучения;</a:t>
            </a:r>
          </a:p>
          <a:p>
            <a:r>
              <a:rPr lang="ru-RU" dirty="0" smtClean="0"/>
              <a:t>т</a:t>
            </a:r>
            <a:r>
              <a:rPr lang="ru-RU" dirty="0" smtClean="0"/>
              <a:t>емпература более низкая, чем при традиционном применении сауны – исключается риск термического поражения дыхательных путей.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Инфракрасная терапия 3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</a:t>
            </a:r>
            <a:r>
              <a:rPr lang="ru-RU" dirty="0" smtClean="0"/>
              <a:t>оложительный эффект при сердечно-сосудистой патологии;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нижение содержания мозгового натрий-уретического фактора;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оложительное влияние на оксидативный статус;</a:t>
            </a:r>
          </a:p>
          <a:p>
            <a:r>
              <a:rPr lang="ru-RU" dirty="0" smtClean="0"/>
              <a:t>з</a:t>
            </a:r>
            <a:r>
              <a:rPr lang="ru-RU" dirty="0" smtClean="0"/>
              <a:t>начение в антивозрастной медицине: «человек молод настолько, насколько молоды его сосуды».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Лазеротерапия 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</a:t>
            </a:r>
            <a:r>
              <a:rPr lang="ru-RU" dirty="0" smtClean="0"/>
              <a:t>ожные методики – хороши тем, что напоминают эволюционный процесс заживления ран как ответ на травму;</a:t>
            </a:r>
          </a:p>
          <a:p>
            <a:r>
              <a:rPr lang="ru-RU" dirty="0" smtClean="0"/>
              <a:t>о</a:t>
            </a:r>
            <a:r>
              <a:rPr lang="ru-RU" dirty="0" smtClean="0"/>
              <a:t>бщие методики – терапия возрастных изменений суставов, синдрома возрастной кисти;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ри общих методиках -  формирование эффекта последействия, частота назначения в среднем должна составлять 2 раза в год.  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Лазеротерапия 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</a:t>
            </a:r>
            <a:r>
              <a:rPr lang="ru-RU" dirty="0" smtClean="0"/>
              <a:t>етодика «обработка распределенным на точки лазерным пучком» (</a:t>
            </a:r>
            <a:r>
              <a:rPr lang="en-US" dirty="0" smtClean="0"/>
              <a:t>DST</a:t>
            </a:r>
            <a:r>
              <a:rPr lang="ru-RU" dirty="0" smtClean="0"/>
              <a:t>)-</a:t>
            </a:r>
            <a:r>
              <a:rPr lang="en-US" dirty="0" smtClean="0"/>
              <a:t> </a:t>
            </a:r>
            <a:r>
              <a:rPr lang="ru-RU" dirty="0" smtClean="0"/>
              <a:t>при помощи дифракционной линзы создаются микрозоны термической коагуляции в коже;</a:t>
            </a:r>
          </a:p>
          <a:p>
            <a:r>
              <a:rPr lang="ru-RU" dirty="0" smtClean="0"/>
              <a:t>г</a:t>
            </a:r>
            <a:r>
              <a:rPr lang="ru-RU" dirty="0" smtClean="0"/>
              <a:t>лубина проникновения в кожу – 100 – 300 мкм;</a:t>
            </a:r>
          </a:p>
          <a:p>
            <a:r>
              <a:rPr lang="ru-RU" dirty="0" smtClean="0"/>
              <a:t>формирование микротермальные лечебные зоны.   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Почему стареет кожа?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Нейроиммунноэндокринные изменения кожи</a:t>
            </a:r>
            <a:r>
              <a:rPr lang="ru-RU" dirty="0" smtClean="0"/>
              <a:t>: три ведущие регуляторные системы – нервная, иммунная и эндокринная – обмениваются информацией посредством сигнальных молекул – при старении развивается дисбаланс и увеличивается продукция неблагоприятных молекул.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Лазеротерапия 3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</a:t>
            </a:r>
            <a:r>
              <a:rPr lang="ru-RU" dirty="0" smtClean="0"/>
              <a:t>нициация репаративных процессов;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тимуляция пролиферации клеток базального слоя;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ктивация активности фибробластов, что приводит к активному синтезу структурных компонентов дермы;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тимуляция синтеза коллагена;</a:t>
            </a:r>
          </a:p>
          <a:p>
            <a:r>
              <a:rPr lang="ru-RU" dirty="0" smtClean="0"/>
              <a:t>э</a:t>
            </a:r>
            <a:r>
              <a:rPr lang="ru-RU" dirty="0" smtClean="0"/>
              <a:t>ффект внешнего омоложения за счет уменьшения количества и глубины морщин. 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Ультразвуковая липосакция 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</a:t>
            </a:r>
            <a:r>
              <a:rPr lang="ru-RU" dirty="0" smtClean="0"/>
              <a:t> основе находится эффект кавитации, то есть уменьшение объема адипоцитов за счет деструкции жировых фрагментов при образовании «пузырьков»;</a:t>
            </a:r>
          </a:p>
          <a:p>
            <a:r>
              <a:rPr lang="ru-RU" dirty="0" smtClean="0"/>
              <a:t>удаление детрита через тонкие титановые канюли диаметров 2 – 3 мм вакуумным отсосом;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оседние ткани (связочно-фасциальный аппарат) не подвергаются деструкции.   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Ультразвуковая липосакция 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</a:t>
            </a:r>
            <a:r>
              <a:rPr lang="ru-RU" dirty="0" smtClean="0"/>
              <a:t>тсутствие кровопотерь;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авномерная эстетическая коррекция, впоследствии не возникают деформации;</a:t>
            </a:r>
          </a:p>
          <a:p>
            <a:r>
              <a:rPr lang="ru-RU" dirty="0" smtClean="0"/>
              <a:t>более благоприятное, по сравнению с традиционным вмешательством, течение периода реабилитации;</a:t>
            </a:r>
          </a:p>
          <a:p>
            <a:r>
              <a:rPr lang="ru-RU" dirty="0" smtClean="0"/>
              <a:t>«морфолипоскульптура» - малоинвазивная локальная коррекция объема жировой ткани для приданию телу требуемых очертаний.  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Заключение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рименение физических факторов – важная составляющая мероприятий антивозрастной медицины;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азличают кожные и общие методики;</a:t>
            </a:r>
          </a:p>
          <a:p>
            <a:r>
              <a:rPr lang="ru-RU" dirty="0" smtClean="0"/>
              <a:t>б</a:t>
            </a:r>
            <a:r>
              <a:rPr lang="ru-RU" dirty="0" smtClean="0"/>
              <a:t>ольшое значение придается фототерапевтическим методикам;</a:t>
            </a:r>
          </a:p>
          <a:p>
            <a:r>
              <a:rPr lang="ru-RU" dirty="0" smtClean="0"/>
              <a:t> важно знать вопросы осложнений, показаний и противопоказаний.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СПАСИБО ЗА ВНИМАНИЕ!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СОВРЕМЕННЫЕ ПРЕДСТАВЛЕНИЯ О ФОТОТЕРАПИИ ЕСТЕСТВЕННЫМИ И ИСКУСТВЕННЫМИ ИСТОЧНИКАМИ УЛЬТРАФИОЛЕТОВОГО ИЗЛУЧЕНИЯ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Ультрафиолетовое излучение: определение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электромагнитное излучение;</a:t>
            </a:r>
          </a:p>
          <a:p>
            <a:r>
              <a:rPr lang="ru-RU" dirty="0" smtClean="0"/>
              <a:t>спектральный диапазон между видимым и рентгеновским излучениями;</a:t>
            </a:r>
          </a:p>
          <a:p>
            <a:r>
              <a:rPr lang="ru-RU" dirty="0" smtClean="0"/>
              <a:t>длина волн лежат в интервале от 10 до 400 нм (7,5·10</a:t>
            </a:r>
            <a:r>
              <a:rPr lang="ru-RU" baseline="30000" dirty="0" smtClean="0"/>
              <a:t>14</a:t>
            </a:r>
            <a:r>
              <a:rPr lang="ru-RU" dirty="0" smtClean="0"/>
              <a:t>—3·10</a:t>
            </a:r>
            <a:r>
              <a:rPr lang="ru-RU" baseline="30000" dirty="0" smtClean="0"/>
              <a:t>16</a:t>
            </a:r>
            <a:r>
              <a:rPr lang="ru-RU" dirty="0" smtClean="0"/>
              <a:t> Гц);</a:t>
            </a:r>
          </a:p>
          <a:p>
            <a:r>
              <a:rPr lang="ru-RU" dirty="0" smtClean="0"/>
              <a:t>термин происходит от латинского слова </a:t>
            </a:r>
            <a:r>
              <a:rPr lang="ru-RU" i="1" dirty="0" err="1" smtClean="0"/>
              <a:t>ultra</a:t>
            </a:r>
            <a:r>
              <a:rPr lang="ru-RU" dirty="0" smtClean="0"/>
              <a:t> - сверх, за пределами и фиолетовый.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Классификация </a:t>
            </a:r>
            <a:br>
              <a:rPr lang="ru-RU" dirty="0" smtClean="0">
                <a:solidFill>
                  <a:schemeClr val="accent3"/>
                </a:solidFill>
              </a:rPr>
            </a:br>
            <a:r>
              <a:rPr lang="ru-RU" dirty="0" smtClean="0">
                <a:solidFill>
                  <a:schemeClr val="accent3"/>
                </a:solidFill>
              </a:rPr>
              <a:t>ультрафиолетового излучения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ближний ультрафиолет, УФ-</a:t>
            </a:r>
            <a:r>
              <a:rPr lang="en-US" dirty="0" smtClean="0"/>
              <a:t>A </a:t>
            </a:r>
            <a:r>
              <a:rPr lang="ru-RU" dirty="0" smtClean="0"/>
              <a:t>лучи (</a:t>
            </a:r>
            <a:r>
              <a:rPr lang="en-US" dirty="0" smtClean="0"/>
              <a:t>UVA, </a:t>
            </a:r>
            <a:r>
              <a:rPr lang="ru-RU" dirty="0" smtClean="0"/>
              <a:t>длина - </a:t>
            </a:r>
            <a:r>
              <a:rPr lang="en-US" dirty="0" smtClean="0"/>
              <a:t>315—400 </a:t>
            </a:r>
            <a:r>
              <a:rPr lang="ru-RU" dirty="0" smtClean="0"/>
              <a:t>нм) – </a:t>
            </a:r>
            <a:r>
              <a:rPr lang="ru-RU" dirty="0" smtClean="0">
                <a:solidFill>
                  <a:schemeClr val="accent3"/>
                </a:solidFill>
              </a:rPr>
              <a:t>основной источник воздействия на кожу при загаре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УФ-</a:t>
            </a:r>
            <a:r>
              <a:rPr lang="en-US" dirty="0" smtClean="0"/>
              <a:t>B </a:t>
            </a:r>
            <a:r>
              <a:rPr lang="ru-RU" dirty="0" smtClean="0"/>
              <a:t>лучи (</a:t>
            </a:r>
            <a:r>
              <a:rPr lang="en-US" dirty="0" smtClean="0"/>
              <a:t>UVB, </a:t>
            </a:r>
            <a:r>
              <a:rPr lang="ru-RU" dirty="0" smtClean="0"/>
              <a:t>длина - </a:t>
            </a:r>
            <a:r>
              <a:rPr lang="en-US" dirty="0" smtClean="0"/>
              <a:t>280—315 </a:t>
            </a:r>
            <a:r>
              <a:rPr lang="ru-RU" dirty="0" smtClean="0"/>
              <a:t>нм) – содержится в составе спектра солнечного излучения в небольшом количестве;</a:t>
            </a:r>
          </a:p>
          <a:p>
            <a:r>
              <a:rPr lang="ru-RU" dirty="0" smtClean="0"/>
              <a:t>дальний ультрафиолет, УФ-</a:t>
            </a:r>
            <a:r>
              <a:rPr lang="en-US" dirty="0" smtClean="0"/>
              <a:t>C </a:t>
            </a:r>
            <a:r>
              <a:rPr lang="ru-RU" dirty="0" smtClean="0"/>
              <a:t>лучи (</a:t>
            </a:r>
            <a:r>
              <a:rPr lang="en-US" dirty="0" smtClean="0"/>
              <a:t>UVC, </a:t>
            </a:r>
            <a:r>
              <a:rPr lang="ru-RU" dirty="0" smtClean="0"/>
              <a:t>длина - </a:t>
            </a:r>
            <a:r>
              <a:rPr lang="en-US" dirty="0" smtClean="0"/>
              <a:t>100—280 </a:t>
            </a:r>
            <a:r>
              <a:rPr lang="ru-RU" dirty="0" smtClean="0"/>
              <a:t>нм) – почти полностью поглощается озоном.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Безопасность загара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искусственные источники </a:t>
            </a:r>
            <a:r>
              <a:rPr lang="ru-RU" dirty="0" smtClean="0"/>
              <a:t>излучают ближний ультрафиолет;</a:t>
            </a:r>
          </a:p>
          <a:p>
            <a:r>
              <a:rPr lang="ru-RU" dirty="0" smtClean="0">
                <a:solidFill>
                  <a:schemeClr val="accent3"/>
                </a:solidFill>
              </a:rPr>
              <a:t>в природе</a:t>
            </a:r>
            <a:r>
              <a:rPr lang="ru-R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 концентрации атмосферного озона над земной поверхностью (озоновые дыры);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 высоты Солнца над горизонтом;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 высоты над уровнем моря;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 атмосферного рассеивания;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 состояния облачного покрова;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 степени отражения УФ-лучей от поверхности (воды, почвы).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6" y="5676904"/>
            <a:ext cx="2000244" cy="1181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1644</Words>
  <PresentationFormat>Экран (4:3)</PresentationFormat>
  <Paragraphs>216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Тема Office</vt:lpstr>
      <vt:lpstr>АППАРАТНАЯ ФИЗИОТЕРАПИЯ И ЕСТЕСТВЕННЫЕ ФИЗИЧЕСКИЕ ФАКТОРЫ В АНТИВОЗРАСТНЫХ ПРОГРАММАХ</vt:lpstr>
      <vt:lpstr>Слайд 2</vt:lpstr>
      <vt:lpstr>Почему стареет кожа?</vt:lpstr>
      <vt:lpstr>Почему стареет кожа?</vt:lpstr>
      <vt:lpstr>Почему стареет кожа?</vt:lpstr>
      <vt:lpstr>Слайд 6</vt:lpstr>
      <vt:lpstr>Ультрафиолетовое излучение: определение</vt:lpstr>
      <vt:lpstr>Классификация  ультрафиолетового излучения</vt:lpstr>
      <vt:lpstr>Безопасность загара</vt:lpstr>
      <vt:lpstr>Механизм воздействия на кожу 1</vt:lpstr>
      <vt:lpstr>Механизм действия на кожу 2</vt:lpstr>
      <vt:lpstr>Механизм действия на кожу 3</vt:lpstr>
      <vt:lpstr>Системные эффекты 1</vt:lpstr>
      <vt:lpstr>Системные эффекты 2</vt:lpstr>
      <vt:lpstr>Системные эффекты 3</vt:lpstr>
      <vt:lpstr>Слайд 16</vt:lpstr>
      <vt:lpstr>Показания</vt:lpstr>
      <vt:lpstr>Противопоказания</vt:lpstr>
      <vt:lpstr>Влияние медикаментов (фотосенсибилизация)</vt:lpstr>
      <vt:lpstr>Другие факторы фотосенсибилизации</vt:lpstr>
      <vt:lpstr>Методика применения естественного ультрафиолетового облучения</vt:lpstr>
      <vt:lpstr>Методика применения искусственного ультрафиолетового облучения 1 </vt:lpstr>
      <vt:lpstr>Методика применения искусственного ультрафиолетового облучения 2</vt:lpstr>
      <vt:lpstr>Слайд 24</vt:lpstr>
      <vt:lpstr>Наиболее распространенные местные (кожные) осложнения фототерапии 1</vt:lpstr>
      <vt:lpstr>Наиболее распространенные местные (кожные) осложнения фототерапии 2</vt:lpstr>
      <vt:lpstr>Простой фотодерматоз</vt:lpstr>
      <vt:lpstr>Климактерическая кератодермия</vt:lpstr>
      <vt:lpstr>Солнечный кератоз</vt:lpstr>
      <vt:lpstr>Солнечный эластоз</vt:lpstr>
      <vt:lpstr>Меланома кожи</vt:lpstr>
      <vt:lpstr>Кожные проявления  соматической патологии</vt:lpstr>
      <vt:lpstr>Системная склеродермия</vt:lpstr>
      <vt:lpstr>Дерматомиозит</vt:lpstr>
      <vt:lpstr>Системная красная волчанка</vt:lpstr>
      <vt:lpstr>Поздняя кожная порфирия</vt:lpstr>
      <vt:lpstr>Подагра</vt:lpstr>
      <vt:lpstr>Общие осложнения</vt:lpstr>
      <vt:lpstr>Слайд 39</vt:lpstr>
      <vt:lpstr>Определение</vt:lpstr>
      <vt:lpstr>Этапы акклиматизации</vt:lpstr>
      <vt:lpstr>Таким образом:</vt:lpstr>
      <vt:lpstr>Слайд 43</vt:lpstr>
      <vt:lpstr>Антивозрастные эффекты аппаратной физиотерапии</vt:lpstr>
      <vt:lpstr>Инфракрасная терапия 1</vt:lpstr>
      <vt:lpstr>Инфракрасная терапия 2</vt:lpstr>
      <vt:lpstr>Инфракрасная терапия 3</vt:lpstr>
      <vt:lpstr>Лазеротерапия 1</vt:lpstr>
      <vt:lpstr>Лазеротерапия 2</vt:lpstr>
      <vt:lpstr>Лазеротерапия 3</vt:lpstr>
      <vt:lpstr>Ультразвуковая липосакция 1</vt:lpstr>
      <vt:lpstr>Ультразвуковая липосакция 2</vt:lpstr>
      <vt:lpstr>Заключение</vt:lpstr>
      <vt:lpstr>Слайд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Физиологическое и преждевременное старение в практике врача-косметолога</dc:title>
  <cp:lastModifiedBy>Admin</cp:lastModifiedBy>
  <cp:revision>312</cp:revision>
  <dcterms:modified xsi:type="dcterms:W3CDTF">2015-01-15T13:25:20Z</dcterms:modified>
</cp:coreProperties>
</file>