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0" r:id="rId6"/>
    <p:sldId id="260" r:id="rId7"/>
    <p:sldId id="261" r:id="rId8"/>
    <p:sldId id="262" r:id="rId9"/>
    <p:sldId id="263" r:id="rId10"/>
    <p:sldId id="264" r:id="rId11"/>
    <p:sldId id="266" r:id="rId12"/>
    <p:sldId id="281" r:id="rId13"/>
    <p:sldId id="267" r:id="rId14"/>
    <p:sldId id="270" r:id="rId15"/>
    <p:sldId id="283" r:id="rId16"/>
    <p:sldId id="271" r:id="rId17"/>
    <p:sldId id="268" r:id="rId18"/>
    <p:sldId id="288" r:id="rId19"/>
    <p:sldId id="269" r:id="rId20"/>
    <p:sldId id="285" r:id="rId21"/>
    <p:sldId id="286" r:id="rId22"/>
    <p:sldId id="272" r:id="rId23"/>
    <p:sldId id="273" r:id="rId24"/>
    <p:sldId id="274" r:id="rId25"/>
    <p:sldId id="275" r:id="rId26"/>
    <p:sldId id="289" r:id="rId27"/>
    <p:sldId id="287" r:id="rId28"/>
    <p:sldId id="276" r:id="rId29"/>
    <p:sldId id="284" r:id="rId30"/>
    <p:sldId id="278" r:id="rId31"/>
    <p:sldId id="290" r:id="rId32"/>
    <p:sldId id="27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1785949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chemeClr val="accent3"/>
                </a:solidFill>
              </a:rPr>
              <a:t>Саркопения как синдром, ассоциированный со старением и преждевременным старением</a:t>
            </a:r>
            <a:endParaRPr lang="ru-RU" sz="30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228123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А.Н.Ильницкий</a:t>
            </a:r>
          </a:p>
          <a:p>
            <a:r>
              <a:rPr lang="ru-RU" dirty="0" smtClean="0"/>
              <a:t>Институт повышения квалификации </a:t>
            </a:r>
          </a:p>
          <a:p>
            <a:r>
              <a:rPr lang="ru-RU" dirty="0" smtClean="0"/>
              <a:t>Федерального медико-биологического агентства</a:t>
            </a:r>
          </a:p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1 июня 2014 года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Этиопатогенез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 smtClean="0"/>
              <a:t>возрастные нейроиммуноэндокринные изменения: снижение содержания иммуноглобулина А, G, провоспалительных цитокинов;</a:t>
            </a:r>
          </a:p>
          <a:p>
            <a:pPr lvl="0" fontAlgn="base"/>
            <a:r>
              <a:rPr lang="ru-RU" dirty="0" smtClean="0"/>
              <a:t>возраст-зависимое усиление оксидативных процессов (</a:t>
            </a:r>
            <a:r>
              <a:rPr lang="ru-RU" b="1" dirty="0" smtClean="0"/>
              <a:t>мышечная ткань – зона высокой оксигенации</a:t>
            </a:r>
            <a:r>
              <a:rPr lang="ru-RU" dirty="0" smtClean="0"/>
              <a:t>, в том числе в состоянии покоя);</a:t>
            </a:r>
          </a:p>
          <a:p>
            <a:r>
              <a:rPr lang="ru-RU" dirty="0" smtClean="0"/>
              <a:t>возрастное снижение функции мышечной ткани как белкового депо;</a:t>
            </a:r>
          </a:p>
          <a:p>
            <a:r>
              <a:rPr lang="ru-RU" dirty="0" smtClean="0"/>
              <a:t>Возрастное снижение активности альфа-мотонейрона спинного мозга;</a:t>
            </a:r>
          </a:p>
          <a:p>
            <a:r>
              <a:rPr lang="ru-RU" dirty="0" smtClean="0"/>
              <a:t>снижение способности мышечной ткани к регенерации. </a:t>
            </a:r>
          </a:p>
          <a:p>
            <a:pPr lvl="0" fontAlgn="base"/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108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Саркопения </a:t>
            </a:r>
            <a:br>
              <a:rPr lang="ru-RU" dirty="0" smtClean="0">
                <a:solidFill>
                  <a:schemeClr val="accent3"/>
                </a:solidFill>
              </a:rPr>
            </a:br>
            <a:r>
              <a:rPr lang="ru-RU" dirty="0" smtClean="0">
                <a:solidFill>
                  <a:schemeClr val="accent3"/>
                </a:solidFill>
              </a:rPr>
              <a:t>как митохондриальная патология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возрастные изменения мышечной ткани ассоциированы со снижением регуляторной активности митохондрий;</a:t>
            </a:r>
          </a:p>
          <a:p>
            <a:r>
              <a:rPr lang="ru-RU" dirty="0" smtClean="0"/>
              <a:t>изменение соотношения анти-/прооксидантные молекулы, метаболизма кальция, </a:t>
            </a:r>
            <a:r>
              <a:rPr lang="en-US" dirty="0" smtClean="0"/>
              <a:t>ROS-</a:t>
            </a:r>
            <a:r>
              <a:rPr lang="ru-RU" dirty="0" smtClean="0"/>
              <a:t>сигнализации;</a:t>
            </a:r>
          </a:p>
          <a:p>
            <a:r>
              <a:rPr lang="ru-RU" dirty="0" smtClean="0"/>
              <a:t>усиление процессов апоптоза, аутофагии в результате инверсии жизненного цикла митохондрий. </a:t>
            </a:r>
          </a:p>
          <a:p>
            <a:pPr algn="r">
              <a:buNone/>
            </a:pPr>
            <a:r>
              <a:rPr lang="en-US" sz="2500" dirty="0" smtClean="0"/>
              <a:t>A.M.Josef, 2012</a:t>
            </a:r>
            <a:endParaRPr lang="ru-RU" sz="25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Патоморфология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дегенерационная атрофия мышечных волокон, которые напоминают по характеру гистологической картины поздние изменения при полиомиелите;</a:t>
            </a:r>
          </a:p>
          <a:p>
            <a:r>
              <a:rPr lang="ru-RU" dirty="0" smtClean="0"/>
              <a:t>атрофия миоцитов, снижается количество нейромускулярных единиц, двигательных мышечных волокон второго типа, которые являются волокнами быстрого сокращения и обеспечивают, прежде всего, быстрые действия человека (бег, например).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Классификация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вопрос окончательно не решен;</a:t>
            </a:r>
          </a:p>
          <a:p>
            <a:r>
              <a:rPr lang="ru-RU" dirty="0" smtClean="0"/>
              <a:t>выделяют </a:t>
            </a:r>
            <a:r>
              <a:rPr lang="ru-RU" b="1" dirty="0" smtClean="0"/>
              <a:t>пресаркопению</a:t>
            </a:r>
            <a:r>
              <a:rPr lang="ru-RU" dirty="0" smtClean="0"/>
              <a:t> (динопения) – снижение мышечной силы без нарушения функции передвижения и </a:t>
            </a:r>
            <a:r>
              <a:rPr lang="ru-RU" b="1" dirty="0" smtClean="0"/>
              <a:t>собственно</a:t>
            </a:r>
            <a:r>
              <a:rPr lang="ru-RU" dirty="0" smtClean="0"/>
              <a:t> </a:t>
            </a:r>
            <a:r>
              <a:rPr lang="ru-RU" b="1" dirty="0" smtClean="0"/>
              <a:t>саркопению</a:t>
            </a:r>
            <a:r>
              <a:rPr lang="ru-RU" dirty="0" smtClean="0"/>
              <a:t>, когда происходит снижение и мышечной силы, и развивается гипомобильность;</a:t>
            </a:r>
          </a:p>
          <a:p>
            <a:r>
              <a:rPr lang="ru-RU" b="1" dirty="0" smtClean="0"/>
              <a:t>возрастные периоды</a:t>
            </a:r>
            <a:r>
              <a:rPr lang="ru-RU" dirty="0" smtClean="0"/>
              <a:t>: саркопеническое ожирение (в среднем возрасте), собственно саркопения (в пожилом и старческом возрасте).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Клиника в среднем возрасте: саркопеническое ожирение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характерно для среднего возраста;</a:t>
            </a:r>
          </a:p>
          <a:p>
            <a:r>
              <a:rPr lang="ru-RU" dirty="0" smtClean="0"/>
              <a:t>проявление синдрома преждевременного старения;</a:t>
            </a:r>
          </a:p>
          <a:p>
            <a:r>
              <a:rPr lang="ru-RU" dirty="0" smtClean="0"/>
              <a:t>при нормальном индексе массы тела увеличение удельного веса жировой ткани + саркопения;</a:t>
            </a:r>
          </a:p>
          <a:p>
            <a:r>
              <a:rPr lang="ru-RU" dirty="0" smtClean="0"/>
              <a:t>перераспределение жировой ткани из конечностей в область туловища;</a:t>
            </a:r>
          </a:p>
          <a:p>
            <a:r>
              <a:rPr lang="ru-RU" dirty="0" smtClean="0"/>
              <a:t>жировая инфильтрация скелетных мышц.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Клиника в пожилом возрасте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dirty="0" smtClean="0"/>
              <a:t>мышечная слабость, нарушение тонкой моторики, снижение объема повседневной привычной активности, снижение аппетита, нарушение терморегуляции (чувство холода), остеопороз, нарушения осанки;</a:t>
            </a:r>
          </a:p>
          <a:p>
            <a:r>
              <a:rPr lang="ru-RU" dirty="0" smtClean="0"/>
              <a:t>снижение скорости ходьбы, нарушения устойчивости и равновесия, синдром падений.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Диагностика</a:t>
            </a:r>
            <a:r>
              <a:rPr lang="ru-RU" dirty="0" smtClean="0"/>
              <a:t> (EWGSOP, 2009)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500034" y="1571612"/>
            <a:ext cx="8215370" cy="4572032"/>
            <a:chOff x="3127" y="9467"/>
            <a:chExt cx="5647" cy="4180"/>
          </a:xfrm>
        </p:grpSpPr>
        <p:sp>
          <p:nvSpPr>
            <p:cNvPr id="2076" name="AutoShape 28"/>
            <p:cNvSpPr>
              <a:spLocks noChangeAspect="1" noChangeArrowheads="1" noTextEdit="1"/>
            </p:cNvSpPr>
            <p:nvPr/>
          </p:nvSpPr>
          <p:spPr bwMode="auto">
            <a:xfrm>
              <a:off x="3127" y="9467"/>
              <a:ext cx="5647" cy="41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5" name="AutoShape 27"/>
            <p:cNvSpPr>
              <a:spLocks noChangeArrowheads="1"/>
            </p:cNvSpPr>
            <p:nvPr/>
          </p:nvSpPr>
          <p:spPr bwMode="auto">
            <a:xfrm>
              <a:off x="4962" y="9606"/>
              <a:ext cx="1835" cy="417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Возраст 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&gt; 65 </a:t>
              </a:r>
              <a:r>
                <a:rPr kumimoji="0" lang="en-US" sz="1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лет</a:t>
              </a: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AutoShape 26"/>
            <p:cNvSpPr>
              <a:spLocks noChangeArrowheads="1"/>
            </p:cNvSpPr>
            <p:nvPr/>
          </p:nvSpPr>
          <p:spPr bwMode="auto">
            <a:xfrm>
              <a:off x="4962" y="10303"/>
              <a:ext cx="1840" cy="557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Определение скорости ходьбы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3" name="AutoShape 25"/>
            <p:cNvSpPr>
              <a:spLocks noChangeArrowheads="1"/>
            </p:cNvSpPr>
            <p:nvPr/>
          </p:nvSpPr>
          <p:spPr bwMode="auto">
            <a:xfrm>
              <a:off x="3974" y="10999"/>
              <a:ext cx="1128" cy="333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&gt; 0,8 м/с</a:t>
              </a: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>
              <a:off x="6797" y="10999"/>
              <a:ext cx="1127" cy="336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&lt; 0,8 м/с</a:t>
              </a: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>
              <a:off x="6515" y="11557"/>
              <a:ext cx="1837" cy="557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Измерение </a:t>
              </a:r>
              <a:b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мышечной массы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0" name="AutoShape 22"/>
            <p:cNvSpPr>
              <a:spLocks noChangeArrowheads="1"/>
            </p:cNvSpPr>
            <p:nvPr/>
          </p:nvSpPr>
          <p:spPr bwMode="auto">
            <a:xfrm>
              <a:off x="3693" y="11557"/>
              <a:ext cx="1412" cy="329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Динамометрия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AutoShape 21"/>
            <p:cNvSpPr>
              <a:spLocks noChangeArrowheads="1"/>
            </p:cNvSpPr>
            <p:nvPr/>
          </p:nvSpPr>
          <p:spPr bwMode="auto">
            <a:xfrm>
              <a:off x="4502" y="12406"/>
              <a:ext cx="989" cy="33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Снижена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AutoShape 20"/>
            <p:cNvSpPr>
              <a:spLocks noChangeArrowheads="1"/>
            </p:cNvSpPr>
            <p:nvPr/>
          </p:nvSpPr>
          <p:spPr bwMode="auto">
            <a:xfrm>
              <a:off x="3410" y="12392"/>
              <a:ext cx="988" cy="33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Норма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AutoShape 19"/>
            <p:cNvSpPr>
              <a:spLocks noChangeArrowheads="1"/>
            </p:cNvSpPr>
            <p:nvPr/>
          </p:nvSpPr>
          <p:spPr bwMode="auto">
            <a:xfrm>
              <a:off x="3268" y="12951"/>
              <a:ext cx="1131" cy="557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Нет</a:t>
              </a:r>
              <a:b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саркопении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6" name="AutoShape 18"/>
            <p:cNvSpPr>
              <a:spLocks noChangeArrowheads="1"/>
            </p:cNvSpPr>
            <p:nvPr/>
          </p:nvSpPr>
          <p:spPr bwMode="auto">
            <a:xfrm>
              <a:off x="6233" y="12950"/>
              <a:ext cx="1130" cy="329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Саркопения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5" name="AutoShape 17"/>
            <p:cNvSpPr>
              <a:spLocks noChangeArrowheads="1"/>
            </p:cNvSpPr>
            <p:nvPr/>
          </p:nvSpPr>
          <p:spPr bwMode="auto">
            <a:xfrm>
              <a:off x="6375" y="12393"/>
              <a:ext cx="989" cy="331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Снижена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4" name="AutoShape 16"/>
            <p:cNvSpPr>
              <a:spLocks noChangeArrowheads="1"/>
            </p:cNvSpPr>
            <p:nvPr/>
          </p:nvSpPr>
          <p:spPr bwMode="auto">
            <a:xfrm>
              <a:off x="7503" y="12393"/>
              <a:ext cx="989" cy="331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Норма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3" name="AutoShape 15"/>
            <p:cNvSpPr>
              <a:spLocks noChangeArrowheads="1"/>
            </p:cNvSpPr>
            <p:nvPr/>
          </p:nvSpPr>
          <p:spPr bwMode="auto">
            <a:xfrm>
              <a:off x="7504" y="12951"/>
              <a:ext cx="1131" cy="556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Нет</a:t>
              </a:r>
              <a:b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саркопении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2" name="AutoShape 14"/>
            <p:cNvSpPr>
              <a:spLocks noChangeShapeType="1"/>
            </p:cNvSpPr>
            <p:nvPr/>
          </p:nvSpPr>
          <p:spPr bwMode="auto">
            <a:xfrm>
              <a:off x="5880" y="10023"/>
              <a:ext cx="2" cy="2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AutoShape 13"/>
            <p:cNvSpPr>
              <a:spLocks noChangeShapeType="1"/>
            </p:cNvSpPr>
            <p:nvPr/>
          </p:nvSpPr>
          <p:spPr bwMode="auto">
            <a:xfrm>
              <a:off x="6802" y="10582"/>
              <a:ext cx="559" cy="41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0" name="AutoShape 12"/>
            <p:cNvSpPr>
              <a:spLocks noChangeShapeType="1"/>
            </p:cNvSpPr>
            <p:nvPr/>
          </p:nvSpPr>
          <p:spPr bwMode="auto">
            <a:xfrm flipH="1">
              <a:off x="4538" y="10582"/>
              <a:ext cx="424" cy="41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9" name="AutoShape 11"/>
            <p:cNvSpPr>
              <a:spLocks noChangeShapeType="1"/>
            </p:cNvSpPr>
            <p:nvPr/>
          </p:nvSpPr>
          <p:spPr bwMode="auto">
            <a:xfrm flipH="1">
              <a:off x="4399" y="11332"/>
              <a:ext cx="139" cy="2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8" name="AutoShape 10"/>
            <p:cNvSpPr>
              <a:spLocks noChangeShapeType="1"/>
            </p:cNvSpPr>
            <p:nvPr/>
          </p:nvSpPr>
          <p:spPr bwMode="auto">
            <a:xfrm flipH="1">
              <a:off x="3904" y="11886"/>
              <a:ext cx="495" cy="50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AutoShape 9"/>
            <p:cNvSpPr>
              <a:spLocks noChangeShapeType="1"/>
            </p:cNvSpPr>
            <p:nvPr/>
          </p:nvSpPr>
          <p:spPr bwMode="auto">
            <a:xfrm>
              <a:off x="4399" y="11886"/>
              <a:ext cx="635" cy="5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AutoShape 8"/>
            <p:cNvSpPr>
              <a:spLocks noChangeShapeType="1"/>
            </p:cNvSpPr>
            <p:nvPr/>
          </p:nvSpPr>
          <p:spPr bwMode="auto">
            <a:xfrm flipH="1">
              <a:off x="3834" y="12724"/>
              <a:ext cx="70" cy="2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AutoShape 7"/>
            <p:cNvSpPr>
              <a:spLocks noChangeShapeType="1"/>
            </p:cNvSpPr>
            <p:nvPr/>
          </p:nvSpPr>
          <p:spPr bwMode="auto">
            <a:xfrm flipV="1">
              <a:off x="5034" y="11836"/>
              <a:ext cx="1481" cy="55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4" name="AutoShape 6"/>
            <p:cNvSpPr>
              <a:spLocks noChangeShapeType="1"/>
            </p:cNvSpPr>
            <p:nvPr/>
          </p:nvSpPr>
          <p:spPr bwMode="auto">
            <a:xfrm>
              <a:off x="7361" y="11335"/>
              <a:ext cx="73" cy="2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" name="AutoShape 5"/>
            <p:cNvSpPr>
              <a:spLocks noChangeShapeType="1"/>
            </p:cNvSpPr>
            <p:nvPr/>
          </p:nvSpPr>
          <p:spPr bwMode="auto">
            <a:xfrm flipH="1">
              <a:off x="6870" y="12114"/>
              <a:ext cx="564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" name="AutoShape 4"/>
            <p:cNvSpPr>
              <a:spLocks noChangeShapeType="1"/>
            </p:cNvSpPr>
            <p:nvPr/>
          </p:nvSpPr>
          <p:spPr bwMode="auto">
            <a:xfrm>
              <a:off x="7434" y="12114"/>
              <a:ext cx="564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 flipH="1">
              <a:off x="6798" y="12724"/>
              <a:ext cx="72" cy="2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" name="AutoShape 2"/>
            <p:cNvSpPr>
              <a:spLocks noChangeShapeType="1"/>
            </p:cNvSpPr>
            <p:nvPr/>
          </p:nvSpPr>
          <p:spPr bwMode="auto">
            <a:xfrm>
              <a:off x="7998" y="12724"/>
              <a:ext cx="72" cy="2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Лабораторная диагностика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</a:t>
            </a:r>
            <a:r>
              <a:rPr lang="ru-RU" dirty="0" smtClean="0"/>
              <a:t>е проводится посредством рутинных методов;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е выявлены биохимические маркеры, которые могут быть использованы в рутинной практике;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ассматривается возможность измерения уровня пептида коллагена </a:t>
            </a:r>
            <a:r>
              <a:rPr lang="en-US" dirty="0" smtClean="0"/>
              <a:t>IV </a:t>
            </a:r>
            <a:r>
              <a:rPr lang="ru-RU" dirty="0" smtClean="0"/>
              <a:t>типа </a:t>
            </a:r>
            <a:r>
              <a:rPr lang="en-US" dirty="0" smtClean="0"/>
              <a:t>P6NP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аркопения ассоциирована с гипохромной анемией (низкий уровень гемоглобина), но это не патогномонично.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Методы диагностики саркопении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оценка </a:t>
            </a:r>
            <a:r>
              <a:rPr lang="ru-RU" b="1" dirty="0" smtClean="0"/>
              <a:t>функции</a:t>
            </a:r>
            <a:r>
              <a:rPr lang="ru-RU" dirty="0" smtClean="0"/>
              <a:t> мышечной ткани: определение скорости ходьбы, тесты «подъем по лестнице», «подняться и пойти»;</a:t>
            </a:r>
          </a:p>
          <a:p>
            <a:r>
              <a:rPr lang="ru-RU" dirty="0" smtClean="0"/>
              <a:t>оценка </a:t>
            </a:r>
            <a:r>
              <a:rPr lang="ru-RU" b="1" dirty="0" smtClean="0"/>
              <a:t>силы</a:t>
            </a:r>
            <a:r>
              <a:rPr lang="ru-RU" dirty="0" smtClean="0"/>
              <a:t> скелетной мускулатуры: динамометрия, сгибание/разгибание в коленном суставе;</a:t>
            </a:r>
          </a:p>
          <a:p>
            <a:r>
              <a:rPr lang="ru-RU" dirty="0" smtClean="0"/>
              <a:t>оценка </a:t>
            </a:r>
            <a:r>
              <a:rPr lang="ru-RU" b="1" dirty="0" smtClean="0"/>
              <a:t>массы</a:t>
            </a:r>
            <a:r>
              <a:rPr lang="ru-RU" dirty="0" smtClean="0"/>
              <a:t> скелетной мускулатуры: биоимпедансный анализ, двухфотонная рентгеновская абсорбциометрия.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Актуальность проблемы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термин «</a:t>
            </a:r>
            <a:r>
              <a:rPr lang="en-US" dirty="0" smtClean="0"/>
              <a:t>c</a:t>
            </a:r>
            <a:r>
              <a:rPr lang="ru-RU" dirty="0" smtClean="0"/>
              <a:t>аркопения» не входит в действующую международную номенклатуру и классификацию болезней;</a:t>
            </a:r>
          </a:p>
          <a:p>
            <a:r>
              <a:rPr lang="ru-RU" dirty="0" smtClean="0"/>
              <a:t>роль состояния скелетной мускулатуры в обеспечении качества жизни и внешней эстетики остается недооцененной;</a:t>
            </a:r>
          </a:p>
          <a:p>
            <a:r>
              <a:rPr lang="ru-RU" dirty="0" smtClean="0"/>
              <a:t>на фоне саркопении развивается снижение двигательной функции с риском падений и переломов, снижением уровня независимости;</a:t>
            </a:r>
          </a:p>
          <a:p>
            <a:r>
              <a:rPr lang="ru-RU" dirty="0" smtClean="0"/>
              <a:t>нарушение эстетики: осанка, конечности. 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Вопросы </a:t>
            </a:r>
            <a:br>
              <a:rPr lang="ru-RU" dirty="0" smtClean="0">
                <a:solidFill>
                  <a:schemeClr val="accent3"/>
                </a:solidFill>
              </a:rPr>
            </a:br>
            <a:r>
              <a:rPr lang="ru-RU" dirty="0" smtClean="0">
                <a:solidFill>
                  <a:schemeClr val="accent3"/>
                </a:solidFill>
              </a:rPr>
              <a:t>дифференциальной диагностики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г</a:t>
            </a:r>
            <a:r>
              <a:rPr lang="ru-RU" dirty="0" smtClean="0"/>
              <a:t>енерализованная мышечная слабость (при ВИЧ-инфекции страдают мышцы нижних конечностей);</a:t>
            </a:r>
          </a:p>
          <a:p>
            <a:r>
              <a:rPr lang="ru-RU" dirty="0" smtClean="0"/>
              <a:t> отсутствие явных признаков легочной патологии (дыхательная недостаточность, экспираторная одышка и пр.);</a:t>
            </a:r>
          </a:p>
          <a:p>
            <a:r>
              <a:rPr lang="ru-RU" dirty="0" smtClean="0"/>
              <a:t>о</a:t>
            </a:r>
            <a:r>
              <a:rPr lang="ru-RU" dirty="0" smtClean="0"/>
              <a:t>тсутствие явных признаков сердечно-сосудистой патологии (миопатический синдром при хронической сердечной недостаточности).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Вопросы скрининга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скрининг не разработан;</a:t>
            </a:r>
          </a:p>
          <a:p>
            <a:r>
              <a:rPr lang="ru-RU" dirty="0" smtClean="0"/>
              <a:t>о</a:t>
            </a:r>
            <a:r>
              <a:rPr lang="ru-RU" dirty="0" smtClean="0"/>
              <a:t>тдельные публикации посвящены возможности применения Ноттингемского опросника для выявления синдрома мальнутриции, который является фактором риска саркопении. 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Лечение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медикаментозная терапия и/или пищевые добавки для улучшения метаболизма мышечной ткани: смеси разветвленных аминокислот (лейцин, изолейцин, </a:t>
            </a:r>
            <a:r>
              <a:rPr lang="ru-RU" dirty="0" err="1" smtClean="0"/>
              <a:t>валин</a:t>
            </a:r>
            <a:r>
              <a:rPr lang="ru-RU" dirty="0" smtClean="0"/>
              <a:t>) и метаболит лейцина </a:t>
            </a:r>
            <a:r>
              <a:rPr lang="ru-RU" dirty="0" err="1" smtClean="0"/>
              <a:t>β-гидрокси-β-метилбутират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заместительная терапия анаболическими гормональными препаратами тестостерона (для мужчин); эстрогенами (для женщин), </a:t>
            </a:r>
            <a:r>
              <a:rPr lang="ru-RU" dirty="0" err="1" smtClean="0"/>
              <a:t>соматомедином-С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Лечение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пептидные биорегуляторы (естественного происхождения);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естероидные противовоспалительные средства;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репараты для лечения остеопороза (алендронат);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интетические пептиды с влиянием на митохондрии мышечной ткани (</a:t>
            </a:r>
            <a:r>
              <a:rPr lang="en-US" dirty="0" smtClean="0"/>
              <a:t>SS-31).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Реабилитация: питание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оптимальное количество потребляемого белка должно составлять 0,8 г/кг/день;</a:t>
            </a:r>
          </a:p>
          <a:p>
            <a:r>
              <a:rPr lang="ru-RU" dirty="0" smtClean="0"/>
              <a:t>пациенты в возрасте старше 60 лет потребляют менее 75% от рекомендованного значения суточного количества белка.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Реабилитация: кинезотерапия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изменение взгляда: необходимы не аэробные упражнения, а с сопротивлением так как важно не просто увеличить кровоток в мышцах, но улучшить метаболические процессы (потребление глюкозы);</a:t>
            </a:r>
          </a:p>
          <a:p>
            <a:r>
              <a:rPr lang="ru-RU" dirty="0" smtClean="0"/>
              <a:t>программа силовой тренировки включает занятия 2–3 раза/неделю, что приводит к улучшению физических функций и показателей скорости ходьбы, времени подъема со стула, подъема по лестнице и улучшение пробы на равновесие.</a:t>
            </a:r>
          </a:p>
          <a:p>
            <a:pPr algn="r">
              <a:buNone/>
            </a:pPr>
            <a:r>
              <a:rPr lang="en-US" sz="2900" dirty="0" err="1" smtClean="0"/>
              <a:t>S.Skirrow</a:t>
            </a:r>
            <a:r>
              <a:rPr lang="ru-RU" sz="2900" dirty="0" smtClean="0"/>
              <a:t>,</a:t>
            </a:r>
            <a:r>
              <a:rPr lang="en-US" sz="2900" dirty="0" smtClean="0"/>
              <a:t> 2013</a:t>
            </a:r>
            <a:endParaRPr lang="ru-RU" sz="29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keep-fit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Кинезотерапия: величина нагрузки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 60 лет – упражнения на сопротивление с величиной нагрузки 80% от максимально возможной для данного пациента;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осле 60 лет – упражнения на сопротивление с величиной нагрузки 50 – 60% от максимально возможной;</a:t>
            </a:r>
          </a:p>
          <a:p>
            <a:r>
              <a:rPr lang="ru-RU" dirty="0" smtClean="0"/>
              <a:t>у</a:t>
            </a:r>
            <a:r>
              <a:rPr lang="ru-RU" dirty="0" smtClean="0"/>
              <a:t>пражнения должны быть активными, мышечные вибраторы – не эффективны.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Профилактика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адекватная физическая нагрузка с силовыми упражнениями;</a:t>
            </a:r>
          </a:p>
          <a:p>
            <a:r>
              <a:rPr lang="ru-RU" dirty="0" smtClean="0"/>
              <a:t>гормоно-заместительная терапия (по показаниям);</a:t>
            </a:r>
          </a:p>
          <a:p>
            <a:r>
              <a:rPr lang="ru-RU" dirty="0" smtClean="0"/>
              <a:t>правильное питание (включая увеличение потребления белка при отсутствии противопоказаний со стороны почек);</a:t>
            </a:r>
          </a:p>
          <a:p>
            <a:r>
              <a:rPr lang="ru-RU" dirty="0" smtClean="0"/>
              <a:t>пептидные биорегуляторы.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Прогноз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«волнообразное» течение заболеваний в пожилом возрасте;</a:t>
            </a:r>
          </a:p>
          <a:p>
            <a:r>
              <a:rPr lang="ru-RU" dirty="0" smtClean="0"/>
              <a:t>синдром </a:t>
            </a:r>
            <a:r>
              <a:rPr lang="ru-RU" dirty="0" smtClean="0"/>
              <a:t>старческой астении;</a:t>
            </a:r>
          </a:p>
          <a:p>
            <a:r>
              <a:rPr lang="ru-RU" dirty="0" smtClean="0"/>
              <a:t>увеличение риска инвалидности и смертности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 возрастом - снижение степени самообслуживания.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Определение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обусловленное возрастом дегенеративно-атрофическое изменение мышечной ткани, которое не используется для описания специфического миопатического синдрома на фоне других соматических и инфекционных заболеваний;</a:t>
            </a:r>
          </a:p>
          <a:p>
            <a:r>
              <a:rPr lang="ru-RU" dirty="0" smtClean="0"/>
              <a:t>типичная возраст-зависимая патология;</a:t>
            </a:r>
          </a:p>
          <a:p>
            <a:r>
              <a:rPr lang="ru-RU" dirty="0" smtClean="0"/>
              <a:t>начало – в возрасте около 40 лет, интенсификация – в 60 лет.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Перспективы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широкое внедрение диагностики саркопении в практику клиник антистарения и муниципальные учреждения здравоохранения;</a:t>
            </a:r>
          </a:p>
          <a:p>
            <a:r>
              <a:rPr lang="ru-RU" dirty="0" smtClean="0"/>
              <a:t>разработка методик скрининга; </a:t>
            </a:r>
          </a:p>
          <a:p>
            <a:r>
              <a:rPr lang="ru-RU" dirty="0" smtClean="0"/>
              <a:t>изучение вопросов клинической эпидемиологии (общая распространенность, возрастная распространенность) в разных регионах РФ;</a:t>
            </a:r>
          </a:p>
          <a:p>
            <a:r>
              <a:rPr lang="ru-RU" dirty="0" smtClean="0"/>
              <a:t>внедрение методов лечения, реабилитации и профилактики саркопении;</a:t>
            </a:r>
          </a:p>
          <a:p>
            <a:r>
              <a:rPr lang="ru-RU" dirty="0" smtClean="0"/>
              <a:t>обучение врачей и средних медицинских работников.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553051_jp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СПАСИБО ЗА ВНИМАНИЕ!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Определение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термин не используется для описания специфического миопатического синдрома, который возникает на фоне таких заболеваний как сепсис, ВИЧ-инфекция, онкологическая патология, хроническая почечная недостаточность, группа хронических обструктивных болезней легких, хроническая сердечная недостаточность;</a:t>
            </a:r>
          </a:p>
          <a:p>
            <a:r>
              <a:rPr lang="ru-RU" dirty="0" smtClean="0"/>
              <a:t>патогенетические механизмы саркопении и вторичного миопатического синдрома обусловлены экспрессией одних групп генов.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Факторы риска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возраст;</a:t>
            </a:r>
          </a:p>
          <a:p>
            <a:r>
              <a:rPr lang="ru-RU" dirty="0" smtClean="0"/>
              <a:t>плохое питание;</a:t>
            </a:r>
          </a:p>
          <a:p>
            <a:r>
              <a:rPr lang="ru-RU" dirty="0" smtClean="0"/>
              <a:t>длительная иммобилизация;</a:t>
            </a:r>
          </a:p>
          <a:p>
            <a:r>
              <a:rPr lang="ru-RU" dirty="0" smtClean="0"/>
              <a:t>сахарный диабет </a:t>
            </a:r>
            <a:r>
              <a:rPr lang="en-US" dirty="0" smtClean="0"/>
              <a:t>II </a:t>
            </a:r>
            <a:r>
              <a:rPr lang="ru-RU" dirty="0" smtClean="0"/>
              <a:t>типа, ожирение;</a:t>
            </a:r>
          </a:p>
          <a:p>
            <a:r>
              <a:rPr lang="ru-RU" dirty="0" smtClean="0"/>
              <a:t>когнитивный дефицит (исключается доброкачественное когнитивное снижение);</a:t>
            </a:r>
          </a:p>
          <a:p>
            <a:r>
              <a:rPr lang="ru-RU" dirty="0" smtClean="0"/>
              <a:t>д</a:t>
            </a:r>
            <a:r>
              <a:rPr lang="ru-RU" dirty="0" smtClean="0"/>
              <a:t>ефицит витаминов </a:t>
            </a:r>
            <a:r>
              <a:rPr lang="en-US" dirty="0" smtClean="0"/>
              <a:t>D </a:t>
            </a:r>
            <a:r>
              <a:rPr lang="ru-RU" dirty="0" smtClean="0"/>
              <a:t>и В12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поведенческие факторы (курение, алкоголь), приводящие к развитию синдрома преждевременного старения.</a:t>
            </a:r>
          </a:p>
          <a:p>
            <a:pPr algn="r">
              <a:buNone/>
            </a:pPr>
            <a:r>
              <a:rPr lang="en-US" sz="2500" dirty="0" err="1" smtClean="0"/>
              <a:t>P.J.Atherton</a:t>
            </a:r>
            <a:r>
              <a:rPr lang="en-US" sz="2500" dirty="0" smtClean="0"/>
              <a:t>, 2012</a:t>
            </a:r>
            <a:endParaRPr lang="ru-RU" sz="25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Клиническая эпидемиология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Нью-Мексико: мужчины - 15 %, женщины - 24%, у лиц старше 80 лет - 50 %;</a:t>
            </a:r>
          </a:p>
          <a:p>
            <a:r>
              <a:rPr lang="ru-RU" dirty="0" smtClean="0"/>
              <a:t>Лондон: мужчины - 53 %, женщины - 31 %;</a:t>
            </a:r>
          </a:p>
          <a:p>
            <a:r>
              <a:rPr lang="ru-RU" dirty="0" smtClean="0"/>
              <a:t>Копенгаген: лица старше 70 лет - 12 %;</a:t>
            </a:r>
          </a:p>
          <a:p>
            <a:r>
              <a:rPr lang="ru-RU" dirty="0" smtClean="0"/>
              <a:t>Шанхай: мужчины - 26 %, женщины - 19 %.</a:t>
            </a:r>
          </a:p>
          <a:p>
            <a:pPr algn="r">
              <a:buNone/>
            </a:pPr>
            <a:r>
              <a:rPr lang="ru-RU" dirty="0" smtClean="0"/>
              <a:t>NHAMES, 2012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Клиническая эпидемиология: российские результаты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107 лиц пожилого и старческого возраста, проживающих в домах–интернатах для пожилых граждан и инвалидов и 56 человек, находящихся на амбулаторном лечении в городской поликлинике №1, город Белгород;</a:t>
            </a:r>
          </a:p>
          <a:p>
            <a:r>
              <a:rPr lang="ru-RU" dirty="0" smtClean="0"/>
              <a:t>возраст - от 60 до 89 лет, средний возраст обследуемых составил 71,0 </a:t>
            </a:r>
            <a:r>
              <a:rPr lang="ru-RU" u="sng" dirty="0" smtClean="0"/>
              <a:t>+</a:t>
            </a:r>
            <a:r>
              <a:rPr lang="ru-RU" dirty="0" smtClean="0"/>
              <a:t> 2,3 лет;</a:t>
            </a:r>
          </a:p>
          <a:p>
            <a:r>
              <a:rPr lang="ru-RU" dirty="0" smtClean="0"/>
              <a:t>лиц пожилого возраста - 92 (56,4%), старческого возраста - 71 (43,5%), женщин – 97 (59,5%), мужчин – 66 (40,4%);</a:t>
            </a:r>
          </a:p>
          <a:p>
            <a:r>
              <a:rPr lang="ru-RU" dirty="0" smtClean="0"/>
              <a:t>для диагностики саркопении использовались критерии </a:t>
            </a:r>
            <a:r>
              <a:rPr lang="en-US" dirty="0" smtClean="0"/>
              <a:t>EWGSOP</a:t>
            </a:r>
            <a:r>
              <a:rPr lang="ru-RU" dirty="0" smtClean="0"/>
              <a:t> (2009): определение скорости ходьбы, динамометрия и измерение мышечной массы.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Клиническая эпидемиология: российские результаты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пациентов со скоростью ходьбы менее 0,8 м/с – среди лиц пожилого возраста 12 (13,0%), старческого возраста 19 (26,7%);</a:t>
            </a:r>
          </a:p>
          <a:p>
            <a:r>
              <a:rPr lang="ru-RU" dirty="0" smtClean="0"/>
              <a:t>снижение показателей динамометрии - 14 (15,2%) в пожилом и 23 (32,3%) в старческом возрасте;</a:t>
            </a:r>
          </a:p>
          <a:p>
            <a:r>
              <a:rPr lang="ru-RU" dirty="0" smtClean="0"/>
              <a:t>снижение мышечной массы - 11 (11,5%) человек пожилого возраста и 21 (28,4%) лиц старческого возраста;</a:t>
            </a:r>
          </a:p>
          <a:p>
            <a:r>
              <a:rPr lang="ru-RU" dirty="0" smtClean="0"/>
              <a:t>в доме-интернате саркопения была выявлена у 28 (26,1%) человек, в поликлинике - 12 (21,4%);</a:t>
            </a:r>
          </a:p>
          <a:p>
            <a:r>
              <a:rPr lang="ru-RU" b="1" dirty="0" smtClean="0"/>
              <a:t>распространенность саркопении среди лиц пожилого возраста - 22,1%,  старческого возраста - 35,2%.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Этиопатогенез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base"/>
            <a:r>
              <a:rPr lang="ru-RU" dirty="0" smtClean="0"/>
              <a:t>алиментарные факторы: плохое питание, гиперлептинемия, нарушения моторики желудочно-кишечного тракта, возрастной феномен быстрого </a:t>
            </a:r>
            <a:r>
              <a:rPr lang="ru-RU" dirty="0" smtClean="0"/>
              <a:t>насыщения, диализная терапия;</a:t>
            </a:r>
            <a:endParaRPr lang="ru-RU" dirty="0" smtClean="0"/>
          </a:p>
          <a:p>
            <a:pPr lvl="0" fontAlgn="base"/>
            <a:r>
              <a:rPr lang="ru-RU" dirty="0" smtClean="0"/>
              <a:t>поведенческие особенности: гиподинамия и детренированность;</a:t>
            </a:r>
          </a:p>
          <a:p>
            <a:pPr lvl="0" fontAlgn="base"/>
            <a:r>
              <a:rPr lang="ru-RU" dirty="0" smtClean="0"/>
              <a:t>гормональные изменения: возрастное снижение уровней тестостерона и эстрогена, соматотропин и инсулиноподобного фактора роста – 1.</a:t>
            </a:r>
          </a:p>
          <a:p>
            <a:pPr lvl="0" fontAlgn="base"/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1331</Words>
  <PresentationFormat>Экран (4:3)</PresentationFormat>
  <Paragraphs>149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Саркопения как синдром, ассоциированный со старением и преждевременным старением</vt:lpstr>
      <vt:lpstr>Актуальность проблемы</vt:lpstr>
      <vt:lpstr>Определение 1</vt:lpstr>
      <vt:lpstr>Определение 2</vt:lpstr>
      <vt:lpstr>Факторы риска</vt:lpstr>
      <vt:lpstr>Клиническая эпидемиология 1</vt:lpstr>
      <vt:lpstr>Клиническая эпидемиология: российские результаты 1</vt:lpstr>
      <vt:lpstr>Клиническая эпидемиология: российские результаты 2</vt:lpstr>
      <vt:lpstr>Этиопатогенез 1</vt:lpstr>
      <vt:lpstr>Этиопатогенез 2</vt:lpstr>
      <vt:lpstr>Слайд 11</vt:lpstr>
      <vt:lpstr>Саркопения  как митохондриальная патология</vt:lpstr>
      <vt:lpstr>Патоморфология</vt:lpstr>
      <vt:lpstr>Классификация</vt:lpstr>
      <vt:lpstr>Клиника в среднем возрасте: саркопеническое ожирение</vt:lpstr>
      <vt:lpstr>Клиника в пожилом возрасте</vt:lpstr>
      <vt:lpstr>Диагностика (EWGSOP, 2009)</vt:lpstr>
      <vt:lpstr>Лабораторная диагностика</vt:lpstr>
      <vt:lpstr>Методы диагностики саркопении</vt:lpstr>
      <vt:lpstr>Вопросы  дифференциальной диагностики</vt:lpstr>
      <vt:lpstr>Вопросы скрининга</vt:lpstr>
      <vt:lpstr>Лечение 1</vt:lpstr>
      <vt:lpstr>Лечение 2</vt:lpstr>
      <vt:lpstr>Реабилитация: питание</vt:lpstr>
      <vt:lpstr>Реабилитация: кинезотерапия</vt:lpstr>
      <vt:lpstr>Слайд 26</vt:lpstr>
      <vt:lpstr>Кинезотерапия: величина нагрузки</vt:lpstr>
      <vt:lpstr>Профилактика</vt:lpstr>
      <vt:lpstr>Прогноз</vt:lpstr>
      <vt:lpstr>Перспективы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Саркопения как синдром, ассоциированный со старением и преждевременным старением и его  диагностика</dc:title>
  <dc:creator>Admin</dc:creator>
  <cp:lastModifiedBy>Admin</cp:lastModifiedBy>
  <cp:revision>91</cp:revision>
  <dcterms:created xsi:type="dcterms:W3CDTF">2014-05-27T06:12:53Z</dcterms:created>
  <dcterms:modified xsi:type="dcterms:W3CDTF">2014-05-27T12:58:35Z</dcterms:modified>
</cp:coreProperties>
</file>